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3"/>
  </p:notesMasterIdLst>
  <p:handoutMasterIdLst>
    <p:handoutMasterId r:id="rId144"/>
  </p:handoutMasterIdLst>
  <p:sldIdLst>
    <p:sldId id="365" r:id="rId2"/>
    <p:sldId id="277" r:id="rId3"/>
    <p:sldId id="281" r:id="rId4"/>
    <p:sldId id="279" r:id="rId5"/>
    <p:sldId id="347" r:id="rId6"/>
    <p:sldId id="678" r:id="rId7"/>
    <p:sldId id="348" r:id="rId8"/>
    <p:sldId id="276" r:id="rId9"/>
    <p:sldId id="351" r:id="rId10"/>
    <p:sldId id="677" r:id="rId11"/>
    <p:sldId id="352" r:id="rId12"/>
    <p:sldId id="403" r:id="rId13"/>
    <p:sldId id="282" r:id="rId14"/>
    <p:sldId id="674" r:id="rId15"/>
    <p:sldId id="675" r:id="rId16"/>
    <p:sldId id="286" r:id="rId17"/>
    <p:sldId id="356" r:id="rId18"/>
    <p:sldId id="353" r:id="rId19"/>
    <p:sldId id="653" r:id="rId20"/>
    <p:sldId id="333" r:id="rId21"/>
    <p:sldId id="299" r:id="rId22"/>
    <p:sldId id="357" r:id="rId23"/>
    <p:sldId id="287" r:id="rId24"/>
    <p:sldId id="358" r:id="rId25"/>
    <p:sldId id="400" r:id="rId26"/>
    <p:sldId id="526" r:id="rId27"/>
    <p:sldId id="399" r:id="rId28"/>
    <p:sldId id="293" r:id="rId29"/>
    <p:sldId id="359" r:id="rId30"/>
    <p:sldId id="360" r:id="rId31"/>
    <p:sldId id="589" r:id="rId32"/>
    <p:sldId id="508" r:id="rId33"/>
    <p:sldId id="294" r:id="rId34"/>
    <p:sldId id="378" r:id="rId35"/>
    <p:sldId id="390" r:id="rId36"/>
    <p:sldId id="418" r:id="rId37"/>
    <p:sldId id="397" r:id="rId38"/>
    <p:sldId id="517" r:id="rId39"/>
    <p:sldId id="598" r:id="rId40"/>
    <p:sldId id="528" r:id="rId41"/>
    <p:sldId id="654" r:id="rId42"/>
    <p:sldId id="660" r:id="rId43"/>
    <p:sldId id="420" r:id="rId44"/>
    <p:sldId id="393" r:id="rId45"/>
    <p:sldId id="410" r:id="rId46"/>
    <p:sldId id="659" r:id="rId47"/>
    <p:sldId id="671" r:id="rId48"/>
    <p:sldId id="672" r:id="rId49"/>
    <p:sldId id="611" r:id="rId50"/>
    <p:sldId id="437" r:id="rId51"/>
    <p:sldId id="609" r:id="rId52"/>
    <p:sldId id="438" r:id="rId53"/>
    <p:sldId id="290" r:id="rId54"/>
    <p:sldId id="380" r:id="rId55"/>
    <p:sldId id="507" r:id="rId56"/>
    <p:sldId id="453" r:id="rId57"/>
    <p:sldId id="580" r:id="rId58"/>
    <p:sldId id="657" r:id="rId59"/>
    <p:sldId id="622" r:id="rId60"/>
    <p:sldId id="509" r:id="rId61"/>
    <p:sldId id="404" r:id="rId62"/>
    <p:sldId id="648" r:id="rId63"/>
    <p:sldId id="515" r:id="rId64"/>
    <p:sldId id="652" r:id="rId65"/>
    <p:sldId id="518" r:id="rId66"/>
    <p:sldId id="439" r:id="rId67"/>
    <p:sldId id="467" r:id="rId68"/>
    <p:sldId id="496" r:id="rId69"/>
    <p:sldId id="591" r:id="rId70"/>
    <p:sldId id="425" r:id="rId71"/>
    <p:sldId id="468" r:id="rId72"/>
    <p:sldId id="435" r:id="rId73"/>
    <p:sldId id="584" r:id="rId74"/>
    <p:sldId id="470" r:id="rId75"/>
    <p:sldId id="562" r:id="rId76"/>
    <p:sldId id="306" r:id="rId77"/>
    <p:sldId id="610" r:id="rId78"/>
    <p:sldId id="322" r:id="rId79"/>
    <p:sldId id="455" r:id="rId80"/>
    <p:sldId id="566" r:id="rId81"/>
    <p:sldId id="548" r:id="rId82"/>
    <p:sldId id="650" r:id="rId83"/>
    <p:sldId id="549" r:id="rId84"/>
    <p:sldId id="658" r:id="rId85"/>
    <p:sldId id="355" r:id="rId86"/>
    <p:sldId id="428" r:id="rId87"/>
    <p:sldId id="534" r:id="rId88"/>
    <p:sldId id="477" r:id="rId89"/>
    <p:sldId id="422" r:id="rId90"/>
    <p:sldId id="434" r:id="rId91"/>
    <p:sldId id="661" r:id="rId92"/>
    <p:sldId id="563" r:id="rId93"/>
    <p:sldId id="579" r:id="rId94"/>
    <p:sldId id="430" r:id="rId95"/>
    <p:sldId id="588" r:id="rId96"/>
    <p:sldId id="590" r:id="rId97"/>
    <p:sldId id="490" r:id="rId98"/>
    <p:sldId id="620" r:id="rId99"/>
    <p:sldId id="555" r:id="rId100"/>
    <p:sldId id="649" r:id="rId101"/>
    <p:sldId id="556" r:id="rId102"/>
    <p:sldId id="448" r:id="rId103"/>
    <p:sldId id="568" r:id="rId104"/>
    <p:sldId id="645" r:id="rId105"/>
    <p:sldId id="571" r:id="rId106"/>
    <p:sldId id="570" r:id="rId107"/>
    <p:sldId id="573" r:id="rId108"/>
    <p:sldId id="647" r:id="rId109"/>
    <p:sldId id="367" r:id="rId110"/>
    <p:sldId id="639" r:id="rId111"/>
    <p:sldId id="643" r:id="rId112"/>
    <p:sldId id="676" r:id="rId113"/>
    <p:sldId id="673" r:id="rId114"/>
    <p:sldId id="644" r:id="rId115"/>
    <p:sldId id="576" r:id="rId116"/>
    <p:sldId id="323" r:id="rId117"/>
    <p:sldId id="585" r:id="rId118"/>
    <p:sldId id="632" r:id="rId119"/>
    <p:sldId id="633" r:id="rId120"/>
    <p:sldId id="637" r:id="rId121"/>
    <p:sldId id="638" r:id="rId122"/>
    <p:sldId id="642" r:id="rId123"/>
    <p:sldId id="679" r:id="rId124"/>
    <p:sldId id="301" r:id="rId125"/>
    <p:sldId id="520" r:id="rId126"/>
    <p:sldId id="655" r:id="rId127"/>
    <p:sldId id="382" r:id="rId128"/>
    <p:sldId id="646" r:id="rId129"/>
    <p:sldId id="631" r:id="rId130"/>
    <p:sldId id="307" r:id="rId131"/>
    <p:sldId id="289" r:id="rId132"/>
    <p:sldId id="350" r:id="rId133"/>
    <p:sldId id="640" r:id="rId134"/>
    <p:sldId id="651" r:id="rId135"/>
    <p:sldId id="662" r:id="rId136"/>
    <p:sldId id="346" r:id="rId137"/>
    <p:sldId id="664" r:id="rId138"/>
    <p:sldId id="587" r:id="rId139"/>
    <p:sldId id="345" r:id="rId140"/>
    <p:sldId id="665" r:id="rId141"/>
    <p:sldId id="663" r:id="rId142"/>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9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1D59"/>
    <a:srgbClr val="E3C803"/>
    <a:srgbClr val="2CACD7"/>
    <a:srgbClr val="EB719A"/>
    <a:srgbClr val="D87D1A"/>
    <a:srgbClr val="E1EED6"/>
    <a:srgbClr val="C3DCAC"/>
    <a:srgbClr val="73A545"/>
    <a:srgbClr val="3152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8" autoAdjust="0"/>
    <p:restoredTop sz="82172" autoAdjust="0"/>
  </p:normalViewPr>
  <p:slideViewPr>
    <p:cSldViewPr snapToGrid="0" showGuides="1">
      <p:cViewPr>
        <p:scale>
          <a:sx n="75" d="100"/>
          <a:sy n="75" d="100"/>
        </p:scale>
        <p:origin x="1710" y="390"/>
      </p:cViewPr>
      <p:guideLst>
        <p:guide orient="horz" pos="2137"/>
        <p:guide pos="2880"/>
      </p:guideLst>
    </p:cSldViewPr>
  </p:slideViewPr>
  <p:notesTextViewPr>
    <p:cViewPr>
      <p:scale>
        <a:sx n="100" d="100"/>
        <a:sy n="100" d="100"/>
      </p:scale>
      <p:origin x="0" y="0"/>
    </p:cViewPr>
  </p:notesTextViewPr>
  <p:notesViewPr>
    <p:cSldViewPr snapToGrid="0" showGuides="1">
      <p:cViewPr>
        <p:scale>
          <a:sx n="100" d="100"/>
          <a:sy n="100" d="100"/>
        </p:scale>
        <p:origin x="3486" y="-3984"/>
      </p:cViewPr>
      <p:guideLst>
        <p:guide orient="horz" pos="3090"/>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2CACD7"/>
            </a:solidFill>
            <a:ln>
              <a:solidFill>
                <a:srgbClr val="2CACD7"/>
              </a:solidFill>
            </a:ln>
            <a:effectLst/>
          </c:spPr>
          <c:invertIfNegative val="0"/>
          <c:cat>
            <c:strRef>
              <c:f>Feuil1!$A$1:$A$4</c:f>
              <c:strCache>
                <c:ptCount val="4"/>
                <c:pt idx="0">
                  <c:v>événements et formations en présentiel</c:v>
                </c:pt>
                <c:pt idx="1">
                  <c:v>pages internet</c:v>
                </c:pt>
                <c:pt idx="2">
                  <c:v>LibGuides</c:v>
                </c:pt>
                <c:pt idx="3">
                  <c:v>événements et formations à distance</c:v>
                </c:pt>
              </c:strCache>
            </c:strRef>
          </c:cat>
          <c:val>
            <c:numRef>
              <c:f>Feuil1!$B$1:$B$4</c:f>
              <c:numCache>
                <c:formatCode>General</c:formatCode>
                <c:ptCount val="4"/>
                <c:pt idx="0">
                  <c:v>70</c:v>
                </c:pt>
                <c:pt idx="1">
                  <c:v>64</c:v>
                </c:pt>
                <c:pt idx="2">
                  <c:v>34</c:v>
                </c:pt>
                <c:pt idx="3">
                  <c:v>16</c:v>
                </c:pt>
              </c:numCache>
            </c:numRef>
          </c:val>
        </c:ser>
        <c:dLbls>
          <c:showLegendKey val="0"/>
          <c:showVal val="0"/>
          <c:showCatName val="0"/>
          <c:showSerName val="0"/>
          <c:showPercent val="0"/>
          <c:showBubbleSize val="0"/>
        </c:dLbls>
        <c:gapWidth val="219"/>
        <c:overlap val="-27"/>
        <c:axId val="369891960"/>
        <c:axId val="369892352"/>
      </c:barChart>
      <c:catAx>
        <c:axId val="36989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9892352"/>
        <c:crosses val="autoZero"/>
        <c:auto val="1"/>
        <c:lblAlgn val="ctr"/>
        <c:lblOffset val="100"/>
        <c:noMultiLvlLbl val="0"/>
      </c:catAx>
      <c:valAx>
        <c:axId val="369892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9891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247" cy="495698"/>
          </a:xfrm>
          <a:prstGeom prst="rect">
            <a:avLst/>
          </a:prstGeom>
        </p:spPr>
        <p:txBody>
          <a:bodyPr vert="horz" lIns="91824" tIns="45912" rIns="91824" bIns="45912" rtlCol="0"/>
          <a:lstStyle>
            <a:lvl1pPr algn="l">
              <a:defRPr sz="1200"/>
            </a:lvl1pPr>
          </a:lstStyle>
          <a:p>
            <a:endParaRPr lang="fr-FR"/>
          </a:p>
        </p:txBody>
      </p:sp>
      <p:sp>
        <p:nvSpPr>
          <p:cNvPr id="3" name="Espace réservé de la date 2"/>
          <p:cNvSpPr>
            <a:spLocks noGrp="1"/>
          </p:cNvSpPr>
          <p:nvPr>
            <p:ph type="dt" sz="quarter" idx="1"/>
          </p:nvPr>
        </p:nvSpPr>
        <p:spPr>
          <a:xfrm>
            <a:off x="3849826" y="0"/>
            <a:ext cx="2946246" cy="495698"/>
          </a:xfrm>
          <a:prstGeom prst="rect">
            <a:avLst/>
          </a:prstGeom>
        </p:spPr>
        <p:txBody>
          <a:bodyPr vert="horz" lIns="91824" tIns="45912" rIns="91824" bIns="45912" rtlCol="0"/>
          <a:lstStyle>
            <a:lvl1pPr algn="r">
              <a:defRPr sz="1200"/>
            </a:lvl1pPr>
          </a:lstStyle>
          <a:p>
            <a:fld id="{F8A03DDE-F097-4BC0-B4F6-4CCECEA8D3BC}" type="datetimeFigureOut">
              <a:rPr lang="fr-FR" smtClean="0"/>
              <a:t>18/12/2019</a:t>
            </a:fld>
            <a:endParaRPr lang="fr-FR"/>
          </a:p>
        </p:txBody>
      </p:sp>
      <p:sp>
        <p:nvSpPr>
          <p:cNvPr id="4" name="Espace réservé du pied de page 3"/>
          <p:cNvSpPr>
            <a:spLocks noGrp="1"/>
          </p:cNvSpPr>
          <p:nvPr>
            <p:ph type="ftr" sz="quarter" idx="2"/>
          </p:nvPr>
        </p:nvSpPr>
        <p:spPr>
          <a:xfrm>
            <a:off x="1" y="9378553"/>
            <a:ext cx="2946247" cy="495698"/>
          </a:xfrm>
          <a:prstGeom prst="rect">
            <a:avLst/>
          </a:prstGeom>
        </p:spPr>
        <p:txBody>
          <a:bodyPr vert="horz" lIns="91824" tIns="45912" rIns="91824" bIns="45912"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826" y="9378553"/>
            <a:ext cx="2946246" cy="495698"/>
          </a:xfrm>
          <a:prstGeom prst="rect">
            <a:avLst/>
          </a:prstGeom>
        </p:spPr>
        <p:txBody>
          <a:bodyPr vert="horz" lIns="91824" tIns="45912" rIns="91824" bIns="45912" rtlCol="0" anchor="b"/>
          <a:lstStyle>
            <a:lvl1pPr algn="r">
              <a:defRPr sz="1200"/>
            </a:lvl1pPr>
          </a:lstStyle>
          <a:p>
            <a:fld id="{70D505DD-E461-4B57-8D07-382A4B46FECF}" type="slidenum">
              <a:rPr lang="fr-FR" smtClean="0"/>
              <a:t>‹N°›</a:t>
            </a:fld>
            <a:endParaRPr lang="fr-FR"/>
          </a:p>
        </p:txBody>
      </p:sp>
    </p:spTree>
    <p:extLst>
      <p:ext uri="{BB962C8B-B14F-4D97-AF65-F5344CB8AC3E}">
        <p14:creationId xmlns:p14="http://schemas.microsoft.com/office/powerpoint/2010/main" val="41273263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77925" y="1235075"/>
            <a:ext cx="4441825" cy="3330575"/>
          </a:xfrm>
          <a:prstGeom prst="rect">
            <a:avLst/>
          </a:prstGeom>
          <a:noFill/>
          <a:ln w="12700">
            <a:solidFill>
              <a:prstClr val="black"/>
            </a:solidFill>
          </a:ln>
        </p:spPr>
        <p:txBody>
          <a:bodyPr vert="horz" lIns="91824" tIns="45912" rIns="91824" bIns="45912" rtlCol="0" anchor="ctr"/>
          <a:lstStyle/>
          <a:p>
            <a:endParaRPr lang="fr-FR"/>
          </a:p>
        </p:txBody>
      </p:sp>
      <p:sp>
        <p:nvSpPr>
          <p:cNvPr id="5" name="Espace réservé des commentaires 4"/>
          <p:cNvSpPr>
            <a:spLocks noGrp="1"/>
          </p:cNvSpPr>
          <p:nvPr>
            <p:ph type="body" sz="quarter" idx="3"/>
          </p:nvPr>
        </p:nvSpPr>
        <p:spPr>
          <a:xfrm>
            <a:off x="679768" y="4751983"/>
            <a:ext cx="5438140" cy="3887986"/>
          </a:xfrm>
          <a:prstGeom prst="rect">
            <a:avLst/>
          </a:prstGeom>
        </p:spPr>
        <p:txBody>
          <a:bodyPr vert="horz" lIns="91824" tIns="45912" rIns="91824" bIns="45912" rtlCol="0"/>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p:txBody>
      </p:sp>
      <p:sp>
        <p:nvSpPr>
          <p:cNvPr id="2" name="Espace réservé du numéro de diapositive 1"/>
          <p:cNvSpPr>
            <a:spLocks noGrp="1"/>
          </p:cNvSpPr>
          <p:nvPr>
            <p:ph type="sldNum" sz="quarter" idx="5"/>
          </p:nvPr>
        </p:nvSpPr>
        <p:spPr>
          <a:xfrm>
            <a:off x="3850442" y="9378825"/>
            <a:ext cx="2945660" cy="495426"/>
          </a:xfrm>
          <a:prstGeom prst="rect">
            <a:avLst/>
          </a:prstGeom>
        </p:spPr>
        <p:txBody>
          <a:bodyPr vert="horz" lIns="91824" tIns="45912" rIns="91824" bIns="45912" rtlCol="0" anchor="b"/>
          <a:lstStyle>
            <a:lvl1pPr algn="r">
              <a:defRPr sz="1000">
                <a:latin typeface="Arial" panose="020B0604020202020204" pitchFamily="34" charset="0"/>
                <a:cs typeface="Arial" panose="020B0604020202020204" pitchFamily="34" charset="0"/>
              </a:defRPr>
            </a:lvl1pPr>
          </a:lstStyle>
          <a:p>
            <a:fld id="{44E8FCA9-07BF-4693-BA1A-3E25B8FBA966}" type="slidenum">
              <a:rPr lang="fr-FR" smtClean="0"/>
              <a:pPr/>
              <a:t>‹N°›</a:t>
            </a:fld>
            <a:endParaRPr lang="fr-FR" dirty="0"/>
          </a:p>
        </p:txBody>
      </p:sp>
    </p:spTree>
    <p:extLst>
      <p:ext uri="{BB962C8B-B14F-4D97-AF65-F5344CB8AC3E}">
        <p14:creationId xmlns:p14="http://schemas.microsoft.com/office/powerpoint/2010/main" val="35875007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363538" indent="-188913"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263525" indent="-889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531813" indent="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istc-international.org/" TargetMode="External"/><Relationship Id="rId3" Type="http://schemas.openxmlformats.org/officeDocument/2006/relationships/hyperlink" Target="http://www.doi.org/" TargetMode="External"/><Relationship Id="rId7" Type="http://schemas.openxmlformats.org/officeDocument/2006/relationships/hyperlink" Target="http://www.issn.or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isrc.ifpi.org/en/" TargetMode="External"/><Relationship Id="rId5" Type="http://schemas.openxmlformats.org/officeDocument/2006/relationships/hyperlink" Target="https://www.isbn-international.org/" TargetMode="External"/><Relationship Id="rId4" Type="http://schemas.openxmlformats.org/officeDocument/2006/relationships/hyperlink" Target="http://www.isan.org.uk/" TargetMode="External"/><Relationship Id="rId9" Type="http://schemas.openxmlformats.org/officeDocument/2006/relationships/hyperlink" Target="http://www.iswc.org/"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image" Target="../media/image132.png"/></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baseline="0" dirty="0" smtClean="0"/>
              <a:t>Question 1 :  Pourquoi parle-t-on de plus en plus d’identifiants chercheurs et pourquoi, dans certains pays, cette question est-elle traitée au niveau national ?</a:t>
            </a:r>
          </a:p>
          <a:p>
            <a:r>
              <a:rPr lang="fr-FR" baseline="0" dirty="0" smtClean="0"/>
              <a:t>Question 2 : Pourquoi de plus en plus d’acteurs de la communication scientifique, éditeurs comme bailleurs de fonds, demandent des numéros ORCID aux chercheurs et auteurs ?</a:t>
            </a:r>
          </a:p>
          <a:p>
            <a:pPr defTabSz="918240">
              <a:defRPr/>
            </a:pPr>
            <a:r>
              <a:rPr lang="fr-FR" baseline="0" dirty="0" smtClean="0"/>
              <a:t>Question 3 : Les institutions réfléchissent de plus en plus à </a:t>
            </a:r>
            <a:r>
              <a:rPr lang="fr-FR" dirty="0" smtClean="0"/>
              <a:t>des systèmes d’information recherche dépassant le simple</a:t>
            </a:r>
            <a:r>
              <a:rPr lang="fr-FR" baseline="0" dirty="0" smtClean="0"/>
              <a:t> CV minimal</a:t>
            </a:r>
            <a:r>
              <a:rPr lang="fr-FR" dirty="0" smtClean="0"/>
              <a:t> pour leurs chercheurs (gestion de la recherche, outil de pilotage</a:t>
            </a:r>
            <a:r>
              <a:rPr lang="fr-FR" baseline="0" dirty="0" smtClean="0"/>
              <a:t> et </a:t>
            </a:r>
            <a:r>
              <a:rPr lang="fr-FR" dirty="0" smtClean="0"/>
              <a:t>métriques</a:t>
            </a:r>
            <a:r>
              <a:rPr lang="fr-FR" baseline="0" dirty="0" smtClean="0"/>
              <a:t>) et rassemblant des sources distinctes. Comment faire ?</a:t>
            </a:r>
            <a:endParaRPr lang="fr-FR"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a:t>
            </a:fld>
            <a:endParaRPr lang="fr-FR" dirty="0"/>
          </a:p>
        </p:txBody>
      </p:sp>
    </p:spTree>
    <p:extLst>
      <p:ext uri="{BB962C8B-B14F-4D97-AF65-F5344CB8AC3E}">
        <p14:creationId xmlns:p14="http://schemas.microsoft.com/office/powerpoint/2010/main" val="1592094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a:r>
              <a:rPr lang="fr-FR" dirty="0" smtClean="0"/>
              <a:t>Référence </a:t>
            </a:r>
            <a:r>
              <a:rPr lang="fr-FR" baseline="0" dirty="0" smtClean="0"/>
              <a:t>: ORCID. </a:t>
            </a:r>
            <a:r>
              <a:rPr lang="fr-FR" i="1" baseline="0" dirty="0" smtClean="0"/>
              <a:t>Pourquoi utiliser les identifiants uniques pour les chercheurs. </a:t>
            </a:r>
            <a:r>
              <a:rPr lang="fr-FR" baseline="0" dirty="0" smtClean="0"/>
              <a:t>11/2018. [en ligne]. Disponible sur : https://orcid.figshare.com/articles/La_valeur_d_utiliser_des_identifiants_uniques_pour_les_chercheurs/8049671/1</a:t>
            </a:r>
          </a:p>
          <a:p>
            <a:pPr marL="0" lvl="1"/>
            <a:endParaRPr lang="fr-FR" dirty="0" smtClean="0"/>
          </a:p>
          <a:p>
            <a:pPr marL="87680" lvl="1" indent="-87680">
              <a:spcAft>
                <a:spcPts val="603"/>
              </a:spcAft>
            </a:pPr>
            <a:r>
              <a:rPr lang="fr-FR" sz="1100" b="1" u="sng" dirty="0" smtClean="0">
                <a:solidFill>
                  <a:srgbClr val="D21D59"/>
                </a:solidFill>
              </a:rPr>
              <a:t>Pourquoi </a:t>
            </a:r>
            <a:r>
              <a:rPr lang="fr-FR" sz="1100" b="1" u="sng" dirty="0">
                <a:solidFill>
                  <a:srgbClr val="D21D59"/>
                </a:solidFill>
              </a:rPr>
              <a:t>des identifiants auteur ?</a:t>
            </a:r>
          </a:p>
          <a:p>
            <a:pPr marL="189706" lvl="1" indent="-102027">
              <a:spcAft>
                <a:spcPts val="301"/>
              </a:spcAft>
            </a:pPr>
            <a:r>
              <a:rPr lang="fr-FR" b="1" dirty="0" smtClean="0">
                <a:solidFill>
                  <a:srgbClr val="D21D59"/>
                </a:solidFill>
              </a:rPr>
              <a:t>- pour désambiguïser les noms </a:t>
            </a:r>
            <a:r>
              <a:rPr lang="fr-FR" b="1" dirty="0" smtClean="0"/>
              <a:t>- </a:t>
            </a:r>
            <a:r>
              <a:rPr lang="fr-FR" dirty="0" smtClean="0"/>
              <a:t>d</a:t>
            </a:r>
            <a:r>
              <a:rPr lang="fr-FR" b="1" dirty="0" smtClean="0"/>
              <a:t>e quelques difficultés pour citer (et suivre les productions) les auteurs</a:t>
            </a:r>
          </a:p>
          <a:p>
            <a:pPr marL="264632" lvl="1" indent="-100433">
              <a:buFontTx/>
              <a:buChar char="-"/>
            </a:pPr>
            <a:r>
              <a:rPr lang="fr-FR" b="1" i="1" dirty="0" smtClean="0">
                <a:solidFill>
                  <a:srgbClr val="D21D59"/>
                </a:solidFill>
              </a:rPr>
              <a:t>le nom lui-même</a:t>
            </a:r>
          </a:p>
          <a:p>
            <a:pPr marL="365065" lvl="2" indent="-87680">
              <a:buFontTx/>
              <a:buChar char="-"/>
            </a:pPr>
            <a:r>
              <a:rPr lang="fr-FR" dirty="0" smtClean="0"/>
              <a:t>homonymie : 2/3 des auteurs ont</a:t>
            </a:r>
            <a:r>
              <a:rPr lang="fr-FR" baseline="0" dirty="0" smtClean="0"/>
              <a:t> un homonyme sur le couple initial du prénom + nom de famille (S. Sabine, http://www.ands.org.au/__data/assets/pdf_file/0004/388822/share-issue-18.pdf)</a:t>
            </a:r>
            <a:endParaRPr lang="fr-FR" dirty="0" smtClean="0"/>
          </a:p>
          <a:p>
            <a:pPr marL="365065" lvl="2" indent="-87680">
              <a:buFontTx/>
              <a:buChar char="-"/>
            </a:pPr>
            <a:r>
              <a:rPr lang="fr-FR" dirty="0" smtClean="0"/>
              <a:t>graphies (ex : accents, tirets pour les noms composés)</a:t>
            </a:r>
          </a:p>
          <a:p>
            <a:pPr marL="365065" lvl="2" indent="-87680">
              <a:buFontTx/>
              <a:buChar char="-"/>
            </a:pPr>
            <a:r>
              <a:rPr lang="fr-FR" dirty="0" smtClean="0"/>
              <a:t>évolution du nom (ex. : prénom/prénoms ; diminutifs ; nom de jeune fille / nom d’épouse)</a:t>
            </a:r>
          </a:p>
          <a:p>
            <a:pPr marL="365065" lvl="2" indent="-87680">
              <a:buFontTx/>
              <a:buChar char="-"/>
            </a:pPr>
            <a:r>
              <a:rPr lang="fr-FR" dirty="0" smtClean="0"/>
              <a:t>pratiques</a:t>
            </a:r>
            <a:r>
              <a:rPr lang="fr-FR" baseline="0" dirty="0" smtClean="0"/>
              <a:t> culturelles (prénom, nom ou nom, prénom)</a:t>
            </a:r>
            <a:endParaRPr lang="fr-FR" dirty="0" smtClean="0"/>
          </a:p>
          <a:p>
            <a:pPr marL="365065" lvl="2" indent="-87680">
              <a:buFontTx/>
              <a:buChar char="-"/>
            </a:pPr>
            <a:r>
              <a:rPr lang="fr-FR" dirty="0" smtClean="0"/>
              <a:t>translittération et transcription (ex. : alphabets non latins ; normes de transcription évolutives) – problème d’autant plus crucial que développement</a:t>
            </a:r>
            <a:r>
              <a:rPr lang="fr-FR" baseline="0" dirty="0" smtClean="0"/>
              <a:t> de la production scientifique en Asie. Par exemple 40 % des Vietnamiens ont « Nguyen » dans leur nom de famille. Cf. aussi Table 4 </a:t>
            </a:r>
            <a:r>
              <a:rPr lang="fr-FR" i="1" baseline="0" dirty="0" smtClean="0"/>
              <a:t>in</a:t>
            </a:r>
            <a:r>
              <a:rPr lang="fr-FR" baseline="0" dirty="0" smtClean="0"/>
              <a:t> </a:t>
            </a:r>
            <a:r>
              <a:rPr lang="fr-FR" baseline="0" dirty="0" err="1" smtClean="0"/>
              <a:t>Hirotaka</a:t>
            </a:r>
            <a:r>
              <a:rPr lang="fr-FR" baseline="0" dirty="0" smtClean="0"/>
              <a:t> </a:t>
            </a:r>
            <a:r>
              <a:rPr lang="fr-FR" baseline="0" dirty="0" err="1" smtClean="0"/>
              <a:t>Kawashima</a:t>
            </a:r>
            <a:r>
              <a:rPr lang="fr-FR" baseline="0" dirty="0" smtClean="0"/>
              <a:t> et </a:t>
            </a:r>
            <a:r>
              <a:rPr lang="fr-FR" baseline="0" dirty="0" err="1" smtClean="0"/>
              <a:t>Hiroyuki</a:t>
            </a:r>
            <a:r>
              <a:rPr lang="fr-FR" baseline="0" dirty="0" smtClean="0"/>
              <a:t> </a:t>
            </a:r>
            <a:r>
              <a:rPr lang="fr-FR" baseline="0" dirty="0" err="1" smtClean="0"/>
              <a:t>Tomizawa</a:t>
            </a:r>
            <a:r>
              <a:rPr lang="fr-FR" baseline="0" dirty="0" smtClean="0"/>
              <a:t>. « </a:t>
            </a:r>
            <a:r>
              <a:rPr lang="fr-FR" baseline="0" dirty="0" err="1" smtClean="0"/>
              <a:t>Accuracy</a:t>
            </a:r>
            <a:r>
              <a:rPr lang="fr-FR" baseline="0" dirty="0" smtClean="0"/>
              <a:t> </a:t>
            </a:r>
            <a:r>
              <a:rPr lang="fr-FR" baseline="0" dirty="0" err="1" smtClean="0"/>
              <a:t>evaluation</a:t>
            </a:r>
            <a:r>
              <a:rPr lang="fr-FR" baseline="0" dirty="0" smtClean="0"/>
              <a:t> of Scopus </a:t>
            </a:r>
            <a:r>
              <a:rPr lang="fr-FR" baseline="0" dirty="0" err="1" smtClean="0"/>
              <a:t>Author</a:t>
            </a:r>
            <a:r>
              <a:rPr lang="fr-FR" baseline="0" dirty="0" smtClean="0"/>
              <a:t> ID </a:t>
            </a:r>
            <a:r>
              <a:rPr lang="fr-FR" baseline="0" dirty="0" err="1" smtClean="0"/>
              <a:t>based</a:t>
            </a:r>
            <a:r>
              <a:rPr lang="fr-FR" baseline="0" dirty="0" smtClean="0"/>
              <a:t> on the </a:t>
            </a:r>
            <a:r>
              <a:rPr lang="fr-FR" baseline="0" dirty="0" err="1" smtClean="0"/>
              <a:t>largest</a:t>
            </a:r>
            <a:r>
              <a:rPr lang="fr-FR" baseline="0" dirty="0" smtClean="0"/>
              <a:t> </a:t>
            </a:r>
            <a:r>
              <a:rPr lang="fr-FR" baseline="0" dirty="0" err="1" smtClean="0"/>
              <a:t>funding</a:t>
            </a:r>
            <a:r>
              <a:rPr lang="fr-FR" baseline="0" dirty="0" smtClean="0"/>
              <a:t> </a:t>
            </a:r>
            <a:r>
              <a:rPr lang="fr-FR" baseline="0" dirty="0" err="1" smtClean="0"/>
              <a:t>database</a:t>
            </a:r>
            <a:r>
              <a:rPr lang="fr-FR" baseline="0" dirty="0" smtClean="0"/>
              <a:t> in </a:t>
            </a:r>
            <a:r>
              <a:rPr lang="fr-FR" baseline="0" dirty="0" err="1" smtClean="0"/>
              <a:t>Japan</a:t>
            </a:r>
            <a:r>
              <a:rPr lang="fr-FR" baseline="0" dirty="0" smtClean="0"/>
              <a:t> ». </a:t>
            </a:r>
            <a:r>
              <a:rPr lang="fr-FR" i="1" baseline="0" dirty="0" err="1" smtClean="0"/>
              <a:t>Scientometrics</a:t>
            </a:r>
            <a:r>
              <a:rPr lang="fr-FR" baseline="0" dirty="0" smtClean="0"/>
              <a:t>. 06/2015. vol. 103, n°3. p. 1061-1071. [en ligne]. Disponible sur : https://link.springer.com/article/10.1007%2Fs11192-015-1580-z</a:t>
            </a:r>
          </a:p>
          <a:p>
            <a:pPr marL="365065" lvl="2" indent="-87680">
              <a:buFontTx/>
              <a:buChar char="-"/>
            </a:pPr>
            <a:endParaRPr lang="fr-FR" baseline="0" dirty="0" smtClean="0"/>
          </a:p>
          <a:p>
            <a:pPr marL="264632" lvl="1" indent="-100433">
              <a:buFontTx/>
              <a:buChar char="-"/>
            </a:pPr>
            <a:r>
              <a:rPr lang="fr-FR" b="1" i="1" dirty="0">
                <a:solidFill>
                  <a:srgbClr val="D21D59"/>
                </a:solidFill>
              </a:rPr>
              <a:t>les pratiques des acteurs</a:t>
            </a:r>
          </a:p>
          <a:p>
            <a:pPr marL="357094" lvl="2" indent="-92462">
              <a:buFontTx/>
              <a:buChar char="-"/>
            </a:pPr>
            <a:r>
              <a:rPr lang="fr-FR" b="1" dirty="0" smtClean="0"/>
              <a:t>chercheurs</a:t>
            </a:r>
            <a:r>
              <a:rPr lang="fr-FR" b="1" baseline="0" dirty="0" smtClean="0"/>
              <a:t> eux-mêmes </a:t>
            </a:r>
            <a:r>
              <a:rPr lang="fr-FR" baseline="0" dirty="0" smtClean="0"/>
              <a:t>(ex. : saisie de noms différents selon les publications, notamment pour répondre aux demandes des éditeurs comme abréviation du prénom ou non)</a:t>
            </a:r>
            <a:r>
              <a:rPr lang="fr-FR" dirty="0" smtClean="0"/>
              <a:t> – ex. : le prix </a:t>
            </a:r>
            <a:r>
              <a:rPr lang="fr-FR" dirty="0"/>
              <a:t>Nobel </a:t>
            </a:r>
            <a:r>
              <a:rPr lang="en-US" dirty="0"/>
              <a:t>Harold Elliot Varmus, </a:t>
            </a:r>
            <a:r>
              <a:rPr lang="en-US" dirty="0" err="1"/>
              <a:t>seul</a:t>
            </a:r>
            <a:r>
              <a:rPr lang="en-US" dirty="0"/>
              <a:t> </a:t>
            </a:r>
            <a:r>
              <a:rPr lang="en-US" dirty="0" err="1"/>
              <a:t>scientifique</a:t>
            </a:r>
            <a:r>
              <a:rPr lang="en-US" dirty="0"/>
              <a:t> </a:t>
            </a:r>
            <a:r>
              <a:rPr lang="en-US" dirty="0" err="1"/>
              <a:t>publié</a:t>
            </a:r>
            <a:r>
              <a:rPr lang="en-US" dirty="0"/>
              <a:t> du nom de Varmus, </a:t>
            </a:r>
            <a:r>
              <a:rPr lang="en-US" dirty="0" err="1"/>
              <a:t>mais</a:t>
            </a:r>
            <a:r>
              <a:rPr lang="en-US" dirty="0"/>
              <a:t> </a:t>
            </a:r>
            <a:r>
              <a:rPr lang="en-US" dirty="0" err="1"/>
              <a:t>dont</a:t>
            </a:r>
            <a:r>
              <a:rPr lang="en-US" dirty="0"/>
              <a:t> le nom </a:t>
            </a:r>
            <a:r>
              <a:rPr lang="en-US" dirty="0" err="1"/>
              <a:t>apparaît</a:t>
            </a:r>
            <a:r>
              <a:rPr lang="en-US" dirty="0"/>
              <a:t> de 6 </a:t>
            </a:r>
            <a:r>
              <a:rPr lang="en-US" dirty="0" err="1"/>
              <a:t>manières</a:t>
            </a:r>
            <a:r>
              <a:rPr lang="en-US" dirty="0"/>
              <a:t> </a:t>
            </a:r>
            <a:r>
              <a:rPr lang="en-US" dirty="0" err="1"/>
              <a:t>différentes</a:t>
            </a:r>
            <a:r>
              <a:rPr lang="en-US" dirty="0"/>
              <a:t> </a:t>
            </a:r>
            <a:r>
              <a:rPr lang="en-US" dirty="0" err="1"/>
              <a:t>dans</a:t>
            </a:r>
            <a:r>
              <a:rPr lang="en-US" dirty="0"/>
              <a:t> 352 </a:t>
            </a:r>
            <a:r>
              <a:rPr lang="fr-FR" dirty="0"/>
              <a:t>articles (</a:t>
            </a:r>
            <a:r>
              <a:rPr lang="en-US" dirty="0"/>
              <a:t>Martin </a:t>
            </a:r>
            <a:r>
              <a:rPr lang="en-US" dirty="0" err="1"/>
              <a:t>Enserink</a:t>
            </a:r>
            <a:r>
              <a:rPr lang="en-US" dirty="0"/>
              <a:t>. </a:t>
            </a:r>
            <a:r>
              <a:rPr lang="fr-FR" dirty="0"/>
              <a:t>« </a:t>
            </a:r>
            <a:r>
              <a:rPr lang="en-US" dirty="0"/>
              <a:t>Are You Ready to Become a Number?</a:t>
            </a:r>
            <a:r>
              <a:rPr lang="fr-FR" dirty="0"/>
              <a:t> ».</a:t>
            </a:r>
            <a:r>
              <a:rPr lang="en-US" dirty="0"/>
              <a:t> </a:t>
            </a:r>
            <a:r>
              <a:rPr lang="en-US" i="1" dirty="0"/>
              <a:t>Science. </a:t>
            </a:r>
            <a:r>
              <a:rPr lang="en-US" dirty="0"/>
              <a:t>News series.</a:t>
            </a:r>
            <a:r>
              <a:rPr lang="en-US" i="1" dirty="0"/>
              <a:t> </a:t>
            </a:r>
            <a:r>
              <a:rPr lang="en-US" dirty="0"/>
              <a:t>vol. 323., n°5922. 27/03/2009. p. </a:t>
            </a:r>
            <a:r>
              <a:rPr lang="fr-FR" dirty="0"/>
              <a:t>1662-1664. [en ligne]. Disponible sur : http://science.sciencemag.org/content/323/5922/1662/tab-pdf</a:t>
            </a:r>
            <a:r>
              <a:rPr lang="en-US" dirty="0" smtClean="0"/>
              <a:t>)</a:t>
            </a:r>
            <a:endParaRPr lang="fr-FR" baseline="0" dirty="0" smtClean="0"/>
          </a:p>
          <a:p>
            <a:pPr marL="357094" lvl="2" indent="-92462" defTabSz="918240">
              <a:buFontTx/>
              <a:buChar char="-"/>
              <a:defRPr/>
            </a:pPr>
            <a:r>
              <a:rPr lang="fr-FR" b="1" baseline="0" dirty="0" smtClean="0"/>
              <a:t>bases de données </a:t>
            </a:r>
            <a:r>
              <a:rPr lang="fr-FR" baseline="0" dirty="0" smtClean="0"/>
              <a:t>(ex. : </a:t>
            </a:r>
            <a:r>
              <a:rPr lang="fr-FR" dirty="0" smtClean="0"/>
              <a:t>indexation selon l’ordre prénom, nom ou nom, prénom ; mauvaise méthode d’indexation pour certaines langues</a:t>
            </a:r>
            <a:r>
              <a:rPr lang="fr-FR" baseline="0" dirty="0" smtClean="0"/>
              <a:t> [ex. : l’espagnol] ; intervention sur les noms ; groupement de noms [ex. : sur le WOS, « et al. » ou catégorie « Group </a:t>
            </a:r>
            <a:r>
              <a:rPr lang="fr-FR" baseline="0" dirty="0" err="1" smtClean="0"/>
              <a:t>Author</a:t>
            </a:r>
            <a:r>
              <a:rPr lang="fr-FR" baseline="0" dirty="0" smtClean="0"/>
              <a:t>(s) »] ; </a:t>
            </a:r>
            <a:r>
              <a:rPr lang="fr-FR" b="1" dirty="0" smtClean="0"/>
              <a:t>manque de contrôle</a:t>
            </a:r>
            <a:r>
              <a:rPr lang="fr-FR" b="1" baseline="0" dirty="0" smtClean="0"/>
              <a:t> d’autorité </a:t>
            </a:r>
            <a:r>
              <a:rPr lang="fr-FR" baseline="0" dirty="0" smtClean="0"/>
              <a:t>; erreurs [ex. : initiales erronées, oublis de noms]</a:t>
            </a:r>
            <a:r>
              <a:rPr lang="fr-FR" dirty="0" smtClean="0"/>
              <a:t>) – ex. : le chercheur français Antoine </a:t>
            </a:r>
            <a:r>
              <a:rPr lang="fr-FR" dirty="0" err="1" smtClean="0"/>
              <a:t>Flahault</a:t>
            </a:r>
            <a:r>
              <a:rPr lang="fr-FR" baseline="0" dirty="0" smtClean="0"/>
              <a:t> dont 14 de ses 200 publications sont enregistrées sous le nom « </a:t>
            </a:r>
            <a:r>
              <a:rPr lang="fr-FR" baseline="0" dirty="0" err="1" smtClean="0"/>
              <a:t>Flahaut</a:t>
            </a:r>
            <a:r>
              <a:rPr lang="fr-FR" baseline="0" dirty="0" smtClean="0"/>
              <a:t> » (</a:t>
            </a:r>
            <a:r>
              <a:rPr lang="en-US" dirty="0"/>
              <a:t>M. </a:t>
            </a:r>
            <a:r>
              <a:rPr lang="en-US" dirty="0" err="1"/>
              <a:t>Enserink</a:t>
            </a:r>
            <a:r>
              <a:rPr lang="en-US" dirty="0"/>
              <a:t>, </a:t>
            </a:r>
            <a:r>
              <a:rPr lang="en-US" i="1" dirty="0"/>
              <a:t>op. cit., </a:t>
            </a:r>
            <a:r>
              <a:rPr lang="fr-FR" dirty="0"/>
              <a:t>http://science.sciencemag.org/content/323/5922/1662/tab-pdf)</a:t>
            </a:r>
          </a:p>
          <a:p>
            <a:pPr marL="357094" lvl="2" indent="-92462" defTabSz="918240">
              <a:buFontTx/>
              <a:buChar char="-"/>
              <a:defRPr/>
            </a:pPr>
            <a:endParaRPr lang="fr-FR" dirty="0"/>
          </a:p>
          <a:p>
            <a:pPr marL="264632" lvl="1" indent="-100433">
              <a:buFontTx/>
              <a:buChar char="-"/>
              <a:defRPr/>
            </a:pPr>
            <a:r>
              <a:rPr lang="fr-FR" b="1" i="1" dirty="0">
                <a:solidFill>
                  <a:srgbClr val="D21D59"/>
                </a:solidFill>
              </a:rPr>
              <a:t>les affiliations</a:t>
            </a:r>
            <a:endParaRPr lang="en-US" b="1" i="1" dirty="0">
              <a:solidFill>
                <a:srgbClr val="D21D59"/>
              </a:solidFill>
            </a:endParaRPr>
          </a:p>
          <a:p>
            <a:pPr marL="357094" lvl="2" indent="-92462">
              <a:buFontTx/>
              <a:buChar char="-"/>
            </a:pPr>
            <a:r>
              <a:rPr lang="fr-FR" baseline="0" dirty="0" smtClean="0"/>
              <a:t>changements d’affiliation durant la carrière</a:t>
            </a:r>
          </a:p>
          <a:p>
            <a:pPr marL="357094" lvl="2" indent="-92462">
              <a:buFontTx/>
              <a:buChar char="-"/>
            </a:pPr>
            <a:r>
              <a:rPr lang="fr-FR" baseline="0" dirty="0" smtClean="0"/>
              <a:t>changements des noms des institutions/structures elles-mêmes</a:t>
            </a:r>
          </a:p>
          <a:p>
            <a:pPr marL="357094" lvl="2" indent="-92462">
              <a:buFontTx/>
              <a:buChar char="-"/>
            </a:pPr>
            <a:r>
              <a:rPr lang="fr-FR" baseline="0" dirty="0" smtClean="0"/>
              <a:t>multiples affiliations parallèles</a:t>
            </a:r>
          </a:p>
          <a:p>
            <a:pPr marL="357094" lvl="2" indent="-92462">
              <a:buFontTx/>
              <a:buChar char="-"/>
            </a:pPr>
            <a:r>
              <a:rPr lang="fr-FR" baseline="0" dirty="0" smtClean="0"/>
              <a:t>usage d’affiliations parallèles en fonction des organismes financeurs</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a:t>
            </a:fld>
            <a:endParaRPr lang="fr-FR" dirty="0"/>
          </a:p>
        </p:txBody>
      </p:sp>
    </p:spTree>
    <p:extLst>
      <p:ext uri="{BB962C8B-B14F-4D97-AF65-F5344CB8AC3E}">
        <p14:creationId xmlns:p14="http://schemas.microsoft.com/office/powerpoint/2010/main" val="28572302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9273">
              <a:spcAft>
                <a:spcPts val="301"/>
              </a:spcAft>
            </a:pPr>
            <a:r>
              <a:rPr lang="fr-FR" b="1" dirty="0">
                <a:solidFill>
                  <a:srgbClr val="2CACD7"/>
                </a:solidFill>
              </a:rPr>
              <a:t>- </a:t>
            </a:r>
            <a:r>
              <a:rPr lang="fr-FR" b="1" dirty="0" smtClean="0">
                <a:solidFill>
                  <a:srgbClr val="2CACD7"/>
                </a:solidFill>
              </a:rPr>
              <a:t>les projets européens ODIN et THOR</a:t>
            </a:r>
            <a:endParaRPr lang="fr-FR" dirty="0">
              <a:solidFill>
                <a:srgbClr val="2CACD7"/>
              </a:solidFill>
            </a:endParaRPr>
          </a:p>
          <a:p>
            <a:pPr marL="267820" indent="-89273"/>
            <a:r>
              <a:rPr lang="fr-FR" dirty="0" smtClean="0">
                <a:sym typeface="Wingdings" panose="05000000000000000000" pitchFamily="2" charset="2"/>
              </a:rPr>
              <a:t> </a:t>
            </a:r>
            <a:r>
              <a:rPr lang="fr-FR" b="1" dirty="0" smtClean="0"/>
              <a:t>créer </a:t>
            </a:r>
            <a:r>
              <a:rPr lang="fr-FR" b="1" dirty="0"/>
              <a:t>une intégration fluide et transparente </a:t>
            </a:r>
            <a:r>
              <a:rPr lang="fr-FR" b="1" dirty="0" smtClean="0"/>
              <a:t>publications / données /  chercheurs </a:t>
            </a:r>
            <a:r>
              <a:rPr lang="fr-FR" b="1" dirty="0"/>
              <a:t>tout le long du cycle de la recherche </a:t>
            </a:r>
            <a:r>
              <a:rPr lang="fr-FR" i="1" dirty="0"/>
              <a:t>via</a:t>
            </a:r>
            <a:r>
              <a:rPr lang="fr-FR" dirty="0"/>
              <a:t> interopérabilité, intégration de services et durabilité</a:t>
            </a:r>
          </a:p>
          <a:p>
            <a:pPr marL="267820"/>
            <a:r>
              <a:rPr lang="fr-FR" b="1" dirty="0" smtClean="0">
                <a:sym typeface="Wingdings" panose="05000000000000000000" pitchFamily="2" charset="2"/>
              </a:rPr>
              <a:t>- </a:t>
            </a:r>
            <a:r>
              <a:rPr lang="fr-FR" b="1" i="0" baseline="0" dirty="0" smtClean="0"/>
              <a:t>ODIN </a:t>
            </a:r>
            <a:r>
              <a:rPr lang="fr-FR" i="0" baseline="0" dirty="0" smtClean="0"/>
              <a:t>: </a:t>
            </a:r>
            <a:r>
              <a:rPr lang="fr-FR" i="1" baseline="0" dirty="0" smtClean="0"/>
              <a:t>ORCID and Data-Cite </a:t>
            </a:r>
            <a:r>
              <a:rPr lang="fr-FR" i="1" baseline="0" dirty="0" err="1" smtClean="0"/>
              <a:t>interoperability</a:t>
            </a:r>
            <a:r>
              <a:rPr lang="fr-FR" i="1" baseline="0" dirty="0" smtClean="0"/>
              <a:t> network</a:t>
            </a:r>
            <a:r>
              <a:rPr lang="fr-FR" i="0" baseline="0" dirty="0" smtClean="0"/>
              <a:t>, </a:t>
            </a:r>
            <a:r>
              <a:rPr lang="fr-FR" dirty="0" smtClean="0"/>
              <a:t>https://odin-project.eu/</a:t>
            </a:r>
            <a:endParaRPr lang="fr-FR" i="1" baseline="0" dirty="0" smtClean="0"/>
          </a:p>
          <a:p>
            <a:pPr marL="446367" indent="-89273"/>
            <a:r>
              <a:rPr lang="fr-FR" i="0" baseline="0" dirty="0" smtClean="0"/>
              <a:t>- </a:t>
            </a:r>
            <a:r>
              <a:rPr lang="fr-FR" b="0" i="0" baseline="0" dirty="0" smtClean="0"/>
              <a:t>projet 2012-2014, financé par la Commission européenne dans le cadre du 7</a:t>
            </a:r>
            <a:r>
              <a:rPr lang="fr-FR" b="0" i="0" baseline="30000" dirty="0" smtClean="0"/>
              <a:t>e</a:t>
            </a:r>
            <a:r>
              <a:rPr lang="fr-FR" b="0" i="0" baseline="0" dirty="0" smtClean="0"/>
              <a:t> </a:t>
            </a:r>
            <a:r>
              <a:rPr lang="fr-FR" i="1" dirty="0"/>
              <a:t>Framework Programme for </a:t>
            </a:r>
            <a:r>
              <a:rPr lang="fr-FR" i="1" dirty="0" err="1"/>
              <a:t>research</a:t>
            </a:r>
            <a:r>
              <a:rPr lang="fr-FR" dirty="0"/>
              <a:t> (</a:t>
            </a:r>
            <a:r>
              <a:rPr lang="fr-FR" b="0" i="0" baseline="0" dirty="0" smtClean="0"/>
              <a:t>« </a:t>
            </a:r>
            <a:r>
              <a:rPr lang="fr-FR" b="0" i="1" baseline="0" dirty="0" smtClean="0"/>
              <a:t>Coordination and support action</a:t>
            </a:r>
            <a:r>
              <a:rPr lang="fr-FR" b="0" i="0" baseline="0" dirty="0" smtClean="0"/>
              <a:t> »)</a:t>
            </a:r>
          </a:p>
          <a:p>
            <a:pPr marL="446367" indent="-89273"/>
            <a:r>
              <a:rPr lang="fr-FR" b="0" i="0" baseline="0" dirty="0" smtClean="0"/>
              <a:t>- partenaires : </a:t>
            </a:r>
            <a:r>
              <a:rPr lang="fr-FR" b="0" i="0" baseline="0" dirty="0" err="1" smtClean="0"/>
              <a:t>arXiv</a:t>
            </a:r>
            <a:r>
              <a:rPr lang="fr-FR" b="0" i="0" baseline="0" dirty="0" smtClean="0"/>
              <a:t>, </a:t>
            </a:r>
            <a:r>
              <a:rPr lang="fr-FR" b="0" i="1" baseline="0" dirty="0" err="1" smtClean="0"/>
              <a:t>Australian</a:t>
            </a:r>
            <a:r>
              <a:rPr lang="fr-FR" b="0" i="1" baseline="0" dirty="0" smtClean="0"/>
              <a:t> National Data Service</a:t>
            </a:r>
            <a:r>
              <a:rPr lang="fr-FR" b="0" i="0" baseline="0" dirty="0" smtClean="0"/>
              <a:t>, </a:t>
            </a:r>
            <a:r>
              <a:rPr lang="fr-FR" b="0" i="1" baseline="0" dirty="0" smtClean="0"/>
              <a:t>British Library</a:t>
            </a:r>
            <a:r>
              <a:rPr lang="fr-FR" b="0" i="0" baseline="0" dirty="0" smtClean="0"/>
              <a:t>, </a:t>
            </a:r>
            <a:r>
              <a:rPr lang="fr-FR" b="0" i="0" baseline="0" dirty="0" err="1" smtClean="0"/>
              <a:t>DataCite</a:t>
            </a:r>
            <a:r>
              <a:rPr lang="fr-FR" b="0" i="0" baseline="0" dirty="0" smtClean="0"/>
              <a:t>, </a:t>
            </a:r>
            <a:r>
              <a:rPr lang="fr-FR" b="0" i="0" baseline="0" dirty="0" err="1" smtClean="0"/>
              <a:t>Dryad</a:t>
            </a:r>
            <a:r>
              <a:rPr lang="fr-FR" b="0" i="0" baseline="0" dirty="0" smtClean="0"/>
              <a:t>, CERN, ORCID</a:t>
            </a:r>
            <a:endParaRPr lang="fr-FR" b="0" i="1" baseline="0" dirty="0" smtClean="0"/>
          </a:p>
          <a:p>
            <a:pPr marL="446367" indent="-89273"/>
            <a:r>
              <a:rPr lang="fr-FR" b="0" i="0" dirty="0" smtClean="0"/>
              <a:t>- but : réfléchir</a:t>
            </a:r>
            <a:r>
              <a:rPr lang="fr-FR" b="0" i="0" baseline="0" dirty="0" smtClean="0"/>
              <a:t> à la manière d’utiliser </a:t>
            </a:r>
            <a:r>
              <a:rPr lang="fr-FR" i="0" baseline="0" dirty="0" smtClean="0"/>
              <a:t>des identifiants pérennes pour connecter des personnes (ORCID) et des objets scientifiques numériques comme des données (</a:t>
            </a:r>
            <a:r>
              <a:rPr lang="fr-FR" i="0" baseline="0" dirty="0" err="1" smtClean="0"/>
              <a:t>DataCite</a:t>
            </a:r>
            <a:r>
              <a:rPr lang="fr-FR" i="0" baseline="0" dirty="0" smtClean="0"/>
              <a:t>) sur différents services et infrastructures scientifiques : comment référencer des données ?, comment suivre des utilisations et des réutilisations ?, comment créer des liens entre les données, les jeux de données, les articles, les droits et tous les acteurs impliqués dans le processus ? Et </a:t>
            </a:r>
            <a:r>
              <a:rPr lang="fr-FR" b="0" i="0" baseline="0" dirty="0" smtClean="0"/>
              <a:t>produire </a:t>
            </a:r>
            <a:r>
              <a:rPr lang="fr-FR" i="0" baseline="0" dirty="0" smtClean="0"/>
              <a:t>des solutions d’interopérabilité preuve de concept</a:t>
            </a:r>
          </a:p>
          <a:p>
            <a:pPr marL="446367" indent="-89273"/>
            <a:r>
              <a:rPr lang="fr-FR" b="0" i="0" dirty="0" smtClean="0"/>
              <a:t>- réalisations </a:t>
            </a:r>
          </a:p>
          <a:p>
            <a:pPr marL="624914" lvl="1" indent="-89273">
              <a:buFontTx/>
              <a:buChar char="-"/>
            </a:pPr>
            <a:r>
              <a:rPr lang="fr-FR" i="0" dirty="0" smtClean="0"/>
              <a:t>intégration</a:t>
            </a:r>
            <a:r>
              <a:rPr lang="fr-FR" i="0" baseline="0" dirty="0" smtClean="0"/>
              <a:t> des identifiants ORCID dans le schéma de métadonnées de </a:t>
            </a:r>
            <a:r>
              <a:rPr lang="fr-FR" i="0" baseline="0" dirty="0" err="1" smtClean="0"/>
              <a:t>DataCite</a:t>
            </a:r>
            <a:r>
              <a:rPr lang="fr-FR" i="0" baseline="0" dirty="0" smtClean="0"/>
              <a:t> </a:t>
            </a:r>
            <a:r>
              <a:rPr lang="fr-FR" i="0" baseline="0" dirty="0" smtClean="0">
                <a:sym typeface="Wingdings" panose="05000000000000000000" pitchFamily="2" charset="2"/>
              </a:rPr>
              <a:t> chaque nouveau jeu de données peut recevoir un DOI et les identifiants ORCID des contributeurs</a:t>
            </a:r>
            <a:endParaRPr lang="fr-FR" i="0" dirty="0" smtClean="0"/>
          </a:p>
          <a:p>
            <a:pPr marL="624914" indent="-89273">
              <a:buFontTx/>
              <a:buChar char="-"/>
            </a:pPr>
            <a:r>
              <a:rPr lang="fr-FR" i="0" dirty="0" smtClean="0"/>
              <a:t>possibilité pour les chercheurs de connecter leur thèse de doctorat (PhD) référencée dans la base de données de la</a:t>
            </a:r>
            <a:r>
              <a:rPr lang="fr-FR" i="0" baseline="0" dirty="0" smtClean="0"/>
              <a:t> </a:t>
            </a:r>
            <a:r>
              <a:rPr lang="fr-FR" i="1" baseline="0" dirty="0" smtClean="0"/>
              <a:t>British Library</a:t>
            </a:r>
            <a:r>
              <a:rPr lang="fr-FR" i="0" baseline="0" dirty="0" smtClean="0"/>
              <a:t> </a:t>
            </a:r>
            <a:r>
              <a:rPr lang="fr-FR" i="0" baseline="0" dirty="0" err="1" smtClean="0"/>
              <a:t>EThOS</a:t>
            </a:r>
            <a:r>
              <a:rPr lang="fr-FR" i="0" baseline="0" dirty="0" smtClean="0"/>
              <a:t> à leur profil ORCID (cf. </a:t>
            </a:r>
            <a:r>
              <a:rPr lang="fr-FR" i="1" baseline="0" dirty="0" smtClean="0"/>
              <a:t>supra</a:t>
            </a:r>
            <a:r>
              <a:rPr lang="fr-FR" i="0" baseline="0" dirty="0" smtClean="0"/>
              <a:t>)</a:t>
            </a:r>
          </a:p>
          <a:p>
            <a:pPr marL="624914" lvl="1" indent="-89273" defTabSz="918240">
              <a:buFontTx/>
              <a:buChar char="-"/>
              <a:defRPr/>
            </a:pPr>
            <a:r>
              <a:rPr lang="fr-FR" i="0" baseline="0" dirty="0" smtClean="0"/>
              <a:t>création de l’outil ISNI2ORCID pour </a:t>
            </a:r>
            <a:r>
              <a:rPr lang="fr-FR" b="0" i="0" u="none" baseline="0" dirty="0" smtClean="0"/>
              <a:t>favoriser une meilleure interopérabilité entre ORCID et ISNI, et notamment association d’un compte ORCID à un identifiant ISNI</a:t>
            </a:r>
            <a:endParaRPr lang="fr-FR" i="0" baseline="0" dirty="0" smtClean="0"/>
          </a:p>
          <a:p>
            <a:pPr marL="446367" indent="-89273"/>
            <a:r>
              <a:rPr lang="fr-FR" i="0" baseline="0" dirty="0" smtClean="0"/>
              <a:t>- exemples d’interopérabilité possibles autour d’ORCID et </a:t>
            </a:r>
            <a:r>
              <a:rPr lang="fr-FR" i="0" baseline="0" dirty="0" err="1" smtClean="0"/>
              <a:t>DataCite</a:t>
            </a:r>
            <a:r>
              <a:rPr lang="fr-FR" i="0" baseline="0" dirty="0" smtClean="0"/>
              <a:t> : </a:t>
            </a:r>
          </a:p>
          <a:p>
            <a:pPr marL="624914" lvl="1" indent="-89273">
              <a:buFontTx/>
              <a:buChar char="-"/>
            </a:pPr>
            <a:r>
              <a:rPr lang="fr-FR" i="0" baseline="0" dirty="0" smtClean="0"/>
              <a:t>cas 1 (J. Brown, </a:t>
            </a:r>
            <a:r>
              <a:rPr lang="en-US" i="1" dirty="0"/>
              <a:t>ORCID </a:t>
            </a:r>
            <a:r>
              <a:rPr lang="en-US" i="1" dirty="0" err="1"/>
              <a:t>iDs</a:t>
            </a:r>
            <a:r>
              <a:rPr lang="en-US" i="1" dirty="0"/>
              <a:t>: connecting </a:t>
            </a:r>
            <a:r>
              <a:rPr lang="fr-FR" i="1" dirty="0" err="1"/>
              <a:t>researchers</a:t>
            </a:r>
            <a:r>
              <a:rPr lang="fr-FR" i="1" dirty="0"/>
              <a:t> to </a:t>
            </a:r>
            <a:r>
              <a:rPr lang="fr-FR" i="1" dirty="0" err="1"/>
              <a:t>their</a:t>
            </a:r>
            <a:r>
              <a:rPr lang="fr-FR" i="1" dirty="0"/>
              <a:t> </a:t>
            </a:r>
            <a:r>
              <a:rPr lang="fr-FR" i="1" dirty="0" err="1"/>
              <a:t>research</a:t>
            </a:r>
            <a:r>
              <a:rPr lang="fr-FR" dirty="0"/>
              <a:t>,</a:t>
            </a:r>
            <a:r>
              <a:rPr lang="fr-FR" i="1" dirty="0"/>
              <a:t> op. </a:t>
            </a:r>
            <a:r>
              <a:rPr lang="fr-FR" i="1" dirty="0" err="1"/>
              <a:t>cit</a:t>
            </a:r>
            <a:r>
              <a:rPr lang="fr-FR" i="1" dirty="0"/>
              <a:t>. </a:t>
            </a:r>
            <a:r>
              <a:rPr lang="fr-FR" dirty="0"/>
              <a:t>: Je recherche des données à combiner avec les miennes pour une méta-analyse : dans un réservoir de données qui m’intéresse, je repère des données et vois que leur auteur dispose d’un lien vers ORCID. Sur ce profil ORCID, je découvre alors plus de données et de publications disséminées dans de nombreux réservoirs différents</a:t>
            </a:r>
          </a:p>
          <a:p>
            <a:pPr marL="624914" lvl="1" indent="-89273">
              <a:buFontTx/>
              <a:buChar char="-"/>
            </a:pPr>
            <a:r>
              <a:rPr lang="en-US" dirty="0" err="1"/>
              <a:t>cas</a:t>
            </a:r>
            <a:r>
              <a:rPr lang="en-US" dirty="0"/>
              <a:t> 2 (</a:t>
            </a:r>
            <a:r>
              <a:rPr lang="en-US" i="1" dirty="0"/>
              <a:t>ibid.</a:t>
            </a:r>
            <a:r>
              <a:rPr lang="en-US" dirty="0"/>
              <a:t>) : Je </a:t>
            </a:r>
            <a:r>
              <a:rPr lang="en-US" dirty="0" err="1"/>
              <a:t>voudrais</a:t>
            </a:r>
            <a:r>
              <a:rPr lang="en-US" dirty="0"/>
              <a:t> </a:t>
            </a:r>
            <a:r>
              <a:rPr lang="en-US" dirty="0" err="1"/>
              <a:t>trouver</a:t>
            </a:r>
            <a:r>
              <a:rPr lang="en-US" dirty="0"/>
              <a:t> des </a:t>
            </a:r>
            <a:r>
              <a:rPr lang="en-US" dirty="0" err="1"/>
              <a:t>jeux</a:t>
            </a:r>
            <a:r>
              <a:rPr lang="en-US" dirty="0"/>
              <a:t> </a:t>
            </a:r>
            <a:r>
              <a:rPr lang="fr-FR" dirty="0"/>
              <a:t>de données me permettant d’approfondir la lecture d’un article scientifique : les auteurs d’un article qui m’intéresse ont mentionné les DOI des jeux de données utilisés, auxquels je peux alors avoir accès. Mais pour aller plus loin, je peux aussi suivre les profils ORCID des auteurs et voir s’ils indiquent d’autres jeux de données du même genre. Leur profil m’indiquera</a:t>
            </a:r>
            <a:r>
              <a:rPr lang="en-US" dirty="0"/>
              <a:t> </a:t>
            </a:r>
            <a:r>
              <a:rPr lang="fr-FR" dirty="0"/>
              <a:t>s’ils continuent à travailler dans ce domaine, quelle est leur adresse mail</a:t>
            </a:r>
            <a:r>
              <a:rPr lang="fr-FR" dirty="0" smtClean="0"/>
              <a:t> et s’il y a </a:t>
            </a:r>
            <a:r>
              <a:rPr lang="fr-FR" dirty="0"/>
              <a:t>des jeux de données plus anciens. En outre, l’analyse des données liées aux chercheurs me permet de voir d’éventuels collaborateurs</a:t>
            </a:r>
            <a:r>
              <a:rPr lang="en-US" dirty="0"/>
              <a:t>.</a:t>
            </a:r>
          </a:p>
          <a:p>
            <a:pPr marL="266700" indent="-88900"/>
            <a:endParaRPr lang="en-US" dirty="0"/>
          </a:p>
          <a:p>
            <a:pPr marL="267820" defTabSz="918240">
              <a:defRPr/>
            </a:pPr>
            <a:r>
              <a:rPr lang="fr-FR" b="1" i="0" baseline="0" dirty="0" smtClean="0"/>
              <a:t>- THOR </a:t>
            </a:r>
            <a:r>
              <a:rPr lang="fr-FR" i="0" baseline="0" dirty="0" smtClean="0"/>
              <a:t>: </a:t>
            </a:r>
            <a:r>
              <a:rPr lang="fr-FR" i="1" dirty="0" err="1"/>
              <a:t>Technical</a:t>
            </a:r>
            <a:r>
              <a:rPr lang="fr-FR" i="1" dirty="0"/>
              <a:t> and </a:t>
            </a:r>
            <a:r>
              <a:rPr lang="fr-FR" i="1" dirty="0" err="1"/>
              <a:t>human</a:t>
            </a:r>
            <a:r>
              <a:rPr lang="fr-FR" i="1" dirty="0"/>
              <a:t> infrastructures for open </a:t>
            </a:r>
            <a:r>
              <a:rPr lang="fr-FR" i="1" dirty="0" err="1"/>
              <a:t>research</a:t>
            </a:r>
            <a:r>
              <a:rPr lang="fr-FR" i="1" dirty="0"/>
              <a:t>, </a:t>
            </a:r>
            <a:r>
              <a:rPr lang="fr-FR" dirty="0"/>
              <a:t>http://project-thor.eu/</a:t>
            </a:r>
          </a:p>
          <a:p>
            <a:pPr marL="446367" indent="-89273" defTabSz="918240">
              <a:buFontTx/>
              <a:buChar char="-"/>
              <a:defRPr/>
            </a:pPr>
            <a:r>
              <a:rPr lang="fr-FR" b="0" i="0" baseline="0" dirty="0" smtClean="0"/>
              <a:t>poursuit le projet ODIN pour développer d’autres réalisations concrètes</a:t>
            </a:r>
          </a:p>
          <a:p>
            <a:pPr marL="446367" indent="-89273" defTabSz="918240">
              <a:buFontTx/>
              <a:buChar char="-"/>
              <a:defRPr/>
            </a:pPr>
            <a:r>
              <a:rPr lang="fr-FR" b="0" i="0" baseline="0" dirty="0" smtClean="0"/>
              <a:t>projet 2015-2017, financé par la Commission européenne </a:t>
            </a:r>
            <a:r>
              <a:rPr lang="fr-FR" b="1" i="0" baseline="0" dirty="0" smtClean="0"/>
              <a:t>dans le cadre d’Horizon2020</a:t>
            </a:r>
          </a:p>
          <a:p>
            <a:pPr marL="446367" indent="-89273" defTabSz="918240">
              <a:defRPr/>
            </a:pPr>
            <a:r>
              <a:rPr lang="fr-FR" b="0" i="0" baseline="0" dirty="0" smtClean="0"/>
              <a:t>- partenaires : </a:t>
            </a:r>
            <a:r>
              <a:rPr lang="fr-FR" b="0" i="1" baseline="0" dirty="0" err="1" smtClean="0"/>
              <a:t>Australian</a:t>
            </a:r>
            <a:r>
              <a:rPr lang="fr-FR" b="0" i="1" baseline="0" dirty="0" smtClean="0"/>
              <a:t> national data service</a:t>
            </a:r>
            <a:r>
              <a:rPr lang="fr-FR" b="0" i="0" baseline="0" dirty="0" smtClean="0"/>
              <a:t>,</a:t>
            </a:r>
            <a:r>
              <a:rPr lang="fr-FR" b="0" i="1" baseline="0" dirty="0" smtClean="0"/>
              <a:t> </a:t>
            </a:r>
            <a:r>
              <a:rPr lang="en-US" b="0" i="1" dirty="0" smtClean="0"/>
              <a:t>British library</a:t>
            </a:r>
            <a:r>
              <a:rPr lang="en-US" b="0" dirty="0" smtClean="0"/>
              <a:t>, CERN, </a:t>
            </a:r>
            <a:r>
              <a:rPr lang="en-US" b="0" dirty="0" err="1" smtClean="0"/>
              <a:t>DataCite</a:t>
            </a:r>
            <a:r>
              <a:rPr lang="en-US" b="0" dirty="0" smtClean="0"/>
              <a:t>, Dryad, EMBL (</a:t>
            </a:r>
            <a:r>
              <a:rPr lang="en-US" b="0" i="1" dirty="0" smtClean="0"/>
              <a:t>European Molecular</a:t>
            </a:r>
            <a:r>
              <a:rPr lang="en-US" b="0" i="1" baseline="0" dirty="0" smtClean="0"/>
              <a:t> Biology Laboratory</a:t>
            </a:r>
            <a:r>
              <a:rPr lang="en-US" b="0" baseline="0" dirty="0" smtClean="0"/>
              <a:t>)</a:t>
            </a:r>
            <a:r>
              <a:rPr lang="en-US" b="0" dirty="0" smtClean="0"/>
              <a:t>,</a:t>
            </a:r>
            <a:r>
              <a:rPr lang="en-US" b="0" baseline="0" dirty="0" smtClean="0"/>
              <a:t> </a:t>
            </a:r>
            <a:r>
              <a:rPr lang="en-US" b="0" i="1" baseline="0" dirty="0" smtClean="0"/>
              <a:t>Elsevier Labs, </a:t>
            </a:r>
            <a:r>
              <a:rPr lang="fr-FR" b="0" i="0" baseline="0" dirty="0" smtClean="0"/>
              <a:t>ORCID, </a:t>
            </a:r>
            <a:r>
              <a:rPr lang="en-US" b="0" dirty="0" smtClean="0"/>
              <a:t>PANGAEA </a:t>
            </a:r>
            <a:endParaRPr lang="fr-FR" b="0" i="1" baseline="0" dirty="0" smtClean="0"/>
          </a:p>
          <a:p>
            <a:pPr marL="446367" lvl="1" indent="-89273" defTabSz="918240">
              <a:buFontTx/>
              <a:buChar char="-"/>
              <a:defRPr/>
            </a:pPr>
            <a:r>
              <a:rPr lang="fr-FR" b="0" i="0" dirty="0" smtClean="0"/>
              <a:t>but : </a:t>
            </a:r>
            <a:r>
              <a:rPr lang="fr-FR" b="0" i="0" baseline="0" dirty="0" smtClean="0"/>
              <a:t>faire en sorte que les identifiants, pour les personnes et les productions, soient utilisés par défaut, en incluant des composantes techniques et humaines ; THOR doit améliorer et connecter des outils et des services déjà existants, en travaillant d’abord sur des intégrations dans des communautés </a:t>
            </a:r>
            <a:r>
              <a:rPr lang="fr-FR" b="0" i="1" baseline="0" dirty="0" err="1" smtClean="0"/>
              <a:t>early</a:t>
            </a:r>
            <a:r>
              <a:rPr lang="fr-FR" b="0" i="1" baseline="0" dirty="0" smtClean="0"/>
              <a:t> </a:t>
            </a:r>
            <a:r>
              <a:rPr lang="fr-FR" b="0" i="1" baseline="0" dirty="0" err="1" smtClean="0"/>
              <a:t>adopters</a:t>
            </a:r>
            <a:r>
              <a:rPr lang="fr-FR" b="0" i="0" baseline="0" dirty="0" smtClean="0"/>
              <a:t>, indépendamment de la discipline ou du pays (biomédical avec EMBL-EBI ; sciences de la terre avec PANGAEA ; physique avec CERN ; sciences humaines et sociales avec la British Library)</a:t>
            </a:r>
          </a:p>
          <a:p>
            <a:pPr marL="446367" lvl="1" indent="-89273" defTabSz="918240">
              <a:buFontTx/>
              <a:buChar char="-"/>
              <a:defRPr/>
            </a:pPr>
            <a:r>
              <a:rPr lang="fr-FR" b="0" i="0" u="none" baseline="0" dirty="0" smtClean="0"/>
              <a:t>4 axes : </a:t>
            </a:r>
          </a:p>
          <a:p>
            <a:pPr marL="624914" lvl="2" defTabSz="918240">
              <a:buFontTx/>
              <a:buChar char="-"/>
              <a:defRPr/>
            </a:pPr>
            <a:r>
              <a:rPr lang="fr-FR" b="0" i="0" u="none" baseline="0" dirty="0" smtClean="0"/>
              <a:t>R&amp;D : comprendre les cycles scientifiques et les communautés de pratique actuels</a:t>
            </a:r>
            <a:r>
              <a:rPr lang="fr-FR" sz="800" b="0" i="0" u="none" baseline="0" dirty="0" smtClean="0"/>
              <a:t>;</a:t>
            </a:r>
            <a:r>
              <a:rPr lang="fr-FR" b="0" i="0" u="none" baseline="0" dirty="0" smtClean="0"/>
              <a:t> </a:t>
            </a:r>
          </a:p>
          <a:p>
            <a:pPr marL="624914" lvl="2" defTabSz="918240">
              <a:buFontTx/>
              <a:buChar char="-"/>
              <a:defRPr/>
            </a:pPr>
            <a:r>
              <a:rPr lang="fr-FR" b="0" i="0" u="none" baseline="0" dirty="0" smtClean="0"/>
              <a:t>construire et intégrer des services : THOR doit notamment fournir des études de cas, des prototypes et créer un réseau d’experts (cf. le </a:t>
            </a:r>
            <a:r>
              <a:rPr lang="fr-FR" b="1" i="0" u="none" baseline="0" dirty="0" smtClean="0"/>
              <a:t>« H » dans THOR = </a:t>
            </a:r>
            <a:r>
              <a:rPr lang="fr-FR" b="1" i="1" u="none" baseline="0" dirty="0" err="1" smtClean="0"/>
              <a:t>human</a:t>
            </a:r>
            <a:r>
              <a:rPr lang="fr-FR" b="0" i="0" u="none" baseline="0" dirty="0" smtClean="0"/>
              <a:t>)</a:t>
            </a:r>
          </a:p>
          <a:p>
            <a:pPr marL="624914" lvl="2" defTabSz="918240">
              <a:buFontTx/>
              <a:buChar char="-"/>
              <a:defRPr/>
            </a:pPr>
            <a:r>
              <a:rPr lang="fr-FR" b="0" i="0" u="none" baseline="0" dirty="0" smtClean="0"/>
              <a:t>promouvoir et former aux identifiants pérennes, afin de diminuer les obstacles à leur adoption;</a:t>
            </a:r>
          </a:p>
          <a:p>
            <a:pPr marL="624914" lvl="2" defTabSz="918240">
              <a:buFontTx/>
              <a:buChar char="-"/>
              <a:defRPr/>
            </a:pPr>
            <a:r>
              <a:rPr lang="fr-FR" b="0" i="0" u="none" baseline="0" dirty="0" smtClean="0"/>
              <a:t>évaluer l’adoption et les coûts des identifiants pérennes et permettre ainsi leur évolution</a:t>
            </a:r>
          </a:p>
          <a:p>
            <a:pPr marL="446367" indent="-89273">
              <a:buFontTx/>
              <a:buChar char="-"/>
            </a:pPr>
            <a:r>
              <a:rPr lang="fr-FR" b="0" i="0" dirty="0" smtClean="0"/>
              <a:t>réalisations </a:t>
            </a:r>
          </a:p>
          <a:p>
            <a:pPr marL="624914" lvl="1" indent="-89273">
              <a:buFontTx/>
              <a:buChar char="-"/>
            </a:pPr>
            <a:r>
              <a:rPr lang="fr-FR" b="0" i="0" dirty="0" smtClean="0"/>
              <a:t>auto-update</a:t>
            </a:r>
            <a:r>
              <a:rPr lang="fr-FR" b="0" i="0" baseline="0" dirty="0" smtClean="0"/>
              <a:t> </a:t>
            </a:r>
            <a:r>
              <a:rPr lang="fr-FR" i="0" baseline="0" dirty="0" smtClean="0"/>
              <a:t>d’ORCID via DOI</a:t>
            </a:r>
          </a:p>
          <a:p>
            <a:pPr marL="624914" lvl="1" indent="-89273">
              <a:buFontTx/>
              <a:buChar char="-"/>
            </a:pPr>
            <a:r>
              <a:rPr lang="fr-FR" i="0" baseline="0" dirty="0" smtClean="0"/>
              <a:t>travail avec l’API CERIF pour favoriser la mise à jour de CRIS depuis ORCID</a:t>
            </a:r>
          </a:p>
          <a:p>
            <a:pPr marL="624914" lvl="1" indent="-89273">
              <a:buFontTx/>
              <a:buChar char="-"/>
            </a:pPr>
            <a:r>
              <a:rPr lang="fr-FR" i="0" baseline="0" dirty="0" smtClean="0"/>
              <a:t>connexion avec ses identifiants </a:t>
            </a:r>
            <a:r>
              <a:rPr lang="fr-FR" i="0" baseline="0" dirty="0" err="1" smtClean="0"/>
              <a:t>eduGAIN</a:t>
            </a:r>
            <a:endParaRPr lang="fr-FR" i="0" baseline="0" dirty="0" smtClean="0"/>
          </a:p>
          <a:p>
            <a:pPr marL="446367" indent="-89273">
              <a:buFontTx/>
              <a:buChar char="-"/>
            </a:pPr>
            <a:r>
              <a:rPr lang="fr-FR" i="0" baseline="0" dirty="0" smtClean="0"/>
              <a:t>défis et manques actuels</a:t>
            </a:r>
          </a:p>
          <a:p>
            <a:pPr marL="624914" lvl="1" indent="-89273">
              <a:buFontTx/>
              <a:buChar char="-"/>
            </a:pPr>
            <a:r>
              <a:rPr lang="fr-FR" i="0" baseline="0" dirty="0" smtClean="0"/>
              <a:t>identifiants pérennes pour les organisations</a:t>
            </a:r>
          </a:p>
          <a:p>
            <a:pPr marL="624914" lvl="1" indent="-89273">
              <a:buFontTx/>
              <a:buChar char="-"/>
            </a:pPr>
            <a:r>
              <a:rPr lang="fr-FR" i="0" baseline="0" dirty="0" smtClean="0"/>
              <a:t>identifiants pérennes pour les projets</a:t>
            </a:r>
          </a:p>
          <a:p>
            <a:pPr marL="266700" lvl="1" indent="0">
              <a:tabLst>
                <a:tab pos="266700" algn="l"/>
              </a:tabLst>
            </a:pPr>
            <a:endParaRPr lang="fr-FR" dirty="0" smtClean="0"/>
          </a:p>
          <a:p>
            <a:r>
              <a:rPr lang="fr-FR" dirty="0" smtClean="0"/>
              <a:t>suite : </a:t>
            </a:r>
            <a:r>
              <a:rPr lang="fr-FR" b="1" dirty="0" smtClean="0"/>
              <a:t>projet FREYA </a:t>
            </a:r>
            <a:r>
              <a:rPr lang="fr-FR" dirty="0" smtClean="0"/>
              <a:t>(cf. </a:t>
            </a:r>
            <a:r>
              <a:rPr lang="fr-FR" i="1" dirty="0" smtClean="0"/>
              <a:t>supra</a:t>
            </a:r>
            <a:r>
              <a:rPr lang="fr-FR" dirty="0" smtClean="0"/>
              <a:t>), </a:t>
            </a:r>
            <a:r>
              <a:rPr lang="en-US" i="1" dirty="0"/>
              <a:t>Connected open identifiers for discovery, access, and use of research </a:t>
            </a:r>
            <a:r>
              <a:rPr lang="fr-FR" i="1" dirty="0" err="1" smtClean="0"/>
              <a:t>resources</a:t>
            </a:r>
            <a:r>
              <a:rPr lang="fr-FR" i="1" dirty="0" smtClean="0"/>
              <a:t> </a:t>
            </a:r>
            <a:r>
              <a:rPr lang="fr-FR" dirty="0"/>
              <a:t>(https://www.project-freya.eu</a:t>
            </a:r>
            <a:r>
              <a:rPr lang="fr-FR" dirty="0" smtClean="0"/>
              <a:t>)</a:t>
            </a:r>
            <a:endParaRPr lang="fr-FR" i="0" baseline="0" dirty="0" smtClean="0"/>
          </a:p>
          <a:p>
            <a:pPr marL="624914" lvl="1" indent="-89273">
              <a:buFontTx/>
              <a:buChar char="-"/>
            </a:pPr>
            <a:endParaRPr lang="fr-FR" dirty="0"/>
          </a:p>
          <a:p>
            <a:pPr marL="624914" lvl="1" indent="-89273">
              <a:buFontTx/>
              <a:buChar char="-"/>
            </a:pPr>
            <a:endParaRPr lang="fr-FR" i="0" baseline="0" dirty="0" smtClean="0"/>
          </a:p>
          <a:p>
            <a:pPr marL="624914" lvl="1" indent="-89273">
              <a:buFontTx/>
              <a:buChar char="-"/>
            </a:pPr>
            <a:endParaRPr lang="fr-FR" i="0" baseline="0" dirty="0" smtClean="0"/>
          </a:p>
          <a:p>
            <a:pPr marL="624914" lvl="1" indent="-89273">
              <a:buFontTx/>
              <a:buChar char="-"/>
            </a:pPr>
            <a:endParaRPr lang="fr-FR" i="0"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100</a:t>
            </a:fld>
            <a:endParaRPr lang="fr-FR" dirty="0"/>
          </a:p>
        </p:txBody>
      </p:sp>
    </p:spTree>
    <p:extLst>
      <p:ext uri="{BB962C8B-B14F-4D97-AF65-F5344CB8AC3E}">
        <p14:creationId xmlns:p14="http://schemas.microsoft.com/office/powerpoint/2010/main" val="29454560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voir notamment : Laure </a:t>
            </a:r>
            <a:r>
              <a:rPr lang="fr-FR" dirty="0" err="1" smtClean="0"/>
              <a:t>Haak</a:t>
            </a:r>
            <a:r>
              <a:rPr lang="fr-FR" dirty="0" smtClean="0"/>
              <a:t>, David Baker et </a:t>
            </a:r>
            <a:r>
              <a:rPr lang="fr-FR" dirty="0" err="1" smtClean="0"/>
              <a:t>Thorsten</a:t>
            </a:r>
            <a:r>
              <a:rPr lang="fr-FR" dirty="0" smtClean="0"/>
              <a:t> </a:t>
            </a:r>
            <a:r>
              <a:rPr lang="fr-FR" dirty="0" err="1" smtClean="0"/>
              <a:t>Hoellrigl</a:t>
            </a:r>
            <a:r>
              <a:rPr lang="fr-FR" dirty="0" smtClean="0"/>
              <a:t>.</a:t>
            </a:r>
            <a:r>
              <a:rPr lang="fr-FR" baseline="0" dirty="0" smtClean="0"/>
              <a:t> « </a:t>
            </a:r>
            <a:r>
              <a:rPr lang="en-US" baseline="0" dirty="0" smtClean="0"/>
              <a:t>CASRAI and ORCID: Putting the pieces together to collaboratively support the research community </a:t>
            </a:r>
            <a:r>
              <a:rPr lang="fr-FR" baseline="0" dirty="0" smtClean="0"/>
              <a:t>». </a:t>
            </a:r>
            <a:r>
              <a:rPr lang="it-IT" i="1" baseline="0" dirty="0" smtClean="0"/>
              <a:t>Procedia Computer Science. </a:t>
            </a:r>
            <a:r>
              <a:rPr lang="it-IT" i="0" baseline="0" dirty="0" smtClean="0"/>
              <a:t>n°</a:t>
            </a:r>
            <a:r>
              <a:rPr lang="it-IT" baseline="0" dirty="0" smtClean="0"/>
              <a:t>33. 2014. p. 284-288</a:t>
            </a:r>
            <a:r>
              <a:rPr lang="it-IT" b="0" baseline="0" dirty="0" smtClean="0">
                <a:solidFill>
                  <a:schemeClr val="tx1"/>
                </a:solidFill>
              </a:rPr>
              <a:t>. </a:t>
            </a:r>
            <a:r>
              <a:rPr lang="fr-FR" b="0" baseline="0" dirty="0" smtClean="0">
                <a:solidFill>
                  <a:schemeClr val="tx1"/>
                </a:solidFill>
              </a:rPr>
              <a:t>[en ligne]. Disponible sur : http://www.sciencedirect.com/science/article/pii/S1877050914008357.</a:t>
            </a:r>
            <a:endParaRPr lang="fr-FR" b="0" dirty="0" smtClean="0">
              <a:solidFill>
                <a:schemeClr val="tx1"/>
              </a:solidFill>
            </a:endParaRPr>
          </a:p>
          <a:p>
            <a:endParaRPr lang="fr-FR" dirty="0" smtClean="0"/>
          </a:p>
          <a:p>
            <a:pPr lvl="0"/>
            <a:r>
              <a:rPr lang="fr-FR" b="1" dirty="0">
                <a:solidFill>
                  <a:srgbClr val="2CACD7"/>
                </a:solidFill>
              </a:rPr>
              <a:t>- </a:t>
            </a:r>
            <a:r>
              <a:rPr lang="fr-FR" b="1" dirty="0" smtClean="0">
                <a:solidFill>
                  <a:srgbClr val="2CACD7"/>
                </a:solidFill>
              </a:rPr>
              <a:t>formats et référentiels</a:t>
            </a:r>
            <a:endParaRPr lang="fr-FR" dirty="0">
              <a:solidFill>
                <a:srgbClr val="2CACD7"/>
              </a:solidFill>
            </a:endParaRPr>
          </a:p>
          <a:p>
            <a:pPr marL="267820" indent="-89273"/>
            <a:r>
              <a:rPr lang="fr-FR" dirty="0" smtClean="0"/>
              <a:t>	</a:t>
            </a:r>
            <a:r>
              <a:rPr lang="fr-FR" dirty="0">
                <a:sym typeface="Wingdings" panose="05000000000000000000" pitchFamily="2" charset="2"/>
              </a:rPr>
              <a:t> p</a:t>
            </a:r>
            <a:r>
              <a:rPr lang="fr-FR" dirty="0"/>
              <a:t>our favoriser les </a:t>
            </a:r>
            <a:r>
              <a:rPr lang="fr-FR" dirty="0" smtClean="0"/>
              <a:t>échanges, </a:t>
            </a:r>
            <a:r>
              <a:rPr lang="fr-FR" b="1" dirty="0" smtClean="0">
                <a:sym typeface="Wingdings" panose="05000000000000000000" pitchFamily="2" charset="2"/>
              </a:rPr>
              <a:t>besoin </a:t>
            </a:r>
            <a:r>
              <a:rPr lang="fr-FR" b="1" dirty="0">
                <a:sym typeface="Wingdings" panose="05000000000000000000" pitchFamily="2" charset="2"/>
              </a:rPr>
              <a:t>de formats et de référentiels alignés, normalisés et échangeables au niveau local voire </a:t>
            </a:r>
            <a:r>
              <a:rPr lang="fr-FR" b="1" dirty="0" smtClean="0">
                <a:sym typeface="Wingdings" panose="05000000000000000000" pitchFamily="2" charset="2"/>
              </a:rPr>
              <a:t>international</a:t>
            </a:r>
            <a:r>
              <a:rPr lang="fr-FR" dirty="0" smtClean="0"/>
              <a:t>,</a:t>
            </a:r>
            <a:r>
              <a:rPr lang="fr-FR" baseline="0" dirty="0" smtClean="0"/>
              <a:t> afin que chacun interprète les données de la même façon</a:t>
            </a:r>
            <a:br>
              <a:rPr lang="fr-FR" baseline="0" dirty="0" smtClean="0"/>
            </a:br>
            <a:r>
              <a:rPr lang="fr-FR" baseline="0" dirty="0" smtClean="0"/>
              <a:t>Par exemple pour les intitulés de postes anglais (</a:t>
            </a:r>
            <a:r>
              <a:rPr lang="fr-FR" i="1" baseline="0" dirty="0" err="1" smtClean="0"/>
              <a:t>lecturer</a:t>
            </a:r>
            <a:r>
              <a:rPr lang="fr-FR" i="0" baseline="0" dirty="0" smtClean="0"/>
              <a:t>,</a:t>
            </a:r>
            <a:r>
              <a:rPr lang="fr-FR" i="1" baseline="0" dirty="0" smtClean="0"/>
              <a:t> </a:t>
            </a:r>
            <a:r>
              <a:rPr lang="fr-FR" i="1" baseline="0" dirty="0" err="1" smtClean="0"/>
              <a:t>reader</a:t>
            </a:r>
            <a:r>
              <a:rPr lang="fr-FR" i="0" baseline="0" dirty="0" smtClean="0"/>
              <a:t>,</a:t>
            </a:r>
            <a:r>
              <a:rPr lang="fr-FR" i="1" baseline="0" dirty="0" smtClean="0"/>
              <a:t> </a:t>
            </a:r>
            <a:r>
              <a:rPr lang="fr-FR" i="1" baseline="0" dirty="0" err="1" smtClean="0"/>
              <a:t>associate</a:t>
            </a:r>
            <a:r>
              <a:rPr lang="fr-FR" i="1" baseline="0" dirty="0" smtClean="0"/>
              <a:t> </a:t>
            </a:r>
            <a:r>
              <a:rPr lang="fr-FR" i="1" baseline="0" dirty="0" err="1" smtClean="0"/>
              <a:t>professor</a:t>
            </a:r>
            <a:r>
              <a:rPr lang="fr-FR" i="0" baseline="0" dirty="0" smtClean="0"/>
              <a:t>,</a:t>
            </a:r>
            <a:r>
              <a:rPr lang="fr-FR" i="1" baseline="0" dirty="0" smtClean="0"/>
              <a:t> tenure </a:t>
            </a:r>
            <a:r>
              <a:rPr lang="fr-FR" i="1" baseline="0" dirty="0" err="1" smtClean="0"/>
              <a:t>tracks</a:t>
            </a:r>
            <a:r>
              <a:rPr lang="fr-FR" i="0" baseline="0" dirty="0" smtClean="0"/>
              <a:t>) ou français (ATER, moniteur, maître de conférences) : signification ?, équivalents étrangers ?</a:t>
            </a:r>
            <a:endParaRPr lang="fr-FR" dirty="0" smtClean="0"/>
          </a:p>
          <a:p>
            <a:pPr marL="267820" indent="-95650"/>
            <a:r>
              <a:rPr lang="fr-FR" dirty="0" smtClean="0"/>
              <a:t>- u</a:t>
            </a:r>
            <a:r>
              <a:rPr lang="fr-FR" b="1" dirty="0" smtClean="0"/>
              <a:t>n exemple de format : </a:t>
            </a:r>
            <a:r>
              <a:rPr lang="fr-FR" b="1" baseline="0" dirty="0" smtClean="0"/>
              <a:t>CERIF(XML) </a:t>
            </a:r>
            <a:r>
              <a:rPr lang="fr-FR" dirty="0" smtClean="0"/>
              <a:t>(</a:t>
            </a:r>
            <a:r>
              <a:rPr lang="en-US" i="1" dirty="0" smtClean="0"/>
              <a:t>Common European Research Information Format</a:t>
            </a:r>
            <a:r>
              <a:rPr lang="en-US" dirty="0" smtClean="0"/>
              <a:t>) </a:t>
            </a:r>
            <a:r>
              <a:rPr lang="fr-FR" dirty="0" smtClean="0"/>
              <a:t>: cf. </a:t>
            </a:r>
            <a:r>
              <a:rPr lang="fr-FR" dirty="0">
                <a:solidFill>
                  <a:prstClr val="black"/>
                </a:solidFill>
              </a:rPr>
              <a:t>http://eurocris.org/cerif/main-features-cerif et </a:t>
            </a:r>
            <a:r>
              <a:rPr lang="fr-FR" dirty="0" smtClean="0"/>
              <a:t>Valérie</a:t>
            </a:r>
            <a:r>
              <a:rPr lang="fr-FR" baseline="0" dirty="0" smtClean="0"/>
              <a:t> Brasse. </a:t>
            </a:r>
            <a:r>
              <a:rPr lang="fr-FR" i="1" baseline="0" dirty="0" smtClean="0"/>
              <a:t>CERIF &amp; Référentiels</a:t>
            </a:r>
            <a:r>
              <a:rPr lang="fr-FR" baseline="0" dirty="0" smtClean="0"/>
              <a:t>. </a:t>
            </a:r>
            <a:r>
              <a:rPr lang="fr-FR" i="1" dirty="0">
                <a:solidFill>
                  <a:prstClr val="black"/>
                </a:solidFill>
              </a:rPr>
              <a:t>Journée référentiels Couperin : pour une meilleure visibilité de la recherche.</a:t>
            </a:r>
            <a:r>
              <a:rPr lang="fr-FR" dirty="0">
                <a:solidFill>
                  <a:prstClr val="black"/>
                </a:solidFill>
              </a:rPr>
              <a:t> Paris, 3/07/2015. Présentation, 28 p. [en ligne]. Disponible sur : https://jref2015.sciencesconf.org/data/pages/CERIF_Referentiels_20150703.pdf</a:t>
            </a:r>
            <a:endParaRPr lang="fr-FR" sz="1600" b="1" dirty="0">
              <a:solidFill>
                <a:srgbClr val="FF0000"/>
              </a:solidFill>
            </a:endParaRPr>
          </a:p>
          <a:p>
            <a:pPr marL="452744" indent="-89273" defTabSz="918240">
              <a:buFontTx/>
              <a:buChar char="-"/>
              <a:defRPr/>
            </a:pPr>
            <a:r>
              <a:rPr lang="fr-FR" dirty="0" smtClean="0"/>
              <a:t>format international</a:t>
            </a:r>
            <a:r>
              <a:rPr lang="fr-FR" baseline="0" dirty="0" smtClean="0"/>
              <a:t> d’échange de données sur l</a:t>
            </a:r>
            <a:r>
              <a:rPr lang="fr-FR" dirty="0" smtClean="0"/>
              <a:t>es informations de recherche,</a:t>
            </a:r>
            <a:r>
              <a:rPr lang="fr-FR" baseline="0" dirty="0" smtClean="0"/>
              <a:t> visant à favoriser l’interopérabilité entre les systèmes (CRIS ou non CRIS), notamment avec un format d’export des données </a:t>
            </a:r>
          </a:p>
          <a:p>
            <a:pPr marL="452744" indent="-89273" defTabSz="918240">
              <a:buFontTx/>
              <a:buChar char="-"/>
              <a:defRPr/>
            </a:pPr>
            <a:r>
              <a:rPr lang="fr-FR" dirty="0"/>
              <a:t>géré par </a:t>
            </a:r>
            <a:r>
              <a:rPr lang="fr-FR" b="1" dirty="0" err="1"/>
              <a:t>euroCRIS</a:t>
            </a:r>
            <a:r>
              <a:rPr lang="fr-FR" dirty="0"/>
              <a:t>, association à but non lucratif, mise en place pour favoriser la collaboration autour de l’information de recherche et le développement des CRIS à travers le monde, notamment en Europe (slogan : « </a:t>
            </a:r>
            <a:r>
              <a:rPr lang="fr-FR" i="1" dirty="0"/>
              <a:t>the international organisation for </a:t>
            </a:r>
            <a:r>
              <a:rPr lang="fr-FR" i="1" dirty="0" err="1"/>
              <a:t>research</a:t>
            </a:r>
            <a:r>
              <a:rPr lang="fr-FR" i="1" dirty="0"/>
              <a:t> information </a:t>
            </a:r>
            <a:r>
              <a:rPr lang="fr-FR" dirty="0"/>
              <a:t>») ; en 2000, la </a:t>
            </a:r>
            <a:r>
              <a:rPr lang="fr-FR" b="1" dirty="0"/>
              <a:t>Commission européenne </a:t>
            </a:r>
            <a:r>
              <a:rPr lang="fr-FR" dirty="0"/>
              <a:t>lui a confié le développement et la gestion de CERIF</a:t>
            </a:r>
          </a:p>
          <a:p>
            <a:pPr marL="452744" indent="-89273" defTabSz="918240">
              <a:buFontTx/>
              <a:buChar char="-"/>
              <a:defRPr/>
            </a:pPr>
            <a:r>
              <a:rPr lang="fr-FR" baseline="0" dirty="0" smtClean="0"/>
              <a:t>entités de base : projet, personne et unité organisationnelle, avec des attributs et des relations entre les éléments (financements, productions, bibliométrie, etc.) </a:t>
            </a:r>
            <a:r>
              <a:rPr lang="fr-FR" baseline="0" dirty="0" smtClean="0">
                <a:sym typeface="Wingdings" panose="05000000000000000000" pitchFamily="2" charset="2"/>
              </a:rPr>
              <a:t></a:t>
            </a:r>
            <a:r>
              <a:rPr lang="fr-FR" baseline="0" dirty="0" smtClean="0"/>
              <a:t> ontologies. Exemple pour les personnes : une entité avec informations minimales (identifiant, date de naissance, sexe), tout le reste étant exprimé par d’autres entités liées (ex. :  publications, organisation, expertise et compétences)  : base de données</a:t>
            </a:r>
          </a:p>
          <a:p>
            <a:pPr marL="452744" indent="-89273">
              <a:buFontTx/>
              <a:buChar char="-"/>
            </a:pPr>
            <a:r>
              <a:rPr lang="fr-FR" baseline="0" dirty="0" smtClean="0"/>
              <a:t>peut fonctionner avec des vocabulaires contrôlés (simple couche technique)</a:t>
            </a:r>
          </a:p>
          <a:p>
            <a:pPr marL="452744" indent="-89273" defTabSz="918240">
              <a:buFontTx/>
              <a:buChar char="-"/>
              <a:defRPr/>
            </a:pPr>
            <a:r>
              <a:rPr lang="fr-FR" baseline="0" dirty="0" err="1" smtClean="0"/>
              <a:t>peut être</a:t>
            </a:r>
            <a:r>
              <a:rPr lang="fr-FR" baseline="0" dirty="0" smtClean="0"/>
              <a:t> implémenté dans les CRIS (</a:t>
            </a:r>
            <a:r>
              <a:rPr lang="fr-FR" baseline="0" dirty="0" smtClean="0">
                <a:sym typeface="Wingdings" panose="05000000000000000000" pitchFamily="2" charset="2"/>
              </a:rPr>
              <a:t> plusieurs fournisseurs de CRIS sont assez logiquement sponsors d’</a:t>
            </a:r>
            <a:r>
              <a:rPr lang="fr-FR" baseline="0" dirty="0" err="1" smtClean="0">
                <a:sym typeface="Wingdings" panose="05000000000000000000" pitchFamily="2" charset="2"/>
              </a:rPr>
              <a:t>euroCRIS</a:t>
            </a:r>
            <a:r>
              <a:rPr lang="fr-FR" baseline="0" dirty="0" smtClean="0">
                <a:sym typeface="Wingdings" panose="05000000000000000000" pitchFamily="2" charset="2"/>
              </a:rPr>
              <a:t> : Elsevier, </a:t>
            </a:r>
            <a:r>
              <a:rPr lang="fr-FR" baseline="0" dirty="0" err="1" smtClean="0">
                <a:sym typeface="Wingdings" panose="05000000000000000000" pitchFamily="2" charset="2"/>
              </a:rPr>
              <a:t>Clarivate</a:t>
            </a:r>
            <a:r>
              <a:rPr lang="fr-FR" baseline="0" dirty="0" smtClean="0">
                <a:sym typeface="Wingdings" panose="05000000000000000000" pitchFamily="2" charset="2"/>
              </a:rPr>
              <a:t> </a:t>
            </a:r>
            <a:r>
              <a:rPr lang="fr-FR" baseline="0" dirty="0" err="1" smtClean="0">
                <a:sym typeface="Wingdings" panose="05000000000000000000" pitchFamily="2" charset="2"/>
              </a:rPr>
              <a:t>Analytics</a:t>
            </a:r>
            <a:r>
              <a:rPr lang="fr-FR" baseline="0" dirty="0" smtClean="0">
                <a:sym typeface="Wingdings" panose="05000000000000000000" pitchFamily="2" charset="2"/>
              </a:rPr>
              <a:t>)</a:t>
            </a:r>
          </a:p>
          <a:p>
            <a:pPr marL="452744" indent="-89273" defTabSz="918240">
              <a:defRPr/>
            </a:pPr>
            <a:r>
              <a:rPr lang="fr-FR" dirty="0" smtClean="0">
                <a:sym typeface="Wingdings" panose="05000000000000000000" pitchFamily="2" charset="2"/>
              </a:rPr>
              <a:t> </a:t>
            </a:r>
            <a:r>
              <a:rPr lang="fr-FR" b="1" dirty="0" smtClean="0">
                <a:sym typeface="Wingdings" panose="05000000000000000000" pitchFamily="2" charset="2"/>
              </a:rPr>
              <a:t>vers une infrastructure</a:t>
            </a:r>
            <a:r>
              <a:rPr lang="fr-FR" b="1" baseline="0" dirty="0" smtClean="0">
                <a:sym typeface="Wingdings" panose="05000000000000000000" pitchFamily="2" charset="2"/>
              </a:rPr>
              <a:t> intégrée d’information de recherche au niveau européen (</a:t>
            </a:r>
            <a:r>
              <a:rPr lang="fr-FR" b="1" dirty="0" smtClean="0"/>
              <a:t>ERA - </a:t>
            </a:r>
            <a:r>
              <a:rPr lang="fr-FR" b="1" i="1" dirty="0" err="1" smtClean="0"/>
              <a:t>European</a:t>
            </a:r>
            <a:r>
              <a:rPr lang="fr-FR" b="1" i="1" dirty="0" smtClean="0"/>
              <a:t> </a:t>
            </a:r>
            <a:r>
              <a:rPr lang="fr-FR" b="1" i="1" dirty="0" err="1" smtClean="0"/>
              <a:t>Research</a:t>
            </a:r>
            <a:r>
              <a:rPr lang="fr-FR" b="1" i="1" dirty="0" smtClean="0"/>
              <a:t> Area</a:t>
            </a:r>
            <a:r>
              <a:rPr lang="fr-FR" b="1" dirty="0" smtClean="0"/>
              <a:t>)</a:t>
            </a:r>
          </a:p>
          <a:p>
            <a:pPr marL="452744" indent="-89273">
              <a:buFontTx/>
              <a:buChar char="-"/>
            </a:pPr>
            <a:r>
              <a:rPr lang="fr-FR" baseline="0" dirty="0" smtClean="0">
                <a:sym typeface="Wingdings" panose="05000000000000000000" pitchFamily="2" charset="2"/>
              </a:rPr>
              <a:t>besoin de référentiels pour permettre l’interopérabilité : ex.  : stockage du ResearcherID et de l’identifiant ORCID pour désambiguïser, nettoyer ; enrichir et étendre les enregistrements des personnes ; partenariat avec ORCID (https://orcid.org/content/partners) : la structure d’ORCID est compatible avec CERIF</a:t>
            </a:r>
            <a:endParaRPr lang="fr-FR" dirty="0" smtClean="0"/>
          </a:p>
          <a:p>
            <a:endParaRPr lang="fr-FR" dirty="0" smtClean="0"/>
          </a:p>
          <a:p>
            <a:pPr marL="267820" indent="-89273"/>
            <a:r>
              <a:rPr lang="fr-FR" b="1" dirty="0" smtClean="0"/>
              <a:t>- un exemple de référentiel : CASRAI</a:t>
            </a:r>
            <a:r>
              <a:rPr lang="fr-FR" dirty="0" smtClean="0"/>
              <a:t> (</a:t>
            </a:r>
            <a:r>
              <a:rPr lang="en-US" i="1" dirty="0" smtClean="0"/>
              <a:t>Consortia Advancing Standards in Research Administration Information, </a:t>
            </a:r>
            <a:r>
              <a:rPr lang="en-US" dirty="0" smtClean="0"/>
              <a:t>http://casrai.org/) :</a:t>
            </a:r>
            <a:r>
              <a:rPr lang="en-US" baseline="0" dirty="0" smtClean="0"/>
              <a:t> </a:t>
            </a:r>
          </a:p>
          <a:p>
            <a:pPr marL="446367" indent="-89273"/>
            <a:r>
              <a:rPr lang="en-US" baseline="0" noProof="0" dirty="0" smtClean="0"/>
              <a:t>- </a:t>
            </a:r>
            <a:r>
              <a:rPr lang="fr-FR" baseline="0" noProof="0" dirty="0" smtClean="0"/>
              <a:t>organisation internationale à but non lucratif, menée par des institutions de recherche et des partenaires, en collaboration avec d’autres instances de normalisation</a:t>
            </a:r>
          </a:p>
          <a:p>
            <a:pPr marL="446367" indent="-89273"/>
            <a:r>
              <a:rPr lang="fr-FR" baseline="0" noProof="0" dirty="0" smtClean="0"/>
              <a:t>- visant à diminuer la charge administrative des chercheurs </a:t>
            </a:r>
            <a:r>
              <a:rPr lang="fr-FR" b="0" baseline="0" noProof="0" dirty="0" smtClean="0"/>
              <a:t>(slogan « </a:t>
            </a:r>
            <a:r>
              <a:rPr lang="en-US" b="0" i="1" dirty="0" smtClean="0"/>
              <a:t>More research. Less paperwork. Better information</a:t>
            </a:r>
            <a:r>
              <a:rPr lang="fr-FR" b="0" noProof="0" dirty="0" smtClean="0"/>
              <a:t>») </a:t>
            </a:r>
            <a:r>
              <a:rPr lang="fr-FR" baseline="0" noProof="0" dirty="0" smtClean="0"/>
              <a:t>et développer les capacités de </a:t>
            </a:r>
            <a:r>
              <a:rPr lang="fr-FR" i="1" baseline="0" noProof="0" dirty="0" smtClean="0"/>
              <a:t>business intelligence </a:t>
            </a:r>
            <a:r>
              <a:rPr lang="fr-FR" i="0" baseline="0" noProof="0" dirty="0" smtClean="0"/>
              <a:t> des organismes de recherche et des bailleurs de fonds, en s‘appuyant sur des dictionnaires, des normes ouvertes et la gestion des données.</a:t>
            </a:r>
          </a:p>
          <a:p>
            <a:pPr marL="535640" indent="-89273"/>
            <a:r>
              <a:rPr lang="fr-FR" i="0" baseline="0" noProof="0" dirty="0" smtClean="0">
                <a:sym typeface="Wingdings" panose="05000000000000000000" pitchFamily="2" charset="2"/>
              </a:rPr>
              <a:t>- définir des </a:t>
            </a:r>
            <a:r>
              <a:rPr lang="fr-FR" i="1" baseline="0" noProof="0" dirty="0" smtClean="0">
                <a:sym typeface="Wingdings" panose="05000000000000000000" pitchFamily="2" charset="2"/>
              </a:rPr>
              <a:t>standard information </a:t>
            </a:r>
            <a:r>
              <a:rPr lang="fr-FR" i="1" baseline="0" noProof="0" dirty="0" err="1" smtClean="0">
                <a:sym typeface="Wingdings" panose="05000000000000000000" pitchFamily="2" charset="2"/>
              </a:rPr>
              <a:t>agreements</a:t>
            </a:r>
            <a:r>
              <a:rPr lang="fr-FR" i="1" baseline="0" noProof="0" dirty="0" smtClean="0">
                <a:sym typeface="Wingdings" panose="05000000000000000000" pitchFamily="2" charset="2"/>
              </a:rPr>
              <a:t> </a:t>
            </a:r>
            <a:r>
              <a:rPr lang="fr-FR" i="0" baseline="0" noProof="0" dirty="0" smtClean="0">
                <a:sym typeface="Wingdings" panose="05000000000000000000" pitchFamily="2" charset="2"/>
              </a:rPr>
              <a:t>autour des informations requises lors des différentes étapes du management de la recherche (informations liées aux demandes de financement, CV, gestion de projet, etc.) de manière à ce que cette « infrastructure invisible » (https://orcid.org/content/partners) soit implémentée dans les systèmes d’information locaux, et permette, par exemple de sortir des CV différents selon les besoins et les profils</a:t>
            </a:r>
          </a:p>
          <a:p>
            <a:pPr marL="535640" indent="-89273"/>
            <a:r>
              <a:rPr lang="fr-FR" b="1" i="0" baseline="0" noProof="0" dirty="0" smtClean="0">
                <a:sym typeface="Wingdings" panose="05000000000000000000" pitchFamily="2" charset="2"/>
              </a:rPr>
              <a:t>- dictionnaire</a:t>
            </a:r>
            <a:r>
              <a:rPr lang="fr-FR" i="0" baseline="0" noProof="0" dirty="0" smtClean="0">
                <a:sym typeface="Wingdings" panose="05000000000000000000" pitchFamily="2" charset="2"/>
              </a:rPr>
              <a:t> et catalogue </a:t>
            </a:r>
            <a:r>
              <a:rPr lang="fr-FR" b="0" i="0" baseline="0" noProof="0" dirty="0" smtClean="0">
                <a:sym typeface="Wingdings" panose="05000000000000000000" pitchFamily="2" charset="2"/>
              </a:rPr>
              <a:t>de </a:t>
            </a:r>
            <a:r>
              <a:rPr lang="fr-FR" b="0" noProof="0" dirty="0" smtClean="0"/>
              <a:t>spécifications</a:t>
            </a:r>
            <a:r>
              <a:rPr lang="fr-FR" b="0" baseline="0" noProof="0" dirty="0" smtClean="0"/>
              <a:t> autour des profils de chercheurs (http://dictionary.casrai.org/Main_Page, GB/FR) pour faciliter l’échange de données liées à la gestion de la recherche</a:t>
            </a:r>
          </a:p>
          <a:p>
            <a:pPr marL="357094">
              <a:tabLst>
                <a:tab pos="357094" algn="l"/>
              </a:tabLst>
            </a:pPr>
            <a:r>
              <a:rPr lang="fr-FR" b="0" baseline="0" noProof="0" dirty="0" smtClean="0"/>
              <a:t>cf. le </a:t>
            </a:r>
            <a:r>
              <a:rPr lang="fr-FR" b="1" baseline="0" noProof="0" dirty="0" smtClean="0"/>
              <a:t>projet </a:t>
            </a:r>
            <a:r>
              <a:rPr lang="fr-FR" b="1" baseline="0" noProof="0" dirty="0" err="1" smtClean="0"/>
              <a:t>CRediT</a:t>
            </a:r>
            <a:r>
              <a:rPr lang="fr-FR" b="1" baseline="0" noProof="0" dirty="0" smtClean="0"/>
              <a:t> </a:t>
            </a:r>
            <a:r>
              <a:rPr lang="fr-FR" b="0" baseline="0" noProof="0" dirty="0" smtClean="0"/>
              <a:t>(</a:t>
            </a:r>
            <a:r>
              <a:rPr lang="fr-FR" b="0" i="1" baseline="0" noProof="0" dirty="0" err="1" smtClean="0"/>
              <a:t>Contributor</a:t>
            </a:r>
            <a:r>
              <a:rPr lang="fr-FR" b="0" i="1" baseline="0" noProof="0" dirty="0" smtClean="0"/>
              <a:t> </a:t>
            </a:r>
            <a:r>
              <a:rPr lang="fr-FR" b="0" i="1" baseline="0" noProof="0" dirty="0" err="1" smtClean="0"/>
              <a:t>Roles</a:t>
            </a:r>
            <a:r>
              <a:rPr lang="fr-FR" b="0" i="1" baseline="0" noProof="0" dirty="0" smtClean="0"/>
              <a:t> </a:t>
            </a:r>
            <a:r>
              <a:rPr lang="fr-FR" b="0" i="1" baseline="0" noProof="0" dirty="0" err="1" smtClean="0"/>
              <a:t>Taxonomy</a:t>
            </a:r>
            <a:r>
              <a:rPr lang="fr-FR" b="0" baseline="0" noProof="0" dirty="0" smtClean="0"/>
              <a:t>, http://casrai.org/CRediT) qui vise à développer un moyen universel de labelliser les contributions et donc les responsabilités des chercheurs (ex. : </a:t>
            </a:r>
            <a:r>
              <a:rPr lang="fr-FR" b="0" i="1" baseline="0" noProof="0" dirty="0" err="1" smtClean="0"/>
              <a:t>reviewer</a:t>
            </a:r>
            <a:r>
              <a:rPr lang="fr-FR" b="0" i="0" baseline="0" noProof="0" dirty="0" smtClean="0"/>
              <a:t>, codeur, responsable de projet) – sur cette question de la nomenclature, voir aussi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 p. 32-34</a:t>
            </a:r>
            <a:endParaRPr lang="fr-FR" b="0" i="0" baseline="0" noProof="0" dirty="0" smtClean="0"/>
          </a:p>
          <a:p>
            <a:pPr marL="357094"/>
            <a:r>
              <a:rPr lang="fr-FR" b="0" i="0" baseline="0" noProof="0" dirty="0" smtClean="0"/>
              <a:t>- partenariat avec ORCID (https://orcid.org/content/partners) : </a:t>
            </a:r>
          </a:p>
          <a:p>
            <a:pPr marL="535640" indent="-113186">
              <a:buFontTx/>
              <a:buChar char="-"/>
            </a:pPr>
            <a:r>
              <a:rPr lang="fr-FR" b="0" i="0" baseline="0" noProof="0" dirty="0" smtClean="0"/>
              <a:t>les métadonnées d’ORCID reflètent les termes et les formats de notice présentés dans le dictionnaire CASRAI ; certains éléments CASRAI (CV, rapports d’impact, etc.) peuvent être associés à un identifiant ORCID</a:t>
            </a:r>
          </a:p>
          <a:p>
            <a:pPr marL="535640" indent="-113186">
              <a:buFontTx/>
              <a:buChar char="-"/>
            </a:pPr>
            <a:r>
              <a:rPr lang="fr-FR" b="1" i="0" baseline="0" noProof="0" dirty="0" smtClean="0"/>
              <a:t>groupe de travail « </a:t>
            </a:r>
            <a:r>
              <a:rPr lang="fr-FR" b="1" i="1" baseline="0" noProof="0" dirty="0" smtClean="0"/>
              <a:t>Peer review services</a:t>
            </a:r>
            <a:r>
              <a:rPr lang="fr-FR" b="1" i="0" baseline="0" noProof="0" dirty="0" smtClean="0"/>
              <a:t> » </a:t>
            </a:r>
            <a:r>
              <a:rPr lang="fr-FR" b="0" i="0" baseline="0" noProof="0" dirty="0" smtClean="0"/>
              <a:t>de CASRAI conduit par ORCID et F1000 (2014) : étude des informations nécessaires pour identifier les contributions des différents auteurs dans le processus de </a:t>
            </a:r>
            <a:r>
              <a:rPr lang="fr-FR" b="0" i="1" baseline="0" noProof="0" dirty="0" err="1" smtClean="0"/>
              <a:t>reviewing</a:t>
            </a:r>
            <a:r>
              <a:rPr lang="fr-FR" b="0" i="1" baseline="0" noProof="0" dirty="0" smtClean="0"/>
              <a:t> </a:t>
            </a:r>
            <a:r>
              <a:rPr lang="fr-FR" b="0" i="0" baseline="0" noProof="0" dirty="0" smtClean="0"/>
              <a:t>et échanger les données (cf. http://ist.blogs.inra.fr/technologies/tag/peer-review/, https://orcid.org/blog/2016/09/22/recognizereview-orcid)</a:t>
            </a:r>
          </a:p>
          <a:p>
            <a:pPr marL="535640" indent="-113186"/>
            <a:r>
              <a:rPr lang="fr-FR" b="0" i="0" baseline="0" noProof="0" dirty="0" smtClean="0"/>
              <a:t>	ex. : </a:t>
            </a:r>
            <a:r>
              <a:rPr lang="fr-FR" b="0" i="0" baseline="0" noProof="0" dirty="0" err="1" smtClean="0"/>
              <a:t>Kirsty</a:t>
            </a:r>
            <a:r>
              <a:rPr lang="fr-FR" b="0" i="0" baseline="0" noProof="0" dirty="0" smtClean="0"/>
              <a:t> L. Nash (https://orcid.org/0000-0003-0976-3197)</a:t>
            </a:r>
            <a:endParaRPr lang="fr-FR" b="0" noProof="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101</a:t>
            </a:fld>
            <a:endParaRPr lang="fr-FR" dirty="0"/>
          </a:p>
        </p:txBody>
      </p:sp>
    </p:spTree>
    <p:extLst>
      <p:ext uri="{BB962C8B-B14F-4D97-AF65-F5344CB8AC3E}">
        <p14:creationId xmlns:p14="http://schemas.microsoft.com/office/powerpoint/2010/main" val="39550600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DIST-CNRS.</a:t>
            </a:r>
            <a:r>
              <a:rPr lang="fr-FR" baseline="0" dirty="0" smtClean="0"/>
              <a:t> </a:t>
            </a:r>
            <a:r>
              <a:rPr lang="fr-FR" i="1" baseline="0" dirty="0" smtClean="0"/>
              <a:t>Le COPIST. Un Catalogue d’Offre Partagée d’Information Scientifique et Technique. Enquête nationale, premiers résultats. </a:t>
            </a:r>
            <a:r>
              <a:rPr lang="fr-FR" i="1" dirty="0"/>
              <a:t>« Mieux partager l'IST ». Enquête nationale conjointe auprès des Universités, Organismes et Ecoles d'Ingénieurs sur le Partage et la Gestion des ressources d'IST</a:t>
            </a:r>
            <a:r>
              <a:rPr lang="fr-FR" i="1" baseline="0" dirty="0" smtClean="0"/>
              <a:t>. </a:t>
            </a:r>
            <a:r>
              <a:rPr lang="fr-FR" i="0" baseline="0" dirty="0" smtClean="0"/>
              <a:t>10/2016. 115 p. [en ligne]. </a:t>
            </a:r>
            <a:r>
              <a:rPr lang="fr-FR" b="0" i="0" baseline="0" dirty="0" smtClean="0"/>
              <a:t>Disponible sur : </a:t>
            </a:r>
            <a:r>
              <a:rPr lang="fr-FR" b="0" dirty="0" smtClean="0"/>
              <a:t>http://www.cnrs.fr/dist/z-outils/documents/copist-premiers-resultats.pdf.</a:t>
            </a:r>
          </a:p>
          <a:p>
            <a:pPr defTabSz="918240">
              <a:defRPr/>
            </a:pPr>
            <a:endParaRPr lang="fr-FR" dirty="0" smtClean="0"/>
          </a:p>
          <a:p>
            <a:r>
              <a:rPr lang="fr-FR" dirty="0" smtClean="0"/>
              <a:t>Une </a:t>
            </a:r>
            <a:r>
              <a:rPr lang="fr-FR" b="1" dirty="0" smtClean="0"/>
              <a:t>nécessité pour favoriser la science ouverte</a:t>
            </a:r>
          </a:p>
          <a:p>
            <a:pPr marL="178547" indent="-89273" defTabSz="918240">
              <a:buFont typeface="Wingdings" panose="05000000000000000000" pitchFamily="2" charset="2"/>
              <a:buChar char="à"/>
              <a:defRPr/>
            </a:pPr>
            <a:r>
              <a:rPr lang="fr-FR" baseline="0" dirty="0" smtClean="0"/>
              <a:t>valorisation de l’information scientifique par le chercheur lui-même</a:t>
            </a:r>
            <a:endParaRPr lang="fr-FR" dirty="0" smtClean="0"/>
          </a:p>
          <a:p>
            <a:pPr marL="178547" indent="-89273">
              <a:buFont typeface="Wingdings" panose="05000000000000000000" pitchFamily="2" charset="2"/>
              <a:buChar char="à"/>
            </a:pPr>
            <a:r>
              <a:rPr lang="fr-FR" dirty="0" smtClean="0"/>
              <a:t>nécessité de « diligences minimales communes » au</a:t>
            </a:r>
            <a:r>
              <a:rPr lang="fr-FR" baseline="0" dirty="0" smtClean="0"/>
              <a:t> niveau national pour les identifiants de publication (</a:t>
            </a:r>
            <a:r>
              <a:rPr lang="fr-FR" dirty="0" smtClean="0"/>
              <a:t>DIST-CNRS. </a:t>
            </a:r>
            <a:r>
              <a:rPr lang="fr-FR" i="1" dirty="0" smtClean="0"/>
              <a:t>Mieux partager</a:t>
            </a:r>
            <a:r>
              <a:rPr lang="fr-FR" i="1" baseline="0" dirty="0" smtClean="0"/>
              <a:t> les connaissances. Une stratégie ouverte pour une information scientifique et technique d’avenir. </a:t>
            </a:r>
            <a:r>
              <a:rPr lang="fr-FR" i="0" baseline="0" dirty="0" smtClean="0"/>
              <a:t>12/2014. 133 p. [en ligne]. Disponible sur : </a:t>
            </a:r>
            <a:r>
              <a:rPr lang="fr-FR" dirty="0" smtClean="0"/>
              <a:t>http://www.cnrs.fr/dist/z-outils/documents/STRATEGIE.pdf)</a:t>
            </a:r>
          </a:p>
          <a:p>
            <a:endParaRPr lang="fr-FR" baseline="0" dirty="0" smtClean="0"/>
          </a:p>
          <a:p>
            <a:r>
              <a:rPr lang="fr-FR" b="1" baseline="0" dirty="0" smtClean="0"/>
              <a:t>Vers un cadre national</a:t>
            </a:r>
          </a:p>
          <a:p>
            <a:pPr marL="172170" indent="-82897" defTabSz="918240">
              <a:buFontTx/>
              <a:buChar char="-"/>
              <a:defRPr/>
            </a:pPr>
            <a:r>
              <a:rPr lang="fr-FR" dirty="0" smtClean="0"/>
              <a:t>ne pas multiplier</a:t>
            </a:r>
            <a:r>
              <a:rPr lang="fr-FR" baseline="0" dirty="0" smtClean="0"/>
              <a:t> la création d’identifiants liés à des plateformes, mais privilégier une stratégie unique et internationale (</a:t>
            </a:r>
            <a:r>
              <a:rPr lang="fr-FR" b="1" dirty="0" smtClean="0"/>
              <a:t>59% des institutions jugent le service </a:t>
            </a:r>
            <a:r>
              <a:rPr lang="fr-FR" b="1" dirty="0"/>
              <a:t>I</a:t>
            </a:r>
            <a:r>
              <a:rPr lang="fr-FR" b="1" dirty="0" smtClean="0"/>
              <a:t>dHAL « moyennement intéressant » ou « peu intéressant »</a:t>
            </a:r>
            <a:r>
              <a:rPr lang="fr-FR" b="1" baseline="0" dirty="0" smtClean="0"/>
              <a:t> </a:t>
            </a:r>
            <a:r>
              <a:rPr lang="fr-FR" dirty="0" smtClean="0"/>
              <a:t>(DIST-CNRS, </a:t>
            </a:r>
            <a:r>
              <a:rPr lang="fr-FR" i="1" dirty="0" smtClean="0"/>
              <a:t>op. </a:t>
            </a:r>
            <a:r>
              <a:rPr lang="fr-FR" i="1" dirty="0" err="1" smtClean="0"/>
              <a:t>cit</a:t>
            </a:r>
            <a:r>
              <a:rPr lang="fr-FR" i="1" dirty="0" smtClean="0"/>
              <a:t>., </a:t>
            </a:r>
            <a:r>
              <a:rPr lang="fr-FR" b="0" dirty="0" smtClean="0"/>
              <a:t>http://www.cnrs.fr/dist/z-outils/documents/copist-premiers-resultats.pdf</a:t>
            </a:r>
            <a:r>
              <a:rPr lang="fr-FR" b="0" i="0" dirty="0" smtClean="0"/>
              <a:t>)</a:t>
            </a:r>
            <a:endParaRPr lang="fr-FR" baseline="0" dirty="0" smtClean="0"/>
          </a:p>
          <a:p>
            <a:pPr marL="172170" indent="-82897">
              <a:buFontTx/>
              <a:buChar char="-"/>
            </a:pPr>
            <a:r>
              <a:rPr lang="fr-FR" b="1" baseline="0" dirty="0" smtClean="0"/>
              <a:t>rationaliser le paysage français </a:t>
            </a:r>
            <a:r>
              <a:rPr lang="fr-FR" baseline="0" dirty="0" smtClean="0"/>
              <a:t>: </a:t>
            </a:r>
            <a:r>
              <a:rPr lang="fr-FR" dirty="0" smtClean="0"/>
              <a:t>ADBU</a:t>
            </a:r>
            <a:r>
              <a:rPr lang="fr-FR" baseline="0" dirty="0" smtClean="0"/>
              <a:t> : </a:t>
            </a:r>
            <a:r>
              <a:rPr lang="fr-FR" dirty="0" smtClean="0"/>
              <a:t>«La multiplication des référentiels de structures et d’auteurs appelle à conduire une réflexion globale </a:t>
            </a:r>
            <a:r>
              <a:rPr lang="fr-FR" b="0" dirty="0" smtClean="0"/>
              <a:t>sur la production et le partage de ces référentiels, ainsi que sur leur alignement, dans une logique Web de données. Ce travail a certes commencé à être engagé par le CCSD avec IdHAL, mais aussi par la BnF (data.bnf.fr) et l’ABES (IdRef), lesquelles projettent la création d’un référentiel national d’autorité, ouvert à d’autres partenaires </a:t>
            </a:r>
            <a:r>
              <a:rPr lang="fr-FR" dirty="0" smtClean="0"/>
              <a:t>(INIST-CNRS, CCSD, Archives de France...), et qui a vocation à favoriser l’utilisation de normes et standards internationaux (ISNI, ORCID). C’est dans ce cadre partagé que doit s’inscrire la stratégie de HAL, plutôt que de proposer HAL, outil spécifique à l’ESR français, comme un cadre national » (</a:t>
            </a:r>
            <a:r>
              <a:rPr lang="fr-FR" b="0" i="1" dirty="0" smtClean="0"/>
              <a:t>ibid.</a:t>
            </a:r>
            <a:r>
              <a:rPr lang="fr-FR" b="0" dirty="0" smtClean="0"/>
              <a:t>)</a:t>
            </a:r>
          </a:p>
          <a:p>
            <a:pPr>
              <a:defRPr/>
            </a:pPr>
            <a:endParaRPr lang="fr-FR" baseline="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102</a:t>
            </a:fld>
            <a:endParaRPr lang="fr-FR" dirty="0"/>
          </a:p>
        </p:txBody>
      </p:sp>
    </p:spTree>
    <p:extLst>
      <p:ext uri="{BB962C8B-B14F-4D97-AF65-F5344CB8AC3E}">
        <p14:creationId xmlns:p14="http://schemas.microsoft.com/office/powerpoint/2010/main" val="35220528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en-US" i="1" dirty="0" smtClean="0"/>
              <a:t>The Linking Open Data cloud diagram.</a:t>
            </a:r>
            <a:r>
              <a:rPr lang="en-US" i="1" baseline="0" dirty="0" smtClean="0"/>
              <a:t> </a:t>
            </a:r>
            <a:r>
              <a:rPr lang="en-US" i="0" baseline="0" dirty="0" smtClean="0"/>
              <a:t>1er/03/2018. [</a:t>
            </a:r>
            <a:r>
              <a:rPr lang="en-US" i="0" baseline="0" dirty="0" err="1" smtClean="0"/>
              <a:t>en</a:t>
            </a:r>
            <a:r>
              <a:rPr lang="en-US" i="0" baseline="0" dirty="0" smtClean="0"/>
              <a:t> </a:t>
            </a:r>
            <a:r>
              <a:rPr lang="en-US" i="0" baseline="0" dirty="0" err="1" smtClean="0"/>
              <a:t>ligne</a:t>
            </a:r>
            <a:r>
              <a:rPr lang="en-US" i="0" baseline="0" dirty="0" smtClean="0"/>
              <a:t>]. </a:t>
            </a:r>
            <a:r>
              <a:rPr lang="en-US" i="0" baseline="0" dirty="0" err="1" smtClean="0"/>
              <a:t>Disponible</a:t>
            </a:r>
            <a:r>
              <a:rPr lang="en-US" i="0" baseline="0" dirty="0" smtClean="0"/>
              <a:t> sur : </a:t>
            </a:r>
            <a:r>
              <a:rPr lang="fr-FR" dirty="0" smtClean="0"/>
              <a:t>http://lod-cloud.net/.</a:t>
            </a:r>
          </a:p>
          <a:p>
            <a:endParaRPr lang="fr-FR" dirty="0" smtClean="0"/>
          </a:p>
          <a:p>
            <a:pPr>
              <a:spcAft>
                <a:spcPts val="603"/>
              </a:spcAft>
            </a:pPr>
            <a:r>
              <a:rPr lang="fr-FR" sz="1100" b="1" u="sng" dirty="0">
                <a:solidFill>
                  <a:srgbClr val="2CACD7"/>
                </a:solidFill>
              </a:rPr>
              <a:t>Vers un LOD (</a:t>
            </a:r>
            <a:r>
              <a:rPr lang="en-US" sz="1100" b="1" i="1" u="sng" dirty="0">
                <a:solidFill>
                  <a:srgbClr val="2CACD7"/>
                </a:solidFill>
              </a:rPr>
              <a:t>Linking Open Data)</a:t>
            </a:r>
            <a:r>
              <a:rPr lang="fr-FR" sz="1100" b="1" u="sng" dirty="0">
                <a:solidFill>
                  <a:srgbClr val="2CACD7"/>
                </a:solidFill>
              </a:rPr>
              <a:t> : web de données ouvertes et liées</a:t>
            </a:r>
          </a:p>
          <a:p>
            <a:pPr marL="178547" indent="-89273">
              <a:spcAft>
                <a:spcPts val="301"/>
              </a:spcAft>
            </a:pPr>
            <a:r>
              <a:rPr lang="fr-FR" b="1" dirty="0" smtClean="0">
                <a:solidFill>
                  <a:srgbClr val="2CACD7"/>
                </a:solidFill>
              </a:rPr>
              <a:t>- notions </a:t>
            </a:r>
          </a:p>
          <a:p>
            <a:pPr marL="267820" indent="-89273"/>
            <a:r>
              <a:rPr lang="fr-FR" b="1" dirty="0" smtClean="0"/>
              <a:t>- web</a:t>
            </a:r>
            <a:r>
              <a:rPr lang="fr-FR" b="0" dirty="0" smtClean="0"/>
              <a:t> : composé de contenus</a:t>
            </a:r>
            <a:r>
              <a:rPr lang="fr-FR" b="0" baseline="0" dirty="0" smtClean="0"/>
              <a:t> et de données, mais pas de structuration de l’information fine, ni de sémantisation du contenu : la plupart des données structurées se trouvent dans des bases de données (web invisible)</a:t>
            </a:r>
            <a:endParaRPr lang="fr-FR" dirty="0" smtClean="0"/>
          </a:p>
          <a:p>
            <a:pPr marL="267820" indent="-89273"/>
            <a:r>
              <a:rPr lang="fr-FR" b="1" dirty="0" smtClean="0"/>
              <a:t>- web sémantique</a:t>
            </a:r>
            <a:r>
              <a:rPr lang="fr-FR" b="1" baseline="0" dirty="0" smtClean="0"/>
              <a:t> </a:t>
            </a:r>
            <a:r>
              <a:rPr lang="fr-FR" dirty="0" smtClean="0"/>
              <a:t>: </a:t>
            </a:r>
            <a:r>
              <a:rPr lang="fr-FR" b="1" dirty="0" smtClean="0"/>
              <a:t>le web comme une gigantesque base de données structurées </a:t>
            </a:r>
            <a:r>
              <a:rPr lang="fr-FR" dirty="0" smtClean="0"/>
              <a:t>(«</a:t>
            </a:r>
            <a:r>
              <a:rPr lang="fr-FR" dirty="0"/>
              <a:t> </a:t>
            </a:r>
            <a:r>
              <a:rPr lang="fr-FR" i="1" dirty="0"/>
              <a:t>The </a:t>
            </a:r>
            <a:r>
              <a:rPr lang="fr-FR" i="1" dirty="0" err="1"/>
              <a:t>semantic</a:t>
            </a:r>
            <a:r>
              <a:rPr lang="fr-FR" i="1" dirty="0"/>
              <a:t> web </a:t>
            </a:r>
            <a:r>
              <a:rPr lang="fr-FR" i="1" dirty="0" err="1"/>
              <a:t>is</a:t>
            </a:r>
            <a:r>
              <a:rPr lang="fr-FR" i="1" dirty="0"/>
              <a:t> a web of data, </a:t>
            </a:r>
            <a:r>
              <a:rPr lang="en-US" i="1" dirty="0"/>
              <a:t>in some ways like a global database</a:t>
            </a:r>
            <a:r>
              <a:rPr lang="fr-FR" dirty="0"/>
              <a:t> </a:t>
            </a:r>
            <a:r>
              <a:rPr lang="fr-FR" dirty="0" smtClean="0"/>
              <a:t>»,Tim </a:t>
            </a:r>
            <a:r>
              <a:rPr lang="fr-FR" dirty="0" err="1"/>
              <a:t>Berners</a:t>
            </a:r>
            <a:r>
              <a:rPr lang="fr-FR" dirty="0"/>
              <a:t>-Lee. « </a:t>
            </a:r>
            <a:r>
              <a:rPr lang="fr-FR" dirty="0" err="1"/>
              <a:t>Semantic</a:t>
            </a:r>
            <a:r>
              <a:rPr lang="fr-FR" dirty="0"/>
              <a:t> Web Road </a:t>
            </a:r>
            <a:r>
              <a:rPr lang="fr-FR" dirty="0" err="1"/>
              <a:t>map</a:t>
            </a:r>
            <a:r>
              <a:rPr lang="fr-FR" dirty="0"/>
              <a:t> ». </a:t>
            </a:r>
            <a:r>
              <a:rPr lang="fr-FR" i="1" dirty="0"/>
              <a:t>W3C. </a:t>
            </a:r>
            <a:r>
              <a:rPr lang="fr-FR" dirty="0"/>
              <a:t>09/1998. [en ligne]. Disponible sur : http://</a:t>
            </a:r>
            <a:r>
              <a:rPr lang="fr-FR" dirty="0" smtClean="0"/>
              <a:t>www.w3.org/DesignIssues/Semantic.html)</a:t>
            </a:r>
          </a:p>
          <a:p>
            <a:pPr marL="446367" indent="-89273"/>
            <a:r>
              <a:rPr lang="fr-FR" dirty="0" smtClean="0"/>
              <a:t>- permettre</a:t>
            </a:r>
            <a:r>
              <a:rPr lang="fr-FR" baseline="0" dirty="0" smtClean="0"/>
              <a:t> aux</a:t>
            </a:r>
            <a:r>
              <a:rPr lang="fr-FR" dirty="0" smtClean="0"/>
              <a:t> machines de comprendre « intelligemment » des données structurées par ailleurs</a:t>
            </a:r>
          </a:p>
          <a:p>
            <a:pPr marL="446367" lvl="1" indent="-89273" defTabSz="918224">
              <a:defRPr/>
            </a:pPr>
            <a:r>
              <a:rPr lang="fr-FR" dirty="0" smtClean="0">
                <a:sym typeface="Wingdings" panose="05000000000000000000" pitchFamily="2" charset="2"/>
              </a:rPr>
              <a:t> </a:t>
            </a:r>
            <a:r>
              <a:rPr lang="fr-FR" dirty="0"/>
              <a:t>un </a:t>
            </a:r>
            <a:r>
              <a:rPr lang="fr-FR" b="1" dirty="0"/>
              <a:t>environnement technique </a:t>
            </a:r>
            <a:r>
              <a:rPr lang="fr-FR" dirty="0"/>
              <a:t>qui doit permettre de résoudre le problème de </a:t>
            </a:r>
            <a:r>
              <a:rPr lang="fr-FR" b="1" dirty="0"/>
              <a:t>l’interopérabilité des bases de données </a:t>
            </a:r>
            <a:r>
              <a:rPr lang="fr-FR" dirty="0"/>
              <a:t>et faire dialoguer des bases de données bâties sur des modèles différents (</a:t>
            </a:r>
            <a:r>
              <a:rPr lang="fr-FR" b="1" dirty="0"/>
              <a:t>approche normative</a:t>
            </a:r>
            <a:r>
              <a:rPr lang="fr-FR" dirty="0"/>
              <a:t>) </a:t>
            </a:r>
          </a:p>
          <a:p>
            <a:pPr marL="446367" lvl="1" indent="-89273" defTabSz="918224">
              <a:defRPr/>
            </a:pPr>
            <a:r>
              <a:rPr lang="fr-FR" dirty="0" smtClean="0"/>
              <a:t>- ni de</a:t>
            </a:r>
            <a:r>
              <a:rPr lang="fr-FR" baseline="0" dirty="0" smtClean="0"/>
              <a:t> l’intelligence artificielle (machines qui comprennent de façon intelligente) ni du traitement automatique des langues, mais une </a:t>
            </a:r>
            <a:r>
              <a:rPr lang="fr-FR" b="1" baseline="0" dirty="0" smtClean="0"/>
              <a:t>structuration des données </a:t>
            </a:r>
            <a:r>
              <a:rPr lang="fr-FR" b="1" baseline="0" dirty="0" smtClean="0">
                <a:sym typeface="Wingdings" pitchFamily="2" charset="2"/>
              </a:rPr>
              <a:t>par des humains </a:t>
            </a:r>
            <a:r>
              <a:rPr lang="fr-FR" baseline="0" dirty="0" smtClean="0">
                <a:sym typeface="Wingdings" pitchFamily="2" charset="2"/>
              </a:rPr>
              <a:t>en leur appliquant un formalisme, une syntaxe permettant un lien entre les machines</a:t>
            </a:r>
          </a:p>
          <a:p>
            <a:pPr marL="178547" defTabSz="918240">
              <a:defRPr/>
            </a:pPr>
            <a:r>
              <a:rPr lang="fr-FR" b="1" dirty="0" smtClean="0"/>
              <a:t>- web de données </a:t>
            </a:r>
            <a:r>
              <a:rPr lang="fr-FR" noProof="0" dirty="0" smtClean="0"/>
              <a:t>(</a:t>
            </a:r>
            <a:r>
              <a:rPr lang="fr-FR" i="1" noProof="0" dirty="0" err="1" smtClean="0"/>
              <a:t>linked</a:t>
            </a:r>
            <a:r>
              <a:rPr lang="fr-FR" i="1" noProof="0" dirty="0" smtClean="0"/>
              <a:t> data</a:t>
            </a:r>
            <a:r>
              <a:rPr lang="fr-FR" i="0" noProof="0" dirty="0" smtClean="0"/>
              <a:t>, 2007)</a:t>
            </a:r>
            <a:r>
              <a:rPr lang="fr-FR" i="1" noProof="0" dirty="0" smtClean="0"/>
              <a:t> </a:t>
            </a:r>
            <a:r>
              <a:rPr lang="fr-FR" dirty="0" smtClean="0"/>
              <a:t>: moyen d’atteindre le web sémantique </a:t>
            </a:r>
          </a:p>
          <a:p>
            <a:pPr marL="357094" lvl="1" indent="0">
              <a:defRPr/>
            </a:pPr>
            <a:r>
              <a:rPr lang="fr-FR" dirty="0">
                <a:sym typeface="Wingdings" pitchFamily="2" charset="2"/>
              </a:rPr>
              <a:t>- ne s’arrête pas aux données textuelles mais à des morceaux de données (nombres, dates, entités, données factuelles…)</a:t>
            </a:r>
          </a:p>
          <a:p>
            <a:pPr marL="357094">
              <a:defRPr/>
            </a:pPr>
            <a:r>
              <a:rPr lang="fr-FR" dirty="0" smtClean="0"/>
              <a:t>- </a:t>
            </a:r>
            <a:r>
              <a:rPr lang="fr-FR" i="0" noProof="0" dirty="0" smtClean="0"/>
              <a:t>application des normes et des technologiques</a:t>
            </a:r>
            <a:r>
              <a:rPr lang="fr-FR" i="0" baseline="0" noProof="0" dirty="0" smtClean="0"/>
              <a:t> du web sémantique pour exposer, échanger et traiter des données structurées sur le web : extension des principes du web de documents aux données (HTML </a:t>
            </a:r>
            <a:r>
              <a:rPr lang="fr-FR" dirty="0">
                <a:sym typeface="Wingdings" pitchFamily="2" charset="2"/>
              </a:rPr>
              <a:t> RDF [</a:t>
            </a:r>
            <a:r>
              <a:rPr lang="fr-FR" i="1" dirty="0">
                <a:sym typeface="Wingdings" pitchFamily="2" charset="2"/>
              </a:rPr>
              <a:t>Resource Description </a:t>
            </a:r>
            <a:r>
              <a:rPr lang="fr-FR" i="1" dirty="0" smtClean="0">
                <a:sym typeface="Wingdings" pitchFamily="2" charset="2"/>
              </a:rPr>
              <a:t>Framework</a:t>
            </a:r>
            <a:r>
              <a:rPr lang="fr-FR" dirty="0" smtClean="0">
                <a:sym typeface="Wingdings" pitchFamily="2" charset="2"/>
              </a:rPr>
              <a:t>], </a:t>
            </a:r>
            <a:r>
              <a:rPr lang="fr-FR" i="0" baseline="0" noProof="0" dirty="0" smtClean="0">
                <a:sym typeface="Wingdings" pitchFamily="2" charset="2"/>
              </a:rPr>
              <a:t>URL  URI [</a:t>
            </a:r>
            <a:r>
              <a:rPr lang="fr-FR" i="1" baseline="0" noProof="0" dirty="0" smtClean="0">
                <a:sym typeface="Wingdings" pitchFamily="2" charset="2"/>
              </a:rPr>
              <a:t>Unique and persistent identifier</a:t>
            </a:r>
            <a:r>
              <a:rPr lang="fr-FR" i="0" baseline="0" noProof="0" dirty="0" smtClean="0">
                <a:sym typeface="Wingdings" pitchFamily="2" charset="2"/>
              </a:rPr>
              <a:t>], etc.)</a:t>
            </a:r>
          </a:p>
          <a:p>
            <a:pPr marL="357094" lvl="1" indent="0"/>
            <a:r>
              <a:rPr lang="fr-FR" baseline="0" dirty="0" smtClean="0">
                <a:sym typeface="Wingdings" pitchFamily="2" charset="2"/>
              </a:rPr>
              <a:t>- spécification de </a:t>
            </a:r>
            <a:r>
              <a:rPr lang="fr-FR" b="1" baseline="0" dirty="0" smtClean="0">
                <a:sym typeface="Wingdings" pitchFamily="2" charset="2"/>
              </a:rPr>
              <a:t>données/entités</a:t>
            </a:r>
            <a:r>
              <a:rPr lang="fr-FR" baseline="0" dirty="0" smtClean="0">
                <a:sym typeface="Wingdings" pitchFamily="2" charset="2"/>
              </a:rPr>
              <a:t> et de leurs </a:t>
            </a:r>
            <a:r>
              <a:rPr lang="fr-FR" b="1" baseline="0" dirty="0" smtClean="0">
                <a:sym typeface="Wingdings" pitchFamily="2" charset="2"/>
              </a:rPr>
              <a:t>relations typées</a:t>
            </a:r>
          </a:p>
          <a:p>
            <a:pPr marL="357094" lvl="1" indent="0"/>
            <a:r>
              <a:rPr lang="fr-FR" b="0" baseline="0" dirty="0" smtClean="0">
                <a:sym typeface="Wingdings" pitchFamily="2" charset="2"/>
              </a:rPr>
              <a:t>- 3 éléments de base : </a:t>
            </a:r>
            <a:r>
              <a:rPr lang="fr-FR" baseline="0" dirty="0" smtClean="0">
                <a:sym typeface="Wingdings" pitchFamily="2" charset="2"/>
              </a:rPr>
              <a:t>identifiants web : URI ; norme : RDF (syntaxe XML pour permettre l’échange des graphes) : système de triplet (sujet, prédicat, objet) ; modèle : graphe typé qui permet de modéliser les triplets</a:t>
            </a:r>
          </a:p>
          <a:p>
            <a:pPr marL="357094" lvl="1" indent="0" defTabSz="918224">
              <a:defRPr/>
            </a:pPr>
            <a:r>
              <a:rPr lang="fr-FR" noProof="0" dirty="0" smtClean="0"/>
              <a:t>- besoin notamment d’</a:t>
            </a:r>
            <a:r>
              <a:rPr lang="fr-FR" b="1" noProof="0" dirty="0" smtClean="0"/>
              <a:t>ontologies</a:t>
            </a:r>
            <a:r>
              <a:rPr lang="fr-FR" noProof="0" dirty="0" smtClean="0"/>
              <a:t> (indexation</a:t>
            </a:r>
            <a:r>
              <a:rPr lang="fr-FR" baseline="0" noProof="0" dirty="0" smtClean="0"/>
              <a:t> des ressources avec des outils communs et normalisés), permettant par exemple de relier des concepts similaires utilisés dans des vocabulaires différents et/ou des langues différentes</a:t>
            </a:r>
          </a:p>
          <a:p>
            <a:pPr marL="357094" defTabSz="918224">
              <a:buFont typeface="Wingdings"/>
              <a:buChar char="à"/>
              <a:defRPr/>
            </a:pPr>
            <a:r>
              <a:rPr lang="fr-FR" dirty="0" smtClean="0"/>
              <a:t>pour de nouveaux</a:t>
            </a:r>
            <a:r>
              <a:rPr lang="fr-FR" baseline="0" dirty="0" smtClean="0"/>
              <a:t> types d’interconnexion, d’échanges et de relations, entre des bases de données jusque-là isolées (cf. </a:t>
            </a:r>
            <a:r>
              <a:rPr lang="fr-FR" b="1" baseline="0" dirty="0" smtClean="0"/>
              <a:t>idée de « briser les silos »</a:t>
            </a:r>
            <a:r>
              <a:rPr lang="fr-FR" baseline="0" dirty="0" smtClean="0"/>
              <a:t>), et donc </a:t>
            </a:r>
            <a:r>
              <a:rPr lang="fr-FR" b="1" baseline="0" dirty="0" smtClean="0"/>
              <a:t>de nouveaux services</a:t>
            </a:r>
          </a:p>
          <a:p>
            <a:pPr marL="357094" defTabSz="918224">
              <a:buFont typeface="Wingdings"/>
              <a:buChar char="à"/>
              <a:defRPr/>
            </a:pPr>
            <a:r>
              <a:rPr lang="fr-FR" baseline="0" dirty="0" smtClean="0">
                <a:sym typeface="Wingdings" pitchFamily="2" charset="2"/>
              </a:rPr>
              <a:t>mise en forme du « </a:t>
            </a:r>
            <a:r>
              <a:rPr lang="fr-FR" b="1" baseline="0" dirty="0" smtClean="0">
                <a:sym typeface="Wingdings" pitchFamily="2" charset="2"/>
              </a:rPr>
              <a:t>chaos informationnel</a:t>
            </a:r>
            <a:r>
              <a:rPr lang="fr-FR" baseline="0" dirty="0" smtClean="0">
                <a:sym typeface="Wingdings" pitchFamily="2" charset="2"/>
              </a:rPr>
              <a:t> » en permettant, notamment aux moteurs de recherche de trouver des informations plus pertinentes (car catégorisées) et plus complètes (car multiplateformes) - cf. le </a:t>
            </a:r>
            <a:r>
              <a:rPr lang="fr-FR" i="1" baseline="0" dirty="0" err="1" smtClean="0">
                <a:sym typeface="Wingdings" pitchFamily="2" charset="2"/>
              </a:rPr>
              <a:t>Knowledge</a:t>
            </a:r>
            <a:r>
              <a:rPr lang="fr-FR" i="1" baseline="0" dirty="0" smtClean="0">
                <a:sym typeface="Wingdings" pitchFamily="2" charset="2"/>
              </a:rPr>
              <a:t> graph</a:t>
            </a:r>
            <a:r>
              <a:rPr lang="fr-FR" i="0" baseline="0" dirty="0" smtClean="0">
                <a:sym typeface="Wingdings" pitchFamily="2" charset="2"/>
              </a:rPr>
              <a:t> de Google ou </a:t>
            </a:r>
            <a:r>
              <a:rPr lang="fr-FR" i="1" baseline="0" dirty="0" smtClean="0">
                <a:sym typeface="Wingdings" pitchFamily="2" charset="2"/>
              </a:rPr>
              <a:t>Satori</a:t>
            </a:r>
            <a:r>
              <a:rPr lang="fr-FR" i="0" baseline="0" dirty="0" smtClean="0">
                <a:sym typeface="Wingdings" pitchFamily="2" charset="2"/>
              </a:rPr>
              <a:t> de Bing</a:t>
            </a:r>
            <a:endParaRPr lang="fr-FR" baseline="0" dirty="0" smtClean="0">
              <a:sym typeface="Wingdings" pitchFamily="2" charset="2"/>
            </a:endParaRPr>
          </a:p>
          <a:p>
            <a:pPr marL="357094" defTabSz="918224">
              <a:defRPr/>
            </a:pPr>
            <a:r>
              <a:rPr lang="fr-FR" b="1" baseline="0" dirty="0" smtClean="0">
                <a:sym typeface="Wingdings" pitchFamily="2" charset="2"/>
              </a:rPr>
              <a:t>- pour des contenus de même nature </a:t>
            </a:r>
            <a:r>
              <a:rPr lang="fr-FR" baseline="0" dirty="0" smtClean="0">
                <a:sym typeface="Wingdings" pitchFamily="2" charset="2"/>
              </a:rPr>
              <a:t>(ex. VIAF, diapo suivante pour les catalogues de bibliothèques) </a:t>
            </a:r>
            <a:r>
              <a:rPr lang="fr-FR" b="1" baseline="0" dirty="0" smtClean="0">
                <a:sym typeface="Wingdings" pitchFamily="2" charset="2"/>
              </a:rPr>
              <a:t>ou de nature complémentaire </a:t>
            </a:r>
            <a:r>
              <a:rPr lang="fr-FR" baseline="0" dirty="0" smtClean="0">
                <a:sym typeface="Wingdings" pitchFamily="2" charset="2"/>
              </a:rPr>
              <a:t>(ex. ISNI, diapo suivante)</a:t>
            </a:r>
          </a:p>
          <a:p>
            <a:pPr defTabSz="918224">
              <a:defRPr/>
            </a:pPr>
            <a:endParaRPr lang="fr-FR" baseline="0" dirty="0" smtClean="0">
              <a:sym typeface="Wingdings" pitchFamily="2" charset="2"/>
            </a:endParaRPr>
          </a:p>
          <a:p>
            <a:pPr marL="178547" indent="-89273">
              <a:spcAft>
                <a:spcPts val="301"/>
              </a:spcAft>
              <a:buFontTx/>
              <a:buChar char="-"/>
              <a:defRPr/>
            </a:pPr>
            <a:r>
              <a:rPr lang="fr-FR" b="1" i="1" dirty="0" err="1">
                <a:solidFill>
                  <a:srgbClr val="2CACD7"/>
                </a:solidFill>
                <a:sym typeface="Wingdings" pitchFamily="2" charset="2"/>
              </a:rPr>
              <a:t>linked</a:t>
            </a:r>
            <a:r>
              <a:rPr lang="fr-FR" b="1" i="1" dirty="0">
                <a:solidFill>
                  <a:srgbClr val="2CACD7"/>
                </a:solidFill>
                <a:sym typeface="Wingdings" pitchFamily="2" charset="2"/>
              </a:rPr>
              <a:t> </a:t>
            </a:r>
            <a:r>
              <a:rPr lang="fr-FR" b="1" i="1" dirty="0" smtClean="0">
                <a:solidFill>
                  <a:srgbClr val="2CACD7"/>
                </a:solidFill>
                <a:sym typeface="Wingdings" pitchFamily="2" charset="2"/>
              </a:rPr>
              <a:t>science </a:t>
            </a:r>
            <a:endParaRPr lang="fr-FR" b="1" i="1" dirty="0">
              <a:solidFill>
                <a:srgbClr val="2CACD7"/>
              </a:solidFill>
              <a:sym typeface="Wingdings" pitchFamily="2" charset="2"/>
            </a:endParaRPr>
          </a:p>
          <a:p>
            <a:pPr marL="446367" indent="-89273" defTabSz="918224">
              <a:buFontTx/>
              <a:buChar char="-"/>
              <a:defRPr/>
            </a:pPr>
            <a:r>
              <a:rPr lang="fr-FR" baseline="0" dirty="0" smtClean="0">
                <a:sym typeface="Wingdings" pitchFamily="2" charset="2"/>
              </a:rPr>
              <a:t>dans le domaine scientifique, doit permettre l’interconnexion des différents objets (ex. : publications, données de la recherche, brevets), des personnes et des institutions, afin de </a:t>
            </a:r>
            <a:r>
              <a:rPr lang="fr-FR" b="1" baseline="0" dirty="0" smtClean="0">
                <a:sym typeface="Wingdings" pitchFamily="2" charset="2"/>
              </a:rPr>
              <a:t>rendre la recherche « transparente, reproductible et interdisciplinaire » </a:t>
            </a:r>
            <a:r>
              <a:rPr lang="fr-FR" baseline="0" dirty="0" smtClean="0">
                <a:sym typeface="Wingdings" pitchFamily="2" charset="2"/>
              </a:rPr>
              <a:t>(Camille Prime-Claverie. « </a:t>
            </a:r>
            <a:r>
              <a:rPr lang="fr-FR" i="1" baseline="0" dirty="0" err="1" smtClean="0">
                <a:sym typeface="Wingdings" pitchFamily="2" charset="2"/>
              </a:rPr>
              <a:t>Linked</a:t>
            </a:r>
            <a:r>
              <a:rPr lang="fr-FR" i="1" baseline="0" dirty="0" smtClean="0">
                <a:sym typeface="Wingdings" pitchFamily="2" charset="2"/>
              </a:rPr>
              <a:t> science </a:t>
            </a:r>
            <a:r>
              <a:rPr lang="fr-FR" baseline="0" dirty="0" smtClean="0">
                <a:sym typeface="Wingdings" pitchFamily="2" charset="2"/>
              </a:rPr>
              <a:t>et web de données ». </a:t>
            </a:r>
            <a:r>
              <a:rPr lang="fr-FR" i="1" baseline="0" dirty="0" smtClean="0">
                <a:sym typeface="Wingdings" pitchFamily="2" charset="2"/>
              </a:rPr>
              <a:t>I2D. Information, données et documents. </a:t>
            </a:r>
            <a:r>
              <a:rPr lang="fr-FR" i="0" baseline="0" dirty="0" smtClean="0">
                <a:sym typeface="Wingdings" pitchFamily="2" charset="2"/>
              </a:rPr>
              <a:t>06/2016. n°2. p. 42-43)</a:t>
            </a:r>
          </a:p>
          <a:p>
            <a:pPr marL="446367" indent="-89273" defTabSz="918224">
              <a:buFontTx/>
              <a:buChar char="-"/>
              <a:defRPr/>
            </a:pPr>
            <a:r>
              <a:rPr lang="fr-FR" b="1" i="0" baseline="0" dirty="0" smtClean="0">
                <a:sym typeface="Wingdings" pitchFamily="2" charset="2"/>
              </a:rPr>
              <a:t>de nouvelles possibilités d’exploration et d’hypothèses</a:t>
            </a:r>
          </a:p>
          <a:p>
            <a:pPr marL="446367" indent="-89273" defTabSz="918224">
              <a:buFontTx/>
              <a:buChar char="-"/>
              <a:defRPr/>
            </a:pPr>
            <a:r>
              <a:rPr lang="fr-FR" b="1" i="0" baseline="0" dirty="0" smtClean="0">
                <a:sym typeface="Wingdings" pitchFamily="2" charset="2"/>
              </a:rPr>
              <a:t>de nouvelles possibilités de réexploitation et d’enrichissement de l’information </a:t>
            </a:r>
            <a:r>
              <a:rPr lang="fr-FR" b="0" i="0" baseline="0" dirty="0" smtClean="0">
                <a:sym typeface="Wingdings" pitchFamily="2" charset="2"/>
              </a:rPr>
              <a:t>(ex. : plateforme Isidore)</a:t>
            </a:r>
          </a:p>
          <a:p>
            <a:pPr marL="446367" indent="-89273" defTabSz="918224">
              <a:buFontTx/>
              <a:buChar char="-"/>
              <a:defRPr/>
            </a:pPr>
            <a:r>
              <a:rPr lang="fr-FR" b="1" i="0" baseline="0" dirty="0" smtClean="0">
                <a:sym typeface="Wingdings" pitchFamily="2" charset="2"/>
              </a:rPr>
              <a:t>de nouvelles possibilités de services</a:t>
            </a:r>
            <a:r>
              <a:rPr lang="fr-FR" b="0" i="0" baseline="0" dirty="0" smtClean="0">
                <a:sym typeface="Wingdings" pitchFamily="2" charset="2"/>
              </a:rPr>
              <a:t> (services de découverte, métriques)</a:t>
            </a:r>
            <a:endParaRPr lang="fr-FR" b="0" baseline="0" dirty="0" smtClean="0">
              <a:sym typeface="Wingdings" pitchFamily="2" charset="2"/>
            </a:endParaRPr>
          </a:p>
          <a:p>
            <a:pPr defTabSz="918224">
              <a:defRPr/>
            </a:pPr>
            <a:endParaRPr lang="fr-FR" dirty="0" smtClean="0"/>
          </a:p>
          <a:p>
            <a:pPr defTabSz="918224">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103</a:t>
            </a:fld>
            <a:endParaRPr lang="fr-FR" dirty="0"/>
          </a:p>
        </p:txBody>
      </p:sp>
    </p:spTree>
    <p:extLst>
      <p:ext uri="{BB962C8B-B14F-4D97-AF65-F5344CB8AC3E}">
        <p14:creationId xmlns:p14="http://schemas.microsoft.com/office/powerpoint/2010/main" val="338904796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Laura Dawson. </a:t>
            </a:r>
            <a:r>
              <a:rPr lang="en-US" i="1" dirty="0" smtClean="0"/>
              <a:t>ISNI: How It Works And What It Does</a:t>
            </a:r>
            <a:r>
              <a:rPr lang="en-US" dirty="0" smtClean="0"/>
              <a:t>. </a:t>
            </a:r>
            <a:r>
              <a:rPr lang="fr-FR" baseline="0" dirty="0" smtClean="0">
                <a:sym typeface="Wingdings" panose="05000000000000000000" pitchFamily="2" charset="2"/>
              </a:rPr>
              <a:t>Présentation. 11/02/2015. 21 p. [en ligne]. Disponible sur : https://www.slideshare.net/BaltimoreNISO/slideshare-feb-11-niso-webinar-authority-control.</a:t>
            </a:r>
          </a:p>
          <a:p>
            <a:pPr defTabSz="918240">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104</a:t>
            </a:fld>
            <a:endParaRPr lang="fr-FR" dirty="0"/>
          </a:p>
        </p:txBody>
      </p:sp>
    </p:spTree>
    <p:extLst>
      <p:ext uri="{BB962C8B-B14F-4D97-AF65-F5344CB8AC3E}">
        <p14:creationId xmlns:p14="http://schemas.microsoft.com/office/powerpoint/2010/main" val="31499633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a:t>
            </a:r>
            <a:r>
              <a:rPr lang="fr-FR" baseline="0" dirty="0" smtClean="0"/>
              <a:t> : http://viaf.org/viaf/85312226/#Berners-Lee,_Tim</a:t>
            </a:r>
          </a:p>
          <a:p>
            <a:pPr defTabSz="918240">
              <a:defRPr/>
            </a:pPr>
            <a:endParaRPr lang="fr-FR" baseline="0" dirty="0" smtClean="0"/>
          </a:p>
          <a:p>
            <a:pPr marL="178547" indent="-89273">
              <a:spcAft>
                <a:spcPts val="301"/>
              </a:spcAft>
              <a:buFontTx/>
              <a:buChar char="-"/>
              <a:defRPr/>
            </a:pPr>
            <a:r>
              <a:rPr lang="fr-FR" b="1" dirty="0" smtClean="0">
                <a:solidFill>
                  <a:srgbClr val="2CACD7"/>
                </a:solidFill>
                <a:sym typeface="Wingdings" pitchFamily="2" charset="2"/>
              </a:rPr>
              <a:t>web de données et bibliothèques</a:t>
            </a:r>
            <a:endParaRPr lang="fr-FR" b="1" dirty="0">
              <a:solidFill>
                <a:srgbClr val="2CACD7"/>
              </a:solidFill>
              <a:sym typeface="Wingdings" pitchFamily="2" charset="2"/>
            </a:endParaRPr>
          </a:p>
          <a:p>
            <a:pPr>
              <a:defRPr/>
            </a:pPr>
            <a:r>
              <a:rPr lang="fr-FR" baseline="0" dirty="0" smtClean="0"/>
              <a:t>Pour le contexte général :  </a:t>
            </a:r>
            <a:r>
              <a:rPr lang="fr-FR" i="1" baseline="0" dirty="0" smtClean="0"/>
              <a:t>Référentiels et données d’autorité à l’heure du web sémantique. </a:t>
            </a:r>
            <a:r>
              <a:rPr lang="fr-FR" baseline="0" dirty="0" smtClean="0"/>
              <a:t>Journée d'étude AFNOR/BnF. 27/05/2011. [en ligne]. Disponible sur : http://www.bnf.fr/fr/professionnels/anx_journees_pro_2011/a.referentiel_donnees_autorites_110527.html </a:t>
            </a:r>
            <a:r>
              <a:rPr lang="fr-FR" dirty="0" smtClean="0"/>
              <a:t>et Vincent </a:t>
            </a:r>
            <a:r>
              <a:rPr lang="fr-FR" dirty="0"/>
              <a:t>Boulet. « Des référentiels et de leur usage aujourd’hui ». </a:t>
            </a:r>
            <a:r>
              <a:rPr lang="fr-FR" dirty="0" smtClean="0"/>
              <a:t>« Autorités</a:t>
            </a:r>
            <a:r>
              <a:rPr lang="fr-FR" dirty="0"/>
              <a:t>, identifiants, entités. L’expansion des référentiels</a:t>
            </a:r>
            <a:r>
              <a:rPr lang="fr-FR" dirty="0" smtClean="0"/>
              <a:t>… »</a:t>
            </a:r>
            <a:r>
              <a:rPr lang="fr-FR" i="1" dirty="0" smtClean="0"/>
              <a:t>, </a:t>
            </a:r>
            <a:r>
              <a:rPr lang="fr-FR" i="1" dirty="0"/>
              <a:t>op. </a:t>
            </a:r>
            <a:r>
              <a:rPr lang="fr-FR" i="1" dirty="0" err="1"/>
              <a:t>cit</a:t>
            </a:r>
            <a:r>
              <a:rPr lang="fr-FR" i="1" dirty="0"/>
              <a:t>., </a:t>
            </a:r>
            <a:r>
              <a:rPr lang="fr-FR" dirty="0"/>
              <a:t>p. 4-5. [en ligne]. Disponible sur : http://abes.fr/Publications-Evenements/Arabesques/Arabesques-n-85</a:t>
            </a:r>
          </a:p>
          <a:p>
            <a:pPr marL="267820" indent="-89273" defTabSz="918240">
              <a:defRPr/>
            </a:pPr>
            <a:r>
              <a:rPr lang="fr-FR" baseline="0" dirty="0" smtClean="0"/>
              <a:t>-</a:t>
            </a:r>
            <a:r>
              <a:rPr lang="fr-FR" dirty="0" smtClean="0"/>
              <a:t> contexte : </a:t>
            </a:r>
            <a:r>
              <a:rPr lang="fr-FR" b="1" baseline="0" dirty="0" smtClean="0"/>
              <a:t>au cœur du </a:t>
            </a:r>
            <a:r>
              <a:rPr lang="fr-FR" b="1" i="1" baseline="0" dirty="0" err="1" smtClean="0"/>
              <a:t>linked</a:t>
            </a:r>
            <a:r>
              <a:rPr lang="fr-FR" b="1" i="1" baseline="0" dirty="0" smtClean="0"/>
              <a:t> data, </a:t>
            </a:r>
            <a:r>
              <a:rPr lang="fr-FR" b="1" i="0" baseline="0" dirty="0" smtClean="0"/>
              <a:t>besoin de standards et de certifications nationaux et internationaux, par des professionnels pour favoriser l’interopérabilité, mais surtout la fiabilité et la confiance, voire la pérennité</a:t>
            </a:r>
            <a:endParaRPr lang="fr-FR" b="1" baseline="0" dirty="0" smtClean="0"/>
          </a:p>
          <a:p>
            <a:pPr marL="267820" indent="-89273" defTabSz="918240">
              <a:defRPr/>
            </a:pPr>
            <a:r>
              <a:rPr lang="fr-FR" baseline="0" dirty="0" smtClean="0"/>
              <a:t>- intérêt </a:t>
            </a:r>
          </a:p>
          <a:p>
            <a:pPr marL="357094" indent="-89273" defTabSz="918224">
              <a:buFontTx/>
              <a:buChar char="-"/>
              <a:defRPr/>
            </a:pPr>
            <a:r>
              <a:rPr lang="fr-FR" baseline="0" dirty="0" smtClean="0">
                <a:sym typeface="Wingdings" pitchFamily="2" charset="2"/>
              </a:rPr>
              <a:t>pour les contenus</a:t>
            </a:r>
          </a:p>
          <a:p>
            <a:pPr marL="535640" lvl="1" indent="-89273" defTabSz="918224">
              <a:buFontTx/>
              <a:buChar char="-"/>
              <a:defRPr/>
            </a:pPr>
            <a:r>
              <a:rPr lang="fr-FR" b="1" baseline="0" dirty="0" smtClean="0">
                <a:sym typeface="Wingdings" pitchFamily="2" charset="2"/>
              </a:rPr>
              <a:t>fournir au web des données de confiance </a:t>
            </a:r>
            <a:r>
              <a:rPr lang="fr-FR" baseline="0" dirty="0" smtClean="0">
                <a:sym typeface="Wingdings" pitchFamily="2" charset="2"/>
              </a:rPr>
              <a:t>et indépendantes</a:t>
            </a:r>
          </a:p>
          <a:p>
            <a:pPr marL="535640" lvl="1" indent="-89273" defTabSz="918224">
              <a:buFontTx/>
              <a:buChar char="-"/>
              <a:defRPr/>
            </a:pPr>
            <a:r>
              <a:rPr lang="fr-FR" baseline="0" dirty="0" smtClean="0">
                <a:sym typeface="Wingdings" pitchFamily="2" charset="2"/>
              </a:rPr>
              <a:t>favoriser l’</a:t>
            </a:r>
            <a:r>
              <a:rPr lang="fr-FR" i="1" baseline="0" dirty="0" smtClean="0">
                <a:sym typeface="Wingdings" pitchFamily="2" charset="2"/>
              </a:rPr>
              <a:t>open data </a:t>
            </a:r>
            <a:r>
              <a:rPr lang="fr-FR" baseline="0" dirty="0" smtClean="0">
                <a:sym typeface="Wingdings" pitchFamily="2" charset="2"/>
              </a:rPr>
              <a:t>et la réutilisation des données</a:t>
            </a:r>
          </a:p>
          <a:p>
            <a:pPr marL="535640" lvl="1" indent="-89273" defTabSz="918224">
              <a:buFontTx/>
              <a:buChar char="-"/>
              <a:defRPr/>
            </a:pPr>
            <a:r>
              <a:rPr lang="fr-FR" baseline="0" dirty="0" smtClean="0">
                <a:sym typeface="Wingdings" pitchFamily="2" charset="2"/>
              </a:rPr>
              <a:t>possibilité de créer de nouvelles ressources agglomérant des informations disséminées à différents endroits et dans différentes bases (ex. : data.bnf.fr pour les catalogues de la BnF)</a:t>
            </a:r>
          </a:p>
          <a:p>
            <a:pPr marL="357094" indent="-89273" defTabSz="918224">
              <a:buFontTx/>
              <a:buChar char="-"/>
              <a:defRPr/>
            </a:pPr>
            <a:r>
              <a:rPr lang="fr-FR" baseline="0" dirty="0" smtClean="0">
                <a:sym typeface="Wingdings" pitchFamily="2" charset="2"/>
              </a:rPr>
              <a:t>pour les professionnels</a:t>
            </a:r>
          </a:p>
          <a:p>
            <a:pPr marL="535640" lvl="1" indent="-89273" defTabSz="918224">
              <a:buFontTx/>
              <a:buChar char="-"/>
              <a:defRPr/>
            </a:pPr>
            <a:r>
              <a:rPr lang="fr-FR" baseline="0" dirty="0" smtClean="0">
                <a:sym typeface="Wingdings" pitchFamily="2" charset="2"/>
              </a:rPr>
              <a:t>mettre en valeur le </a:t>
            </a:r>
            <a:r>
              <a:rPr lang="fr-FR" b="1" baseline="0" dirty="0" smtClean="0">
                <a:sym typeface="Wingdings" pitchFamily="2" charset="2"/>
              </a:rPr>
              <a:t>travail des professionnels de l’IST </a:t>
            </a:r>
            <a:r>
              <a:rPr lang="fr-FR" baseline="0" dirty="0" smtClean="0">
                <a:sym typeface="Wingdings" pitchFamily="2" charset="2"/>
              </a:rPr>
              <a:t>au cœur du </a:t>
            </a:r>
            <a:r>
              <a:rPr lang="fr-FR" i="1" baseline="0" dirty="0" err="1" smtClean="0">
                <a:sym typeface="Wingdings" pitchFamily="2" charset="2"/>
              </a:rPr>
              <a:t>big</a:t>
            </a:r>
            <a:r>
              <a:rPr lang="fr-FR" i="1" baseline="0" dirty="0" smtClean="0">
                <a:sym typeface="Wingdings" pitchFamily="2" charset="2"/>
              </a:rPr>
              <a:t> data</a:t>
            </a:r>
          </a:p>
          <a:p>
            <a:pPr marL="535640" lvl="1" indent="-89273" defTabSz="918224">
              <a:buFontTx/>
              <a:buChar char="-"/>
              <a:defRPr/>
            </a:pPr>
            <a:r>
              <a:rPr lang="fr-FR" baseline="0" dirty="0" smtClean="0">
                <a:sym typeface="Wingdings" pitchFamily="2" charset="2"/>
              </a:rPr>
              <a:t>interroger les pratiques de catalogage « classiques » : un passage « de la notice normalisée à la donnée structurée » (V. Boulet, </a:t>
            </a:r>
            <a:r>
              <a:rPr lang="fr-FR" i="1" baseline="0" dirty="0" smtClean="0">
                <a:sym typeface="Wingdings" pitchFamily="2" charset="2"/>
              </a:rPr>
              <a:t>ibid.</a:t>
            </a:r>
            <a:r>
              <a:rPr lang="fr-FR" baseline="0" dirty="0" smtClean="0">
                <a:sym typeface="Wingdings" pitchFamily="2" charset="2"/>
              </a:rPr>
              <a:t>), mais toujours dans une optique de partage et d’échange</a:t>
            </a:r>
          </a:p>
          <a:p>
            <a:pPr marL="357094" indent="-89273" defTabSz="918240">
              <a:buFont typeface="Wingdings" panose="05000000000000000000" pitchFamily="2" charset="2"/>
              <a:buChar char="à"/>
              <a:defRPr/>
            </a:pPr>
            <a:r>
              <a:rPr lang="fr-FR" baseline="0" dirty="0" smtClean="0">
                <a:sym typeface="Wingdings" pitchFamily="2" charset="2"/>
              </a:rPr>
              <a:t>une évolution de la structuration des données, marquée pour la France par le programme de </a:t>
            </a:r>
            <a:r>
              <a:rPr lang="fr-FR" b="1" baseline="0" dirty="0" smtClean="0">
                <a:sym typeface="Wingdings" pitchFamily="2" charset="2"/>
              </a:rPr>
              <a:t>« transition bibliographique des catalogues vers le web de données »</a:t>
            </a:r>
            <a:r>
              <a:rPr lang="fr-FR" baseline="0" dirty="0" smtClean="0">
                <a:sym typeface="Wingdings" pitchFamily="2" charset="2"/>
              </a:rPr>
              <a:t> (https://www.transition-bibliographique.fr)</a:t>
            </a:r>
          </a:p>
          <a:p>
            <a:pPr marL="535640" lvl="1" indent="-89273" defTabSz="918240">
              <a:defRPr/>
            </a:pPr>
            <a:r>
              <a:rPr lang="fr-FR" baseline="0" dirty="0" smtClean="0">
                <a:sym typeface="Wingdings" pitchFamily="2" charset="2"/>
              </a:rPr>
              <a:t>- modèle FRBR (</a:t>
            </a:r>
            <a:r>
              <a:rPr lang="fr-FR" i="1" baseline="0" dirty="0" err="1" smtClean="0">
                <a:sym typeface="Wingdings" pitchFamily="2" charset="2"/>
              </a:rPr>
              <a:t>F</a:t>
            </a:r>
            <a:r>
              <a:rPr lang="fr-FR" i="1" dirty="0" err="1" smtClean="0"/>
              <a:t>unctional</a:t>
            </a:r>
            <a:r>
              <a:rPr lang="fr-FR" i="1" dirty="0" smtClean="0"/>
              <a:t> </a:t>
            </a:r>
            <a:r>
              <a:rPr lang="fr-FR" i="1" dirty="0" err="1" smtClean="0"/>
              <a:t>Requirements</a:t>
            </a:r>
            <a:r>
              <a:rPr lang="fr-FR" i="1" dirty="0" smtClean="0"/>
              <a:t> for </a:t>
            </a:r>
            <a:r>
              <a:rPr lang="fr-FR" i="1" dirty="0" err="1" smtClean="0"/>
              <a:t>Bibliographic</a:t>
            </a:r>
            <a:r>
              <a:rPr lang="fr-FR" i="1" dirty="0" smtClean="0"/>
              <a:t> Records - </a:t>
            </a:r>
            <a:r>
              <a:rPr lang="fr-FR" i="0" dirty="0" smtClean="0"/>
              <a:t>Fonctionnalités requises des notices bibliographiques,</a:t>
            </a:r>
            <a:r>
              <a:rPr lang="fr-FR" i="0" baseline="0" dirty="0" smtClean="0"/>
              <a:t> désormais sous la forme </a:t>
            </a:r>
            <a:r>
              <a:rPr lang="fr-FR" baseline="0" dirty="0" smtClean="0">
                <a:sym typeface="Wingdings" pitchFamily="2" charset="2"/>
              </a:rPr>
              <a:t>IFLA-LRM [</a:t>
            </a:r>
            <a:r>
              <a:rPr lang="fr-FR" i="1" baseline="0" dirty="0" smtClean="0">
                <a:sym typeface="Wingdings" pitchFamily="2" charset="2"/>
              </a:rPr>
              <a:t>L</a:t>
            </a:r>
            <a:r>
              <a:rPr lang="fr-FR" i="1" dirty="0" smtClean="0"/>
              <a:t>ibrary Reference Model</a:t>
            </a:r>
            <a:r>
              <a:rPr lang="fr-FR" dirty="0" smtClean="0"/>
              <a:t>]</a:t>
            </a:r>
            <a:r>
              <a:rPr lang="fr-FR" baseline="0" dirty="0" smtClean="0">
                <a:sym typeface="Wingdings" pitchFamily="2" charset="2"/>
              </a:rPr>
              <a:t>) pour structurer l’information (ex. : œuvre, expression, manifestation, item), en s’extrayant de la logique « document », pour rassembler par exemple derrière une œuvre l’ensemble des éditions qui en découlent, quelles que soient les langues, les versions, etc. - pour la France, le projet de FRBR du SUDOC continue [Journées ABES 2017]</a:t>
            </a:r>
          </a:p>
          <a:p>
            <a:pPr marL="535640" lvl="1" indent="-89273" defTabSz="918240">
              <a:defRPr/>
            </a:pPr>
            <a:r>
              <a:rPr lang="fr-FR" baseline="0" dirty="0" smtClean="0">
                <a:sym typeface="Wingdings" pitchFamily="2" charset="2"/>
              </a:rPr>
              <a:t>- règles de catalogage inspirées du nouveau code de catalogage à vocation international RDA (</a:t>
            </a:r>
            <a:r>
              <a:rPr lang="fr-FR" i="1" baseline="0" dirty="0" smtClean="0">
                <a:sym typeface="Wingdings" pitchFamily="2" charset="2"/>
              </a:rPr>
              <a:t>Resource Description and Access - </a:t>
            </a:r>
            <a:r>
              <a:rPr lang="fr-FR" baseline="0" dirty="0" smtClean="0">
                <a:sym typeface="Wingdings" pitchFamily="2" charset="2"/>
              </a:rPr>
              <a:t>Ressources : Description et Accès) – pour la France, projet de règles françaises remplaçant les normes AFNOR actuelles</a:t>
            </a:r>
          </a:p>
          <a:p>
            <a:pPr defTabSz="918240">
              <a:defRPr/>
            </a:pPr>
            <a:r>
              <a:rPr lang="fr-FR" baseline="0" dirty="0" smtClean="0">
                <a:sym typeface="Wingdings" pitchFamily="2" charset="2"/>
              </a:rPr>
              <a:t/>
            </a:r>
            <a:br>
              <a:rPr lang="fr-FR" baseline="0" dirty="0" smtClean="0">
                <a:sym typeface="Wingdings" pitchFamily="2" charset="2"/>
              </a:rPr>
            </a:br>
            <a:r>
              <a:rPr lang="fr-FR" baseline="0" dirty="0" smtClean="0"/>
              <a:t>Pour un exemple lié à IdRef et VIAF, l’intérêt pour le web, les catalogues et les catalogueurs, voir cette série d’articles de l’ABES : </a:t>
            </a:r>
          </a:p>
          <a:p>
            <a:pPr marL="172170" indent="-172170" defTabSz="918240">
              <a:buFontTx/>
              <a:buChar char="-"/>
              <a:defRPr/>
            </a:pPr>
            <a:r>
              <a:rPr lang="fr-FR" baseline="0" dirty="0" smtClean="0"/>
              <a:t>ABES. « IdRef intégré à VIAF, réseau mondial des données d’autorité ». </a:t>
            </a:r>
            <a:r>
              <a:rPr lang="fr-FR" i="1" baseline="0" dirty="0" err="1" smtClean="0"/>
              <a:t>Fil’ABES</a:t>
            </a:r>
            <a:r>
              <a:rPr lang="fr-FR" i="1" baseline="0" dirty="0" smtClean="0"/>
              <a:t>. </a:t>
            </a:r>
            <a:r>
              <a:rPr lang="fr-FR" i="0" baseline="0" dirty="0" smtClean="0"/>
              <a:t>11/05/2012. [en ligne]. Disponible sur : https://fil.abes.fr/2012/05/11/idref-dans-viaf/. </a:t>
            </a:r>
          </a:p>
          <a:p>
            <a:pPr marL="172170" indent="-172170" defTabSz="918240">
              <a:buFontTx/>
              <a:buChar char="-"/>
              <a:defRPr/>
            </a:pPr>
            <a:r>
              <a:rPr lang="fr-FR" i="0" baseline="0" dirty="0" smtClean="0"/>
              <a:t>Yann Nicolas. « IdRef dans VIAF et après … #1 Passer d’un identifiant à l’autre (VIAF, IdRef, LC, BnF, </a:t>
            </a:r>
            <a:r>
              <a:rPr lang="fr-FR" i="0" baseline="0" dirty="0" err="1" smtClean="0"/>
              <a:t>Wikipedia</a:t>
            </a:r>
            <a:r>
              <a:rPr lang="fr-FR" i="0" baseline="0" dirty="0" smtClean="0"/>
              <a:t>, …) ». </a:t>
            </a:r>
            <a:r>
              <a:rPr lang="fr-FR" i="1" baseline="0" dirty="0" err="1" smtClean="0"/>
              <a:t>Punktokomo</a:t>
            </a:r>
            <a:r>
              <a:rPr lang="fr-FR" i="1" baseline="0" dirty="0" smtClean="0"/>
              <a:t>. </a:t>
            </a:r>
            <a:r>
              <a:rPr lang="fr-FR" i="0" baseline="0" dirty="0" smtClean="0"/>
              <a:t>11/05/2012. [en ligne]. Disponible sur : https://punktokomo.abes.fr/2012/05/11/idref-dans-viaf-identifiants/.</a:t>
            </a:r>
          </a:p>
          <a:p>
            <a:pPr marL="172170" indent="-172170" defTabSz="918240">
              <a:buFontTx/>
              <a:buChar char="-"/>
              <a:defRPr/>
            </a:pPr>
            <a:r>
              <a:rPr lang="fr-FR" i="0" baseline="0" dirty="0" smtClean="0"/>
              <a:t>--. « IdRef dans VIAF et après … #2 Faciliter et améliorer le catalogage par dérivation ». </a:t>
            </a:r>
            <a:r>
              <a:rPr lang="fr-FR" i="1" baseline="0" dirty="0" err="1" smtClean="0"/>
              <a:t>Punktokomo</a:t>
            </a:r>
            <a:r>
              <a:rPr lang="fr-FR" i="1" baseline="0" dirty="0" smtClean="0"/>
              <a:t>. </a:t>
            </a:r>
            <a:r>
              <a:rPr lang="fr-FR" i="0" baseline="0" dirty="0" smtClean="0"/>
              <a:t>11/05/2012. [en ligne]. Disponible sur : https://punktokomo.abes.fr/2012/05/11/idref-dans-viaf-derivation/. </a:t>
            </a:r>
          </a:p>
          <a:p>
            <a:pPr marL="172170" indent="-172170" defTabSz="918240">
              <a:buFontTx/>
              <a:buChar char="-"/>
              <a:defRPr/>
            </a:pPr>
            <a:r>
              <a:rPr lang="fr-FR" i="0" baseline="0" dirty="0" smtClean="0"/>
              <a:t>--. « IdRef dans VIAF et après … #3 Des données et des liens sous licence ouverte ». </a:t>
            </a:r>
            <a:r>
              <a:rPr lang="fr-FR" i="1" baseline="0" dirty="0" err="1" smtClean="0"/>
              <a:t>Punktokomo</a:t>
            </a:r>
            <a:r>
              <a:rPr lang="fr-FR" i="1" baseline="0" dirty="0" smtClean="0"/>
              <a:t>. </a:t>
            </a:r>
            <a:r>
              <a:rPr lang="fr-FR" i="0" baseline="0" dirty="0" smtClean="0"/>
              <a:t>11/05/2012. [en ligne]. Disponible sur : https://punktokomo.abes.fr/2012/05/11/idref-dans-viaf-licence/. </a:t>
            </a:r>
          </a:p>
          <a:p>
            <a:pPr defTabSz="918240">
              <a:defRPr/>
            </a:pPr>
            <a:endParaRPr lang="fr-FR" dirty="0"/>
          </a:p>
          <a:p>
            <a:pPr defTabSz="918240">
              <a:defRPr/>
            </a:pPr>
            <a:endParaRPr lang="fr-FR" i="0" baseline="0" dirty="0" smtClean="0"/>
          </a:p>
          <a:p>
            <a:pPr>
              <a:spcAft>
                <a:spcPts val="603"/>
              </a:spcAft>
            </a:pPr>
            <a:r>
              <a:rPr lang="fr-FR" sz="1100" b="1" u="sng" dirty="0">
                <a:solidFill>
                  <a:srgbClr val="2CACD7"/>
                </a:solidFill>
              </a:rPr>
              <a:t>Exemples de projets et services</a:t>
            </a:r>
          </a:p>
          <a:p>
            <a:pPr marL="178547" defTabSz="918240">
              <a:spcAft>
                <a:spcPts val="301"/>
              </a:spcAft>
              <a:defRPr/>
            </a:pPr>
            <a:r>
              <a:rPr lang="fr-FR" b="1" dirty="0">
                <a:solidFill>
                  <a:srgbClr val="2CACD7"/>
                </a:solidFill>
              </a:rPr>
              <a:t>- VIAF</a:t>
            </a:r>
          </a:p>
          <a:p>
            <a:pPr marL="267820" defTabSz="918240">
              <a:defRPr/>
            </a:pPr>
            <a:r>
              <a:rPr lang="fr-FR" dirty="0" smtClean="0"/>
              <a:t>cf. diapo</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105</a:t>
            </a:fld>
            <a:endParaRPr lang="fr-FR" dirty="0"/>
          </a:p>
        </p:txBody>
      </p:sp>
    </p:spTree>
    <p:extLst>
      <p:ext uri="{BB962C8B-B14F-4D97-AF65-F5344CB8AC3E}">
        <p14:creationId xmlns:p14="http://schemas.microsoft.com/office/powerpoint/2010/main" val="18549196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https://fr.wikipedia.org/wiki/Tim_Berners-Lee</a:t>
            </a:r>
            <a:endParaRPr lang="fr-FR" dirty="0" smtClean="0"/>
          </a:p>
          <a:p>
            <a:endParaRPr lang="fr-FR" dirty="0" smtClean="0"/>
          </a:p>
          <a:p>
            <a:pPr marL="178547">
              <a:spcAft>
                <a:spcPts val="301"/>
              </a:spcAft>
              <a:defRPr/>
            </a:pPr>
            <a:r>
              <a:rPr lang="fr-FR" b="1" dirty="0">
                <a:solidFill>
                  <a:srgbClr val="2CACD7"/>
                </a:solidFill>
              </a:rPr>
              <a:t>- </a:t>
            </a:r>
            <a:r>
              <a:rPr lang="fr-FR" b="1" dirty="0" smtClean="0">
                <a:solidFill>
                  <a:srgbClr val="2CACD7"/>
                </a:solidFill>
              </a:rPr>
              <a:t>Wikipédia </a:t>
            </a:r>
            <a:r>
              <a:rPr lang="fr-FR" dirty="0" smtClean="0"/>
              <a:t>cf</a:t>
            </a:r>
            <a:r>
              <a:rPr lang="fr-FR" dirty="0"/>
              <a:t>. diapo</a:t>
            </a:r>
          </a:p>
          <a:p>
            <a:pPr marL="267820"/>
            <a:r>
              <a:rPr lang="fr-FR" baseline="0" dirty="0" smtClean="0"/>
              <a:t>- </a:t>
            </a:r>
            <a:r>
              <a:rPr lang="fr-FR" baseline="0" dirty="0" err="1" smtClean="0"/>
              <a:t>Wikidata</a:t>
            </a:r>
            <a:r>
              <a:rPr lang="fr-FR" baseline="0" dirty="0" smtClean="0"/>
              <a:t> (https://www.wikidata.org) : base de données structurées de </a:t>
            </a:r>
            <a:r>
              <a:rPr lang="fr-FR" baseline="0" dirty="0" err="1" smtClean="0"/>
              <a:t>Wikimedia</a:t>
            </a:r>
            <a:endParaRPr lang="fr-FR" baseline="0" dirty="0" smtClean="0"/>
          </a:p>
          <a:p>
            <a:pPr marL="446367" lvl="1" indent="0"/>
            <a:r>
              <a:rPr lang="fr-FR" baseline="0" dirty="0" smtClean="0"/>
              <a:t>ex. pour Tim </a:t>
            </a:r>
            <a:r>
              <a:rPr lang="fr-FR" baseline="0" dirty="0" err="1" smtClean="0"/>
              <a:t>Berners</a:t>
            </a:r>
            <a:r>
              <a:rPr lang="fr-FR" baseline="0" dirty="0" smtClean="0"/>
              <a:t>-Lee : https://www.wikidata.org/wiki/Q80</a:t>
            </a:r>
          </a:p>
          <a:p>
            <a:pPr marL="357094" indent="-89273"/>
            <a:r>
              <a:rPr lang="fr-FR" baseline="0" dirty="0" smtClean="0"/>
              <a:t>- </a:t>
            </a:r>
            <a:r>
              <a:rPr lang="fr-FR" b="0" baseline="0" dirty="0" err="1" smtClean="0"/>
              <a:t>DBpedia</a:t>
            </a:r>
            <a:r>
              <a:rPr lang="fr-FR" baseline="0" dirty="0" smtClean="0"/>
              <a:t> (http://wiki.dbpedia.org/) : version RDF de Wikipédia : projet de web sémantique, </a:t>
            </a:r>
            <a:r>
              <a:rPr lang="fr-FR" dirty="0"/>
              <a:t>projet universitaire et communautaire, </a:t>
            </a:r>
            <a:r>
              <a:rPr lang="fr-FR" baseline="0" dirty="0" smtClean="0"/>
              <a:t>base de données extraites de différentes Wikipédia et structurées au format du web sémantique (triplets RDF)</a:t>
            </a:r>
          </a:p>
          <a:p>
            <a:pPr marL="446367"/>
            <a:r>
              <a:rPr lang="fr-FR" baseline="0" dirty="0" smtClean="0"/>
              <a:t>ex.  pour Tim </a:t>
            </a:r>
            <a:r>
              <a:rPr lang="fr-FR" baseline="0" dirty="0" err="1" smtClean="0"/>
              <a:t>Berners</a:t>
            </a:r>
            <a:r>
              <a:rPr lang="fr-FR" baseline="0" dirty="0" smtClean="0"/>
              <a:t>-Lee : http://dbpedia.org/page/Tim_Berners-Lee</a:t>
            </a:r>
          </a:p>
          <a:p>
            <a:pPr marL="357094" indent="-89273"/>
            <a:r>
              <a:rPr lang="fr-FR" baseline="0" dirty="0" smtClean="0"/>
              <a:t>- identifiants pérennes : pour les pages Wikipédia présentant des auteurs, des chercheurs, etc. ; pour contributeurs Wikipédia ; pour les auteurs cités dans les références (cf. Andy </a:t>
            </a:r>
            <a:r>
              <a:rPr lang="fr-FR" baseline="0" dirty="0" err="1" smtClean="0"/>
              <a:t>Mabbett</a:t>
            </a:r>
            <a:r>
              <a:rPr lang="fr-FR" baseline="0" dirty="0" smtClean="0"/>
              <a:t>, </a:t>
            </a:r>
            <a:r>
              <a:rPr lang="fr-FR" i="1" baseline="0" dirty="0" smtClean="0"/>
              <a:t>op. </a:t>
            </a:r>
            <a:r>
              <a:rPr lang="fr-FR" i="1" baseline="0" dirty="0" err="1" smtClean="0"/>
              <a:t>cit</a:t>
            </a:r>
            <a:r>
              <a:rPr lang="fr-FR" i="1" baseline="0" dirty="0" smtClean="0"/>
              <a:t>.</a:t>
            </a:r>
            <a:r>
              <a:rPr lang="fr-FR" i="0" baseline="0" dirty="0" smtClean="0"/>
              <a:t>, https</a:t>
            </a:r>
            <a:r>
              <a:rPr lang="fr-FR" baseline="0" dirty="0" smtClean="0"/>
              <a:t>://fr.slideshare.net/ORCIDSlides/orcid-implementation-wikipedia-a-mabbett)</a:t>
            </a:r>
          </a:p>
          <a:p>
            <a:pPr marL="267820"/>
            <a:r>
              <a:rPr lang="fr-FR" dirty="0" smtClean="0">
                <a:sym typeface="Wingdings" panose="05000000000000000000" pitchFamily="2" charset="2"/>
              </a:rPr>
              <a:t> VIAF, par exemple,</a:t>
            </a:r>
            <a:r>
              <a:rPr lang="fr-FR" baseline="0" dirty="0" smtClean="0">
                <a:sym typeface="Wingdings" panose="05000000000000000000" pitchFamily="2" charset="2"/>
              </a:rPr>
              <a:t> moissonne tous les mois les informations de Wikipédia dans ce domaine et ajoute les pages Wikipédia aux notices déjà dans VIAF (Thomas </a:t>
            </a:r>
            <a:r>
              <a:rPr lang="fr-FR" baseline="0" dirty="0" err="1" smtClean="0">
                <a:sym typeface="Wingdings" panose="05000000000000000000" pitchFamily="2" charset="2"/>
              </a:rPr>
              <a:t>Hickey</a:t>
            </a:r>
            <a:r>
              <a:rPr lang="fr-FR" baseline="0" dirty="0" smtClean="0">
                <a:sym typeface="Wingdings" panose="05000000000000000000" pitchFamily="2" charset="2"/>
              </a:rPr>
              <a:t>. </a:t>
            </a:r>
            <a:r>
              <a:rPr lang="fr-FR" i="1" baseline="0" dirty="0" smtClean="0">
                <a:sym typeface="Wingdings" panose="05000000000000000000" pitchFamily="2" charset="2"/>
              </a:rPr>
              <a:t>VIAF relations</a:t>
            </a:r>
            <a:r>
              <a:rPr lang="fr-FR" baseline="0" dirty="0" smtClean="0">
                <a:sym typeface="Wingdings" panose="05000000000000000000" pitchFamily="2" charset="2"/>
              </a:rPr>
              <a:t>. Présentation. 11/02/2015. 21 p. [en ligne]. Disponible sur : https://www.slideshare.net/BaltimoreNISO/slideshare-feb-11-niso-webinar-authority-control)</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106</a:t>
            </a:fld>
            <a:endParaRPr lang="fr-FR" dirty="0"/>
          </a:p>
        </p:txBody>
      </p:sp>
    </p:spTree>
    <p:extLst>
      <p:ext uri="{BB962C8B-B14F-4D97-AF65-F5344CB8AC3E}">
        <p14:creationId xmlns:p14="http://schemas.microsoft.com/office/powerpoint/2010/main" val="19572532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François Mistral.</a:t>
            </a:r>
            <a:r>
              <a:rPr lang="fr-FR" baseline="0" dirty="0" smtClean="0"/>
              <a:t> </a:t>
            </a:r>
            <a:r>
              <a:rPr lang="fr-FR" i="1" baseline="0" dirty="0" smtClean="0"/>
              <a:t>IdRef V2</a:t>
            </a:r>
            <a:r>
              <a:rPr lang="fr-FR" baseline="0" dirty="0" smtClean="0"/>
              <a:t>.. 12/10/2017. 14 p. [en ligne]. Disponible sur : http://moodle.abes.fr/mod/resource/view.php?id=1395</a:t>
            </a:r>
            <a:endParaRPr lang="fr-FR" dirty="0" smtClean="0"/>
          </a:p>
          <a:p>
            <a:r>
              <a:rPr lang="fr-FR" dirty="0" smtClean="0"/>
              <a:t>A compléter par </a:t>
            </a:r>
            <a:r>
              <a:rPr lang="fr-FR" b="0" i="0" dirty="0" smtClean="0"/>
              <a:t>Couperin, </a:t>
            </a:r>
            <a:r>
              <a:rPr lang="fr-FR" b="0" i="1" dirty="0" smtClean="0"/>
              <a:t>op. </a:t>
            </a:r>
            <a:r>
              <a:rPr lang="fr-FR" b="0" i="1" dirty="0" err="1" smtClean="0"/>
              <a:t>cit</a:t>
            </a:r>
            <a:r>
              <a:rPr lang="fr-FR" i="1" dirty="0"/>
              <a:t>., </a:t>
            </a:r>
            <a:r>
              <a:rPr lang="fr-FR" dirty="0"/>
              <a:t>http://monsitedemo.com/couperin/images/stories/AO/CR_gtao_20160202.pdf, </a:t>
            </a:r>
            <a:r>
              <a:rPr lang="fr-FR" dirty="0" smtClean="0"/>
              <a:t>François Mistral. </a:t>
            </a:r>
            <a:r>
              <a:rPr lang="fr-FR" i="1" dirty="0" smtClean="0"/>
              <a:t>IdRef – référentiels pour l’enseignement supérieur et la recherche</a:t>
            </a:r>
            <a:r>
              <a:rPr lang="fr-FR" dirty="0" smtClean="0"/>
              <a:t>. Journée URFIST de Bordeaux, </a:t>
            </a:r>
            <a:r>
              <a:rPr lang="fr-FR" i="1" dirty="0" smtClean="0"/>
              <a:t>L’identité du publiant à l’épreuve du numérique</a:t>
            </a:r>
            <a:r>
              <a:rPr lang="fr-FR" dirty="0" smtClean="0"/>
              <a:t>, Bordeaux, 16/06/2015. Présentation, 26 p. [en ligne]. Disponible sur : http://weburfist.univ-bordeaux.fr/wp-content/uploads/2015/10/20150616_MISTRAL_URFIST_IDREF.pdf</a:t>
            </a:r>
            <a:r>
              <a:rPr lang="fr-FR" dirty="0"/>
              <a:t> et</a:t>
            </a:r>
            <a:r>
              <a:rPr lang="fr-FR" dirty="0" smtClean="0"/>
              <a:t> plusieurs articles</a:t>
            </a:r>
            <a:r>
              <a:rPr lang="fr-FR" baseline="0" dirty="0" smtClean="0"/>
              <a:t> in </a:t>
            </a:r>
            <a:r>
              <a:rPr lang="fr-FR" i="1" dirty="0"/>
              <a:t>Autorités, identifiants, entités. L’expansion des référentiels</a:t>
            </a:r>
            <a:r>
              <a:rPr lang="fr-FR" dirty="0"/>
              <a:t>. Dossier spécial </a:t>
            </a:r>
            <a:r>
              <a:rPr lang="fr-FR" i="1" dirty="0"/>
              <a:t>Arabesques</a:t>
            </a:r>
            <a:r>
              <a:rPr lang="fr-FR" dirty="0"/>
              <a:t>. n°85. avril-mai-juin 2017. p. 4-21. [en ligne]. Disponible sur : http://abes.fr/Publications-Evenements/Arabesques/Arabesques-n-85</a:t>
            </a:r>
            <a:endParaRPr lang="fr-FR" dirty="0" smtClean="0"/>
          </a:p>
          <a:p>
            <a:endParaRPr lang="fr-FR" dirty="0" smtClean="0"/>
          </a:p>
          <a:p>
            <a:pPr marL="178547">
              <a:spcAft>
                <a:spcPts val="301"/>
              </a:spcAft>
              <a:defRPr/>
            </a:pPr>
            <a:r>
              <a:rPr lang="fr-FR" b="1" dirty="0">
                <a:solidFill>
                  <a:srgbClr val="2CACD7"/>
                </a:solidFill>
              </a:rPr>
              <a:t>- </a:t>
            </a:r>
            <a:r>
              <a:rPr lang="fr-FR" b="1" dirty="0" smtClean="0">
                <a:solidFill>
                  <a:srgbClr val="2CACD7"/>
                </a:solidFill>
              </a:rPr>
              <a:t>IdRef </a:t>
            </a:r>
            <a:r>
              <a:rPr lang="fr-FR" b="1" dirty="0" smtClean="0"/>
              <a:t>- </a:t>
            </a:r>
            <a:r>
              <a:rPr lang="fr-FR" dirty="0" smtClean="0"/>
              <a:t>cf</a:t>
            </a:r>
            <a:r>
              <a:rPr lang="fr-FR" dirty="0">
                <a:solidFill>
                  <a:prstClr val="black"/>
                </a:solidFill>
              </a:rPr>
              <a:t>. diapo</a:t>
            </a:r>
          </a:p>
          <a:p>
            <a:pPr marL="357094" indent="-89273" defTabSz="918240">
              <a:defRPr/>
            </a:pPr>
            <a:r>
              <a:rPr lang="fr-FR" b="1" dirty="0"/>
              <a:t>- intérêts possibles pour les bibliothèques </a:t>
            </a:r>
            <a:r>
              <a:rPr lang="fr-FR" dirty="0"/>
              <a:t>(François Mistral. </a:t>
            </a:r>
            <a:r>
              <a:rPr lang="fr-FR" i="1" dirty="0" smtClean="0"/>
              <a:t>Prise en main du mode édition d’</a:t>
            </a:r>
            <a:r>
              <a:rPr lang="fr-FR" i="1" dirty="0" err="1" smtClean="0"/>
              <a:t>IdRef</a:t>
            </a:r>
            <a:r>
              <a:rPr lang="fr-FR" i="1" dirty="0" smtClean="0"/>
              <a:t> pour tous les catalogueurs</a:t>
            </a:r>
            <a:r>
              <a:rPr lang="fr-FR" i="1" dirty="0"/>
              <a:t>.</a:t>
            </a:r>
            <a:r>
              <a:rPr lang="fr-FR" dirty="0"/>
              <a:t> Présentation. 2015. 24 p. [en ligne]. Disponible sur : http://moodle.abes.fr/mod/resource/view.php?id=886) :</a:t>
            </a:r>
          </a:p>
          <a:p>
            <a:pPr marL="446367"/>
            <a:r>
              <a:rPr lang="fr-FR" dirty="0"/>
              <a:t>« - à l’origine, il y a la volonté de valoriser les données d’autorité et l’activité de production de ces données en leur donnant de la publicité.</a:t>
            </a:r>
          </a:p>
          <a:p>
            <a:pPr marL="446367"/>
            <a:r>
              <a:rPr lang="fr-FR" dirty="0"/>
              <a:t>- Il y a la volonté de rendre disponible les données d’autorités à des applications tiers (Calames, STAR, etc.).</a:t>
            </a:r>
          </a:p>
          <a:p>
            <a:pPr marL="446367"/>
            <a:r>
              <a:rPr lang="fr-FR" dirty="0"/>
              <a:t>- D’élargir le cercle des contributeurs avec pour effet retour d’en faire bénéficier le réseau SUDOC »</a:t>
            </a:r>
          </a:p>
          <a:p>
            <a:pPr marL="446367"/>
            <a:endParaRPr lang="fr-FR" dirty="0"/>
          </a:p>
          <a:p>
            <a:pPr marL="357094" indent="-89273"/>
            <a:r>
              <a:rPr lang="fr-FR" b="1" dirty="0" smtClean="0"/>
              <a:t>- principes </a:t>
            </a:r>
            <a:r>
              <a:rPr lang="fr-FR" b="0" dirty="0" smtClean="0"/>
              <a:t>(</a:t>
            </a:r>
            <a:r>
              <a:rPr lang="fr-FR" dirty="0" smtClean="0"/>
              <a:t>http://www.abes.fr/IdRef/IdRef-Identifiants-et-Referentiels)</a:t>
            </a:r>
            <a:endParaRPr lang="fr-FR" b="1" dirty="0" smtClean="0"/>
          </a:p>
          <a:p>
            <a:pPr marL="446367"/>
            <a:r>
              <a:rPr lang="fr-FR" dirty="0" smtClean="0"/>
              <a:t>« De par leur conception même, le recours aux autorités démultiplie les possibilités de rebond et d’interconnexion entre les différentes bases qui les exploitent, ce qui constitue un dispositif précieux pour le </a:t>
            </a:r>
            <a:r>
              <a:rPr lang="fr-FR" b="1" dirty="0" smtClean="0"/>
              <a:t>développement du web de données</a:t>
            </a:r>
            <a:r>
              <a:rPr lang="fr-FR" dirty="0" smtClean="0"/>
              <a:t>.</a:t>
            </a:r>
          </a:p>
          <a:p>
            <a:pPr marL="446367"/>
            <a:r>
              <a:rPr lang="fr-FR" dirty="0" smtClean="0"/>
              <a:t>En exploitant ce lien commun que constitue la notice d'autorité, il est possible par exemple d'obtenir une bibliographie complète à partir d'environnements documentaires divers (thèses, livres, revues, articles, cours...) »</a:t>
            </a:r>
          </a:p>
          <a:p>
            <a:pPr marL="446367"/>
            <a:endParaRPr lang="fr-FR" dirty="0" smtClean="0"/>
          </a:p>
          <a:p>
            <a:pPr marL="267820"/>
            <a:r>
              <a:rPr lang="fr-FR" b="1" dirty="0" smtClean="0"/>
              <a:t>- fonctionnement : </a:t>
            </a:r>
            <a:r>
              <a:rPr lang="fr-FR" dirty="0" smtClean="0"/>
              <a:t>Web de</a:t>
            </a:r>
            <a:r>
              <a:rPr lang="fr-FR" baseline="0" dirty="0" smtClean="0"/>
              <a:t> données </a:t>
            </a:r>
            <a:r>
              <a:rPr lang="fr-FR" baseline="0" dirty="0" smtClean="0">
                <a:sym typeface="Wingdings" panose="05000000000000000000" pitchFamily="2" charset="2"/>
              </a:rPr>
              <a:t> b</a:t>
            </a:r>
            <a:r>
              <a:rPr lang="fr-FR" dirty="0" smtClean="0"/>
              <a:t>esoin</a:t>
            </a:r>
            <a:r>
              <a:rPr lang="fr-FR" baseline="0" dirty="0" smtClean="0"/>
              <a:t> de données variées, d’alignement et de modélisation, cf. </a:t>
            </a:r>
            <a:r>
              <a:rPr lang="fr-FR" i="0" baseline="0" dirty="0" smtClean="0"/>
              <a:t>la série de billets de l’ABES sous </a:t>
            </a:r>
            <a:r>
              <a:rPr lang="fr-FR" b="0" i="0" baseline="0" dirty="0" smtClean="0"/>
              <a:t>« </a:t>
            </a:r>
            <a:r>
              <a:rPr lang="fr-FR" b="0" dirty="0" smtClean="0"/>
              <a:t>Mettre nos données en réseau – un démonstrateur. [1] Introduction ». </a:t>
            </a:r>
            <a:r>
              <a:rPr lang="fr-FR" b="0" i="1" dirty="0" err="1" smtClean="0"/>
              <a:t>Punktokomo</a:t>
            </a:r>
            <a:r>
              <a:rPr lang="fr-FR" b="0" i="1" dirty="0" smtClean="0"/>
              <a:t>.</a:t>
            </a:r>
            <a:r>
              <a:rPr lang="fr-FR" b="0" i="1" baseline="0" dirty="0" smtClean="0"/>
              <a:t> </a:t>
            </a:r>
            <a:r>
              <a:rPr lang="fr-FR" b="0" i="0" baseline="0" dirty="0" smtClean="0"/>
              <a:t>16/05/2016. [en ligne]. Disponible sur : https://punktokomo.abes.fr/2016/05/16/mettre-nos-donnees-en-reseau-un-demonstrateur-1-introduction/ : « </a:t>
            </a:r>
            <a:r>
              <a:rPr lang="fr-FR" dirty="0" smtClean="0"/>
              <a:t>Les technologies du web sémantique sont faites pour ça : établir des liens effectifs entre données complémentaires, sans fixer à l’avance ni le périmètre des données, ni la nature de ces liens » (</a:t>
            </a:r>
            <a:r>
              <a:rPr lang="fr-FR" i="1" dirty="0" smtClean="0"/>
              <a:t>ibid.</a:t>
            </a:r>
            <a:r>
              <a:rPr lang="fr-FR" dirty="0" smtClean="0"/>
              <a:t>)</a:t>
            </a:r>
          </a:p>
          <a:p>
            <a:pPr marL="267820"/>
            <a:endParaRPr lang="fr-FR" b="0" dirty="0" smtClean="0"/>
          </a:p>
          <a:p>
            <a:pPr marL="267820"/>
            <a:r>
              <a:rPr lang="fr-FR" b="1" dirty="0" smtClean="0"/>
              <a:t>- utilisation</a:t>
            </a:r>
          </a:p>
          <a:p>
            <a:pPr marL="446367" indent="6377"/>
            <a:r>
              <a:rPr lang="fr-FR" dirty="0" smtClean="0"/>
              <a:t>« IdRef est à la disposition des établissements et acteurs documentaires désireux de renforcer l'interopérabilité de leurs systèmes avec les référentiels internationaux, sans pour autant s'y aligner directement. Ainsi, les applications clientes peuvent récupérer pour leurs besoins propres :</a:t>
            </a:r>
          </a:p>
          <a:p>
            <a:pPr marL="446367" indent="6377"/>
            <a:r>
              <a:rPr lang="fr-FR" dirty="0" smtClean="0"/>
              <a:t>- des notices d’autorité complètes</a:t>
            </a:r>
          </a:p>
          <a:p>
            <a:pPr marL="446367" indent="6377"/>
            <a:r>
              <a:rPr lang="fr-FR" dirty="0" smtClean="0"/>
              <a:t>- les formes normalisées (ex : nom de Personne, nom de Collectivité, nom Géographique...)</a:t>
            </a:r>
          </a:p>
          <a:p>
            <a:pPr marL="446367" indent="6377">
              <a:buFontTx/>
              <a:buChar char="-"/>
            </a:pPr>
            <a:r>
              <a:rPr lang="fr-FR" b="1" dirty="0" smtClean="0"/>
              <a:t>les identifiants IdRef </a:t>
            </a:r>
            <a:r>
              <a:rPr lang="fr-FR" dirty="0" smtClean="0"/>
              <a:t>(uniques et pérennes, ils s'appuient sur le n° PPN à 9 chiffres de la notice </a:t>
            </a:r>
            <a:r>
              <a:rPr lang="fr-FR" dirty="0" err="1" smtClean="0"/>
              <a:t>Sudoc</a:t>
            </a:r>
            <a:r>
              <a:rPr lang="fr-FR" dirty="0" smtClean="0"/>
              <a:t>) » (http://www.abes.fr/IdRef/IdRef-Identifiants-et-Referentiels).</a:t>
            </a:r>
          </a:p>
          <a:p>
            <a:pPr marL="446367" indent="-172170">
              <a:buFont typeface="Wingdings"/>
              <a:buChar char="à"/>
            </a:pPr>
            <a:r>
              <a:rPr lang="fr-FR" b="1" dirty="0" smtClean="0">
                <a:sym typeface="Wingdings" panose="05000000000000000000" pitchFamily="2" charset="2"/>
              </a:rPr>
              <a:t>IdRef</a:t>
            </a:r>
            <a:r>
              <a:rPr lang="fr-FR" b="1" baseline="0" dirty="0" smtClean="0">
                <a:sym typeface="Wingdings" panose="05000000000000000000" pitchFamily="2" charset="2"/>
              </a:rPr>
              <a:t> a pour objectif de devenir une brique du SI d’un établissement</a:t>
            </a:r>
          </a:p>
          <a:p>
            <a:pPr marL="446367" indent="-172170">
              <a:buFont typeface="Wingdings"/>
              <a:buChar char="à"/>
            </a:pPr>
            <a:r>
              <a:rPr lang="fr-FR" dirty="0">
                <a:sym typeface="Wingdings" panose="05000000000000000000" pitchFamily="2" charset="2"/>
              </a:rPr>
              <a:t>à</a:t>
            </a:r>
            <a:r>
              <a:rPr lang="fr-FR" dirty="0" smtClean="0"/>
              <a:t> terme, avec IdRef,</a:t>
            </a:r>
            <a:r>
              <a:rPr lang="fr-FR" baseline="0" dirty="0" smtClean="0"/>
              <a:t> il sera possible d’identifier l’ensemble de la production académique d’un auteur français, disséminée dans des bases de données différentes : logique agrégative des notices d’autorité</a:t>
            </a:r>
          </a:p>
          <a:p>
            <a:pPr marL="446367" indent="-172170">
              <a:buFont typeface="Wingdings"/>
              <a:buChar char="à"/>
            </a:pPr>
            <a:r>
              <a:rPr lang="fr-FR" b="1" baseline="0" dirty="0" smtClean="0"/>
              <a:t>moyen, enfin, de « construire </a:t>
            </a:r>
            <a:r>
              <a:rPr lang="fr-FR" b="1" dirty="0" smtClean="0"/>
              <a:t>progressivement un véritable “réseau numérique de confiance” au service  des ressources de l’ESR »</a:t>
            </a:r>
            <a:r>
              <a:rPr lang="fr-FR" dirty="0"/>
              <a:t>  (François Mistral. « </a:t>
            </a:r>
            <a:r>
              <a:rPr lang="fr-FR" dirty="0" err="1"/>
              <a:t>Univ</a:t>
            </a:r>
            <a:r>
              <a:rPr lang="fr-FR" dirty="0"/>
              <a:t>-Droit et IdRef : une coopération ambitieuse et réciproque ». </a:t>
            </a:r>
            <a:r>
              <a:rPr lang="fr-FR" i="1" dirty="0" err="1"/>
              <a:t>Punktokomo</a:t>
            </a:r>
            <a:r>
              <a:rPr lang="fr-FR" dirty="0"/>
              <a:t>. 22/01/2018. [en ligne]. Disponible sur : https://punktokomo.abes.fr/2018/01/22/univ-droit-et-idref-une-cooperation-ambitieuse-et-reciproque/)</a:t>
            </a:r>
            <a:endParaRPr lang="fr-FR" b="1" baseline="0" dirty="0" smtClean="0"/>
          </a:p>
          <a:p>
            <a:pPr marL="274197"/>
            <a:endParaRPr lang="fr-FR" dirty="0" smtClean="0"/>
          </a:p>
          <a:p>
            <a:pPr marL="267820"/>
            <a:r>
              <a:rPr lang="fr-FR" b="1" dirty="0" smtClean="0"/>
              <a:t>- exemples de réalisations autour d’IdRef</a:t>
            </a:r>
            <a:r>
              <a:rPr lang="fr-FR" dirty="0"/>
              <a:t> </a:t>
            </a:r>
          </a:p>
          <a:p>
            <a:pPr marL="535640" indent="-89273">
              <a:buFontTx/>
              <a:buChar char="-"/>
            </a:pPr>
            <a:r>
              <a:rPr lang="fr-FR" baseline="0" dirty="0" smtClean="0"/>
              <a:t>dans les bases </a:t>
            </a:r>
            <a:r>
              <a:rPr lang="fr-FR" dirty="0" smtClean="0"/>
              <a:t>bibliographiques de l’ABES (SUDOC, Theses.fr et Calames) </a:t>
            </a:r>
          </a:p>
          <a:p>
            <a:pPr marL="535640" indent="-89273" defTabSz="918240">
              <a:buFontTx/>
              <a:buChar char="-"/>
              <a:defRPr/>
            </a:pPr>
            <a:r>
              <a:rPr lang="fr-FR" dirty="0" smtClean="0"/>
              <a:t>dans des plateformes d’édition (ex. : Persée cf.  </a:t>
            </a:r>
            <a:r>
              <a:rPr lang="fr-FR" i="0" baseline="0" dirty="0" smtClean="0"/>
              <a:t>diapo suivante)</a:t>
            </a:r>
            <a:endParaRPr lang="fr-FR" dirty="0" smtClean="0"/>
          </a:p>
          <a:p>
            <a:pPr marL="535640" indent="-89273">
              <a:buFontTx/>
              <a:buChar char="-"/>
            </a:pPr>
            <a:r>
              <a:rPr lang="fr-FR" dirty="0" smtClean="0"/>
              <a:t>dans des archives institutionnelles (ex. : HAL ; OATAO,</a:t>
            </a:r>
            <a:r>
              <a:rPr lang="fr-FR" baseline="0" dirty="0" smtClean="0"/>
              <a:t> fin 2017, cf. François Mistral. « Déploiement d’OATAO dans IdRef : une nouvelle visibilité sur le web ». </a:t>
            </a:r>
            <a:r>
              <a:rPr lang="fr-FR" i="1" baseline="0" dirty="0" err="1" smtClean="0"/>
              <a:t>Punktokomo</a:t>
            </a:r>
            <a:r>
              <a:rPr lang="fr-FR" i="1" baseline="0" dirty="0" smtClean="0"/>
              <a:t>. </a:t>
            </a:r>
            <a:r>
              <a:rPr lang="fr-FR" i="0" baseline="0" dirty="0" smtClean="0"/>
              <a:t>30/11/2017. </a:t>
            </a:r>
            <a:r>
              <a:rPr lang="fr-FR" baseline="0" dirty="0" smtClean="0"/>
              <a:t>[en ligne]. Disponible sur : https://punktokomo.abes.fr/2017/11/30/oatao-sappuie-sur-idref-pour-soffrir-une-nouvelle-visibilite-sur-le-web/)</a:t>
            </a:r>
            <a:endParaRPr lang="fr-FR" dirty="0" smtClean="0"/>
          </a:p>
          <a:p>
            <a:pPr marL="535640" indent="-89273" defTabSz="918240">
              <a:buFontTx/>
              <a:buChar char="-"/>
              <a:defRPr/>
            </a:pPr>
            <a:r>
              <a:rPr lang="fr-FR" dirty="0" smtClean="0"/>
              <a:t>dans</a:t>
            </a:r>
            <a:r>
              <a:rPr lang="fr-FR" baseline="0" dirty="0" smtClean="0"/>
              <a:t> des plateformes institutionnelles(ex. : </a:t>
            </a:r>
            <a:r>
              <a:rPr lang="fr-FR" dirty="0" smtClean="0"/>
              <a:t>ADUM (Accès Doctorat Unique et Mutualisé, actuellement utilisé par 135</a:t>
            </a:r>
            <a:r>
              <a:rPr lang="fr-FR" baseline="0" dirty="0" smtClean="0"/>
              <a:t> écoles doctorales, soit ½ des ED françaises</a:t>
            </a:r>
            <a:r>
              <a:rPr lang="fr-FR" dirty="0" smtClean="0"/>
              <a:t>) : référentiel des encadrants : directeurs</a:t>
            </a:r>
            <a:r>
              <a:rPr lang="fr-FR" baseline="0" dirty="0" smtClean="0"/>
              <a:t> de thèses, membres du jury</a:t>
            </a:r>
            <a:r>
              <a:rPr lang="fr-FR" dirty="0" smtClean="0"/>
              <a:t> (« IdRef / ADUM : alignement des encadrants comme nouveau volet de collaboration ». </a:t>
            </a:r>
            <a:r>
              <a:rPr lang="fr-FR" i="1" dirty="0" err="1" smtClean="0"/>
              <a:t>Fil’ABES</a:t>
            </a:r>
            <a:r>
              <a:rPr lang="fr-FR" i="1" dirty="0" smtClean="0"/>
              <a:t>. </a:t>
            </a:r>
            <a:r>
              <a:rPr lang="fr-FR" i="0" dirty="0" smtClean="0"/>
              <a:t>10/07/2015.</a:t>
            </a:r>
            <a:r>
              <a:rPr lang="fr-FR" i="0" baseline="0" dirty="0" smtClean="0"/>
              <a:t> [en ligne]. Disponible sur : https://fil.abes.fr/2015/07/10/idref-adum-alignement-des-encadrants-comme-nouveau-volet-de-collaboration/) et extension progressive aux docteurs et aux doctorants en lien avec STEP et STAR (Catherine Morales. « ADUM, plus de visibilité pour les doctorants ». « </a:t>
            </a:r>
            <a:r>
              <a:rPr lang="fr-FR" dirty="0"/>
              <a:t>Autorités, identifiants, entités. L’expansion des référentiels », </a:t>
            </a:r>
            <a:r>
              <a:rPr lang="fr-FR" i="1" dirty="0"/>
              <a:t>op. </a:t>
            </a:r>
            <a:r>
              <a:rPr lang="fr-FR" i="1" dirty="0" err="1"/>
              <a:t>cit</a:t>
            </a:r>
            <a:r>
              <a:rPr lang="fr-FR" i="1" dirty="0"/>
              <a:t>.</a:t>
            </a:r>
            <a:r>
              <a:rPr lang="fr-FR" dirty="0"/>
              <a:t>, http://abes.fr/Publications-Evenements/Arabesques/Arabesques-n-85, p. 13) – ex. d’un profil enrichi sur ADUM, Philippe Gambette; http://www.adum.fr/show/cv/19799 : lien à la notice IdRef</a:t>
            </a:r>
            <a:endParaRPr lang="fr-FR" dirty="0" smtClean="0"/>
          </a:p>
          <a:p>
            <a:pPr marL="535640" indent="-89273">
              <a:buFontTx/>
              <a:buChar char="-"/>
            </a:pPr>
            <a:r>
              <a:rPr lang="fr-FR" baseline="0" dirty="0" smtClean="0">
                <a:sym typeface="Wingdings" panose="05000000000000000000" pitchFamily="2" charset="2"/>
              </a:rPr>
              <a:t>offre aux établissements : identification de </a:t>
            </a:r>
            <a:r>
              <a:rPr lang="fr-FR" baseline="0" dirty="0" err="1" smtClean="0">
                <a:sym typeface="Wingdings" panose="05000000000000000000" pitchFamily="2" charset="2"/>
              </a:rPr>
              <a:t>publiants</a:t>
            </a:r>
            <a:r>
              <a:rPr lang="fr-FR" baseline="0" dirty="0" smtClean="0">
                <a:sym typeface="Wingdings" panose="05000000000000000000" pitchFamily="2" charset="2"/>
              </a:rPr>
              <a:t> dans des archives institutionnelles locales (ex. : </a:t>
            </a:r>
            <a:r>
              <a:rPr lang="fr-FR" dirty="0"/>
              <a:t>Spire de Sciences Po, SAM de l’ENSAM ou </a:t>
            </a:r>
            <a:r>
              <a:rPr lang="fr-FR" dirty="0" err="1"/>
              <a:t>Okina</a:t>
            </a:r>
            <a:r>
              <a:rPr lang="fr-FR" dirty="0"/>
              <a:t> de l’université d’Angers), des enseignants-chercheurs/chercheurs d’établissements universitaires (ex. : Toulouse 2, INSA de Rouen ou l’université de Lorraine) ou disposant d’un IdHAL (F. Mistral et Y. Nicolas, </a:t>
            </a:r>
            <a:r>
              <a:rPr lang="fr-FR" i="1" dirty="0"/>
              <a:t>op. </a:t>
            </a:r>
            <a:r>
              <a:rPr lang="fr-FR" i="1" dirty="0" err="1"/>
              <a:t>cit</a:t>
            </a:r>
            <a:r>
              <a:rPr lang="fr-FR" i="1" dirty="0"/>
              <a:t>., </a:t>
            </a:r>
            <a:r>
              <a:rPr lang="fr-FR" dirty="0"/>
              <a:t>sur : http://abes.fr/Publications-Evenements/Arabesques/Arabesques-n-85, p. 8-9), </a:t>
            </a:r>
            <a:r>
              <a:rPr lang="fr-FR" dirty="0" err="1"/>
              <a:t>Univ</a:t>
            </a:r>
            <a:r>
              <a:rPr lang="fr-FR" dirty="0"/>
              <a:t>-Droit (F. Mistral, </a:t>
            </a:r>
            <a:r>
              <a:rPr lang="fr-FR" i="1" dirty="0"/>
              <a:t>op. </a:t>
            </a:r>
            <a:r>
              <a:rPr lang="fr-FR" i="1" dirty="0" err="1"/>
              <a:t>cit</a:t>
            </a:r>
            <a:r>
              <a:rPr lang="fr-FR" i="1" dirty="0"/>
              <a:t>., </a:t>
            </a:r>
            <a:r>
              <a:rPr lang="fr-FR" dirty="0"/>
              <a:t>https://punktokomo.abes.fr/2018/01/22/univ-droit-et-idref-une-cooperation-ambitieuse-et-reciproque/)</a:t>
            </a:r>
          </a:p>
          <a:p>
            <a:pPr marL="446367"/>
            <a:r>
              <a:rPr lang="fr-FR" dirty="0">
                <a:sym typeface="Wingdings" panose="05000000000000000000" pitchFamily="2" charset="2"/>
              </a:rPr>
              <a:t> possibilité de disposer du service d’identification des personnes de l’ABES (ex. avec OATAO : F. Mistral,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dirty="0">
                <a:sym typeface="Wingdings" panose="05000000000000000000" pitchFamily="2" charset="2"/>
              </a:rPr>
              <a:t>https://punktokomo.abes.fr/2017/11/30/oatao-sappuie-sur-idref-pour-soffrir-une-nouvelle-visibilite-sur-le-web/)</a:t>
            </a:r>
          </a:p>
          <a:p>
            <a:pPr marL="446367"/>
            <a:endParaRPr lang="fr-FR" dirty="0"/>
          </a:p>
          <a:p>
            <a:pPr marL="357094" indent="-89273"/>
            <a:r>
              <a:rPr lang="fr-FR" dirty="0"/>
              <a:t>- </a:t>
            </a:r>
            <a:r>
              <a:rPr lang="fr-FR" b="1" dirty="0"/>
              <a:t>IdRef pour aider à développer de nouveaux services</a:t>
            </a:r>
          </a:p>
          <a:p>
            <a:pPr marL="535640" indent="-89273" defTabSz="918240">
              <a:buFontTx/>
              <a:buChar char="-"/>
              <a:defRPr/>
            </a:pPr>
            <a:r>
              <a:rPr lang="fr-FR" b="1" dirty="0"/>
              <a:t> </a:t>
            </a:r>
            <a:r>
              <a:rPr lang="fr-FR" b="1" dirty="0" smtClean="0"/>
              <a:t>mentionné comme une des briques</a:t>
            </a:r>
            <a:r>
              <a:rPr lang="fr-FR" b="1" baseline="0" dirty="0" smtClean="0"/>
              <a:t> centrales du cadre de cohérence des systèmes d’information recherche de l’ESR </a:t>
            </a:r>
            <a:r>
              <a:rPr lang="fr-FR" baseline="0" dirty="0" smtClean="0"/>
              <a:t>(https://esr-wikis.adc.education.fr/ca2co/index.php/2.2_Identifier_des_comp%C3%A9tences_scientifiques et https://esr-wikis.adc.education.fr/ca2co/index.php/Nomenclatures_:_6.1.3.2_Identifiants_de_la_personne_en_tant_qu_auteur)</a:t>
            </a:r>
            <a:endParaRPr lang="fr-FR" dirty="0" smtClean="0"/>
          </a:p>
          <a:p>
            <a:pPr marL="535640" indent="-89273">
              <a:buFontTx/>
              <a:buChar char="-"/>
            </a:pPr>
            <a:r>
              <a:rPr lang="fr-FR" dirty="0"/>
              <a:t>projet d’un annuaire national fédéré pour les docteurs, voir diapo suivante</a:t>
            </a:r>
          </a:p>
          <a:p>
            <a:pPr marL="535640" indent="-89273">
              <a:buFontTx/>
              <a:buChar char="-"/>
            </a:pPr>
            <a:r>
              <a:rPr lang="fr-FR" b="1" dirty="0"/>
              <a:t>les données de bibliothèques comme moyens et objets de recherche</a:t>
            </a:r>
            <a:endParaRPr lang="fr-FR" dirty="0" smtClean="0">
              <a:effectLst/>
              <a:latin typeface="Arial" panose="020B0604020202020204" pitchFamily="34" charset="0"/>
            </a:endParaRPr>
          </a:p>
          <a:p>
            <a:pPr marL="900705" lvl="1" indent="-89273">
              <a:buFontTx/>
              <a:buChar char="-"/>
            </a:pPr>
            <a:r>
              <a:rPr lang="fr-FR" dirty="0" smtClean="0">
                <a:effectLst/>
                <a:latin typeface="Arial" panose="020B0604020202020204" pitchFamily="34" charset="0"/>
              </a:rPr>
              <a:t>ex. : retours d’expérience</a:t>
            </a:r>
            <a:r>
              <a:rPr lang="fr-FR" baseline="0" dirty="0" smtClean="0">
                <a:effectLst/>
                <a:latin typeface="Arial" panose="020B0604020202020204" pitchFamily="34" charset="0"/>
              </a:rPr>
              <a:t> du LARHRA (Laboratoire de recherche historique Rhône-Alpes) sur les objets historiques et du CRBC (Centre de recherche bretonne et celtique) sur les auteurs bretons in « </a:t>
            </a:r>
            <a:r>
              <a:rPr lang="fr-FR" dirty="0"/>
              <a:t>Autorités, identifiants, entités. L’expansion des référentiels »</a:t>
            </a:r>
            <a:r>
              <a:rPr lang="fr-FR" i="1" dirty="0"/>
              <a:t>, op. </a:t>
            </a:r>
            <a:r>
              <a:rPr lang="fr-FR" i="1" dirty="0" err="1"/>
              <a:t>cit</a:t>
            </a:r>
            <a:r>
              <a:rPr lang="fr-FR" i="1" dirty="0"/>
              <a:t>., </a:t>
            </a:r>
            <a:r>
              <a:rPr lang="fr-FR" dirty="0"/>
              <a:t>http://abes.fr/Publications-Evenements/Arabesques/Arabesques-n-85, p. 14</a:t>
            </a:r>
          </a:p>
          <a:p>
            <a:pPr marL="900705" lvl="1" indent="-89273">
              <a:buFontTx/>
              <a:buChar char="-"/>
            </a:pPr>
            <a:r>
              <a:rPr lang="fr-FR" dirty="0"/>
              <a:t>ex. : collaboration avec le moteur ScanR pour identifier des groupes de personnes (François Mistral. « Quand ScanR et IdRef s’associent pour identifier les acteurs de la recherche et de l’innovation ». </a:t>
            </a:r>
            <a:r>
              <a:rPr lang="fr-FR" i="1" dirty="0" err="1"/>
              <a:t>Punktokomo</a:t>
            </a:r>
            <a:r>
              <a:rPr lang="fr-FR" i="1" dirty="0"/>
              <a:t>. </a:t>
            </a:r>
            <a:r>
              <a:rPr lang="fr-FR" dirty="0"/>
              <a:t>27/11/2017. [en ligne]. Disponible sur : https://punktokomo.abes.fr/2017/11/27/quand-scanr-et-idref-sassocient-pour-identifier-les-acteurs-de-la-recherche-et-de-linnovation/)</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107</a:t>
            </a:fld>
            <a:endParaRPr lang="fr-FR" dirty="0"/>
          </a:p>
        </p:txBody>
      </p:sp>
    </p:spTree>
    <p:extLst>
      <p:ext uri="{BB962C8B-B14F-4D97-AF65-F5344CB8AC3E}">
        <p14:creationId xmlns:p14="http://schemas.microsoft.com/office/powerpoint/2010/main" val="146874493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Jérôme </a:t>
            </a:r>
            <a:r>
              <a:rPr lang="fr-FR" dirty="0" err="1"/>
              <a:t>Kalfon</a:t>
            </a:r>
            <a:r>
              <a:rPr lang="fr-FR" dirty="0"/>
              <a:t>, </a:t>
            </a:r>
            <a:r>
              <a:rPr lang="fr-FR" i="1" dirty="0"/>
              <a:t>op. </a:t>
            </a:r>
            <a:r>
              <a:rPr lang="fr-FR" i="1" dirty="0" err="1"/>
              <a:t>cit</a:t>
            </a:r>
            <a:r>
              <a:rPr lang="fr-FR" i="1" dirty="0"/>
              <a:t>., </a:t>
            </a:r>
            <a:r>
              <a:rPr lang="fr-FR" baseline="0" dirty="0" smtClean="0">
                <a:effectLst/>
                <a:latin typeface="Arial" panose="020B0604020202020204" pitchFamily="34" charset="0"/>
              </a:rPr>
              <a:t>https://cache.media.enseignementsup-recherche.gouv.fr/file/Actus/01/1/Rapport_de_Jerome_Kalfon_-_30.03_745011.pdf : </a:t>
            </a:r>
          </a:p>
          <a:p>
            <a:endParaRPr lang="fr-FR" dirty="0"/>
          </a:p>
          <a:p>
            <a:pPr marL="535640" indent="-89273">
              <a:buFontTx/>
              <a:buChar char="-"/>
            </a:pPr>
            <a:r>
              <a:rPr lang="fr-FR" dirty="0" smtClean="0"/>
              <a:t>les identifiants dans le </a:t>
            </a:r>
            <a:r>
              <a:rPr lang="fr-FR" b="1" dirty="0" smtClean="0"/>
              <a:t>projet d’annuaire national fédéré des docteurs français</a:t>
            </a:r>
            <a:endParaRPr lang="fr-FR" b="1" dirty="0"/>
          </a:p>
          <a:p>
            <a:pPr marL="628102" indent="-84491"/>
            <a:r>
              <a:rPr lang="fr-FR" baseline="0" dirty="0" smtClean="0">
                <a:effectLst/>
                <a:latin typeface="Arial" panose="020B0604020202020204" pitchFamily="34" charset="0"/>
              </a:rPr>
              <a:t>- « </a:t>
            </a:r>
            <a:r>
              <a:rPr lang="fr-FR" dirty="0" smtClean="0">
                <a:effectLst/>
                <a:latin typeface="Arial" panose="020B0604020202020204" pitchFamily="34" charset="0"/>
              </a:rPr>
              <a:t>Particularité française, grâce à l’obligation de dépôt des thèses, tout docteur ayant soutenu sa thèse en France dispose d’un identifiant national unique et pérenne. Sur ce socle sera bâti un annuaire qui permettra à tout titulaire d’un doctorat français d’activer une adresse mail à vie de type prénom.nom@phdfrance.fr ». </a:t>
            </a:r>
          </a:p>
          <a:p>
            <a:pPr marL="628102" indent="-84491"/>
            <a:r>
              <a:rPr lang="fr-FR" dirty="0" smtClean="0">
                <a:effectLst/>
                <a:latin typeface="Arial" panose="020B0604020202020204" pitchFamily="34" charset="0"/>
              </a:rPr>
              <a:t>- horizon de mise en place : dès 2017 pour l’adresse mail, fin 2017 : test d’un identifiant unique des doctorants en articulation avec ORCID, </a:t>
            </a:r>
            <a:r>
              <a:rPr lang="fr-FR" b="1" dirty="0" smtClean="0">
                <a:effectLst/>
                <a:latin typeface="Arial" panose="020B0604020202020204" pitchFamily="34" charset="0"/>
              </a:rPr>
              <a:t>2017-2018</a:t>
            </a:r>
            <a:r>
              <a:rPr lang="fr-FR" baseline="0" dirty="0" smtClean="0">
                <a:effectLst/>
                <a:latin typeface="Arial" panose="020B0604020202020204" pitchFamily="34" charset="0"/>
              </a:rPr>
              <a:t> : mise en place de l’annuaire et remplissage progressif</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108</a:t>
            </a:fld>
            <a:endParaRPr lang="fr-FR" dirty="0"/>
          </a:p>
        </p:txBody>
      </p:sp>
    </p:spTree>
    <p:extLst>
      <p:ext uri="{BB962C8B-B14F-4D97-AF65-F5344CB8AC3E}">
        <p14:creationId xmlns:p14="http://schemas.microsoft.com/office/powerpoint/2010/main" val="22082865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a:t>
            </a:r>
            <a:r>
              <a:rPr lang="fr-FR" baseline="0" dirty="0" smtClean="0"/>
              <a:t> : </a:t>
            </a:r>
            <a:r>
              <a:rPr lang="fr-FR" dirty="0" smtClean="0"/>
              <a:t>http://www.persee.fr/author/persee_179129</a:t>
            </a:r>
          </a:p>
          <a:p>
            <a:r>
              <a:rPr lang="fr-FR" dirty="0" smtClean="0"/>
              <a:t>Voir Viviane </a:t>
            </a:r>
            <a:r>
              <a:rPr lang="fr-FR" dirty="0" err="1" smtClean="0"/>
              <a:t>Boulétreau</a:t>
            </a:r>
            <a:r>
              <a:rPr lang="fr-FR" dirty="0" smtClean="0"/>
              <a:t>. « Persée,</a:t>
            </a:r>
            <a:r>
              <a:rPr lang="fr-FR" baseline="0" dirty="0" smtClean="0"/>
              <a:t> partenaire confirmé ». </a:t>
            </a:r>
            <a:r>
              <a:rPr lang="fr-FR" i="0" baseline="0" dirty="0" smtClean="0"/>
              <a:t>« </a:t>
            </a:r>
            <a:r>
              <a:rPr lang="fr-FR" dirty="0" smtClean="0"/>
              <a:t>Autorités, identifiants, entités. L’expansion des référentiels », </a:t>
            </a:r>
            <a:r>
              <a:rPr lang="fr-FR" i="1" dirty="0" smtClean="0"/>
              <a:t>op. </a:t>
            </a:r>
            <a:r>
              <a:rPr lang="fr-FR" i="1" dirty="0" err="1" smtClean="0"/>
              <a:t>cit</a:t>
            </a:r>
            <a:r>
              <a:rPr lang="fr-FR" i="1" dirty="0" smtClean="0"/>
              <a:t>.</a:t>
            </a:r>
            <a:r>
              <a:rPr lang="fr-FR" dirty="0" smtClean="0"/>
              <a:t>, http://abes.fr/Publications-Evenements/Arabesques/Arabesques-n-85, p. 12 et </a:t>
            </a:r>
            <a:r>
              <a:rPr lang="fr-FR" dirty="0" err="1" smtClean="0"/>
              <a:t>Gaelle</a:t>
            </a:r>
            <a:r>
              <a:rPr lang="fr-FR" dirty="0" smtClean="0"/>
              <a:t> </a:t>
            </a:r>
            <a:r>
              <a:rPr lang="fr-FR" dirty="0" err="1" smtClean="0"/>
              <a:t>Griveau</a:t>
            </a:r>
            <a:r>
              <a:rPr lang="fr-FR" dirty="0" smtClean="0"/>
              <a:t>. « L’alignement des autorités Persée au référentiel IdRef ». </a:t>
            </a:r>
            <a:r>
              <a:rPr lang="fr-FR" i="1" dirty="0" smtClean="0"/>
              <a:t>Persée. </a:t>
            </a:r>
            <a:r>
              <a:rPr lang="fr-FR" i="0" dirty="0" smtClean="0"/>
              <a:t>03/2018. [en ligne]. Disponible sur : http://info.persee.fr/lalignement-des-autorites-persee-au-referentiel-idref/</a:t>
            </a:r>
            <a:endParaRPr lang="fr-FR" dirty="0" smtClean="0"/>
          </a:p>
          <a:p>
            <a:endParaRPr lang="fr-FR" dirty="0" smtClean="0"/>
          </a:p>
          <a:p>
            <a:pPr marL="535640" indent="-89273">
              <a:buFontTx/>
              <a:buChar char="-"/>
            </a:pPr>
            <a:r>
              <a:rPr lang="fr-FR" dirty="0" smtClean="0"/>
              <a:t>IdRef dans Persée : </a:t>
            </a:r>
            <a:r>
              <a:rPr lang="fr-FR" baseline="0" dirty="0" smtClean="0"/>
              <a:t>besoin de référentiels normalisés pour aller au-delà de la seule fourniture de documents, mais en y apportant une plus-value et de l’interopérabilité</a:t>
            </a:r>
          </a:p>
          <a:p>
            <a:pPr marL="628102" indent="-84491">
              <a:buFontTx/>
              <a:buChar char="-"/>
            </a:pPr>
            <a:r>
              <a:rPr lang="fr-FR" dirty="0"/>
              <a:t>utilisation notamment d’IdRef, soit en créant des liens avec des références IdRef déjà créées, soit en créant des notices directement dans IdRef</a:t>
            </a:r>
          </a:p>
          <a:p>
            <a:pPr marL="628102" indent="-84491">
              <a:buFontTx/>
              <a:buChar char="-"/>
            </a:pPr>
            <a:r>
              <a:rPr lang="fr-FR" dirty="0" smtClean="0"/>
              <a:t>en </a:t>
            </a:r>
            <a:r>
              <a:rPr lang="fr-FR" dirty="0"/>
              <a:t>03/2017 : concerne la moitié des auteurs signalés dans Persée, ce qui permet ensuite de nouveaux liens vers d’autres référentiels, cf. image</a:t>
            </a:r>
          </a:p>
          <a:p>
            <a:pPr marL="543612"/>
            <a:r>
              <a:rPr lang="fr-FR" baseline="0" dirty="0" smtClean="0">
                <a:sym typeface="Wingdings" panose="05000000000000000000" pitchFamily="2" charset="2"/>
              </a:rPr>
              <a:t> facilite la gestion des données et inscrit Persée dans un paysage web plus large au plan national et international</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109</a:t>
            </a:fld>
            <a:endParaRPr lang="fr-FR" dirty="0"/>
          </a:p>
        </p:txBody>
      </p:sp>
    </p:spTree>
    <p:extLst>
      <p:ext uri="{BB962C8B-B14F-4D97-AF65-F5344CB8AC3E}">
        <p14:creationId xmlns:p14="http://schemas.microsoft.com/office/powerpoint/2010/main" val="1738051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Références : http://www.webofknowledge.com/ </a:t>
            </a:r>
          </a:p>
          <a:p>
            <a:endParaRPr lang="fr-FR" dirty="0" smtClean="0"/>
          </a:p>
          <a:p>
            <a:pPr marL="0" lvl="1" indent="0">
              <a:spcAft>
                <a:spcPts val="301"/>
              </a:spcAft>
            </a:pPr>
            <a:r>
              <a:rPr lang="fr-FR" b="1" dirty="0">
                <a:solidFill>
                  <a:srgbClr val="D21D59"/>
                </a:solidFill>
              </a:rPr>
              <a:t>- pour </a:t>
            </a:r>
            <a:r>
              <a:rPr lang="fr-FR" b="1" dirty="0" smtClean="0">
                <a:solidFill>
                  <a:srgbClr val="D21D59"/>
                </a:solidFill>
              </a:rPr>
              <a:t>faire les bonnes attributions </a:t>
            </a:r>
            <a:r>
              <a:rPr lang="fr-FR" dirty="0" smtClean="0"/>
              <a:t>– de quelques difficultés liées à la publication</a:t>
            </a:r>
          </a:p>
          <a:p>
            <a:pPr marL="264632" lvl="1" indent="-100433">
              <a:buFontTx/>
              <a:buChar char="-"/>
            </a:pPr>
            <a:r>
              <a:rPr lang="fr-FR" b="1" i="1" dirty="0" smtClean="0">
                <a:solidFill>
                  <a:srgbClr val="D21D59"/>
                </a:solidFill>
              </a:rPr>
              <a:t>une </a:t>
            </a:r>
            <a:r>
              <a:rPr lang="fr-FR" b="1" i="1" dirty="0">
                <a:solidFill>
                  <a:srgbClr val="D21D59"/>
                </a:solidFill>
              </a:rPr>
              <a:t>science de plus en plus mondialisée et concurrentielle</a:t>
            </a:r>
          </a:p>
          <a:p>
            <a:pPr lvl="1" indent="-100433"/>
            <a:r>
              <a:rPr lang="fr-FR" dirty="0" smtClean="0"/>
              <a:t>- </a:t>
            </a:r>
            <a:r>
              <a:rPr lang="fr-FR" dirty="0"/>
              <a:t>chercheurs </a:t>
            </a:r>
            <a:r>
              <a:rPr lang="fr-FR" dirty="0" smtClean="0"/>
              <a:t>: 7,8 M. de chercheurs [UNESCO, 2013] ou 25,5 M. [OCDE, 2014] et </a:t>
            </a:r>
            <a:r>
              <a:rPr lang="fr-FR" baseline="0" dirty="0" smtClean="0"/>
              <a:t>nombre croissant d’auteurs par publication</a:t>
            </a:r>
          </a:p>
          <a:p>
            <a:pPr marL="365065" indent="-100433">
              <a:buFontTx/>
              <a:buChar char="-"/>
            </a:pPr>
            <a:r>
              <a:rPr lang="fr-FR" b="0" baseline="0" dirty="0" smtClean="0"/>
              <a:t>publications : </a:t>
            </a:r>
            <a:r>
              <a:rPr lang="fr-FR" dirty="0" smtClean="0"/>
              <a:t>3 M. de publications</a:t>
            </a:r>
            <a:r>
              <a:rPr lang="fr-FR" baseline="0" dirty="0" smtClean="0"/>
              <a:t> scientifiques/an (+ 3 %/an), 42 500 revues en </a:t>
            </a:r>
            <a:r>
              <a:rPr lang="fr-FR" i="1" baseline="0" dirty="0" smtClean="0"/>
              <a:t>peer-review</a:t>
            </a:r>
            <a:endParaRPr lang="fr-FR" baseline="0" dirty="0" smtClean="0"/>
          </a:p>
          <a:p>
            <a:pPr marL="365065" indent="-100433">
              <a:buFontTx/>
              <a:buChar char="-"/>
            </a:pPr>
            <a:r>
              <a:rPr lang="fr-FR" b="0" baseline="0" dirty="0" smtClean="0"/>
              <a:t>mobilité des chercheurs : </a:t>
            </a:r>
            <a:r>
              <a:rPr lang="fr-FR" baseline="0" dirty="0" smtClean="0"/>
              <a:t>cf. allongement du temps de titularisation (</a:t>
            </a:r>
            <a:r>
              <a:rPr lang="fr-FR" baseline="0" dirty="0" smtClean="0">
                <a:sym typeface="Wingdings" panose="05000000000000000000" pitchFamily="2" charset="2"/>
              </a:rPr>
              <a:t> post-docs), donc </a:t>
            </a:r>
            <a:r>
              <a:rPr lang="fr-FR" baseline="0" dirty="0" smtClean="0"/>
              <a:t>des rattachements institutionnels et des coordonnées non pérennes</a:t>
            </a:r>
          </a:p>
          <a:p>
            <a:pPr marL="365065" indent="-100433">
              <a:buFontTx/>
              <a:buChar char="-"/>
            </a:pPr>
            <a:endParaRPr lang="fr-FR" baseline="0" dirty="0" smtClean="0"/>
          </a:p>
          <a:p>
            <a:pPr marL="264632" lvl="1" indent="-100433">
              <a:buFontTx/>
              <a:buChar char="-"/>
            </a:pPr>
            <a:r>
              <a:rPr lang="fr-FR" b="1" i="1" dirty="0">
                <a:solidFill>
                  <a:srgbClr val="D21D59"/>
                </a:solidFill>
              </a:rPr>
              <a:t>« </a:t>
            </a:r>
            <a:r>
              <a:rPr lang="fr-FR" b="1" dirty="0" err="1">
                <a:solidFill>
                  <a:srgbClr val="D21D59"/>
                </a:solidFill>
              </a:rPr>
              <a:t>Publish</a:t>
            </a:r>
            <a:r>
              <a:rPr lang="fr-FR" b="1" dirty="0">
                <a:solidFill>
                  <a:srgbClr val="D21D59"/>
                </a:solidFill>
              </a:rPr>
              <a:t> or </a:t>
            </a:r>
            <a:r>
              <a:rPr lang="fr-FR" b="1" dirty="0" err="1">
                <a:solidFill>
                  <a:srgbClr val="D21D59"/>
                </a:solidFill>
              </a:rPr>
              <a:t>Perish</a:t>
            </a:r>
            <a:r>
              <a:rPr lang="fr-FR" b="1" i="1" dirty="0">
                <a:solidFill>
                  <a:srgbClr val="D21D59"/>
                </a:solidFill>
              </a:rPr>
              <a:t> » </a:t>
            </a:r>
            <a:r>
              <a:rPr lang="fr-FR" i="1" dirty="0">
                <a:solidFill>
                  <a:srgbClr val="D21D59"/>
                </a:solidFill>
              </a:rPr>
              <a:t>: multiplication de la production scientifique</a:t>
            </a:r>
          </a:p>
          <a:p>
            <a:pPr marL="355500" indent="-89273" defTabSz="918240">
              <a:defRPr/>
            </a:pPr>
            <a:r>
              <a:rPr lang="fr-FR" baseline="0" dirty="0" smtClean="0"/>
              <a:t>- augmentation du nombre de chercheurs par article (ex. en biomédical : </a:t>
            </a:r>
            <a:r>
              <a:rPr lang="en-US" baseline="0" dirty="0" smtClean="0"/>
              <a:t>Andrew Marc Harrison et Anthony Mark Harrison. « Necessary but not sufficient: unique author identifiers ». </a:t>
            </a:r>
            <a:r>
              <a:rPr lang="en-US" i="1" baseline="0" dirty="0" smtClean="0"/>
              <a:t>BMJ innovations. </a:t>
            </a:r>
            <a:r>
              <a:rPr lang="en-US" i="0" baseline="0" dirty="0" smtClean="0"/>
              <a:t>2016. vol. 2, n°4. p. 141-143. [</a:t>
            </a:r>
            <a:r>
              <a:rPr lang="en-US" i="0" baseline="0" dirty="0" err="1" smtClean="0"/>
              <a:t>en</a:t>
            </a:r>
            <a:r>
              <a:rPr lang="en-US" i="0" baseline="0" dirty="0" smtClean="0"/>
              <a:t> </a:t>
            </a:r>
            <a:r>
              <a:rPr lang="en-US" i="0" baseline="0" dirty="0" err="1" smtClean="0"/>
              <a:t>ligne</a:t>
            </a:r>
            <a:r>
              <a:rPr lang="en-US" i="0" baseline="0" dirty="0" smtClean="0"/>
              <a:t>]. </a:t>
            </a:r>
            <a:r>
              <a:rPr lang="en-US" i="0" baseline="0" dirty="0" err="1" smtClean="0"/>
              <a:t>Disponible</a:t>
            </a:r>
            <a:r>
              <a:rPr lang="en-US" i="0" baseline="0" dirty="0" smtClean="0"/>
              <a:t> sur : http://innovations.bmj.com/content/2/4/141.info) </a:t>
            </a:r>
            <a:r>
              <a:rPr lang="en-US" baseline="0" dirty="0" smtClean="0"/>
              <a:t>   </a:t>
            </a:r>
            <a:endParaRPr lang="fr-FR" baseline="0" dirty="0" smtClean="0"/>
          </a:p>
          <a:p>
            <a:pPr marL="436802" lvl="1" indent="-172170">
              <a:buFont typeface="Wingdings" panose="05000000000000000000" pitchFamily="2" charset="2"/>
              <a:buChar char="à"/>
            </a:pPr>
            <a:r>
              <a:rPr lang="fr-FR" b="1" dirty="0" smtClean="0">
                <a:sym typeface="Wingdings" panose="05000000000000000000" pitchFamily="2" charset="2"/>
              </a:rPr>
              <a:t>risque accru de </a:t>
            </a:r>
            <a:r>
              <a:rPr lang="fr-FR" b="1" dirty="0" smtClean="0"/>
              <a:t>manque </a:t>
            </a:r>
            <a:r>
              <a:rPr lang="fr-FR" b="1" dirty="0"/>
              <a:t>d’homogénéité </a:t>
            </a:r>
            <a:r>
              <a:rPr lang="fr-FR" dirty="0"/>
              <a:t>des noms de </a:t>
            </a:r>
            <a:r>
              <a:rPr lang="fr-FR" dirty="0" smtClean="0"/>
              <a:t>chercheurs, des référencements dans des bases de données n’ayant pas les mêmes pratiques d’indexation, etc. </a:t>
            </a:r>
          </a:p>
          <a:p>
            <a:pPr marL="264632" lvl="1" indent="0"/>
            <a:endParaRPr lang="fr-FR" dirty="0" smtClean="0"/>
          </a:p>
          <a:p>
            <a:pPr marL="264632" lvl="1" indent="-100433">
              <a:buFontTx/>
              <a:buChar char="-"/>
            </a:pPr>
            <a:r>
              <a:rPr lang="fr-FR" b="1" i="1" dirty="0">
                <a:solidFill>
                  <a:srgbClr val="D21D59"/>
                </a:solidFill>
              </a:rPr>
              <a:t>« </a:t>
            </a:r>
            <a:r>
              <a:rPr lang="fr-FR" b="1" dirty="0">
                <a:solidFill>
                  <a:srgbClr val="D21D59"/>
                </a:solidFill>
              </a:rPr>
              <a:t>Be visible or </a:t>
            </a:r>
            <a:r>
              <a:rPr lang="fr-FR" b="1" dirty="0" err="1">
                <a:solidFill>
                  <a:srgbClr val="D21D59"/>
                </a:solidFill>
              </a:rPr>
              <a:t>vanish</a:t>
            </a:r>
            <a:r>
              <a:rPr lang="fr-FR" b="1" i="1" dirty="0">
                <a:solidFill>
                  <a:srgbClr val="D21D59"/>
                </a:solidFill>
              </a:rPr>
              <a:t> » </a:t>
            </a:r>
            <a:r>
              <a:rPr lang="fr-FR" i="1" dirty="0">
                <a:solidFill>
                  <a:srgbClr val="D21D59"/>
                </a:solidFill>
              </a:rPr>
              <a:t>: </a:t>
            </a:r>
            <a:r>
              <a:rPr lang="fr-FR" i="1" dirty="0">
                <a:solidFill>
                  <a:srgbClr val="D21D59"/>
                </a:solidFill>
                <a:sym typeface="Wingdings" panose="05000000000000000000" pitchFamily="2" charset="2"/>
              </a:rPr>
              <a:t>recherche d’une plus grande visibilité du chercheur par lui-même (marketing de soi)</a:t>
            </a:r>
          </a:p>
          <a:p>
            <a:pPr marL="355600" lvl="2" indent="-117475">
              <a:buFontTx/>
              <a:buChar char="-"/>
            </a:pPr>
            <a:r>
              <a:rPr lang="fr-FR" i="0" baseline="0" dirty="0" smtClean="0">
                <a:sym typeface="Wingdings" panose="05000000000000000000" pitchFamily="2" charset="2"/>
              </a:rPr>
              <a:t>développement</a:t>
            </a:r>
            <a:r>
              <a:rPr lang="fr-FR" i="0" dirty="0" smtClean="0">
                <a:sym typeface="Wingdings" panose="05000000000000000000" pitchFamily="2" charset="2"/>
              </a:rPr>
              <a:t> des </a:t>
            </a:r>
            <a:r>
              <a:rPr lang="fr-FR" i="0" baseline="0" dirty="0" smtClean="0">
                <a:sym typeface="Wingdings" panose="05000000000000000000" pitchFamily="2" charset="2"/>
              </a:rPr>
              <a:t>profils personnels sur différents services (ex. : réseaux sociaux académiques comme Academia et </a:t>
            </a:r>
            <a:r>
              <a:rPr lang="fr-FR" i="0" baseline="0" dirty="0" err="1" smtClean="0">
                <a:sym typeface="Wingdings" panose="05000000000000000000" pitchFamily="2" charset="2"/>
              </a:rPr>
              <a:t>ResearchGate</a:t>
            </a:r>
            <a:r>
              <a:rPr lang="fr-FR" i="0" baseline="0" dirty="0" smtClean="0">
                <a:sym typeface="Wingdings" panose="05000000000000000000" pitchFamily="2" charset="2"/>
              </a:rPr>
              <a:t>)</a:t>
            </a:r>
          </a:p>
          <a:p>
            <a:pPr marL="355600" lvl="1" indent="-117475"/>
            <a:r>
              <a:rPr lang="fr-FR" dirty="0" smtClean="0"/>
              <a:t>- dépôt des productions</a:t>
            </a:r>
            <a:r>
              <a:rPr lang="fr-FR" baseline="0" dirty="0" smtClean="0"/>
              <a:t> dans différents entrepôts (ex. : archives ouvertes comme HAL, réseaux sociaux académiques, sites personnels)</a:t>
            </a:r>
          </a:p>
          <a:p>
            <a:pPr marL="444500" lvl="1" indent="-174625">
              <a:buFont typeface="Wingdings" panose="05000000000000000000" pitchFamily="2" charset="2"/>
              <a:buChar char="à"/>
            </a:pPr>
            <a:r>
              <a:rPr lang="fr-FR" b="1" dirty="0" smtClean="0">
                <a:sym typeface="Wingdings" panose="05000000000000000000" pitchFamily="2" charset="2"/>
              </a:rPr>
              <a:t>émiettement </a:t>
            </a:r>
            <a:r>
              <a:rPr lang="fr-FR" b="1" dirty="0">
                <a:sym typeface="Wingdings" panose="05000000000000000000" pitchFamily="2" charset="2"/>
              </a:rPr>
              <a:t>et duplication de la production scientifique </a:t>
            </a:r>
            <a:r>
              <a:rPr lang="fr-FR" dirty="0">
                <a:sym typeface="Wingdings" panose="05000000000000000000" pitchFamily="2" charset="2"/>
              </a:rPr>
              <a:t>sur des s</a:t>
            </a:r>
            <a:r>
              <a:rPr lang="fr-FR" dirty="0"/>
              <a:t>ervices parfois complémentaires, parfois concurrents, mais dans tous les cas, souvent hétérogènes, rarement interopérables et pas toujours </a:t>
            </a:r>
            <a:r>
              <a:rPr lang="fr-FR" dirty="0" smtClean="0"/>
              <a:t>pérennes</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a:t>
            </a:fld>
            <a:endParaRPr lang="fr-FR" dirty="0"/>
          </a:p>
        </p:txBody>
      </p:sp>
    </p:spTree>
    <p:extLst>
      <p:ext uri="{BB962C8B-B14F-4D97-AF65-F5344CB8AC3E}">
        <p14:creationId xmlns:p14="http://schemas.microsoft.com/office/powerpoint/2010/main" val="2291666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 BnF – </a:t>
            </a:r>
            <a:r>
              <a:rPr lang="fr-FR" dirty="0" err="1" smtClean="0"/>
              <a:t>Abes</a:t>
            </a:r>
            <a:r>
              <a:rPr lang="fr-FR" dirty="0" smtClean="0"/>
              <a:t> : coopérations renforcées ». </a:t>
            </a:r>
            <a:r>
              <a:rPr lang="fr-FR" i="1" dirty="0" err="1" smtClean="0"/>
              <a:t>Fil’ABES</a:t>
            </a:r>
            <a:r>
              <a:rPr lang="fr-FR" i="0" dirty="0" smtClean="0"/>
              <a:t>. 27/01/2017. [en ligne]. Disponible sur : https://fil.abes.fr/2017/01/27/4889/</a:t>
            </a:r>
          </a:p>
          <a:p>
            <a:pPr marL="0" marR="0" indent="0" algn="l" defTabSz="914400" rtl="0" eaLnBrk="1" fontAlgn="auto" latinLnBrk="0" hangingPunct="1">
              <a:lnSpc>
                <a:spcPct val="100000"/>
              </a:lnSpc>
              <a:spcBef>
                <a:spcPts val="0"/>
              </a:spcBef>
              <a:spcAft>
                <a:spcPts val="0"/>
              </a:spcAft>
              <a:buClrTx/>
              <a:buSzTx/>
              <a:buFontTx/>
              <a:buNone/>
              <a:tabLst/>
              <a:defRPr/>
            </a:pPr>
            <a:r>
              <a:rPr lang="fr-FR" i="0" dirty="0" smtClean="0"/>
              <a:t>Voir également Frédérique </a:t>
            </a:r>
            <a:r>
              <a:rPr lang="fr-FR" i="0" dirty="0" err="1" smtClean="0"/>
              <a:t>Joannic-Seta</a:t>
            </a:r>
            <a:r>
              <a:rPr lang="fr-FR" i="0" dirty="0" smtClean="0"/>
              <a:t>. «Le futur FNE : vers une vraie coproduction ». </a:t>
            </a:r>
            <a:r>
              <a:rPr lang="fr-FR" i="1" dirty="0"/>
              <a:t>Autorités, identifiants, entités. L’expansion des référentiels</a:t>
            </a:r>
            <a:r>
              <a:rPr lang="fr-FR" dirty="0"/>
              <a:t>. Dossier spécial </a:t>
            </a:r>
            <a:r>
              <a:rPr lang="fr-FR" i="1" dirty="0"/>
              <a:t>Arabesques</a:t>
            </a:r>
            <a:r>
              <a:rPr lang="fr-FR" dirty="0"/>
              <a:t>. n°85. avril-mai-juin 2017. p. 4-21. [en ligne]. Disponible sur : http://abes.fr/Publications-Evenements/Arabesques/Arabesques-n-85, p. 16-17 et sa prése</a:t>
            </a:r>
            <a:r>
              <a:rPr lang="fr-FR" dirty="0" smtClean="0"/>
              <a:t>ntation aux Journées ABES 2017, 11/05/2017, http://abes.fr/Publications-Evenements/Journees-ABES/Journees-ABES-10-11-mai-2017</a:t>
            </a:r>
            <a:br>
              <a:rPr lang="fr-FR" dirty="0" smtClean="0"/>
            </a:br>
            <a:r>
              <a:rPr lang="fr-FR" dirty="0" smtClean="0"/>
              <a:t>A compléter par : « En route pour le FNE – Fichier national d’entités ». </a:t>
            </a:r>
            <a:r>
              <a:rPr lang="fr-FR" i="1" dirty="0" err="1" smtClean="0"/>
              <a:t>Fil’ABES</a:t>
            </a:r>
            <a:r>
              <a:rPr lang="fr-FR" i="1" dirty="0" smtClean="0"/>
              <a:t>.</a:t>
            </a:r>
            <a:r>
              <a:rPr lang="fr-FR" i="0" dirty="0" smtClean="0"/>
              <a:t> 09/10/2018. [en ligne]. Disponible sur : </a:t>
            </a:r>
            <a:r>
              <a:rPr lang="fr-FR" dirty="0" smtClean="0"/>
              <a:t>https://fil.abes.fr/2018/10/09/en-route-pour-le-fne-fichier-national-dentites/</a:t>
            </a:r>
          </a:p>
          <a:p>
            <a:endParaRPr lang="fr-FR" i="0" dirty="0" smtClean="0"/>
          </a:p>
          <a:p>
            <a:pPr marL="178547" indent="-89273">
              <a:spcAft>
                <a:spcPts val="301"/>
              </a:spcAft>
            </a:pPr>
            <a:r>
              <a:rPr lang="fr-FR" b="1" dirty="0">
                <a:solidFill>
                  <a:srgbClr val="2CACD7"/>
                </a:solidFill>
              </a:rPr>
              <a:t>- </a:t>
            </a:r>
            <a:r>
              <a:rPr lang="fr-FR" b="1" dirty="0" smtClean="0">
                <a:solidFill>
                  <a:srgbClr val="2CACD7"/>
                </a:solidFill>
              </a:rPr>
              <a:t>le projet de FNE (Fichier national d’entités)</a:t>
            </a:r>
            <a:endParaRPr lang="fr-FR" b="1" dirty="0">
              <a:solidFill>
                <a:srgbClr val="2CACD7"/>
              </a:solidFill>
            </a:endParaRPr>
          </a:p>
          <a:p>
            <a:pPr marL="267820" indent="-84491"/>
            <a:r>
              <a:rPr lang="fr-FR" dirty="0" smtClean="0"/>
              <a:t>- ISNI : Pour</a:t>
            </a:r>
            <a:r>
              <a:rPr lang="fr-FR" baseline="0" dirty="0" smtClean="0"/>
              <a:t> la France : ISNI comme « </a:t>
            </a:r>
            <a:r>
              <a:rPr lang="fr-FR" i="1" baseline="0" dirty="0" err="1" smtClean="0"/>
              <a:t>interoperability</a:t>
            </a:r>
            <a:r>
              <a:rPr lang="fr-FR" i="1" baseline="0" dirty="0" smtClean="0"/>
              <a:t> key</a:t>
            </a:r>
            <a:r>
              <a:rPr lang="fr-FR" baseline="0" dirty="0" smtClean="0"/>
              <a:t> » pour la coproduction de données nationale entre la BnF et IdRef, avec possibilité d’y rajouter ORCID (</a:t>
            </a:r>
            <a:r>
              <a:rPr lang="en-US" b="0" dirty="0" err="1" smtClean="0"/>
              <a:t>Anila</a:t>
            </a:r>
            <a:r>
              <a:rPr lang="en-US" b="1" dirty="0" smtClean="0"/>
              <a:t> </a:t>
            </a:r>
            <a:r>
              <a:rPr lang="en-US" dirty="0" err="1" smtClean="0"/>
              <a:t>Angjeli</a:t>
            </a:r>
            <a:r>
              <a:rPr lang="en-US" dirty="0" smtClean="0"/>
              <a:t>.</a:t>
            </a:r>
            <a:r>
              <a:rPr lang="en-US" baseline="0" dirty="0" smtClean="0"/>
              <a:t> </a:t>
            </a:r>
            <a:r>
              <a:rPr lang="en-US" i="1" dirty="0" smtClean="0"/>
              <a:t>Managing identities: Interconnecting research and other domains</a:t>
            </a:r>
            <a:r>
              <a:rPr lang="en-US" dirty="0" smtClean="0"/>
              <a:t>. </a:t>
            </a:r>
            <a:r>
              <a:rPr lang="en-US" dirty="0" err="1" smtClean="0"/>
              <a:t>Journée</a:t>
            </a:r>
            <a:r>
              <a:rPr lang="en-US" dirty="0" smtClean="0"/>
              <a:t> </a:t>
            </a:r>
            <a:r>
              <a:rPr lang="en-US" i="1" dirty="0" smtClean="0"/>
              <a:t>Persistent Identifiers: Enabling Services for Data Intensive </a:t>
            </a:r>
            <a:r>
              <a:rPr lang="fr-FR" i="1" noProof="0" dirty="0" err="1" smtClean="0"/>
              <a:t>Research</a:t>
            </a:r>
            <a:r>
              <a:rPr lang="fr-FR" noProof="0" dirty="0" smtClean="0"/>
              <a:t>. Présentation. 21/09/2015. 8 p. [en ligne]. Disponible sur : https://zenodo.org/record/31782).</a:t>
            </a:r>
          </a:p>
          <a:p>
            <a:pPr marL="267820" defTabSz="918240">
              <a:defRPr/>
            </a:pPr>
            <a:r>
              <a:rPr lang="fr-FR" b="0" noProof="0" dirty="0" smtClean="0"/>
              <a:t>Pour l’instant,</a:t>
            </a:r>
            <a:r>
              <a:rPr lang="fr-FR" b="0" baseline="0" noProof="0" dirty="0" smtClean="0"/>
              <a:t> une première convergence : fichier BnF versé dans IdRef et données IdRef partiellement alignées sur celles de la BnF</a:t>
            </a:r>
          </a:p>
          <a:p>
            <a:pPr marL="267820" defTabSz="918240">
              <a:defRPr/>
            </a:pPr>
            <a:endParaRPr lang="fr-FR" b="0" noProof="0" dirty="0" smtClean="0"/>
          </a:p>
          <a:p>
            <a:pPr marL="267820" indent="-84491" defTabSz="918240">
              <a:defRPr/>
            </a:pPr>
            <a:r>
              <a:rPr lang="en-US" dirty="0" smtClean="0"/>
              <a:t>- </a:t>
            </a:r>
            <a:r>
              <a:rPr lang="fr-FR" noProof="0" dirty="0" smtClean="0"/>
              <a:t>FNE : Fichier</a:t>
            </a:r>
            <a:r>
              <a:rPr lang="fr-FR" baseline="0" noProof="0" dirty="0" smtClean="0"/>
              <a:t> national d’entités </a:t>
            </a:r>
            <a:r>
              <a:rPr lang="fr-FR" b="1" baseline="0" noProof="0" dirty="0" smtClean="0"/>
              <a:t>bâti en commun par la BnF et l’ABES</a:t>
            </a:r>
            <a:r>
              <a:rPr lang="fr-FR" baseline="0" noProof="0" dirty="0" smtClean="0"/>
              <a:t>, en se basant sur les principes du web sémantique (feuille de route 2017) : </a:t>
            </a:r>
            <a:r>
              <a:rPr lang="fr-FR" b="1" baseline="0" noProof="0" dirty="0" smtClean="0"/>
              <a:t>! actuellement n’est encore qu’un projet</a:t>
            </a:r>
          </a:p>
          <a:p>
            <a:pPr marL="451150" indent="-90868" defTabSz="918240">
              <a:buFontTx/>
              <a:buChar char="-"/>
              <a:defRPr/>
            </a:pPr>
            <a:r>
              <a:rPr lang="fr-FR" dirty="0" smtClean="0"/>
              <a:t>objectifs</a:t>
            </a:r>
          </a:p>
          <a:p>
            <a:pPr marL="543612" indent="-90868" defTabSz="918240">
              <a:buFontTx/>
              <a:buChar char="-"/>
              <a:defRPr/>
            </a:pPr>
            <a:r>
              <a:rPr lang="fr-FR" dirty="0" smtClean="0"/>
              <a:t>« </a:t>
            </a:r>
            <a:r>
              <a:rPr lang="fr-FR" b="1" dirty="0" smtClean="0"/>
              <a:t>regrouper </a:t>
            </a:r>
            <a:r>
              <a:rPr lang="fr-FR" b="1" dirty="0"/>
              <a:t>dans une même base de données toutes les entités produites en France par </a:t>
            </a:r>
            <a:r>
              <a:rPr lang="fr-FR" b="1" dirty="0" smtClean="0"/>
              <a:t>les organismes dépositaires </a:t>
            </a:r>
            <a:r>
              <a:rPr lang="fr-FR" b="1" dirty="0"/>
              <a:t>de collections </a:t>
            </a:r>
            <a:r>
              <a:rPr lang="fr-FR" b="1" dirty="0" smtClean="0"/>
              <a:t>documentaires</a:t>
            </a:r>
            <a:r>
              <a:rPr lang="fr-FR" dirty="0" smtClean="0"/>
              <a:t> » (F. </a:t>
            </a:r>
            <a:r>
              <a:rPr lang="fr-FR" dirty="0" err="1" smtClean="0"/>
              <a:t>Joannic-Seta</a:t>
            </a:r>
            <a:r>
              <a:rPr lang="fr-FR" dirty="0" smtClean="0"/>
              <a:t>),</a:t>
            </a:r>
            <a:r>
              <a:rPr lang="fr-FR" baseline="0" noProof="0" dirty="0" smtClean="0"/>
              <a:t> tout en assurant une masse critique au fichier et en améliorant la </a:t>
            </a:r>
            <a:r>
              <a:rPr lang="fr-FR" b="1" baseline="0" noProof="0" dirty="0" smtClean="0"/>
              <a:t>qualité</a:t>
            </a:r>
            <a:r>
              <a:rPr lang="fr-FR" baseline="0" noProof="0" dirty="0" smtClean="0"/>
              <a:t> des référentiels concernés ; à terme, pourrait également s’ouvrir à d’autres producteurs culturels (archives, musées, Direction de l’information légale ou administrative)</a:t>
            </a:r>
          </a:p>
          <a:p>
            <a:pPr marL="543612" indent="-90868" defTabSz="918240">
              <a:buFontTx/>
              <a:buChar char="-"/>
              <a:defRPr/>
            </a:pPr>
            <a:r>
              <a:rPr lang="fr-FR" baseline="0" noProof="0" dirty="0" smtClean="0"/>
              <a:t>doit proposer une </a:t>
            </a:r>
            <a:r>
              <a:rPr lang="fr-FR" b="1" baseline="0" noProof="0" dirty="0" smtClean="0"/>
              <a:t>base de coproduction mutualisée</a:t>
            </a:r>
            <a:r>
              <a:rPr lang="fr-FR" baseline="0" noProof="0" dirty="0" smtClean="0"/>
              <a:t>, pour des économies d’échelle, </a:t>
            </a:r>
            <a:r>
              <a:rPr lang="fr-FR" dirty="0"/>
              <a:t>en partageant l’outil et les pratiques, avec un gouvernance générale, avec une charte de qualité</a:t>
            </a:r>
            <a:r>
              <a:rPr lang="fr-FR" baseline="0" noProof="0" dirty="0" smtClean="0"/>
              <a:t> ; pour une récupération dans toutes les bases de données et services d’informations des différents acteurs IST publics ou privés, en privilégiant en outre la licence </a:t>
            </a:r>
            <a:r>
              <a:rPr lang="fr-FR" baseline="0" noProof="0" dirty="0" err="1" smtClean="0"/>
              <a:t>Etalab</a:t>
            </a:r>
            <a:r>
              <a:rPr lang="fr-FR" baseline="0" noProof="0" dirty="0" smtClean="0"/>
              <a:t> et des solutions </a:t>
            </a:r>
            <a:r>
              <a:rPr lang="fr-FR" i="1" baseline="0" noProof="0" dirty="0" smtClean="0"/>
              <a:t>open source</a:t>
            </a:r>
            <a:r>
              <a:rPr lang="fr-FR" baseline="0" noProof="0" dirty="0" smtClean="0"/>
              <a:t> ; </a:t>
            </a:r>
            <a:r>
              <a:rPr lang="fr-FR" b="0" noProof="0" dirty="0" smtClean="0"/>
              <a:t>! ne prévoit pas d’interface publique de consultation et de recherche</a:t>
            </a:r>
          </a:p>
          <a:p>
            <a:pPr marL="543612" indent="-90868" defTabSz="918240">
              <a:buFontTx/>
              <a:buChar char="-"/>
              <a:defRPr/>
            </a:pPr>
            <a:r>
              <a:rPr lang="fr-FR" b="0" noProof="0" dirty="0" smtClean="0"/>
              <a:t>pour une </a:t>
            </a:r>
            <a:r>
              <a:rPr lang="fr-FR" b="1" noProof="0" dirty="0" smtClean="0"/>
              <a:t>ouverture</a:t>
            </a:r>
            <a:r>
              <a:rPr lang="fr-FR" b="0" noProof="0" dirty="0" smtClean="0"/>
              <a:t> sur d’autres référentiels ex.</a:t>
            </a:r>
            <a:r>
              <a:rPr lang="fr-FR" b="0" baseline="0" noProof="0" dirty="0" smtClean="0"/>
              <a:t> : </a:t>
            </a:r>
            <a:r>
              <a:rPr lang="fr-FR" b="0" noProof="0" dirty="0" smtClean="0"/>
              <a:t>SIRET, bibliothèques territoriales</a:t>
            </a:r>
          </a:p>
          <a:p>
            <a:pPr marL="543612" indent="-90868" defTabSz="918240">
              <a:buFontTx/>
              <a:buChar char="-"/>
              <a:defRPr/>
            </a:pPr>
            <a:r>
              <a:rPr lang="fr-FR" b="0" noProof="0" dirty="0" smtClean="0"/>
              <a:t>centré</a:t>
            </a:r>
            <a:r>
              <a:rPr lang="fr-FR" b="0" baseline="0" noProof="0" dirty="0" smtClean="0"/>
              <a:t> d’abord sur les autorités (personnes, collectivités, sujets et œuvres), avant une ouverture à d’autres </a:t>
            </a:r>
            <a:r>
              <a:rPr lang="fr-FR" b="1" baseline="0" noProof="0" dirty="0" smtClean="0"/>
              <a:t>entités</a:t>
            </a:r>
            <a:r>
              <a:rPr lang="fr-FR" b="0" baseline="0" noProof="0" dirty="0" smtClean="0"/>
              <a:t> (lieux, temps et vocabulaire de FRBR : œuvres, expressions, manifestations, items…)</a:t>
            </a:r>
          </a:p>
          <a:p>
            <a:pPr marL="543612" indent="-90868" defTabSz="918240">
              <a:buFontTx/>
              <a:buChar char="-"/>
              <a:defRPr/>
            </a:pPr>
            <a:r>
              <a:rPr lang="fr-FR" b="0" baseline="0" noProof="0" dirty="0" smtClean="0"/>
              <a:t>basé sur les évolutions des catalogues (FRBR / IFLA-LRM)</a:t>
            </a:r>
            <a:endParaRPr lang="fr-FR" b="0" noProof="0" dirty="0" smtClean="0"/>
          </a:p>
          <a:p>
            <a:pPr marL="451150" indent="-90868"/>
            <a:r>
              <a:rPr lang="fr-FR" dirty="0" smtClean="0"/>
              <a:t>- calendrier</a:t>
            </a:r>
            <a:r>
              <a:rPr lang="fr-FR" baseline="0" dirty="0" smtClean="0"/>
              <a:t> </a:t>
            </a:r>
          </a:p>
          <a:p>
            <a:pPr marL="543612" indent="-92462">
              <a:buFontTx/>
              <a:buChar char="-"/>
            </a:pPr>
            <a:r>
              <a:rPr lang="fr-FR" baseline="0" dirty="0" smtClean="0"/>
              <a:t>idée dès 2015</a:t>
            </a:r>
          </a:p>
          <a:p>
            <a:pPr marL="543612" indent="-92462">
              <a:buFontTx/>
              <a:buChar char="-"/>
            </a:pPr>
            <a:r>
              <a:rPr lang="fr-FR" dirty="0" smtClean="0"/>
              <a:t>actuellement : étude de faisabilité, avec trois groupes (</a:t>
            </a:r>
            <a:r>
              <a:rPr lang="fr-FR" i="1" dirty="0" smtClean="0"/>
              <a:t>benchmark</a:t>
            </a:r>
            <a:r>
              <a:rPr lang="fr-FR" dirty="0" smtClean="0"/>
              <a:t>, cas d’usages, alignements des données)</a:t>
            </a:r>
          </a:p>
          <a:p>
            <a:pPr marL="543612" indent="-92462">
              <a:buFontTx/>
              <a:buChar char="-"/>
            </a:pPr>
            <a:r>
              <a:rPr lang="fr-FR" baseline="0" dirty="0" smtClean="0"/>
              <a:t>2018 : validation officielle de la feuille de route (7/06),</a:t>
            </a:r>
            <a:r>
              <a:rPr lang="fr-FR" dirty="0" smtClean="0"/>
              <a:t> pour une </a:t>
            </a:r>
            <a:r>
              <a:rPr lang="fr-FR" baseline="0" dirty="0" smtClean="0"/>
              <a:t>ouverture prévue</a:t>
            </a:r>
            <a:r>
              <a:rPr lang="fr-FR" dirty="0" smtClean="0"/>
              <a:t> en</a:t>
            </a:r>
            <a:r>
              <a:rPr lang="fr-FR" baseline="0" dirty="0" smtClean="0"/>
              <a:t> 2020-2021</a:t>
            </a:r>
            <a:r>
              <a:rPr lang="fr-FR" dirty="0" smtClean="0"/>
              <a:t> ?</a:t>
            </a:r>
          </a:p>
          <a:p>
            <a:pPr marL="543612" indent="-92462">
              <a:buFontTx/>
              <a:buChar char="-"/>
            </a:pPr>
            <a:r>
              <a:rPr lang="fr-FR" dirty="0" smtClean="0"/>
              <a:t>2019 : preuve de concept (POC) en court</a:t>
            </a:r>
            <a:r>
              <a:rPr lang="fr-FR" baseline="0" dirty="0" smtClean="0"/>
              <a:t> à partir des données fournies par </a:t>
            </a:r>
            <a:r>
              <a:rPr lang="fr-FR" baseline="0" dirty="0" err="1" smtClean="0"/>
              <a:t>Wikidata</a:t>
            </a:r>
            <a:r>
              <a:rPr lang="fr-FR" baseline="0" dirty="0" smtClean="0"/>
              <a:t> sur un échantillon composé par l’ABES et la BnF (cf. ABES. « FNE – Preuve de concept en cours ». </a:t>
            </a:r>
            <a:r>
              <a:rPr lang="fr-FR" i="1" dirty="0" err="1" smtClean="0"/>
              <a:t>Fil’ABES</a:t>
            </a:r>
            <a:r>
              <a:rPr lang="fr-FR" i="1" dirty="0" smtClean="0"/>
              <a:t>.</a:t>
            </a:r>
            <a:r>
              <a:rPr lang="fr-FR" i="0" dirty="0" smtClean="0"/>
              <a:t> 4/09/2019. [en ligne]. Disponible sur : https://fil.abes.fr/2019/09/04/fne-preuve-de-concept-en-cours/)</a:t>
            </a:r>
            <a:endParaRPr lang="fr-FR" dirty="0" smtClean="0"/>
          </a:p>
          <a:p>
            <a:pPr marL="543612" defTabSz="918240">
              <a:defRPr/>
            </a:pPr>
            <a:r>
              <a:rPr lang="en-US" b="0" dirty="0" err="1" smtClean="0"/>
              <a:t>d’abord</a:t>
            </a:r>
            <a:r>
              <a:rPr lang="en-US" b="0" dirty="0" smtClean="0"/>
              <a:t>, FNE,</a:t>
            </a:r>
            <a:r>
              <a:rPr lang="en-US" b="0" baseline="0" dirty="0" smtClean="0"/>
              <a:t> </a:t>
            </a:r>
            <a:r>
              <a:rPr lang="en-US" b="0" baseline="0" dirty="0" err="1" smtClean="0"/>
              <a:t>puis</a:t>
            </a:r>
            <a:r>
              <a:rPr lang="en-US" b="0" baseline="0" dirty="0" smtClean="0"/>
              <a:t>, à </a:t>
            </a:r>
            <a:r>
              <a:rPr lang="en-US" b="0" baseline="0" dirty="0" err="1" smtClean="0"/>
              <a:t>l’horizon</a:t>
            </a:r>
            <a:r>
              <a:rPr lang="en-US" b="0" baseline="0" dirty="0" smtClean="0"/>
              <a:t> 2018-2019 : rapprochement </a:t>
            </a:r>
            <a:r>
              <a:rPr lang="en-US" b="0" baseline="0" dirty="0" err="1" smtClean="0"/>
              <a:t>également</a:t>
            </a:r>
            <a:r>
              <a:rPr lang="en-US" b="0" baseline="0" dirty="0" smtClean="0"/>
              <a:t> avec ENM </a:t>
            </a:r>
            <a:r>
              <a:rPr lang="en-US" baseline="0" dirty="0" smtClean="0"/>
              <a:t>(</a:t>
            </a:r>
            <a:r>
              <a:rPr lang="fr-FR" dirty="0" smtClean="0"/>
              <a:t>entrepôt national de métadonnées) [Journées ABES</a:t>
            </a:r>
            <a:r>
              <a:rPr lang="fr-FR" baseline="0" dirty="0" smtClean="0"/>
              <a:t> 2017]</a:t>
            </a:r>
            <a:endParaRPr lang="en-US" b="1" dirty="0" smtClean="0"/>
          </a:p>
          <a:p>
            <a:pPr defTabSz="918240">
              <a:defRPr/>
            </a:pPr>
            <a:endParaRPr lang="en-US" b="1"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110</a:t>
            </a:fld>
            <a:endParaRPr lang="fr-FR" dirty="0"/>
          </a:p>
        </p:txBody>
      </p:sp>
    </p:spTree>
    <p:extLst>
      <p:ext uri="{BB962C8B-B14F-4D97-AF65-F5344CB8AC3E}">
        <p14:creationId xmlns:p14="http://schemas.microsoft.com/office/powerpoint/2010/main" val="40808665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 : https://twitter.com/ADBU_Officiel/status/1191683463419760640</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111</a:t>
            </a:fld>
            <a:endParaRPr lang="fr-FR" dirty="0"/>
          </a:p>
        </p:txBody>
      </p:sp>
    </p:spTree>
    <p:extLst>
      <p:ext uri="{BB962C8B-B14F-4D97-AF65-F5344CB8AC3E}">
        <p14:creationId xmlns:p14="http://schemas.microsoft.com/office/powerpoint/2010/main" val="159143981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a:t>
            </a:r>
            <a:r>
              <a:rPr lang="fr-FR" b="0" baseline="0" dirty="0" smtClean="0"/>
              <a:t> : </a:t>
            </a:r>
            <a:r>
              <a:rPr lang="fr-FR" b="0" i="1" baseline="0" dirty="0" smtClean="0"/>
              <a:t>ORCID 2018 </a:t>
            </a:r>
            <a:r>
              <a:rPr lang="fr-FR" b="0" i="1" baseline="0" dirty="0" err="1" smtClean="0"/>
              <a:t>member</a:t>
            </a:r>
            <a:r>
              <a:rPr lang="fr-FR" b="0" i="1" baseline="0" dirty="0" smtClean="0"/>
              <a:t> </a:t>
            </a:r>
            <a:r>
              <a:rPr lang="fr-FR" b="0" i="1" baseline="0" dirty="0" err="1" smtClean="0"/>
              <a:t>survey</a:t>
            </a:r>
            <a:r>
              <a:rPr lang="fr-FR" b="0" i="0" baseline="0" dirty="0" smtClean="0"/>
              <a:t>, </a:t>
            </a:r>
            <a:r>
              <a:rPr lang="fr-FR" b="0" i="1" baseline="0" dirty="0" smtClean="0"/>
              <a:t>op. </a:t>
            </a:r>
            <a:r>
              <a:rPr lang="fr-FR" b="0" i="1" baseline="0" dirty="0" err="1" smtClean="0"/>
              <a:t>cit</a:t>
            </a:r>
            <a:r>
              <a:rPr lang="fr-FR" b="0" i="1" baseline="0" dirty="0" smtClean="0"/>
              <a:t>.</a:t>
            </a:r>
            <a:r>
              <a:rPr lang="fr-FR" b="0" i="0" baseline="0" dirty="0" smtClean="0"/>
              <a:t>, https://orcid.figshare.com/articles/ORCID_2018_MEMBER_SURVEY_pdf/7773962, p. 4</a:t>
            </a:r>
            <a:endParaRPr lang="fr-FR" b="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112</a:t>
            </a:fld>
            <a:endParaRPr lang="fr-FR" dirty="0"/>
          </a:p>
        </p:txBody>
      </p:sp>
    </p:spTree>
    <p:extLst>
      <p:ext uri="{BB962C8B-B14F-4D97-AF65-F5344CB8AC3E}">
        <p14:creationId xmlns:p14="http://schemas.microsoft.com/office/powerpoint/2010/main" val="286083059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 : </a:t>
            </a:r>
            <a:r>
              <a:rPr lang="fr-FR" dirty="0"/>
              <a:t>Katherine G. </a:t>
            </a:r>
            <a:r>
              <a:rPr lang="fr-FR" dirty="0" err="1"/>
              <a:t>Akers</a:t>
            </a:r>
            <a:r>
              <a:rPr lang="fr-FR" dirty="0"/>
              <a:t>, Alexandra Sarkozy, Wendy Wu Wayne et Alison </a:t>
            </a:r>
            <a:r>
              <a:rPr lang="fr-FR" dirty="0" err="1"/>
              <a:t>Slyman</a:t>
            </a:r>
            <a:r>
              <a:rPr lang="fr-FR" dirty="0"/>
              <a:t>. « ORCID </a:t>
            </a:r>
            <a:r>
              <a:rPr lang="fr-FR" dirty="0" err="1"/>
              <a:t>Author</a:t>
            </a:r>
            <a:r>
              <a:rPr lang="fr-FR" dirty="0"/>
              <a:t> </a:t>
            </a:r>
            <a:r>
              <a:rPr lang="fr-FR" dirty="0" err="1"/>
              <a:t>Identifiers</a:t>
            </a:r>
            <a:r>
              <a:rPr lang="fr-FR" dirty="0"/>
              <a:t>: A Primer for </a:t>
            </a:r>
            <a:r>
              <a:rPr lang="fr-FR" dirty="0" err="1"/>
              <a:t>Librarians</a:t>
            </a:r>
            <a:r>
              <a:rPr lang="fr-FR" dirty="0"/>
              <a:t> ». </a:t>
            </a:r>
            <a:r>
              <a:rPr lang="fr-FR" i="1" dirty="0" err="1" smtClean="0"/>
              <a:t>Medical</a:t>
            </a:r>
            <a:r>
              <a:rPr lang="fr-FR" i="1" dirty="0" smtClean="0"/>
              <a:t> Reference Services </a:t>
            </a:r>
            <a:r>
              <a:rPr lang="fr-FR" i="1" dirty="0" err="1" smtClean="0"/>
              <a:t>Quarterly</a:t>
            </a:r>
            <a:r>
              <a:rPr lang="fr-FR" i="1" dirty="0" smtClean="0"/>
              <a:t>.</a:t>
            </a:r>
            <a:r>
              <a:rPr lang="fr-FR" dirty="0" smtClean="0"/>
              <a:t> 7/2016. n°35(2). p. 135-144.</a:t>
            </a:r>
            <a:r>
              <a:rPr lang="fr-FR" dirty="0"/>
              <a:t> [en ligne]. </a:t>
            </a:r>
            <a:r>
              <a:rPr lang="fr-FR" dirty="0" err="1"/>
              <a:t>Postprint</a:t>
            </a:r>
            <a:r>
              <a:rPr lang="fr-FR" dirty="0"/>
              <a:t> disponible sur : http://digitalcommons.wayne.edu/libsp/111.</a:t>
            </a:r>
            <a:endParaRPr lang="fr-FR" b="0" dirty="0" smtClean="0"/>
          </a:p>
          <a:p>
            <a:endParaRPr lang="fr-FR" b="1" dirty="0" smtClean="0"/>
          </a:p>
          <a:p>
            <a:pPr>
              <a:spcAft>
                <a:spcPts val="603"/>
              </a:spcAft>
            </a:pPr>
            <a:r>
              <a:rPr lang="fr-FR" sz="1100" b="1" u="sng" dirty="0">
                <a:solidFill>
                  <a:srgbClr val="2CACD7"/>
                </a:solidFill>
              </a:rPr>
              <a:t>Identifiants chercheurs et professionnels de l’IST</a:t>
            </a:r>
          </a:p>
          <a:p>
            <a:pPr marL="178547" indent="-89273">
              <a:spcAft>
                <a:spcPts val="301"/>
              </a:spcAft>
            </a:pPr>
            <a:r>
              <a:rPr lang="fr-FR" b="1" dirty="0" smtClean="0">
                <a:solidFill>
                  <a:srgbClr val="2CACD7"/>
                </a:solidFill>
              </a:rPr>
              <a:t>-</a:t>
            </a:r>
            <a:r>
              <a:rPr lang="fr-FR" b="1" dirty="0">
                <a:solidFill>
                  <a:srgbClr val="2CACD7"/>
                </a:solidFill>
              </a:rPr>
              <a:t> </a:t>
            </a:r>
            <a:r>
              <a:rPr lang="fr-FR" b="1" dirty="0" smtClean="0">
                <a:solidFill>
                  <a:srgbClr val="2CACD7"/>
                </a:solidFill>
              </a:rPr>
              <a:t>de </a:t>
            </a:r>
            <a:r>
              <a:rPr lang="fr-FR" b="1" dirty="0">
                <a:solidFill>
                  <a:srgbClr val="2CACD7"/>
                </a:solidFill>
              </a:rPr>
              <a:t>quelques </a:t>
            </a:r>
            <a:r>
              <a:rPr lang="fr-FR" b="1" dirty="0" smtClean="0">
                <a:solidFill>
                  <a:srgbClr val="2CACD7"/>
                </a:solidFill>
              </a:rPr>
              <a:t>raisons</a:t>
            </a:r>
            <a:endParaRPr lang="fr-FR" b="1" dirty="0">
              <a:solidFill>
                <a:srgbClr val="2CACD7"/>
              </a:solidFill>
            </a:endParaRPr>
          </a:p>
          <a:p>
            <a:pPr marL="360282" indent="-92462" defTabSz="918240">
              <a:buFontTx/>
              <a:buChar char="-"/>
              <a:defRPr/>
            </a:pPr>
            <a:r>
              <a:rPr lang="fr-FR" b="1" dirty="0" smtClean="0"/>
              <a:t>mieux connaître les</a:t>
            </a:r>
            <a:r>
              <a:rPr lang="fr-FR" b="1" baseline="0" dirty="0" smtClean="0"/>
              <a:t> chercheurs </a:t>
            </a:r>
            <a:r>
              <a:rPr lang="fr-FR" b="0" i="0" u="none" baseline="0" dirty="0" smtClean="0"/>
              <a:t>(</a:t>
            </a:r>
            <a:r>
              <a:rPr lang="fr-FR" b="0" i="1" baseline="0" dirty="0" smtClean="0"/>
              <a:t>ibid.</a:t>
            </a:r>
            <a:r>
              <a:rPr lang="fr-FR" dirty="0"/>
              <a:t>)</a:t>
            </a:r>
          </a:p>
          <a:p>
            <a:pPr marL="451150" indent="-92462" defTabSz="918240">
              <a:defRPr/>
            </a:pPr>
            <a:r>
              <a:rPr lang="fr-FR" dirty="0"/>
              <a:t>	- </a:t>
            </a:r>
            <a:r>
              <a:rPr lang="fr-FR" dirty="0" smtClean="0"/>
              <a:t>grâce au </a:t>
            </a:r>
            <a:r>
              <a:rPr lang="fr-FR" i="1" dirty="0" smtClean="0"/>
              <a:t>data </a:t>
            </a:r>
            <a:r>
              <a:rPr lang="fr-FR" i="1" dirty="0" err="1" smtClean="0"/>
              <a:t>mining</a:t>
            </a:r>
            <a:r>
              <a:rPr lang="fr-FR" i="1" dirty="0" smtClean="0"/>
              <a:t> </a:t>
            </a:r>
            <a:r>
              <a:rPr lang="fr-FR" dirty="0" smtClean="0"/>
              <a:t> et aux mots-clés, </a:t>
            </a:r>
            <a:r>
              <a:rPr lang="fr-FR" dirty="0"/>
              <a:t>connaître les centres d’intérêt des chercheurs, leurs priorités et les besoins documentaires en découlant, et donc pouvoir faire des choix éclairés pour les acquisitions ou les désabonnements</a:t>
            </a:r>
          </a:p>
          <a:p>
            <a:pPr marL="451150" indent="-92462" defTabSz="918240">
              <a:defRPr/>
            </a:pPr>
            <a:r>
              <a:rPr lang="fr-FR" dirty="0"/>
              <a:t>	- connaître les publications et autres productions et pouvoir alimenter l’entrepôt institutionnel</a:t>
            </a:r>
          </a:p>
          <a:p>
            <a:pPr marL="451150" indent="-92462" defTabSz="918240">
              <a:defRPr/>
            </a:pPr>
            <a:r>
              <a:rPr lang="fr-FR" dirty="0"/>
              <a:t>	- proposer une offre de services adaptée</a:t>
            </a:r>
          </a:p>
          <a:p>
            <a:pPr marL="451150" indent="-92462" defTabSz="918240">
              <a:defRPr/>
            </a:pPr>
            <a:endParaRPr lang="fr-FR" baseline="0" dirty="0" smtClean="0"/>
          </a:p>
          <a:p>
            <a:pPr marL="360282" indent="-92462">
              <a:buFontTx/>
              <a:buChar char="-"/>
            </a:pPr>
            <a:r>
              <a:rPr lang="fr-FR" b="1" baseline="0" dirty="0" smtClean="0"/>
              <a:t>les accompagner dans un monde numérique : identité numérique, réseautage et impact</a:t>
            </a:r>
          </a:p>
          <a:p>
            <a:pPr marL="451150" indent="-451150" defTabSz="918240">
              <a:defRPr/>
            </a:pPr>
            <a:r>
              <a:rPr lang="fr-FR" b="1" dirty="0" smtClean="0"/>
              <a:t>	</a:t>
            </a:r>
            <a:r>
              <a:rPr lang="fr-FR" dirty="0" smtClean="0"/>
              <a:t>- exemple</a:t>
            </a:r>
            <a:r>
              <a:rPr lang="fr-FR" baseline="0" dirty="0" smtClean="0"/>
              <a:t> de la Texas A&amp;M </a:t>
            </a:r>
            <a:r>
              <a:rPr lang="fr-FR" baseline="0" dirty="0" err="1" smtClean="0"/>
              <a:t>University</a:t>
            </a:r>
            <a:r>
              <a:rPr lang="fr-FR" baseline="0" dirty="0" smtClean="0"/>
              <a:t> (TAMU) lors de l’intégration d’ORCID dans le système d’informations des thèses au printemps 2014 (cf. </a:t>
            </a:r>
            <a:r>
              <a:rPr lang="en-US" dirty="0"/>
              <a:t>Wm. Joseph Thomas, Barbara Chen et Gail Clement. </a:t>
            </a:r>
            <a:r>
              <a:rPr lang="fr-FR" dirty="0"/>
              <a:t>« </a:t>
            </a:r>
            <a:r>
              <a:rPr lang="en-US" dirty="0"/>
              <a:t>ORCID Identifiers: Planned and Potential Uses by Associations, Publishers, and Librarians</a:t>
            </a:r>
            <a:r>
              <a:rPr lang="fr-FR" dirty="0"/>
              <a:t> ». </a:t>
            </a:r>
            <a:r>
              <a:rPr lang="en-US" i="1" dirty="0"/>
              <a:t>The Serials Librarian</a:t>
            </a:r>
            <a:r>
              <a:rPr lang="en-US" dirty="0"/>
              <a:t>. vol. 68(1). issue 1-4. 5/2015, p. 332-341. </a:t>
            </a:r>
            <a:r>
              <a:rPr lang="fr-FR" dirty="0"/>
              <a:t>[en ligne]. Disponible sur : </a:t>
            </a:r>
            <a:r>
              <a:rPr lang="en-US" dirty="0"/>
              <a:t>http://www.tandfonline.com/doi/full/10.1080/0361526X.2015.1017713</a:t>
            </a:r>
            <a:r>
              <a:rPr lang="fr-FR" baseline="0" dirty="0" smtClean="0"/>
              <a:t>) </a:t>
            </a:r>
            <a:r>
              <a:rPr lang="fr-FR" dirty="0" smtClean="0"/>
              <a:t>« </a:t>
            </a:r>
            <a:r>
              <a:rPr lang="en-US" i="1" dirty="0" smtClean="0"/>
              <a:t>For all of these students, the university and its libraries saw ORCID integration as a unique opportunity to assist students in establishing their scholarly and professional identity and preparing them to maintain their proﬁles over time. […] The Associate Vice Provost for Graduate &amp; Professional Studies determined that ORCIDs were mandatory for graduate students to facilitate university business processes, including fulﬁlling the university’s obligations to publicly disseminate graduate theses, dissertations, and enabling the university to effectively track and assess graduate student outcomes over time</a:t>
            </a:r>
            <a:r>
              <a:rPr lang="en-US" dirty="0" smtClean="0"/>
              <a:t>.</a:t>
            </a:r>
            <a:r>
              <a:rPr lang="fr-FR" dirty="0" smtClean="0"/>
              <a:t> »</a:t>
            </a:r>
          </a:p>
          <a:p>
            <a:pPr marL="623320" indent="-172170">
              <a:buFont typeface="Wingdings" panose="05000000000000000000" pitchFamily="2" charset="2"/>
              <a:buChar char="à"/>
            </a:pPr>
            <a:r>
              <a:rPr lang="fr-FR" baseline="0" dirty="0" smtClean="0">
                <a:sym typeface="Wingdings" panose="05000000000000000000" pitchFamily="2" charset="2"/>
              </a:rPr>
              <a:t>les aider pour toutes les questions liées au calcul des citations, du h-index ou pour établir leur CV</a:t>
            </a:r>
          </a:p>
          <a:p>
            <a:pPr marL="623320" indent="-172170">
              <a:buFont typeface="Wingdings" panose="05000000000000000000" pitchFamily="2" charset="2"/>
              <a:buChar char="à"/>
            </a:pPr>
            <a:endParaRPr lang="fr-FR" baseline="0" dirty="0" smtClean="0"/>
          </a:p>
          <a:p>
            <a:pPr marL="360282" indent="-92462">
              <a:buFontTx/>
              <a:buChar char="-"/>
            </a:pPr>
            <a:r>
              <a:rPr lang="fr-FR" b="1" baseline="0" dirty="0" smtClean="0"/>
              <a:t>renforcer le rôle des professionnels de l’IST au sein de l’institution, comme un </a:t>
            </a:r>
            <a:r>
              <a:rPr lang="fr-FR" b="1" i="1" baseline="0" dirty="0" smtClean="0"/>
              <a:t>hub</a:t>
            </a:r>
            <a:r>
              <a:rPr lang="fr-FR" b="1" i="0" baseline="0" dirty="0" smtClean="0"/>
              <a:t> au plus près des autres acteurs</a:t>
            </a:r>
            <a:endParaRPr lang="fr-FR" b="1" baseline="0" dirty="0" smtClean="0"/>
          </a:p>
          <a:p>
            <a:pPr marL="543612" lvl="1" indent="-92462">
              <a:buFontTx/>
              <a:buChar char="-"/>
            </a:pPr>
            <a:r>
              <a:rPr lang="fr-FR" b="0" baseline="0" dirty="0" smtClean="0"/>
              <a:t>en créant/renforçant des liens forts avec les chercheurs, mais aussi les </a:t>
            </a:r>
            <a:r>
              <a:rPr lang="fr-FR" b="1" baseline="0" dirty="0" smtClean="0"/>
              <a:t>autres services</a:t>
            </a:r>
            <a:r>
              <a:rPr lang="fr-FR" b="0" baseline="0" dirty="0" smtClean="0"/>
              <a:t>, dans le cas de mise en relation de plusieurs systèmes en rappelant/confortant leur rôle en matière de soutien à la recherche : gestion des données et des métadonnées, et de </a:t>
            </a:r>
            <a:r>
              <a:rPr lang="fr-FR" b="0" baseline="0" dirty="0" err="1" smtClean="0"/>
              <a:t>co</a:t>
            </a:r>
            <a:r>
              <a:rPr lang="fr-FR" b="0" baseline="0" dirty="0" smtClean="0"/>
              <a:t>-création de la science – cf. le cas du déploiement d’OATAO dans IdRef : « </a:t>
            </a:r>
            <a:r>
              <a:rPr lang="fr-FR" dirty="0" smtClean="0"/>
              <a:t>Les cas d’investigation avancée [pour nettoyer les notices]</a:t>
            </a:r>
            <a:r>
              <a:rPr lang="fr-FR" baseline="0" dirty="0" smtClean="0"/>
              <a:t> </a:t>
            </a:r>
            <a:r>
              <a:rPr lang="fr-FR" dirty="0" smtClean="0"/>
              <a:t>sont l’occasion de « reprendre » contact avec les chercheurs afin d’assurer des attributions bibliographiques ou des informations dans l’autorité » (</a:t>
            </a:r>
            <a:r>
              <a:rPr lang="fr-FR" baseline="0" dirty="0" smtClean="0"/>
              <a:t>F. Mistral, </a:t>
            </a:r>
            <a:r>
              <a:rPr lang="fr-FR" i="1" baseline="0" dirty="0" smtClean="0"/>
              <a:t>op. </a:t>
            </a:r>
            <a:r>
              <a:rPr lang="fr-FR" i="1" baseline="0" dirty="0" err="1" smtClean="0"/>
              <a:t>cit</a:t>
            </a:r>
            <a:r>
              <a:rPr lang="fr-FR" i="1" baseline="0" dirty="0" smtClean="0"/>
              <a:t>., </a:t>
            </a:r>
            <a:r>
              <a:rPr lang="fr-FR" baseline="0" dirty="0" smtClean="0"/>
              <a:t>https://punktokomo.abes.fr/2017/11/30/oatao-sappuie-sur-idref-pour-soffrir-une-nouvelle-visibilite-sur-le-web/)</a:t>
            </a:r>
            <a:endParaRPr lang="fr-FR" b="0" baseline="0" dirty="0" smtClean="0"/>
          </a:p>
          <a:p>
            <a:pPr marL="543612" lvl="1" indent="-92462">
              <a:buFontTx/>
              <a:buChar char="-"/>
            </a:pPr>
            <a:r>
              <a:rPr lang="fr-FR" b="0" baseline="0" dirty="0" smtClean="0"/>
              <a:t>cas particulier des </a:t>
            </a:r>
            <a:r>
              <a:rPr lang="fr-FR" b="1" baseline="0" dirty="0" smtClean="0"/>
              <a:t>métadonnées</a:t>
            </a:r>
            <a:r>
              <a:rPr lang="fr-FR" b="0" baseline="0" dirty="0" smtClean="0"/>
              <a:t> : toujours besoin de professionnels pour produire et enrichir, structurer, exposer et aligner : « </a:t>
            </a:r>
            <a:r>
              <a:rPr lang="en-US" i="1" dirty="0"/>
              <a:t>The libraries’ envisioned role as the issuer and maintainer of authoritative identiﬁers for campus research outputs ﬁts well with its commitment to advancing changes in the scholarly communication system and is a natural extension of more traditional library functions </a:t>
            </a:r>
            <a:r>
              <a:rPr lang="en-US" b="1" i="1" dirty="0"/>
              <a:t>such as cataloging locally produced content and maintaining name authority ﬁles</a:t>
            </a:r>
            <a:r>
              <a:rPr lang="en-US" i="1" dirty="0"/>
              <a:t>. Providing accurate and current data about campus author identiﬁers and their contributions also serves other units on campus who maintain research management databases and other information systems that capture and track institutional outputs</a:t>
            </a:r>
            <a:r>
              <a:rPr lang="fr-FR" b="0" i="1" u="none" baseline="0" dirty="0" smtClean="0"/>
              <a:t> </a:t>
            </a:r>
            <a:r>
              <a:rPr lang="fr-FR" b="0" baseline="0" dirty="0" smtClean="0"/>
              <a:t> » (</a:t>
            </a:r>
            <a:r>
              <a:rPr lang="en-US" dirty="0"/>
              <a:t>Wm. Joseph Thomas, Barbara Chen et Gail Clement</a:t>
            </a:r>
            <a:r>
              <a:rPr lang="en-US" dirty="0" smtClean="0"/>
              <a:t>, </a:t>
            </a:r>
            <a:r>
              <a:rPr lang="en-US" i="1" dirty="0" smtClean="0"/>
              <a:t>op. cit.</a:t>
            </a:r>
            <a:r>
              <a:rPr lang="en-US" i="0" dirty="0" smtClean="0"/>
              <a:t>, </a:t>
            </a:r>
            <a:r>
              <a:rPr lang="en-US" dirty="0"/>
              <a:t>http://www.tandfonline.com/doi/full/10.1080/0361526X.2015.1017713) – </a:t>
            </a:r>
            <a:r>
              <a:rPr lang="en-US" dirty="0" err="1"/>
              <a:t>doit</a:t>
            </a:r>
            <a:r>
              <a:rPr lang="en-US" dirty="0"/>
              <a:t> </a:t>
            </a:r>
            <a:r>
              <a:rPr lang="en-US" dirty="0" err="1"/>
              <a:t>fournir</a:t>
            </a:r>
            <a:r>
              <a:rPr lang="en-US" dirty="0"/>
              <a:t> au web des </a:t>
            </a:r>
            <a:r>
              <a:rPr lang="en-US" dirty="0" err="1"/>
              <a:t>contenus</a:t>
            </a:r>
            <a:r>
              <a:rPr lang="en-US" dirty="0"/>
              <a:t> </a:t>
            </a:r>
            <a:r>
              <a:rPr lang="en-US" dirty="0" err="1"/>
              <a:t>validés</a:t>
            </a:r>
            <a:r>
              <a:rPr lang="en-US" dirty="0"/>
              <a:t> (cf. ISNI) ; </a:t>
            </a:r>
            <a:r>
              <a:rPr lang="en-US" dirty="0" err="1"/>
              <a:t>moyen</a:t>
            </a:r>
            <a:r>
              <a:rPr lang="en-US" dirty="0"/>
              <a:t> </a:t>
            </a:r>
            <a:r>
              <a:rPr lang="en-US" dirty="0" err="1"/>
              <a:t>également</a:t>
            </a:r>
            <a:r>
              <a:rPr lang="en-US" dirty="0"/>
              <a:t> de </a:t>
            </a:r>
            <a:r>
              <a:rPr lang="en-US" dirty="0" err="1"/>
              <a:t>mieux</a:t>
            </a:r>
            <a:r>
              <a:rPr lang="en-US" dirty="0"/>
              <a:t> </a:t>
            </a:r>
            <a:r>
              <a:rPr lang="en-US" dirty="0" err="1"/>
              <a:t>asseoir</a:t>
            </a:r>
            <a:r>
              <a:rPr lang="en-US" dirty="0"/>
              <a:t> le </a:t>
            </a:r>
            <a:r>
              <a:rPr lang="en-US" dirty="0" err="1"/>
              <a:t>rôle</a:t>
            </a:r>
            <a:r>
              <a:rPr lang="en-US" dirty="0"/>
              <a:t> du </a:t>
            </a:r>
            <a:r>
              <a:rPr lang="en-US" dirty="0" err="1" smtClean="0"/>
              <a:t>responsable</a:t>
            </a:r>
            <a:r>
              <a:rPr lang="en-US" dirty="0" smtClean="0"/>
              <a:t> </a:t>
            </a:r>
            <a:r>
              <a:rPr lang="en-US" dirty="0"/>
              <a:t>des </a:t>
            </a:r>
            <a:r>
              <a:rPr lang="en-US" dirty="0" err="1"/>
              <a:t>autorités</a:t>
            </a:r>
            <a:r>
              <a:rPr lang="en-US" dirty="0"/>
              <a:t> </a:t>
            </a:r>
            <a:r>
              <a:rPr lang="en-US" dirty="0" err="1"/>
              <a:t>bibliographiques</a:t>
            </a:r>
            <a:r>
              <a:rPr lang="en-US" dirty="0"/>
              <a:t> </a:t>
            </a:r>
            <a:r>
              <a:rPr lang="en-US" dirty="0" err="1"/>
              <a:t>comme</a:t>
            </a:r>
            <a:r>
              <a:rPr lang="en-US" dirty="0"/>
              <a:t> expert (cf. </a:t>
            </a:r>
            <a:r>
              <a:rPr lang="fr-FR" dirty="0">
                <a:sym typeface="Wingdings" panose="05000000000000000000" pitchFamily="2" charset="2"/>
              </a:rPr>
              <a:t>F. Mistral,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dirty="0">
                <a:sym typeface="Wingdings" panose="05000000000000000000" pitchFamily="2" charset="2"/>
              </a:rPr>
              <a:t>https://punktokomo.abes.fr/2017/11/30/oatao-sappuie-sur-idref-pour-soffrir-une-nouvelle-visibilite-sur-le-web)</a:t>
            </a:r>
            <a:endParaRPr lang="fr-FR" b="0" dirty="0" smtClean="0"/>
          </a:p>
          <a:p>
            <a:pPr marL="715782" indent="-172170">
              <a:buFont typeface="Wingdings" panose="05000000000000000000" pitchFamily="2" charset="2"/>
              <a:buChar char="à"/>
            </a:pPr>
            <a:r>
              <a:rPr lang="fr-FR" dirty="0" smtClean="0">
                <a:sym typeface="Wingdings" panose="05000000000000000000" pitchFamily="2" charset="2"/>
              </a:rPr>
              <a:t>dans</a:t>
            </a:r>
            <a:r>
              <a:rPr lang="fr-FR" baseline="0" dirty="0" smtClean="0">
                <a:sym typeface="Wingdings" panose="05000000000000000000" pitchFamily="2" charset="2"/>
              </a:rPr>
              <a:t> le même ordre d’idées, cf. R. </a:t>
            </a:r>
            <a:r>
              <a:rPr lang="fr-FR" baseline="0" dirty="0" err="1" smtClean="0"/>
              <a:t>Délémontez</a:t>
            </a:r>
            <a:r>
              <a:rPr lang="fr-FR" baseline="0" dirty="0" smtClean="0"/>
              <a:t>, </a:t>
            </a:r>
            <a:r>
              <a:rPr lang="fr-FR" i="1" baseline="0" dirty="0" smtClean="0"/>
              <a:t>op. </a:t>
            </a:r>
            <a:r>
              <a:rPr lang="fr-FR" i="1" baseline="0" dirty="0" err="1" smtClean="0"/>
              <a:t>cit</a:t>
            </a:r>
            <a:r>
              <a:rPr lang="fr-FR" i="1" baseline="0" dirty="0" smtClean="0"/>
              <a:t>., </a:t>
            </a:r>
            <a:r>
              <a:rPr lang="fr-FR" i="0" baseline="0" dirty="0" smtClean="0"/>
              <a:t>http://www.enssib.fr/bibliotheque-numerique/notices/67434-les-bibliotheques-universitaires-face-aux-systemes-d-information-recherche-nouveaux-outils-nouveaux-roles </a:t>
            </a:r>
            <a:r>
              <a:rPr lang="fr-FR" dirty="0"/>
              <a:t>pour le rôle des professionnels de l’IST dans les projets de systèmes d’information recherche</a:t>
            </a:r>
          </a:p>
          <a:p>
            <a:pPr marL="715782" indent="-17217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113</a:t>
            </a:fld>
            <a:endParaRPr lang="fr-FR" dirty="0"/>
          </a:p>
        </p:txBody>
      </p:sp>
    </p:spTree>
    <p:extLst>
      <p:ext uri="{BB962C8B-B14F-4D97-AF65-F5344CB8AC3E}">
        <p14:creationId xmlns:p14="http://schemas.microsoft.com/office/powerpoint/2010/main" val="9277529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Gail </a:t>
            </a:r>
            <a:r>
              <a:rPr lang="fr-FR" dirty="0" err="1" smtClean="0"/>
              <a:t>Clement</a:t>
            </a:r>
            <a:r>
              <a:rPr lang="fr-FR" dirty="0" smtClean="0"/>
              <a:t>.</a:t>
            </a:r>
            <a:r>
              <a:rPr lang="fr-FR" baseline="0" dirty="0" smtClean="0"/>
              <a:t> </a:t>
            </a:r>
            <a:r>
              <a:rPr lang="en-US" i="1" baseline="0" dirty="0" smtClean="0"/>
              <a:t>Establishing Your  Scholarly/Professional Identity with ORCID. A Care and Feeding Manual  for Texas A&amp;M Graduate Students</a:t>
            </a:r>
            <a:r>
              <a:rPr lang="en-US" baseline="0" dirty="0" smtClean="0"/>
              <a:t>. 2014. 15 p</a:t>
            </a:r>
            <a:r>
              <a:rPr lang="fr-FR" baseline="0" dirty="0" smtClean="0"/>
              <a:t>. [en ligne]. Disponible sur : http://oaktrust.library.tamu.edu/handle/1969.1/151483 et TAMU. </a:t>
            </a:r>
            <a:r>
              <a:rPr lang="fr-FR" i="1" baseline="0" dirty="0" smtClean="0"/>
              <a:t>Open </a:t>
            </a:r>
            <a:r>
              <a:rPr lang="fr-FR" i="1" baseline="0" dirty="0" err="1" smtClean="0"/>
              <a:t>researcher</a:t>
            </a:r>
            <a:r>
              <a:rPr lang="fr-FR" i="1" baseline="0" dirty="0" smtClean="0"/>
              <a:t> and </a:t>
            </a:r>
            <a:r>
              <a:rPr lang="fr-FR" i="1" baseline="0" dirty="0" err="1" smtClean="0"/>
              <a:t>contributor</a:t>
            </a:r>
            <a:r>
              <a:rPr lang="fr-FR" i="1" baseline="0" dirty="0" smtClean="0"/>
              <a:t> </a:t>
            </a:r>
            <a:r>
              <a:rPr lang="fr-FR" i="1" baseline="0" dirty="0" err="1" smtClean="0"/>
              <a:t>identifer</a:t>
            </a:r>
            <a:r>
              <a:rPr lang="fr-FR" i="1" baseline="0" dirty="0" smtClean="0"/>
              <a:t> (ORCID). </a:t>
            </a:r>
            <a:r>
              <a:rPr lang="fr-FR" i="0" baseline="0" dirty="0" err="1" smtClean="0"/>
              <a:t>Libguides</a:t>
            </a:r>
            <a:r>
              <a:rPr lang="fr-FR" i="0" baseline="0" dirty="0" smtClean="0"/>
              <a:t>. [en ligne]. Disponible sur : http://tamu.libguides.com/c.php?g=555554&amp;p=3819597</a:t>
            </a:r>
            <a:endParaRPr lang="fr-FR" sz="1400" b="1" dirty="0">
              <a:solidFill>
                <a:srgbClr val="FF0000"/>
              </a:solidFill>
            </a:endParaRPr>
          </a:p>
          <a:p>
            <a:pPr defTabSz="918240">
              <a:defRPr/>
            </a:pPr>
            <a:endParaRPr lang="fr-FR" dirty="0" smtClean="0"/>
          </a:p>
          <a:p>
            <a:pPr marL="176953" indent="-92462">
              <a:buFontTx/>
              <a:buChar char="-"/>
            </a:pPr>
            <a:r>
              <a:rPr lang="fr-FR" b="1" dirty="0">
                <a:solidFill>
                  <a:srgbClr val="2CACD7"/>
                </a:solidFill>
              </a:rPr>
              <a:t>contexte : </a:t>
            </a:r>
            <a:r>
              <a:rPr lang="fr-FR" b="1" dirty="0" smtClean="0"/>
              <a:t>profiter d’un contexte potentiellement favorable du côté des chercheurs</a:t>
            </a:r>
          </a:p>
          <a:p>
            <a:pPr marL="266226" lvl="1" indent="-89273">
              <a:buFontTx/>
              <a:buChar char="-"/>
            </a:pPr>
            <a:r>
              <a:rPr lang="fr-FR" b="0" baseline="0" dirty="0" smtClean="0"/>
              <a:t>par exemple, les utilisateurs d’ORCID cherchent des informations sur le site d’ORCID, auprès de leurs collègues, mais aussi auprès des bibliothécaires institutionnels (13 %, avec de fortes variables disciplinaires ex. : 22 % en SHS, mais 7 % pour les mathématiques), « </a:t>
            </a:r>
            <a:r>
              <a:rPr lang="en-US" i="1" dirty="0" smtClean="0">
                <a:effectLst/>
                <a:latin typeface="Arial" panose="020B0604020202020204" pitchFamily="34" charset="0"/>
              </a:rPr>
              <a:t>suggesting that there are opportunities for further training support for librarians, and/or additional library outreach and advocacy</a:t>
            </a:r>
            <a:r>
              <a:rPr lang="en-US" i="1" baseline="0" dirty="0" smtClean="0">
                <a:effectLst/>
                <a:latin typeface="Arial" panose="020B0604020202020204" pitchFamily="34" charset="0"/>
              </a:rPr>
              <a:t> </a:t>
            </a:r>
            <a:r>
              <a:rPr lang="fr-FR" b="0" baseline="0" dirty="0" smtClean="0"/>
              <a:t>» (ORCID, </a:t>
            </a:r>
            <a:r>
              <a:rPr lang="fr-FR" b="0" i="1" baseline="0" dirty="0" smtClean="0"/>
              <a:t>op. </a:t>
            </a:r>
            <a:r>
              <a:rPr lang="fr-FR" b="0" i="1" baseline="0" dirty="0" err="1" smtClean="0"/>
              <a:t>cit</a:t>
            </a:r>
            <a:r>
              <a:rPr lang="fr-FR" b="0" i="1" baseline="0" dirty="0" smtClean="0"/>
              <a:t>.</a:t>
            </a:r>
            <a:r>
              <a:rPr lang="fr-FR" b="0" i="0" baseline="0" dirty="0" smtClean="0"/>
              <a:t>, https://figshare.com/articles/ORCID_2017_Community_Survey_Report/5525476/1)</a:t>
            </a:r>
            <a:endParaRPr lang="fr-FR" b="0" baseline="0" dirty="0" smtClean="0"/>
          </a:p>
          <a:p>
            <a:pPr defTabSz="918240">
              <a:defRPr/>
            </a:pPr>
            <a:endParaRPr lang="fr-FR" dirty="0" smtClean="0"/>
          </a:p>
          <a:p>
            <a:pPr marL="178547" indent="-89273">
              <a:spcAft>
                <a:spcPts val="301"/>
              </a:spcAft>
              <a:defRPr/>
            </a:pPr>
            <a:r>
              <a:rPr lang="fr-FR" b="1" dirty="0" smtClean="0">
                <a:solidFill>
                  <a:srgbClr val="2CACD7"/>
                </a:solidFill>
              </a:rPr>
              <a:t>- scénarios d’accompagnement </a:t>
            </a:r>
            <a:endParaRPr lang="fr-FR" b="1" dirty="0">
              <a:solidFill>
                <a:srgbClr val="2CACD7"/>
              </a:solidFill>
            </a:endParaRPr>
          </a:p>
          <a:p>
            <a:pPr defTabSz="918240">
              <a:defRPr/>
            </a:pPr>
            <a:r>
              <a:rPr lang="fr-FR" b="0" baseline="0" dirty="0" smtClean="0"/>
              <a:t>que l’institution soit membre d’ORCID ou non</a:t>
            </a:r>
            <a:r>
              <a:rPr lang="fr-FR" b="1" baseline="0" dirty="0" smtClean="0"/>
              <a:t> </a:t>
            </a:r>
            <a:r>
              <a:rPr lang="fr-FR" baseline="0" dirty="0" smtClean="0"/>
              <a:t>(</a:t>
            </a:r>
            <a:r>
              <a:rPr lang="fr-FR" dirty="0"/>
              <a:t>Katherine G. </a:t>
            </a:r>
            <a:r>
              <a:rPr lang="fr-FR" dirty="0" err="1"/>
              <a:t>Akers</a:t>
            </a:r>
            <a:r>
              <a:rPr lang="fr-FR" dirty="0"/>
              <a:t>, Alexandra Sarkozy, Wendy Wu Wayne et Alison </a:t>
            </a:r>
            <a:r>
              <a:rPr lang="fr-FR" dirty="0" err="1"/>
              <a:t>Slyman</a:t>
            </a:r>
            <a:r>
              <a:rPr lang="fr-FR" dirty="0"/>
              <a:t>, </a:t>
            </a:r>
            <a:r>
              <a:rPr lang="fr-FR" i="1" dirty="0"/>
              <a:t>op. </a:t>
            </a:r>
            <a:r>
              <a:rPr lang="fr-FR" i="1" dirty="0" err="1"/>
              <a:t>cit</a:t>
            </a:r>
            <a:r>
              <a:rPr lang="fr-FR" i="1" dirty="0"/>
              <a:t>., </a:t>
            </a:r>
            <a:r>
              <a:rPr lang="fr-FR" dirty="0"/>
              <a:t>http://digitalcommons.wayne.edu/libsp/111), p. 8 </a:t>
            </a:r>
            <a:r>
              <a:rPr lang="fr-FR" i="1" dirty="0"/>
              <a:t>sqq</a:t>
            </a:r>
            <a:r>
              <a:rPr lang="fr-FR" dirty="0"/>
              <a:t>. avec de nombreux exemples, à compléter par ORCID, https://</a:t>
            </a:r>
            <a:r>
              <a:rPr lang="fr-FR" dirty="0" smtClean="0"/>
              <a:t>members.orcid.org/outreach-resources et Ellen Cole, </a:t>
            </a:r>
            <a:r>
              <a:rPr lang="fr-FR" i="1" dirty="0" smtClean="0"/>
              <a:t>op. </a:t>
            </a:r>
            <a:r>
              <a:rPr lang="fr-FR" i="1" dirty="0" err="1" smtClean="0"/>
              <a:t>cit</a:t>
            </a:r>
            <a:r>
              <a:rPr lang="fr-FR" i="0" dirty="0" smtClean="0"/>
              <a:t>., https://libraryconnect.elsevier.com/articles/embedding-orcid-researcher-workflows-and-institutional-systems</a:t>
            </a:r>
            <a:endParaRPr lang="fr-FR" i="0" dirty="0"/>
          </a:p>
          <a:p>
            <a:pPr marL="267820" indent="-84491" defTabSz="918240">
              <a:buFontTx/>
              <a:buChar char="-"/>
              <a:defRPr/>
            </a:pPr>
            <a:r>
              <a:rPr lang="fr-FR" b="1" dirty="0" smtClean="0"/>
              <a:t>informer sur ORCID</a:t>
            </a:r>
            <a:r>
              <a:rPr lang="fr-FR" b="1" baseline="0" dirty="0" smtClean="0"/>
              <a:t> </a:t>
            </a:r>
            <a:r>
              <a:rPr lang="fr-FR" baseline="0" dirty="0" smtClean="0"/>
              <a:t>(ex. : documents de communication comme </a:t>
            </a:r>
            <a:r>
              <a:rPr lang="fr-FR" baseline="0" dirty="0" err="1" smtClean="0"/>
              <a:t>LibGuides</a:t>
            </a:r>
            <a:r>
              <a:rPr lang="fr-FR" baseline="0" dirty="0" smtClean="0"/>
              <a:t> ou pages du site ; créations de comptes ORCID pour les personnels IST et diffusion de l’information dans la signature, sur les pages institutionnelles ou les réseaux sociaux ; posters et flyers ; mention lors d’ateliers, formations ou salons ; contacts avec le personnel administratif et les directions de la recherche ; </a:t>
            </a:r>
            <a:r>
              <a:rPr lang="fr-FR" i="1" baseline="0" dirty="0" smtClean="0"/>
              <a:t>goodies </a:t>
            </a:r>
            <a:r>
              <a:rPr lang="fr-FR" i="0" baseline="0" dirty="0" smtClean="0"/>
              <a:t>; mails voire compétition entre les laboratoires, https://members.orcid.org/outreach-resources</a:t>
            </a:r>
            <a:r>
              <a:rPr lang="fr-FR" baseline="0" dirty="0" smtClean="0"/>
              <a:t>)</a:t>
            </a:r>
          </a:p>
          <a:p>
            <a:pPr marL="267820" indent="-84491" defTabSz="918240">
              <a:buFontTx/>
              <a:buChar char="-"/>
              <a:defRPr/>
            </a:pPr>
            <a:r>
              <a:rPr lang="fr-FR" b="1" baseline="0" dirty="0" smtClean="0"/>
              <a:t>aider les chercheurs à se créer un compte et à l’alimenter</a:t>
            </a:r>
            <a:r>
              <a:rPr lang="fr-FR" baseline="0" dirty="0" smtClean="0"/>
              <a:t>, soit individuellement, soit en créant des comptes pour l’ensemble des chercheurs (cf. exemple de l’Imperial </a:t>
            </a:r>
            <a:r>
              <a:rPr lang="fr-FR" baseline="0" dirty="0" err="1" smtClean="0"/>
              <a:t>College</a:t>
            </a:r>
            <a:r>
              <a:rPr lang="fr-FR" baseline="0" dirty="0" smtClean="0"/>
              <a:t> </a:t>
            </a:r>
            <a:r>
              <a:rPr lang="fr-FR" i="1" baseline="0" dirty="0" smtClean="0"/>
              <a:t>infra</a:t>
            </a:r>
            <a:r>
              <a:rPr lang="fr-FR" i="0" baseline="0" dirty="0" smtClean="0"/>
              <a:t>), notamment en déclarant l’institution comme « </a:t>
            </a:r>
            <a:r>
              <a:rPr lang="fr-FR" i="1" baseline="0" dirty="0" err="1" smtClean="0"/>
              <a:t>trusted</a:t>
            </a:r>
            <a:r>
              <a:rPr lang="fr-FR" i="1" baseline="0" dirty="0" smtClean="0"/>
              <a:t> party</a:t>
            </a:r>
            <a:r>
              <a:rPr lang="fr-FR" i="0" baseline="0" dirty="0" smtClean="0"/>
              <a:t> » pour faciliter la mise à jour des profils par les bibliothécaires à partir de </a:t>
            </a:r>
            <a:r>
              <a:rPr lang="fr-FR" i="0" baseline="0" dirty="0" err="1" smtClean="0"/>
              <a:t>Scopus</a:t>
            </a:r>
            <a:r>
              <a:rPr lang="fr-FR" i="0" baseline="0" dirty="0" smtClean="0"/>
              <a:t> ou le WOS par exemple : ! bien cibler les populations concernées et coordination avec les systèmes techniques pour l’implémentation éventuelle</a:t>
            </a:r>
          </a:p>
          <a:p>
            <a:pPr marL="267820" indent="-84491" defTabSz="918240">
              <a:buFontTx/>
              <a:buChar char="-"/>
              <a:defRPr/>
            </a:pPr>
            <a:r>
              <a:rPr lang="fr-FR" b="1" i="0" baseline="0" dirty="0" smtClean="0"/>
              <a:t>intégrer les identifiants ORCID dans les entrepôts institutionnels et les CRIS </a:t>
            </a:r>
            <a:r>
              <a:rPr lang="fr-FR" i="0" baseline="0" dirty="0" smtClean="0"/>
              <a:t>; moyen d’améliorer le contenu des systèmes et d’alimenter de manière croisée les systèmes</a:t>
            </a:r>
          </a:p>
          <a:p>
            <a:pPr marL="267820" indent="-84491" defTabSz="918240">
              <a:defRPr/>
            </a:pPr>
            <a:r>
              <a:rPr lang="fr-FR" i="0" baseline="0" dirty="0" smtClean="0"/>
              <a:t>- </a:t>
            </a:r>
            <a:r>
              <a:rPr lang="fr-FR" b="1" i="0" baseline="0" dirty="0" smtClean="0"/>
              <a:t>former les chercheurs </a:t>
            </a:r>
            <a:r>
              <a:rPr lang="fr-FR" i="0" baseline="0" dirty="0" smtClean="0"/>
              <a:t>: soit à ORCID en général, soit avec des ateliers thématiques (ex. : soumission d’articles (Nature, PLOS, etc.)  ou demandes de financement) </a:t>
            </a:r>
            <a:r>
              <a:rPr lang="fr-FR" b="1" i="0" baseline="0" dirty="0" smtClean="0"/>
              <a:t>! forme : privilégier les tutoriels</a:t>
            </a:r>
            <a:r>
              <a:rPr lang="fr-FR" b="1" i="0" dirty="0" smtClean="0"/>
              <a:t> au p</a:t>
            </a:r>
            <a:r>
              <a:rPr lang="fr-FR" b="1" i="0" baseline="0" dirty="0" smtClean="0"/>
              <a:t>résentiel </a:t>
            </a:r>
            <a:r>
              <a:rPr lang="fr-FR" b="1" i="0" u="none" baseline="0" dirty="0" smtClean="0"/>
              <a:t>: </a:t>
            </a:r>
            <a:r>
              <a:rPr lang="fr-FR" i="0" u="none" baseline="0" dirty="0" smtClean="0"/>
              <a:t>p</a:t>
            </a:r>
            <a:r>
              <a:rPr lang="fr-FR" u="none" dirty="0" smtClean="0"/>
              <a:t>our se former à ces questions, 2/3 des chercheurs se déclarent intéressés par des guides en ligne pour créer leur identifiant, et 1/3 se déclarent intéressés par des ateliers</a:t>
            </a:r>
            <a:r>
              <a:rPr lang="fr-FR" u="none" baseline="0" dirty="0" smtClean="0"/>
              <a:t> en présentiel sur le même sujet (</a:t>
            </a:r>
            <a:r>
              <a:rPr lang="fr-FR" u="none" dirty="0" smtClean="0"/>
              <a:t>C. Y. </a:t>
            </a:r>
            <a:r>
              <a:rPr lang="fr-FR" u="none" dirty="0" err="1" smtClean="0"/>
              <a:t>Tran</a:t>
            </a:r>
            <a:r>
              <a:rPr lang="fr-FR" u="none" dirty="0" smtClean="0"/>
              <a:t> et J. A. Lyon, </a:t>
            </a:r>
            <a:r>
              <a:rPr lang="fr-FR" i="1" u="none" dirty="0" smtClean="0"/>
              <a:t>op. </a:t>
            </a:r>
            <a:r>
              <a:rPr lang="fr-FR" i="1" u="none" dirty="0" err="1" smtClean="0"/>
              <a:t>cit</a:t>
            </a:r>
            <a:r>
              <a:rPr lang="fr-FR" i="1" u="none" dirty="0" smtClean="0"/>
              <a:t>., </a:t>
            </a:r>
            <a:r>
              <a:rPr lang="fr-FR" i="0" u="none" dirty="0" smtClean="0"/>
              <a:t>http://crl.acrl.org/content/78/2/171.full.pdf+html)</a:t>
            </a:r>
            <a:r>
              <a:rPr lang="fr-FR" i="0" u="none" baseline="0" dirty="0" smtClean="0"/>
              <a:t> – réciproquement 53 % et 34 % pour se créer un profil. L’étude </a:t>
            </a:r>
            <a:r>
              <a:rPr lang="fr-FR" i="0" u="none" baseline="0" dirty="0" err="1" smtClean="0"/>
              <a:t>Dialogu’IST</a:t>
            </a:r>
            <a:r>
              <a:rPr lang="fr-FR" i="0" u="none" baseline="0" dirty="0" smtClean="0"/>
              <a:t> </a:t>
            </a:r>
            <a:r>
              <a:rPr lang="fr-FR" dirty="0" smtClean="0"/>
              <a:t>(</a:t>
            </a:r>
            <a:r>
              <a:rPr lang="fr-FR" i="1" dirty="0" smtClean="0"/>
              <a:t>op. </a:t>
            </a:r>
            <a:r>
              <a:rPr lang="fr-FR" i="1" dirty="0" err="1" smtClean="0"/>
              <a:t>cit</a:t>
            </a:r>
            <a:r>
              <a:rPr lang="fr-FR" i="1" dirty="0" smtClean="0"/>
              <a:t>., </a:t>
            </a:r>
            <a:r>
              <a:rPr lang="fr-FR" dirty="0" smtClean="0"/>
              <a:t>http://mistral.cnrs.fr/IMG/pdf/Synthese_Dialoguist_et_les_professionnels_scientifiques.pdf) </a:t>
            </a:r>
            <a:r>
              <a:rPr lang="fr-FR" dirty="0"/>
              <a:t>montre également que les chercheurs attendent avant tout des tutoriels plutôt que des formations en présentiel (rapport du simple au double</a:t>
            </a:r>
            <a:r>
              <a:rPr lang="fr-FR" dirty="0" smtClean="0"/>
              <a:t>)</a:t>
            </a:r>
          </a:p>
          <a:p>
            <a:pPr marL="267820" marR="0" indent="-84491" algn="l" defTabSz="918240" rtl="0" eaLnBrk="1" fontAlgn="auto" latinLnBrk="0" hangingPunct="1">
              <a:lnSpc>
                <a:spcPct val="100000"/>
              </a:lnSpc>
              <a:spcBef>
                <a:spcPts val="0"/>
              </a:spcBef>
              <a:spcAft>
                <a:spcPts val="0"/>
              </a:spcAft>
              <a:buClrTx/>
              <a:buSzTx/>
              <a:buFontTx/>
              <a:buNone/>
              <a:tabLst/>
              <a:defRPr/>
            </a:pPr>
            <a:r>
              <a:rPr lang="fr-FR" dirty="0" smtClean="0"/>
              <a:t>! bien identifier le personnel chargé de répondre aux questions sur les identifiants</a:t>
            </a:r>
            <a:r>
              <a:rPr lang="fr-FR" baseline="0" dirty="0" smtClean="0"/>
              <a:t> (E. Cole, </a:t>
            </a:r>
            <a:r>
              <a:rPr lang="fr-FR" i="1" dirty="0" smtClean="0"/>
              <a:t>op. </a:t>
            </a:r>
            <a:r>
              <a:rPr lang="fr-FR" i="1" dirty="0" err="1" smtClean="0"/>
              <a:t>cit</a:t>
            </a:r>
            <a:r>
              <a:rPr lang="fr-FR" i="0" dirty="0" smtClean="0"/>
              <a:t>., https://libraryconnect.elsevier.com/articles/embedding-orcid-researcher-workflows-and-institutional-systems)</a:t>
            </a:r>
            <a:endParaRPr lang="fr-FR" dirty="0"/>
          </a:p>
          <a:p>
            <a:pPr defTabSz="918240">
              <a:defRPr/>
            </a:pPr>
            <a:endParaRPr lang="fr-FR" dirty="0" smtClean="0"/>
          </a:p>
          <a:p>
            <a:pPr marL="178547" indent="-89273">
              <a:spcAft>
                <a:spcPts val="301"/>
              </a:spcAft>
            </a:pPr>
            <a:r>
              <a:rPr lang="fr-FR" b="1" dirty="0">
                <a:solidFill>
                  <a:srgbClr val="2CACD7"/>
                </a:solidFill>
              </a:rPr>
              <a:t>- </a:t>
            </a:r>
            <a:r>
              <a:rPr lang="fr-FR" b="1" dirty="0" smtClean="0">
                <a:solidFill>
                  <a:srgbClr val="2CACD7"/>
                </a:solidFill>
              </a:rPr>
              <a:t>exemples</a:t>
            </a:r>
            <a:endParaRPr lang="fr-FR" b="1" dirty="0">
              <a:solidFill>
                <a:srgbClr val="2CACD7"/>
              </a:solidFill>
            </a:endParaRPr>
          </a:p>
          <a:p>
            <a:pPr marL="267820" indent="-84491" defTabSz="918240">
              <a:defRPr/>
            </a:pPr>
            <a:r>
              <a:rPr lang="fr-FR" b="1" dirty="0" smtClean="0"/>
              <a:t>- </a:t>
            </a:r>
            <a:r>
              <a:rPr lang="fr-FR" b="1" baseline="0" dirty="0" smtClean="0"/>
              <a:t>Texas A&amp;M </a:t>
            </a:r>
            <a:r>
              <a:rPr lang="fr-FR" b="1" baseline="0" dirty="0" err="1" smtClean="0"/>
              <a:t>University</a:t>
            </a:r>
            <a:r>
              <a:rPr lang="fr-FR" b="1" baseline="0" dirty="0" smtClean="0"/>
              <a:t> (TAMU) </a:t>
            </a:r>
            <a:r>
              <a:rPr lang="fr-FR" baseline="0" dirty="0" smtClean="0"/>
              <a:t>lors de l’intégration d’ORCID dans le système d’informations des thèses au printemps 2014 (cf. </a:t>
            </a:r>
            <a:r>
              <a:rPr lang="en-US" dirty="0"/>
              <a:t>Wm. Joseph Thomas, Barbara Chen et Gail Clement</a:t>
            </a:r>
            <a:r>
              <a:rPr lang="fr-FR" dirty="0"/>
              <a:t>, </a:t>
            </a:r>
            <a:r>
              <a:rPr lang="fr-FR" i="1" dirty="0"/>
              <a:t>op. </a:t>
            </a:r>
            <a:r>
              <a:rPr lang="fr-FR" i="1" dirty="0" err="1"/>
              <a:t>cit</a:t>
            </a:r>
            <a:r>
              <a:rPr lang="fr-FR" i="1" dirty="0"/>
              <a:t>.,</a:t>
            </a:r>
            <a:r>
              <a:rPr lang="en-US" dirty="0"/>
              <a:t> http://www.tandfonline.com/doi/full/10.1080/0361526X.2015.1017713) : </a:t>
            </a:r>
          </a:p>
          <a:p>
            <a:pPr marL="451150" indent="-84491" defTabSz="918240">
              <a:defRPr/>
            </a:pPr>
            <a:r>
              <a:rPr lang="en-US" dirty="0"/>
              <a:t>- </a:t>
            </a:r>
            <a:r>
              <a:rPr lang="en-US" b="1" dirty="0" err="1" smtClean="0"/>
              <a:t>accompagnement</a:t>
            </a:r>
            <a:r>
              <a:rPr lang="en-US" dirty="0" smtClean="0"/>
              <a:t> par la </a:t>
            </a:r>
            <a:r>
              <a:rPr lang="en-US" dirty="0" err="1" smtClean="0"/>
              <a:t>bibliothèque</a:t>
            </a:r>
            <a:r>
              <a:rPr lang="en-US" dirty="0" smtClean="0"/>
              <a:t> : </a:t>
            </a:r>
          </a:p>
          <a:p>
            <a:pPr marL="543612" lvl="1" indent="-97245"/>
            <a:r>
              <a:rPr lang="en-US" dirty="0" smtClean="0">
                <a:sym typeface="Wingdings" panose="05000000000000000000" pitchFamily="2" charset="2"/>
              </a:rPr>
              <a:t>- communication</a:t>
            </a:r>
            <a:r>
              <a:rPr lang="en-US" baseline="0" dirty="0" smtClean="0">
                <a:sym typeface="Wingdings" panose="05000000000000000000" pitchFamily="2" charset="2"/>
              </a:rPr>
              <a:t> </a:t>
            </a:r>
            <a:r>
              <a:rPr lang="en-US" b="1" baseline="0" dirty="0" err="1" smtClean="0">
                <a:sym typeface="Wingdings" panose="05000000000000000000" pitchFamily="2" charset="2"/>
              </a:rPr>
              <a:t>directe</a:t>
            </a:r>
            <a:r>
              <a:rPr lang="en-US" baseline="0" dirty="0" smtClean="0">
                <a:sym typeface="Wingdings" panose="05000000000000000000" pitchFamily="2" charset="2"/>
              </a:rPr>
              <a:t> : </a:t>
            </a:r>
            <a:r>
              <a:rPr lang="en-US" dirty="0" smtClean="0">
                <a:sym typeface="Wingdings" panose="05000000000000000000" pitchFamily="2" charset="2"/>
              </a:rPr>
              <a:t>mailing aux </a:t>
            </a:r>
            <a:r>
              <a:rPr lang="en-US" dirty="0" err="1" smtClean="0">
                <a:sym typeface="Wingdings" panose="05000000000000000000" pitchFamily="2" charset="2"/>
              </a:rPr>
              <a:t>étudiants</a:t>
            </a:r>
            <a:r>
              <a:rPr lang="en-US" dirty="0" smtClean="0">
                <a:sym typeface="Wingdings" panose="05000000000000000000" pitchFamily="2" charset="2"/>
              </a:rPr>
              <a:t> </a:t>
            </a:r>
            <a:r>
              <a:rPr lang="en-US" dirty="0" err="1" smtClean="0">
                <a:sym typeface="Wingdings" panose="05000000000000000000" pitchFamily="2" charset="2"/>
              </a:rPr>
              <a:t>concernés</a:t>
            </a:r>
            <a:r>
              <a:rPr lang="en-US" dirty="0" smtClean="0">
                <a:sym typeface="Wingdings" panose="05000000000000000000" pitchFamily="2" charset="2"/>
              </a:rPr>
              <a:t> ; </a:t>
            </a:r>
            <a:r>
              <a:rPr lang="en-US" dirty="0" err="1" smtClean="0">
                <a:sym typeface="Wingdings" panose="05000000000000000000" pitchFamily="2" charset="2"/>
              </a:rPr>
              <a:t>rédaction</a:t>
            </a:r>
            <a:r>
              <a:rPr lang="en-US" dirty="0" smtClean="0">
                <a:sym typeface="Wingdings" panose="05000000000000000000" pitchFamily="2" charset="2"/>
              </a:rPr>
              <a:t> </a:t>
            </a:r>
            <a:r>
              <a:rPr lang="en-US" dirty="0" err="1" smtClean="0">
                <a:sym typeface="Wingdings" panose="05000000000000000000" pitchFamily="2" charset="2"/>
              </a:rPr>
              <a:t>d’instructions</a:t>
            </a:r>
            <a:r>
              <a:rPr lang="en-US" dirty="0" smtClean="0">
                <a:sym typeface="Wingdings" panose="05000000000000000000" pitchFamily="2" charset="2"/>
              </a:rPr>
              <a:t> ; </a:t>
            </a:r>
            <a:r>
              <a:rPr lang="en-US" dirty="0" err="1" smtClean="0">
                <a:sym typeface="Wingdings" panose="05000000000000000000" pitchFamily="2" charset="2"/>
              </a:rPr>
              <a:t>présentations</a:t>
            </a:r>
            <a:r>
              <a:rPr lang="en-US" dirty="0" smtClean="0">
                <a:sym typeface="Wingdings" panose="05000000000000000000" pitchFamily="2" charset="2"/>
              </a:rPr>
              <a:t> à des </a:t>
            </a:r>
            <a:r>
              <a:rPr lang="en-US" dirty="0" err="1" smtClean="0">
                <a:sym typeface="Wingdings" panose="05000000000000000000" pitchFamily="2" charset="2"/>
              </a:rPr>
              <a:t>groupes</a:t>
            </a:r>
            <a:r>
              <a:rPr lang="en-US" dirty="0" smtClean="0">
                <a:sym typeface="Wingdings" panose="05000000000000000000" pitchFamily="2" charset="2"/>
              </a:rPr>
              <a:t> </a:t>
            </a:r>
            <a:r>
              <a:rPr lang="en-US" dirty="0" err="1" smtClean="0">
                <a:sym typeface="Wingdings" panose="05000000000000000000" pitchFamily="2" charset="2"/>
              </a:rPr>
              <a:t>clés</a:t>
            </a:r>
            <a:endParaRPr lang="en-US" dirty="0" smtClean="0">
              <a:sym typeface="Wingdings" panose="05000000000000000000" pitchFamily="2" charset="2"/>
            </a:endParaRPr>
          </a:p>
          <a:p>
            <a:pPr marL="543612" lvl="1" indent="-97245"/>
            <a:r>
              <a:rPr lang="en-US" dirty="0" smtClean="0">
                <a:sym typeface="Wingdings" panose="05000000000000000000" pitchFamily="2" charset="2"/>
              </a:rPr>
              <a:t>- communication </a:t>
            </a:r>
            <a:r>
              <a:rPr lang="en-US" b="1" dirty="0" err="1" smtClean="0">
                <a:sym typeface="Wingdings" panose="05000000000000000000" pitchFamily="2" charset="2"/>
              </a:rPr>
              <a:t>indirecte</a:t>
            </a:r>
            <a:r>
              <a:rPr lang="en-US" baseline="0" dirty="0" smtClean="0">
                <a:sym typeface="Wingdings" panose="05000000000000000000" pitchFamily="2" charset="2"/>
              </a:rPr>
              <a:t> : </a:t>
            </a:r>
            <a:r>
              <a:rPr lang="en-US" dirty="0" err="1" smtClean="0">
                <a:sym typeface="Wingdings" panose="05000000000000000000" pitchFamily="2" charset="2"/>
              </a:rPr>
              <a:t>rédaction</a:t>
            </a:r>
            <a:r>
              <a:rPr lang="en-US" dirty="0" smtClean="0">
                <a:sym typeface="Wingdings" panose="05000000000000000000" pitchFamily="2" charset="2"/>
              </a:rPr>
              <a:t> d’un </a:t>
            </a:r>
            <a:r>
              <a:rPr lang="en-US" dirty="0" err="1" smtClean="0">
                <a:sym typeface="Wingdings" panose="05000000000000000000" pitchFamily="2" charset="2"/>
              </a:rPr>
              <a:t>LibGuide</a:t>
            </a:r>
            <a:r>
              <a:rPr lang="en-US" dirty="0" smtClean="0">
                <a:sym typeface="Wingdings" panose="05000000000000000000" pitchFamily="2" charset="2"/>
              </a:rPr>
              <a:t> et d’un </a:t>
            </a:r>
            <a:r>
              <a:rPr lang="en-US" dirty="0" err="1" smtClean="0">
                <a:sym typeface="Wingdings" panose="05000000000000000000" pitchFamily="2" charset="2"/>
              </a:rPr>
              <a:t>livret</a:t>
            </a:r>
            <a:r>
              <a:rPr lang="en-US" baseline="0" dirty="0" smtClean="0">
                <a:sym typeface="Wingdings" panose="05000000000000000000" pitchFamily="2" charset="2"/>
              </a:rPr>
              <a:t> </a:t>
            </a:r>
            <a:r>
              <a:rPr lang="en-US" i="1" dirty="0" smtClean="0">
                <a:sym typeface="Wingdings" panose="05000000000000000000" pitchFamily="2" charset="2"/>
              </a:rPr>
              <a:t>Establishing Your Scholarly/Professional Identity with ORCID: A Care and Feeding Manual for Graduate Students</a:t>
            </a:r>
          </a:p>
          <a:p>
            <a:pPr marL="543612" lvl="1" indent="-97245"/>
            <a:r>
              <a:rPr lang="en-US" i="0" dirty="0" smtClean="0">
                <a:sym typeface="Wingdings" panose="05000000000000000000" pitchFamily="2" charset="2"/>
              </a:rPr>
              <a:t>- </a:t>
            </a:r>
            <a:r>
              <a:rPr lang="en-US" b="1" i="0" dirty="0" err="1" smtClean="0">
                <a:sym typeface="Wingdings" panose="05000000000000000000" pitchFamily="2" charset="2"/>
              </a:rPr>
              <a:t>améliorations</a:t>
            </a:r>
            <a:r>
              <a:rPr lang="en-US" b="1" i="0" dirty="0" smtClean="0">
                <a:sym typeface="Wingdings" panose="05000000000000000000" pitchFamily="2" charset="2"/>
              </a:rPr>
              <a:t> des services </a:t>
            </a:r>
            <a:r>
              <a:rPr lang="en-US" b="1" i="0" dirty="0" err="1" smtClean="0">
                <a:sym typeface="Wingdings" panose="05000000000000000000" pitchFamily="2" charset="2"/>
              </a:rPr>
              <a:t>existants</a:t>
            </a:r>
            <a:r>
              <a:rPr lang="en-US" b="1" i="0" dirty="0" smtClean="0">
                <a:sym typeface="Wingdings" panose="05000000000000000000" pitchFamily="2" charset="2"/>
              </a:rPr>
              <a:t> </a:t>
            </a:r>
            <a:r>
              <a:rPr lang="en-US" dirty="0" smtClean="0">
                <a:sym typeface="Wingdings" panose="05000000000000000000" pitchFamily="2" charset="2"/>
              </a:rPr>
              <a:t>: </a:t>
            </a:r>
            <a:r>
              <a:rPr lang="en-US" dirty="0" err="1" smtClean="0">
                <a:sym typeface="Wingdings" panose="05000000000000000000" pitchFamily="2" charset="2"/>
              </a:rPr>
              <a:t>ajout</a:t>
            </a:r>
            <a:r>
              <a:rPr lang="en-US" dirty="0" smtClean="0">
                <a:sym typeface="Wingdings" panose="05000000000000000000" pitchFamily="2" charset="2"/>
              </a:rPr>
              <a:t> de FAQ </a:t>
            </a:r>
            <a:r>
              <a:rPr lang="en-US" i="1" dirty="0" smtClean="0">
                <a:sym typeface="Wingdings" panose="05000000000000000000" pitchFamily="2" charset="2"/>
              </a:rPr>
              <a:t>ad hoc </a:t>
            </a:r>
            <a:r>
              <a:rPr lang="en-US" dirty="0" smtClean="0">
                <a:sym typeface="Wingdings" panose="05000000000000000000" pitchFamily="2" charset="2"/>
              </a:rPr>
              <a:t>sur le site, </a:t>
            </a:r>
            <a:r>
              <a:rPr lang="en-US" b="1" dirty="0" err="1" smtClean="0">
                <a:sym typeface="Wingdings" panose="05000000000000000000" pitchFamily="2" charset="2"/>
              </a:rPr>
              <a:t>ajout</a:t>
            </a:r>
            <a:r>
              <a:rPr lang="en-US" b="1" dirty="0" smtClean="0">
                <a:sym typeface="Wingdings" panose="05000000000000000000" pitchFamily="2" charset="2"/>
              </a:rPr>
              <a:t> du mot-</a:t>
            </a:r>
            <a:r>
              <a:rPr lang="en-US" b="1" dirty="0" err="1" smtClean="0">
                <a:sym typeface="Wingdings" panose="05000000000000000000" pitchFamily="2" charset="2"/>
              </a:rPr>
              <a:t>clé</a:t>
            </a:r>
            <a:r>
              <a:rPr lang="en-US" b="1" dirty="0" smtClean="0">
                <a:sym typeface="Wingdings" panose="05000000000000000000" pitchFamily="2" charset="2"/>
              </a:rPr>
              <a:t> ORCID sur </a:t>
            </a:r>
            <a:r>
              <a:rPr lang="en-US" b="1" dirty="0" err="1" smtClean="0">
                <a:sym typeface="Wingdings" panose="05000000000000000000" pitchFamily="2" charset="2"/>
              </a:rPr>
              <a:t>l’ensemble</a:t>
            </a:r>
            <a:r>
              <a:rPr lang="en-US" dirty="0" smtClean="0">
                <a:sym typeface="Wingdings" panose="05000000000000000000" pitchFamily="2" charset="2"/>
              </a:rPr>
              <a:t> du site pour</a:t>
            </a:r>
            <a:r>
              <a:rPr lang="en-US" baseline="0" dirty="0" smtClean="0">
                <a:sym typeface="Wingdings" panose="05000000000000000000" pitchFamily="2" charset="2"/>
              </a:rPr>
              <a:t> </a:t>
            </a:r>
            <a:r>
              <a:rPr lang="en-US" baseline="0" dirty="0" err="1" smtClean="0">
                <a:sym typeface="Wingdings" panose="05000000000000000000" pitchFamily="2" charset="2"/>
              </a:rPr>
              <a:t>pouvoir</a:t>
            </a:r>
            <a:r>
              <a:rPr lang="en-US" baseline="0" dirty="0" smtClean="0">
                <a:sym typeface="Wingdings" panose="05000000000000000000" pitchFamily="2" charset="2"/>
              </a:rPr>
              <a:t> faire </a:t>
            </a:r>
            <a:r>
              <a:rPr lang="en-US" baseline="0" dirty="0" err="1" smtClean="0">
                <a:sym typeface="Wingdings" panose="05000000000000000000" pitchFamily="2" charset="2"/>
              </a:rPr>
              <a:t>ressortir</a:t>
            </a:r>
            <a:r>
              <a:rPr lang="en-US" baseline="0" dirty="0" smtClean="0">
                <a:sym typeface="Wingdings" panose="05000000000000000000" pitchFamily="2" charset="2"/>
              </a:rPr>
              <a:t> </a:t>
            </a:r>
            <a:r>
              <a:rPr lang="en-US" baseline="0" dirty="0" err="1" smtClean="0">
                <a:sym typeface="Wingdings" panose="05000000000000000000" pitchFamily="2" charset="2"/>
              </a:rPr>
              <a:t>toutes</a:t>
            </a:r>
            <a:r>
              <a:rPr lang="en-US" baseline="0" dirty="0" smtClean="0">
                <a:sym typeface="Wingdings" panose="05000000000000000000" pitchFamily="2" charset="2"/>
              </a:rPr>
              <a:t> les </a:t>
            </a:r>
            <a:r>
              <a:rPr lang="en-US" baseline="0" dirty="0" err="1" smtClean="0">
                <a:sym typeface="Wingdings" panose="05000000000000000000" pitchFamily="2" charset="2"/>
              </a:rPr>
              <a:t>ressources</a:t>
            </a:r>
            <a:r>
              <a:rPr lang="en-US" baseline="0" dirty="0" smtClean="0">
                <a:sym typeface="Wingdings" panose="05000000000000000000" pitchFamily="2" charset="2"/>
              </a:rPr>
              <a:t> </a:t>
            </a:r>
            <a:r>
              <a:rPr lang="en-US" baseline="0" dirty="0" err="1" smtClean="0">
                <a:sym typeface="Wingdings" panose="05000000000000000000" pitchFamily="2" charset="2"/>
              </a:rPr>
              <a:t>nécessaires</a:t>
            </a:r>
            <a:r>
              <a:rPr lang="en-US" baseline="0" dirty="0" smtClean="0">
                <a:sym typeface="Wingdings" panose="05000000000000000000" pitchFamily="2" charset="2"/>
              </a:rPr>
              <a:t> </a:t>
            </a:r>
            <a:r>
              <a:rPr lang="en-US" baseline="0" dirty="0" err="1" smtClean="0">
                <a:sym typeface="Wingdings" panose="05000000000000000000" pitchFamily="2" charset="2"/>
              </a:rPr>
              <a:t>lors</a:t>
            </a:r>
            <a:r>
              <a:rPr lang="en-US" baseline="0" dirty="0" smtClean="0">
                <a:sym typeface="Wingdings" panose="05000000000000000000" pitchFamily="2" charset="2"/>
              </a:rPr>
              <a:t> de la </a:t>
            </a:r>
            <a:r>
              <a:rPr lang="en-US" baseline="0" dirty="0" err="1" smtClean="0">
                <a:sym typeface="Wingdings" panose="05000000000000000000" pitchFamily="2" charset="2"/>
              </a:rPr>
              <a:t>recherche</a:t>
            </a:r>
            <a:r>
              <a:rPr lang="en-US" baseline="0" dirty="0" smtClean="0">
                <a:sym typeface="Wingdings" panose="05000000000000000000" pitchFamily="2" charset="2"/>
              </a:rPr>
              <a:t> par </a:t>
            </a:r>
            <a:r>
              <a:rPr lang="en-US" baseline="0" dirty="0" err="1" smtClean="0">
                <a:sym typeface="Wingdings" panose="05000000000000000000" pitchFamily="2" charset="2"/>
              </a:rPr>
              <a:t>l’outil</a:t>
            </a:r>
            <a:r>
              <a:rPr lang="en-US" baseline="0" dirty="0" smtClean="0">
                <a:sym typeface="Wingdings" panose="05000000000000000000" pitchFamily="2" charset="2"/>
              </a:rPr>
              <a:t> de </a:t>
            </a:r>
            <a:r>
              <a:rPr lang="en-US" baseline="0" dirty="0" err="1" smtClean="0">
                <a:sym typeface="Wingdings" panose="05000000000000000000" pitchFamily="2" charset="2"/>
              </a:rPr>
              <a:t>découverte</a:t>
            </a:r>
            <a:r>
              <a:rPr lang="en-US" baseline="0" dirty="0" smtClean="0">
                <a:sym typeface="Wingdings" panose="05000000000000000000" pitchFamily="2" charset="2"/>
              </a:rPr>
              <a:t> de la </a:t>
            </a:r>
            <a:r>
              <a:rPr lang="en-US" baseline="0" dirty="0" err="1" smtClean="0">
                <a:sym typeface="Wingdings" panose="05000000000000000000" pitchFamily="2" charset="2"/>
              </a:rPr>
              <a:t>bibliothèque</a:t>
            </a:r>
            <a:endParaRPr lang="en-US" baseline="0" dirty="0" smtClean="0">
              <a:sym typeface="Wingdings" panose="05000000000000000000" pitchFamily="2" charset="2"/>
            </a:endParaRPr>
          </a:p>
          <a:p>
            <a:pPr marL="543612" lvl="1" indent="-97245"/>
            <a:r>
              <a:rPr lang="fr-FR" dirty="0" smtClean="0"/>
              <a:t>- aide : assistance sur ORCID</a:t>
            </a:r>
            <a:r>
              <a:rPr lang="fr-FR" baseline="0" dirty="0" smtClean="0"/>
              <a:t> grâce à une permanence au bureau des thèses</a:t>
            </a:r>
          </a:p>
          <a:p>
            <a:pPr marL="451150" indent="-90868"/>
            <a:r>
              <a:rPr lang="fr-FR" b="1" dirty="0" smtClean="0"/>
              <a:t>- limites</a:t>
            </a:r>
            <a:r>
              <a:rPr lang="fr-FR" dirty="0" smtClean="0"/>
              <a:t> : </a:t>
            </a:r>
          </a:p>
          <a:p>
            <a:pPr marL="543612" lvl="1" indent="-92462">
              <a:buFontTx/>
              <a:buChar char="-"/>
            </a:pPr>
            <a:r>
              <a:rPr lang="fr-FR" dirty="0" smtClean="0"/>
              <a:t>création </a:t>
            </a:r>
            <a:r>
              <a:rPr lang="fr-FR" i="1" dirty="0" smtClean="0"/>
              <a:t>a priori </a:t>
            </a:r>
            <a:r>
              <a:rPr lang="fr-FR" dirty="0" smtClean="0"/>
              <a:t>des</a:t>
            </a:r>
            <a:r>
              <a:rPr lang="fr-FR" baseline="0" dirty="0" smtClean="0"/>
              <a:t> comptes par le personnel de TAMU [fonctionnalité supprimée depuis par ORCID, qui conseille plutôt pour les institutions le </a:t>
            </a:r>
            <a:r>
              <a:rPr lang="fr-FR" i="1" baseline="0" dirty="0" err="1" smtClean="0"/>
              <a:t>Create</a:t>
            </a:r>
            <a:r>
              <a:rPr lang="fr-FR" i="1" baseline="0" dirty="0" smtClean="0"/>
              <a:t>-on-</a:t>
            </a:r>
            <a:r>
              <a:rPr lang="fr-FR" i="1" baseline="0" dirty="0" err="1" smtClean="0"/>
              <a:t>Demand</a:t>
            </a:r>
            <a:r>
              <a:rPr lang="fr-FR" baseline="0" dirty="0" smtClean="0"/>
              <a:t>)</a:t>
            </a:r>
          </a:p>
          <a:p>
            <a:pPr marL="543612" lvl="1" indent="-92462">
              <a:buFontTx/>
              <a:buChar char="-"/>
            </a:pPr>
            <a:r>
              <a:rPr lang="fr-FR" baseline="0" dirty="0" smtClean="0"/>
              <a:t>refus par certains étudiants de participer au projet</a:t>
            </a:r>
          </a:p>
          <a:p>
            <a:pPr marL="543612" lvl="1" indent="-92462">
              <a:buFontTx/>
              <a:buChar char="-"/>
            </a:pPr>
            <a:r>
              <a:rPr lang="fr-FR" baseline="0" dirty="0" smtClean="0"/>
              <a:t>mais surtout nombre d’étudiants ne donnent pas suite aux mails (notamment parce que les adresses mail ne sont pas utilisées par les doctorants)</a:t>
            </a:r>
          </a:p>
          <a:p>
            <a:pPr marL="360282"/>
            <a:r>
              <a:rPr lang="fr-FR" baseline="0" dirty="0" smtClean="0">
                <a:sym typeface="Wingdings" panose="05000000000000000000" pitchFamily="2" charset="2"/>
              </a:rPr>
              <a:t> rôle central de la bibliothèque, à côté du service technique, qui serait responsable du fichier ORCID pour l’ensemble de l’établissement, utilisé par d’autres systèmes d’informations de l’université (archive ouverte, VIVO, annuaire…)</a:t>
            </a:r>
          </a:p>
          <a:p>
            <a:pPr marL="267820" indent="-84491"/>
            <a:r>
              <a:rPr lang="fr-FR" b="1" dirty="0" smtClean="0"/>
              <a:t>- E</a:t>
            </a:r>
            <a:r>
              <a:rPr lang="fr-FR" b="1" baseline="0" dirty="0" smtClean="0"/>
              <a:t>ast </a:t>
            </a:r>
            <a:r>
              <a:rPr lang="fr-FR" b="1" baseline="0" dirty="0" err="1" smtClean="0"/>
              <a:t>California</a:t>
            </a:r>
            <a:r>
              <a:rPr lang="fr-FR" b="1" baseline="0" dirty="0" smtClean="0"/>
              <a:t> </a:t>
            </a:r>
            <a:r>
              <a:rPr lang="fr-FR" b="1" baseline="0" dirty="0" err="1" smtClean="0"/>
              <a:t>University</a:t>
            </a:r>
            <a:r>
              <a:rPr lang="fr-FR" b="1" baseline="0" dirty="0" smtClean="0"/>
              <a:t> </a:t>
            </a:r>
            <a:r>
              <a:rPr lang="fr-FR" b="0" baseline="0" dirty="0" smtClean="0"/>
              <a:t>(</a:t>
            </a:r>
            <a:r>
              <a:rPr lang="fr-FR" b="0" i="1" baseline="0" dirty="0" smtClean="0"/>
              <a:t>ibid.</a:t>
            </a:r>
            <a:r>
              <a:rPr lang="fr-FR" b="0" baseline="0" dirty="0" smtClean="0"/>
              <a:t>)</a:t>
            </a:r>
          </a:p>
          <a:p>
            <a:pPr marL="360282"/>
            <a:r>
              <a:rPr lang="fr-FR" dirty="0"/>
              <a:t>t</a:t>
            </a:r>
            <a:r>
              <a:rPr lang="fr-FR" b="0" baseline="0" dirty="0" smtClean="0"/>
              <a:t>rois nécessités :</a:t>
            </a:r>
          </a:p>
          <a:p>
            <a:pPr marL="360282"/>
            <a:r>
              <a:rPr lang="fr-FR" b="0" baseline="0" dirty="0" smtClean="0"/>
              <a:t>- un soutien administratif par les instances, les responsables, etc.</a:t>
            </a:r>
          </a:p>
          <a:p>
            <a:pPr marL="360282"/>
            <a:r>
              <a:rPr lang="fr-FR" b="0" baseline="0" dirty="0" smtClean="0"/>
              <a:t>- un lien entre ORCID et les questions que se posent déjà les chercheurs (ex. : lien vers le profil institutionnel ; position et intégration par des éditeurs  et des bailleurs de fonds)</a:t>
            </a:r>
            <a:r>
              <a:rPr lang="fr-FR" b="1" baseline="0" dirty="0" smtClean="0"/>
              <a:t> </a:t>
            </a:r>
          </a:p>
          <a:p>
            <a:pPr marL="360282">
              <a:buFontTx/>
              <a:buChar char="-"/>
            </a:pPr>
            <a:r>
              <a:rPr lang="fr-FR" dirty="0" smtClean="0"/>
              <a:t> un accompagnement individualisé</a:t>
            </a:r>
          </a:p>
          <a:p>
            <a:pPr marL="172170"/>
            <a:endParaRPr lang="fr-FR" dirty="0" smtClean="0"/>
          </a:p>
          <a:p>
            <a:pPr marL="172170" indent="11160"/>
            <a:r>
              <a:rPr lang="fr-FR" dirty="0" smtClean="0">
                <a:sym typeface="Wingdings" panose="05000000000000000000" pitchFamily="2" charset="2"/>
              </a:rPr>
              <a:t></a:t>
            </a:r>
            <a:r>
              <a:rPr lang="fr-FR" b="1" dirty="0" smtClean="0">
                <a:sym typeface="Wingdings" panose="05000000000000000000" pitchFamily="2" charset="2"/>
              </a:rPr>
              <a:t>rôle de consultant : pas d’injonction</a:t>
            </a:r>
            <a:r>
              <a:rPr lang="fr-FR" b="1" baseline="0" dirty="0" smtClean="0">
                <a:sym typeface="Wingdings" panose="05000000000000000000" pitchFamily="2" charset="2"/>
              </a:rPr>
              <a:t> ou de prescription, mais explication des logiques pour aider à la décision </a:t>
            </a:r>
            <a:r>
              <a:rPr lang="fr-FR" baseline="0" dirty="0" smtClean="0">
                <a:sym typeface="Wingdings" panose="05000000000000000000" pitchFamily="2" charset="2"/>
              </a:rPr>
              <a:t>(cf. </a:t>
            </a:r>
            <a:r>
              <a:rPr lang="fr-FR" baseline="0" dirty="0" err="1" smtClean="0">
                <a:sym typeface="Wingdings" panose="05000000000000000000" pitchFamily="2" charset="2"/>
              </a:rPr>
              <a:t>Chérifa</a:t>
            </a:r>
            <a:r>
              <a:rPr lang="fr-FR" baseline="0" dirty="0" smtClean="0">
                <a:sym typeface="Wingdings" panose="05000000000000000000" pitchFamily="2" charset="2"/>
              </a:rPr>
              <a:t> </a:t>
            </a:r>
            <a:r>
              <a:rPr lang="fr-FR" baseline="0" dirty="0" err="1" smtClean="0">
                <a:sym typeface="Wingdings" panose="05000000000000000000" pitchFamily="2" charset="2"/>
              </a:rPr>
              <a:t>Boukacem-Zeghmouri</a:t>
            </a:r>
            <a:r>
              <a:rPr lang="fr-FR" baseline="0" dirty="0" smtClean="0">
                <a:sym typeface="Wingdings" panose="05000000000000000000" pitchFamily="2" charset="2"/>
              </a:rPr>
              <a:t>. « Former les chercheurs à l’information scientifique dans un univers en mutation ». </a:t>
            </a:r>
            <a:r>
              <a:rPr lang="fr-FR" i="1" baseline="0" dirty="0" smtClean="0">
                <a:sym typeface="Wingdings" panose="05000000000000000000" pitchFamily="2" charset="2"/>
              </a:rPr>
              <a:t>Arabesques</a:t>
            </a:r>
            <a:r>
              <a:rPr lang="fr-FR" baseline="0" dirty="0" smtClean="0">
                <a:sym typeface="Wingdings" panose="05000000000000000000" pitchFamily="2" charset="2"/>
              </a:rPr>
              <a:t>. n°81. janvier-février-mars 2016. p. 14-15. [en ligne]. Disponible sur : http://abes.fr/Publications-Evenements/Arabesques/Arabesques-n-81)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114</a:t>
            </a:fld>
            <a:endParaRPr lang="fr-FR" dirty="0"/>
          </a:p>
        </p:txBody>
      </p:sp>
    </p:spTree>
    <p:extLst>
      <p:ext uri="{BB962C8B-B14F-4D97-AF65-F5344CB8AC3E}">
        <p14:creationId xmlns:p14="http://schemas.microsoft.com/office/powerpoint/2010/main" val="12016146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au 29/11/2016, https://uta.service-now.com/jobs/recruiting_job_posting_detail.do?sysparm_document_key=u_recruiting_job_posting,fbaef8566f22a6000a41cf164b3ee402</a:t>
            </a:r>
          </a:p>
          <a:p>
            <a:endParaRPr lang="fr-FR" dirty="0" smtClean="0"/>
          </a:p>
          <a:p>
            <a:pPr marL="178547" indent="-89273">
              <a:spcAft>
                <a:spcPts val="301"/>
              </a:spcAft>
              <a:defRPr/>
            </a:pPr>
            <a:r>
              <a:rPr lang="fr-FR" b="1" dirty="0" smtClean="0">
                <a:solidFill>
                  <a:srgbClr val="2CACD7"/>
                </a:solidFill>
              </a:rPr>
              <a:t>- une </a:t>
            </a:r>
            <a:r>
              <a:rPr lang="fr-FR" b="1" dirty="0">
                <a:solidFill>
                  <a:srgbClr val="2CACD7"/>
                </a:solidFill>
              </a:rPr>
              <a:t>évolution nécessaire des compétences des chercheurs…, mais aussi des documentalistes ?</a:t>
            </a:r>
          </a:p>
          <a:p>
            <a:pPr marL="267820" indent="-84491"/>
            <a:r>
              <a:rPr lang="fr-FR" dirty="0" smtClean="0">
                <a:solidFill>
                  <a:srgbClr val="2CACD7"/>
                </a:solidFill>
              </a:rPr>
              <a:t>- (plutôt) pour les identifiants créés par le chercheur lui-même (ResearcherID, Scopus </a:t>
            </a:r>
            <a:r>
              <a:rPr lang="fr-FR" dirty="0" err="1" smtClean="0">
                <a:solidFill>
                  <a:srgbClr val="2CACD7"/>
                </a:solidFill>
              </a:rPr>
              <a:t>Author</a:t>
            </a:r>
            <a:r>
              <a:rPr lang="fr-FR" dirty="0" smtClean="0">
                <a:solidFill>
                  <a:srgbClr val="2CACD7"/>
                </a:solidFill>
              </a:rPr>
              <a:t> ID, </a:t>
            </a:r>
            <a:r>
              <a:rPr lang="fr-FR" dirty="0">
                <a:solidFill>
                  <a:srgbClr val="2CACD7"/>
                </a:solidFill>
              </a:rPr>
              <a:t>I</a:t>
            </a:r>
            <a:r>
              <a:rPr lang="fr-FR" dirty="0" smtClean="0">
                <a:solidFill>
                  <a:srgbClr val="2CACD7"/>
                </a:solidFill>
              </a:rPr>
              <a:t>dHAL, ORCID, etc</a:t>
            </a:r>
            <a:r>
              <a:rPr lang="fr-FR" dirty="0">
                <a:solidFill>
                  <a:srgbClr val="2CACD7"/>
                </a:solidFill>
              </a:rPr>
              <a:t>.</a:t>
            </a:r>
            <a:r>
              <a:rPr lang="fr-FR" dirty="0" smtClean="0">
                <a:solidFill>
                  <a:srgbClr val="2CACD7"/>
                </a:solidFill>
              </a:rPr>
              <a:t>)  </a:t>
            </a:r>
          </a:p>
          <a:p>
            <a:pPr marL="360282" indent="-84491"/>
            <a:r>
              <a:rPr lang="fr-FR" dirty="0" smtClean="0"/>
              <a:t>- évolution actuelle des services aux</a:t>
            </a:r>
            <a:r>
              <a:rPr lang="fr-FR" baseline="0" dirty="0" smtClean="0"/>
              <a:t> chercheurs autour de la </a:t>
            </a:r>
            <a:r>
              <a:rPr lang="fr-FR" b="1" dirty="0"/>
              <a:t>« </a:t>
            </a:r>
            <a:r>
              <a:rPr lang="fr-FR" b="1" i="1" dirty="0" err="1"/>
              <a:t>scholarly</a:t>
            </a:r>
            <a:r>
              <a:rPr lang="fr-FR" b="1" i="1" dirty="0"/>
              <a:t> communication</a:t>
            </a:r>
            <a:r>
              <a:rPr lang="fr-FR" b="1" dirty="0"/>
              <a:t> » </a:t>
            </a:r>
            <a:r>
              <a:rPr lang="fr-FR" dirty="0"/>
              <a:t>ces 5 dernières années (cf. </a:t>
            </a:r>
            <a:r>
              <a:rPr lang="en-US" dirty="0"/>
              <a:t>Deanna Marcum, Roger C. </a:t>
            </a:r>
            <a:r>
              <a:rPr lang="en-US" dirty="0" err="1"/>
              <a:t>Schonfeld</a:t>
            </a:r>
            <a:r>
              <a:rPr lang="en-US" dirty="0"/>
              <a:t> et Sarah Thomas. « Office of Scholarly Communication. Scope, Organizational Placement, and Planning in Ten Research Libraries ». </a:t>
            </a:r>
            <a:r>
              <a:rPr lang="fr-FR" i="1" dirty="0" err="1"/>
              <a:t>Ithaka</a:t>
            </a:r>
            <a:r>
              <a:rPr lang="fr-FR" i="1" dirty="0"/>
              <a:t> S+R.</a:t>
            </a:r>
            <a:r>
              <a:rPr lang="fr-FR" dirty="0"/>
              <a:t> 11/2015. [en ligne]. Disponible sur : http://www.sr.ithaka.org/publications/office-of-scholarly-communication/)</a:t>
            </a:r>
          </a:p>
          <a:p>
            <a:pPr marL="451150" indent="-90868"/>
            <a:r>
              <a:rPr lang="fr-FR" dirty="0"/>
              <a:t>	- </a:t>
            </a:r>
            <a:r>
              <a:rPr lang="fr-FR" b="1" dirty="0"/>
              <a:t>« </a:t>
            </a:r>
            <a:r>
              <a:rPr lang="fr-FR" b="1" i="1" dirty="0" err="1"/>
              <a:t>scholarly</a:t>
            </a:r>
            <a:r>
              <a:rPr lang="fr-FR" b="1" i="1" dirty="0"/>
              <a:t> communication</a:t>
            </a:r>
            <a:r>
              <a:rPr lang="fr-FR" b="1" dirty="0"/>
              <a:t> » : </a:t>
            </a:r>
            <a:r>
              <a:rPr lang="en-US" dirty="0"/>
              <a:t>cf. </a:t>
            </a:r>
            <a:r>
              <a:rPr lang="en-US" dirty="0" err="1"/>
              <a:t>définition</a:t>
            </a:r>
            <a:r>
              <a:rPr lang="en-US" dirty="0"/>
              <a:t> de </a:t>
            </a:r>
            <a:r>
              <a:rPr lang="en-US" dirty="0" err="1"/>
              <a:t>l’Association</a:t>
            </a:r>
            <a:r>
              <a:rPr lang="en-US" dirty="0"/>
              <a:t> of Research Libraries : « </a:t>
            </a:r>
            <a:r>
              <a:rPr lang="en-US" i="1" dirty="0"/>
              <a:t>Scholarly communication can be defined as the system through which research and other scholarly writings are created, evaluated for quality, disseminated to the scholarly community, and preserved for future use. The system includes both formal means of communication, such as publication in peer-reviewed journals, and informal channels, such as electronic </a:t>
            </a:r>
            <a:r>
              <a:rPr lang="en-US" i="1" dirty="0" err="1"/>
              <a:t>listservs</a:t>
            </a:r>
            <a:r>
              <a:rPr lang="en-US" i="1" dirty="0"/>
              <a:t>.</a:t>
            </a:r>
            <a:r>
              <a:rPr lang="en-US" dirty="0"/>
              <a:t> » (2003, http://www.arl.org/focus-areas/scholarly-communication)</a:t>
            </a:r>
          </a:p>
          <a:p>
            <a:pPr marL="451150" lvl="1" indent="-78115">
              <a:buFontTx/>
              <a:buChar char="-"/>
            </a:pPr>
            <a:r>
              <a:rPr lang="fr-FR" b="1" dirty="0"/>
              <a:t>pas un modèle unique et idéal</a:t>
            </a:r>
            <a:r>
              <a:rPr lang="fr-FR" dirty="0"/>
              <a:t> : orienté tantôt sur les collections (de la fourniture de documents à l’</a:t>
            </a:r>
            <a:r>
              <a:rPr lang="fr-FR" i="1" dirty="0"/>
              <a:t>open </a:t>
            </a:r>
            <a:r>
              <a:rPr lang="fr-FR" i="1" dirty="0" err="1"/>
              <a:t>access</a:t>
            </a:r>
            <a:r>
              <a:rPr lang="fr-FR" dirty="0"/>
              <a:t>), tantôt sur les chercheurs (suivi des outils et de l’impact des chercheurs), en </a:t>
            </a:r>
            <a:r>
              <a:rPr lang="fr-FR" b="1" dirty="0"/>
              <a:t>collaboration</a:t>
            </a:r>
            <a:r>
              <a:rPr lang="fr-FR" dirty="0"/>
              <a:t> ou non avec d’autres services de l’établissement (cellule de communication institutionnelle, etc.) et en </a:t>
            </a:r>
            <a:r>
              <a:rPr lang="fr-FR" b="1" dirty="0"/>
              <a:t>relation</a:t>
            </a:r>
            <a:r>
              <a:rPr lang="fr-FR" dirty="0"/>
              <a:t> avec d’autres thèmes associés (ex. : données de la recherche, presses universitaires)</a:t>
            </a:r>
          </a:p>
          <a:p>
            <a:pPr marL="267820" indent="-79708">
              <a:buFont typeface="Wingdings"/>
              <a:buChar char="à"/>
            </a:pPr>
            <a:r>
              <a:rPr lang="fr-FR" b="1" dirty="0">
                <a:sym typeface="Wingdings" panose="05000000000000000000" pitchFamily="2" charset="2"/>
              </a:rPr>
              <a:t>évolution des profils, et des compétences, pour développer de vrais « </a:t>
            </a:r>
            <a:r>
              <a:rPr lang="fr-FR" b="1" i="1" dirty="0" err="1">
                <a:sym typeface="Wingdings" panose="05000000000000000000" pitchFamily="2" charset="2"/>
              </a:rPr>
              <a:t>scholarly</a:t>
            </a:r>
            <a:r>
              <a:rPr lang="fr-FR" b="1" i="1" dirty="0">
                <a:sym typeface="Wingdings" panose="05000000000000000000" pitchFamily="2" charset="2"/>
              </a:rPr>
              <a:t> communication </a:t>
            </a:r>
            <a:r>
              <a:rPr lang="fr-FR" b="1" i="1" dirty="0" err="1">
                <a:sym typeface="Wingdings" panose="05000000000000000000" pitchFamily="2" charset="2"/>
              </a:rPr>
              <a:t>librarians</a:t>
            </a:r>
            <a:r>
              <a:rPr lang="fr-FR" b="1" dirty="0">
                <a:sym typeface="Wingdings" panose="05000000000000000000" pitchFamily="2" charset="2"/>
              </a:rPr>
              <a:t> » </a:t>
            </a:r>
            <a:r>
              <a:rPr lang="fr-FR" dirty="0">
                <a:sym typeface="Wingdings" panose="05000000000000000000" pitchFamily="2" charset="2"/>
              </a:rPr>
              <a:t>(NASIG. </a:t>
            </a:r>
            <a:r>
              <a:rPr lang="fr-FR" i="1" dirty="0">
                <a:sym typeface="Wingdings" panose="05000000000000000000" pitchFamily="2" charset="2"/>
              </a:rPr>
              <a:t>NASIG </a:t>
            </a:r>
            <a:r>
              <a:rPr lang="fr-FR" i="1" dirty="0" err="1">
                <a:sym typeface="Wingdings" panose="05000000000000000000" pitchFamily="2" charset="2"/>
              </a:rPr>
              <a:t>Core</a:t>
            </a:r>
            <a:r>
              <a:rPr lang="fr-FR" i="1" dirty="0">
                <a:sym typeface="Wingdings" panose="05000000000000000000" pitchFamily="2" charset="2"/>
              </a:rPr>
              <a:t> </a:t>
            </a:r>
            <a:r>
              <a:rPr lang="fr-FR" i="1" dirty="0" err="1">
                <a:sym typeface="Wingdings" panose="05000000000000000000" pitchFamily="2" charset="2"/>
              </a:rPr>
              <a:t>Competencies</a:t>
            </a:r>
            <a:r>
              <a:rPr lang="fr-FR" i="1" dirty="0">
                <a:sym typeface="Wingdings" panose="05000000000000000000" pitchFamily="2" charset="2"/>
              </a:rPr>
              <a:t> for </a:t>
            </a:r>
            <a:r>
              <a:rPr lang="fr-FR" i="1" dirty="0" err="1">
                <a:sym typeface="Wingdings" panose="05000000000000000000" pitchFamily="2" charset="2"/>
              </a:rPr>
              <a:t>Scholarly</a:t>
            </a:r>
            <a:r>
              <a:rPr lang="fr-FR" i="1" dirty="0">
                <a:sym typeface="Wingdings" panose="05000000000000000000" pitchFamily="2" charset="2"/>
              </a:rPr>
              <a:t> Communication </a:t>
            </a:r>
            <a:r>
              <a:rPr lang="fr-FR" i="1" dirty="0" err="1">
                <a:sym typeface="Wingdings" panose="05000000000000000000" pitchFamily="2" charset="2"/>
              </a:rPr>
              <a:t>Librarians</a:t>
            </a:r>
            <a:r>
              <a:rPr lang="fr-FR" dirty="0">
                <a:sym typeface="Wingdings" panose="05000000000000000000" pitchFamily="2" charset="2"/>
              </a:rPr>
              <a:t>. </a:t>
            </a:r>
            <a:r>
              <a:rPr lang="fr-FR" i="1" dirty="0">
                <a:sym typeface="Wingdings" panose="05000000000000000000" pitchFamily="2" charset="2"/>
              </a:rPr>
              <a:t>Final </a:t>
            </a:r>
            <a:r>
              <a:rPr lang="fr-FR" i="1" dirty="0" err="1">
                <a:sym typeface="Wingdings" panose="05000000000000000000" pitchFamily="2" charset="2"/>
              </a:rPr>
              <a:t>draft</a:t>
            </a:r>
            <a:r>
              <a:rPr lang="fr-FR" i="1" dirty="0">
                <a:sym typeface="Wingdings" panose="05000000000000000000" pitchFamily="2" charset="2"/>
              </a:rPr>
              <a:t>. </a:t>
            </a:r>
            <a:r>
              <a:rPr lang="fr-FR" dirty="0">
                <a:sym typeface="Wingdings" panose="05000000000000000000" pitchFamily="2" charset="2"/>
              </a:rPr>
              <a:t>14 p. 01/2017. [en ligne]. Disponible sur : www.nasig.org. : https://s3.amazonaws.com/amo_hub_content/Association92/files/CoreComp/CompetenciesforScholCommLibrarians_final_draft_2017-01-17.pdf) </a:t>
            </a:r>
            <a:r>
              <a:rPr lang="fr-FR" i="0" baseline="0" dirty="0" smtClean="0"/>
              <a:t>voir également les ressources référencées par COAR : https://www.coar-repositories.org/activities/support-and-training/task-force-competencies/</a:t>
            </a:r>
            <a:endParaRPr lang="fr-FR" dirty="0">
              <a:sym typeface="Wingdings" panose="05000000000000000000" pitchFamily="2" charset="2"/>
            </a:endParaRPr>
          </a:p>
          <a:p>
            <a:pPr marL="451150" indent="-90868"/>
            <a:r>
              <a:rPr lang="fr-FR" dirty="0">
                <a:sym typeface="Wingdings" panose="05000000000000000000" pitchFamily="2" charset="2"/>
              </a:rPr>
              <a:t>- le </a:t>
            </a:r>
            <a:r>
              <a:rPr lang="fr-FR" i="1" dirty="0" err="1">
                <a:sym typeface="Wingdings" panose="05000000000000000000" pitchFamily="2" charset="2"/>
              </a:rPr>
              <a:t>draft</a:t>
            </a:r>
            <a:r>
              <a:rPr lang="fr-FR" i="1" dirty="0">
                <a:sym typeface="Wingdings" panose="05000000000000000000" pitchFamily="2" charset="2"/>
              </a:rPr>
              <a:t> </a:t>
            </a:r>
            <a:r>
              <a:rPr lang="fr-FR" dirty="0">
                <a:sym typeface="Wingdings" panose="05000000000000000000" pitchFamily="2" charset="2"/>
              </a:rPr>
              <a:t>de NASIG mentionne les identifiants dans la catégorie « </a:t>
            </a:r>
            <a:r>
              <a:rPr lang="fr-FR" i="1" dirty="0" err="1">
                <a:sym typeface="Wingdings" panose="05000000000000000000" pitchFamily="2" charset="2"/>
              </a:rPr>
              <a:t>Publishing</a:t>
            </a:r>
            <a:r>
              <a:rPr lang="fr-FR" i="1" dirty="0">
                <a:sym typeface="Wingdings" panose="05000000000000000000" pitchFamily="2" charset="2"/>
              </a:rPr>
              <a:t> services</a:t>
            </a:r>
            <a:r>
              <a:rPr lang="fr-FR" dirty="0">
                <a:sym typeface="Wingdings" panose="05000000000000000000" pitchFamily="2" charset="2"/>
              </a:rPr>
              <a:t> », mais ils ont tout autant leur place dans d’autres catégories comme «  </a:t>
            </a:r>
            <a:r>
              <a:rPr lang="fr-FR" i="1" dirty="0" err="1">
                <a:sym typeface="Wingdings" panose="05000000000000000000" pitchFamily="2" charset="2"/>
              </a:rPr>
              <a:t>Institutional</a:t>
            </a:r>
            <a:r>
              <a:rPr lang="fr-FR" i="1" dirty="0">
                <a:sym typeface="Wingdings" panose="05000000000000000000" pitchFamily="2" charset="2"/>
              </a:rPr>
              <a:t> </a:t>
            </a:r>
            <a:r>
              <a:rPr lang="fr-FR" i="1" dirty="0" err="1">
                <a:sym typeface="Wingdings" panose="05000000000000000000" pitchFamily="2" charset="2"/>
              </a:rPr>
              <a:t>Repository</a:t>
            </a:r>
            <a:r>
              <a:rPr lang="fr-FR" i="1" dirty="0">
                <a:sym typeface="Wingdings" panose="05000000000000000000" pitchFamily="2" charset="2"/>
              </a:rPr>
              <a:t> Management </a:t>
            </a:r>
            <a:r>
              <a:rPr lang="fr-FR" dirty="0">
                <a:sym typeface="Wingdings" panose="05000000000000000000" pitchFamily="2" charset="2"/>
              </a:rPr>
              <a:t> », « </a:t>
            </a:r>
            <a:r>
              <a:rPr lang="fr-FR" i="1" dirty="0">
                <a:sym typeface="Wingdings" panose="05000000000000000000" pitchFamily="2" charset="2"/>
              </a:rPr>
              <a:t>Data Management Services </a:t>
            </a:r>
            <a:r>
              <a:rPr lang="fr-FR" dirty="0">
                <a:sym typeface="Wingdings" panose="05000000000000000000" pitchFamily="2" charset="2"/>
              </a:rPr>
              <a:t> », « </a:t>
            </a:r>
            <a:r>
              <a:rPr lang="fr-FR" i="1" dirty="0" err="1">
                <a:sym typeface="Wingdings" panose="05000000000000000000" pitchFamily="2" charset="2"/>
              </a:rPr>
              <a:t>Assessment</a:t>
            </a:r>
            <a:r>
              <a:rPr lang="fr-FR" i="1" dirty="0">
                <a:sym typeface="Wingdings" panose="05000000000000000000" pitchFamily="2" charset="2"/>
              </a:rPr>
              <a:t> and Impact </a:t>
            </a:r>
            <a:r>
              <a:rPr lang="fr-FR" i="1" dirty="0" err="1">
                <a:sym typeface="Wingdings" panose="05000000000000000000" pitchFamily="2" charset="2"/>
              </a:rPr>
              <a:t>Metrics</a:t>
            </a:r>
            <a:r>
              <a:rPr lang="fr-FR" i="1" dirty="0">
                <a:sym typeface="Wingdings" panose="05000000000000000000" pitchFamily="2" charset="2"/>
              </a:rPr>
              <a:t> </a:t>
            </a:r>
            <a:r>
              <a:rPr lang="fr-FR" dirty="0">
                <a:sym typeface="Wingdings" panose="05000000000000000000" pitchFamily="2" charset="2"/>
              </a:rPr>
              <a:t> »</a:t>
            </a:r>
          </a:p>
          <a:p>
            <a:pPr marL="183330"/>
            <a:r>
              <a:rPr lang="fr-FR" dirty="0" smtClean="0"/>
              <a:t>- limites </a:t>
            </a:r>
            <a:r>
              <a:rPr lang="fr-FR" dirty="0"/>
              <a:t>éventuelles : </a:t>
            </a:r>
          </a:p>
          <a:p>
            <a:pPr marL="360282"/>
            <a:r>
              <a:rPr lang="fr-FR" dirty="0"/>
              <a:t>- </a:t>
            </a:r>
            <a:r>
              <a:rPr lang="fr-FR" b="1" dirty="0"/>
              <a:t>problème de la prise en main</a:t>
            </a:r>
            <a:r>
              <a:rPr lang="fr-FR" dirty="0"/>
              <a:t> de ces outils centrés sur la publication alors que les documentalistes ne publient pas nécessairement </a:t>
            </a:r>
          </a:p>
          <a:p>
            <a:pPr marL="451150"/>
            <a:r>
              <a:rPr lang="fr-FR" dirty="0" smtClean="0">
                <a:sym typeface="Wingdings" panose="05000000000000000000" pitchFamily="2" charset="2"/>
              </a:rPr>
              <a:t> </a:t>
            </a:r>
            <a:r>
              <a:rPr lang="fr-FR" dirty="0">
                <a:sym typeface="Wingdings" panose="05000000000000000000" pitchFamily="2" charset="2"/>
              </a:rPr>
              <a:t>se rapprocher de quelques chercheurs pour pouvoir tester au mieux les services, voire les difficultés, les nouveautés</a:t>
            </a:r>
          </a:p>
          <a:p>
            <a:pPr marL="451150"/>
            <a:r>
              <a:rPr lang="fr-FR" dirty="0" smtClean="0">
                <a:sym typeface="Wingdings" panose="05000000000000000000" pitchFamily="2" charset="2"/>
              </a:rPr>
              <a:t> </a:t>
            </a:r>
            <a:r>
              <a:rPr lang="fr-FR" dirty="0">
                <a:sym typeface="Wingdings" panose="05000000000000000000" pitchFamily="2" charset="2"/>
              </a:rPr>
              <a:t>préparer des exemples propres à l’institution</a:t>
            </a:r>
          </a:p>
          <a:p>
            <a:pPr marL="360282">
              <a:buFontTx/>
              <a:buChar char="-"/>
            </a:pPr>
            <a:r>
              <a:rPr lang="fr-FR" dirty="0" smtClean="0">
                <a:sym typeface="Wingdings" panose="05000000000000000000" pitchFamily="2" charset="2"/>
              </a:rPr>
              <a:t> </a:t>
            </a:r>
            <a:r>
              <a:rPr lang="fr-FR" b="1" dirty="0" smtClean="0">
                <a:sym typeface="Wingdings" panose="05000000000000000000" pitchFamily="2" charset="2"/>
              </a:rPr>
              <a:t>compétences </a:t>
            </a:r>
            <a:r>
              <a:rPr lang="fr-FR" b="1" dirty="0">
                <a:sym typeface="Wingdings" panose="05000000000000000000" pitchFamily="2" charset="2"/>
              </a:rPr>
              <a:t>techniques éventuelles et </a:t>
            </a:r>
            <a:r>
              <a:rPr lang="fr-FR" b="1" dirty="0" smtClean="0">
                <a:sym typeface="Wingdings" panose="05000000000000000000" pitchFamily="2" charset="2"/>
              </a:rPr>
              <a:t>informatiques</a:t>
            </a:r>
            <a:r>
              <a:rPr lang="fr-FR" dirty="0" smtClean="0">
                <a:sym typeface="Wingdings" panose="05000000000000000000" pitchFamily="2" charset="2"/>
              </a:rPr>
              <a:t> (ex. : quand implémentation dans systèmes d’information recherche)</a:t>
            </a:r>
            <a:endParaRPr lang="fr-FR" dirty="0">
              <a:sym typeface="Wingdings" panose="05000000000000000000" pitchFamily="2" charset="2"/>
            </a:endParaRPr>
          </a:p>
          <a:p>
            <a:pPr marL="451150"/>
            <a:r>
              <a:rPr lang="fr-FR" dirty="0" smtClean="0">
                <a:sym typeface="Wingdings" panose="05000000000000000000" pitchFamily="2" charset="2"/>
              </a:rPr>
              <a:t> </a:t>
            </a:r>
            <a:r>
              <a:rPr lang="fr-FR" dirty="0">
                <a:sym typeface="Wingdings" panose="05000000000000000000" pitchFamily="2" charset="2"/>
              </a:rPr>
              <a:t>se rapprocher des services informatiques, souvent déjà connus grâce à SIGB, et des services d’accompagnement de la recherche</a:t>
            </a:r>
            <a:endParaRPr lang="fr-FR" dirty="0"/>
          </a:p>
          <a:p>
            <a:pPr marL="451150" indent="-92462"/>
            <a:r>
              <a:rPr lang="fr-FR" dirty="0"/>
              <a:t>	</a:t>
            </a:r>
          </a:p>
          <a:p>
            <a:pPr marL="267820" indent="-92462"/>
            <a:r>
              <a:rPr lang="fr-FR" dirty="0">
                <a:solidFill>
                  <a:srgbClr val="2CACD7"/>
                </a:solidFill>
              </a:rPr>
              <a:t>- </a:t>
            </a:r>
            <a:r>
              <a:rPr lang="fr-FR" dirty="0" smtClean="0">
                <a:solidFill>
                  <a:srgbClr val="2CACD7"/>
                </a:solidFill>
              </a:rPr>
              <a:t>(plutôt) pour </a:t>
            </a:r>
            <a:r>
              <a:rPr lang="fr-FR" dirty="0">
                <a:solidFill>
                  <a:srgbClr val="2CACD7"/>
                </a:solidFill>
              </a:rPr>
              <a:t>les identifiants </a:t>
            </a:r>
            <a:r>
              <a:rPr lang="fr-FR" dirty="0" smtClean="0">
                <a:solidFill>
                  <a:srgbClr val="2CACD7"/>
                </a:solidFill>
              </a:rPr>
              <a:t>gérés par les professionnels IST (IdRef) et la gestion des métadonnées</a:t>
            </a:r>
            <a:endParaRPr lang="fr-FR" dirty="0"/>
          </a:p>
          <a:p>
            <a:pPr marL="451150" indent="-92462">
              <a:tabLst>
                <a:tab pos="451150" algn="l"/>
              </a:tabLst>
            </a:pPr>
            <a:r>
              <a:rPr lang="fr-FR" dirty="0"/>
              <a:t>- de nouvelles missions, dans de nouveaux réseaux, notamment nationaux (</a:t>
            </a:r>
            <a:r>
              <a:rPr lang="fr-FR" dirty="0" smtClean="0"/>
              <a:t>IdRef, </a:t>
            </a:r>
            <a:r>
              <a:rPr lang="fr-FR" dirty="0"/>
              <a:t>AURéHAL et </a:t>
            </a:r>
            <a:r>
              <a:rPr lang="fr-FR" dirty="0" err="1"/>
              <a:t>Conditor</a:t>
            </a:r>
            <a:r>
              <a:rPr lang="fr-FR" dirty="0"/>
              <a:t> pour la France) : </a:t>
            </a:r>
            <a:r>
              <a:rPr lang="fr-FR" dirty="0" smtClean="0">
                <a:sym typeface="Wingdings" panose="05000000000000000000" pitchFamily="2" charset="2"/>
              </a:rPr>
              <a:t>vers des postes de «</a:t>
            </a:r>
            <a:r>
              <a:rPr lang="fr-FR" dirty="0">
                <a:sym typeface="Wingdings" panose="05000000000000000000" pitchFamily="2" charset="2"/>
              </a:rPr>
              <a:t> </a:t>
            </a:r>
            <a:r>
              <a:rPr lang="fr-FR" b="1" dirty="0">
                <a:sym typeface="Wingdings" panose="05000000000000000000" pitchFamily="2" charset="2"/>
              </a:rPr>
              <a:t>chargé de l’information scientifique</a:t>
            </a:r>
            <a:r>
              <a:rPr lang="fr-FR" dirty="0">
                <a:sym typeface="Wingdings" panose="05000000000000000000" pitchFamily="2" charset="2"/>
              </a:rPr>
              <a:t> » (</a:t>
            </a:r>
            <a:r>
              <a:rPr lang="fr-FR" dirty="0"/>
              <a:t>Renaud </a:t>
            </a:r>
            <a:r>
              <a:rPr lang="fr-FR" dirty="0" err="1"/>
              <a:t>Délémontez</a:t>
            </a:r>
            <a:r>
              <a:rPr lang="fr-FR" dirty="0"/>
              <a:t>, </a:t>
            </a:r>
            <a:r>
              <a:rPr lang="fr-FR" i="1" dirty="0"/>
              <a:t>op. </a:t>
            </a:r>
            <a:r>
              <a:rPr lang="fr-FR" i="1" dirty="0" err="1"/>
              <a:t>cit</a:t>
            </a:r>
            <a:r>
              <a:rPr lang="fr-FR" i="1" dirty="0"/>
              <a:t>.</a:t>
            </a:r>
            <a:r>
              <a:rPr lang="fr-FR" dirty="0"/>
              <a:t>, http://www.enssib.fr/bibliotheque-numerique/notices/67434-les-bibliotheques-universitaires-face-aux-systemes-d-information-recherche-nouveaux-outils-nouveaux-roles) ; </a:t>
            </a:r>
          </a:p>
          <a:p>
            <a:pPr marL="451150" indent="-92462">
              <a:tabLst>
                <a:tab pos="451150" algn="l"/>
              </a:tabLst>
            </a:pPr>
            <a:r>
              <a:rPr lang="fr-FR" dirty="0"/>
              <a:t>	- </a:t>
            </a:r>
            <a:r>
              <a:rPr lang="fr-FR" b="1" dirty="0"/>
              <a:t>une nécessaire évolution des profils de poste et une réorganisation des tâches</a:t>
            </a:r>
            <a:r>
              <a:rPr lang="fr-FR" dirty="0"/>
              <a:t>, notamment des catégories B, jusque-là plutôt centrées sur le catalogage de collections « physiques »</a:t>
            </a:r>
          </a:p>
          <a:p>
            <a:pPr marL="538829" indent="-92462"/>
            <a:r>
              <a:rPr lang="fr-FR" dirty="0" smtClean="0"/>
              <a:t>- </a:t>
            </a:r>
            <a:r>
              <a:rPr lang="fr-FR" dirty="0"/>
              <a:t>« sur le fond, le travail resterait le même : participer à l’enrichissement et à la correction des bases documentaires nationales. […] L'appétence des bibliothécaires pour ces questions et leurs compétences conduisent Christophe </a:t>
            </a:r>
            <a:r>
              <a:rPr lang="fr-FR" dirty="0" err="1"/>
              <a:t>Boutillon</a:t>
            </a:r>
            <a:r>
              <a:rPr lang="fr-FR" dirty="0"/>
              <a:t> à estimer </a:t>
            </a:r>
            <a:r>
              <a:rPr lang="fr-FR" b="1" dirty="0"/>
              <a:t>qu'une partie des personnels des SCD pourrait se consacrer à ces activités (de 10 à </a:t>
            </a:r>
            <a:r>
              <a:rPr lang="fr-FR" b="1" dirty="0" smtClean="0"/>
              <a:t>20 %)</a:t>
            </a:r>
            <a:r>
              <a:rPr lang="fr-FR" dirty="0"/>
              <a:t> » (</a:t>
            </a:r>
            <a:r>
              <a:rPr lang="fr-FR" baseline="0" dirty="0" smtClean="0">
                <a:sym typeface="Wingdings" panose="05000000000000000000" pitchFamily="2" charset="2"/>
              </a:rPr>
              <a:t>Renaud </a:t>
            </a:r>
            <a:r>
              <a:rPr lang="fr-FR" baseline="0" dirty="0" err="1" smtClean="0"/>
              <a:t>Délémontez</a:t>
            </a:r>
            <a:r>
              <a:rPr lang="fr-FR" baseline="0" dirty="0" smtClean="0"/>
              <a:t>, </a:t>
            </a:r>
            <a:r>
              <a:rPr lang="fr-FR" i="1" baseline="0" dirty="0" smtClean="0"/>
              <a:t>op. </a:t>
            </a:r>
            <a:r>
              <a:rPr lang="fr-FR" i="1" baseline="0" dirty="0" err="1" smtClean="0"/>
              <a:t>cit</a:t>
            </a:r>
            <a:r>
              <a:rPr lang="fr-FR" i="1" baseline="0" dirty="0" smtClean="0"/>
              <a:t>., </a:t>
            </a:r>
            <a:r>
              <a:rPr lang="fr-FR" dirty="0"/>
              <a:t>http://www.enssib.fr/bibliotheque-numerique/notices/67434-les-bibliotheques-universitaires-face-aux-systemes-d-information-recherche-nouveaux-outils-nouveaux-roles)</a:t>
            </a:r>
          </a:p>
          <a:p>
            <a:pPr marL="538829" indent="-92462"/>
            <a:r>
              <a:rPr lang="fr-FR" dirty="0"/>
              <a:t>- mais aussi un rapprochement Correspondant autorités de l’ABES et des services aux chercheurs : ex. : à Lille 2, le Correspondant autorités est l’administrateur de l’application </a:t>
            </a:r>
            <a:r>
              <a:rPr lang="fr-FR" dirty="0" err="1"/>
              <a:t>Sampra</a:t>
            </a:r>
            <a:r>
              <a:rPr lang="fr-FR" dirty="0"/>
              <a:t> ; à l’INP de Toulouse, il est le gestionnaire de l’archive ouverte OATAO (François Mistral et Yann Nicolas, </a:t>
            </a:r>
            <a:r>
              <a:rPr lang="fr-FR" i="1" dirty="0"/>
              <a:t>op. </a:t>
            </a:r>
            <a:r>
              <a:rPr lang="fr-FR" i="1" dirty="0" err="1"/>
              <a:t>cit</a:t>
            </a:r>
            <a:r>
              <a:rPr lang="fr-FR" i="1" dirty="0"/>
              <a:t>.</a:t>
            </a:r>
            <a:r>
              <a:rPr lang="fr-FR" dirty="0"/>
              <a:t>, sur : http://abes.fr/Publications-Evenements/Arabesques/Arabesques-n-85, p. 8-9)</a:t>
            </a:r>
          </a:p>
          <a:p>
            <a:endParaRPr lang="fr-FR" dirty="0"/>
          </a:p>
          <a:p>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115</a:t>
            </a:fld>
            <a:endParaRPr lang="fr-FR" dirty="0"/>
          </a:p>
        </p:txBody>
      </p:sp>
    </p:spTree>
    <p:extLst>
      <p:ext uri="{BB962C8B-B14F-4D97-AF65-F5344CB8AC3E}">
        <p14:creationId xmlns:p14="http://schemas.microsoft.com/office/powerpoint/2010/main" val="28733299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2170" indent="-172170">
              <a:buFontTx/>
              <a:buChar char="-"/>
            </a:pPr>
            <a:r>
              <a:rPr lang="fr-FR" sz="1100" b="1" dirty="0">
                <a:solidFill>
                  <a:srgbClr val="315280"/>
                </a:solidFill>
              </a:rPr>
              <a:t>Identifiants pour les organisations (</a:t>
            </a:r>
            <a:r>
              <a:rPr lang="fr-FR" sz="1100" b="1" dirty="0" err="1">
                <a:solidFill>
                  <a:srgbClr val="315280"/>
                </a:solidFill>
              </a:rPr>
              <a:t>orgID</a:t>
            </a:r>
            <a:r>
              <a:rPr lang="fr-FR" sz="1100" b="1" dirty="0">
                <a:solidFill>
                  <a:srgbClr val="315280"/>
                </a:solidFill>
              </a:rPr>
              <a:t>)</a:t>
            </a:r>
          </a:p>
          <a:p>
            <a:pPr marL="172170" indent="-172170">
              <a:buFontTx/>
              <a:buChar char="-"/>
            </a:pPr>
            <a:r>
              <a:rPr lang="fr-FR" sz="1100" b="1" dirty="0">
                <a:solidFill>
                  <a:srgbClr val="315280"/>
                </a:solidFill>
              </a:rPr>
              <a:t>Paysage français</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116</a:t>
            </a:fld>
            <a:endParaRPr lang="fr-FR" dirty="0"/>
          </a:p>
        </p:txBody>
      </p:sp>
    </p:spTree>
    <p:extLst>
      <p:ext uri="{BB962C8B-B14F-4D97-AF65-F5344CB8AC3E}">
        <p14:creationId xmlns:p14="http://schemas.microsoft.com/office/powerpoint/2010/main" val="39981742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a:t>
            </a:r>
            <a:r>
              <a:rPr lang="fr-FR" dirty="0"/>
              <a:t>Jérôme </a:t>
            </a:r>
            <a:r>
              <a:rPr lang="fr-FR" dirty="0" err="1"/>
              <a:t>Poumeyrol</a:t>
            </a:r>
            <a:r>
              <a:rPr lang="fr-FR" dirty="0"/>
              <a:t>, </a:t>
            </a:r>
            <a:r>
              <a:rPr lang="fr-FR" i="1" dirty="0"/>
              <a:t>op. </a:t>
            </a:r>
            <a:r>
              <a:rPr lang="fr-FR" i="1" dirty="0" err="1"/>
              <a:t>cit</a:t>
            </a:r>
            <a:r>
              <a:rPr lang="fr-FR" i="1" dirty="0"/>
              <a:t>.,</a:t>
            </a:r>
            <a:r>
              <a:rPr lang="fr-FR" dirty="0"/>
              <a:t> http://weburfist.univ-bordeaux.fr/wp-content/uploads/2014/09/POUMEYROL_Limoges_13_11_2014.pdf, p. 13, autres ex. p. 12</a:t>
            </a:r>
          </a:p>
          <a:p>
            <a:pPr defTabSz="918240">
              <a:defRPr/>
            </a:pPr>
            <a:endParaRPr lang="fr-FR" i="1" dirty="0"/>
          </a:p>
          <a:p>
            <a:pPr>
              <a:spcAft>
                <a:spcPts val="603"/>
              </a:spcAft>
              <a:defRPr/>
            </a:pPr>
            <a:r>
              <a:rPr lang="fr-FR" sz="1100" b="1" u="sng" dirty="0">
                <a:solidFill>
                  <a:srgbClr val="315280"/>
                </a:solidFill>
              </a:rPr>
              <a:t>Vers des identifiants pour les organisations </a:t>
            </a:r>
            <a:r>
              <a:rPr lang="fr-FR" sz="1100" b="1" u="sng" dirty="0">
                <a:solidFill>
                  <a:srgbClr val="315280"/>
                </a:solidFill>
                <a:sym typeface="Wingdings" panose="05000000000000000000" pitchFamily="2" charset="2"/>
              </a:rPr>
              <a:t>(</a:t>
            </a:r>
            <a:r>
              <a:rPr lang="fr-FR" sz="1100" b="1" u="sng" dirty="0" err="1">
                <a:solidFill>
                  <a:srgbClr val="315280"/>
                </a:solidFill>
                <a:sym typeface="Wingdings" panose="05000000000000000000" pitchFamily="2" charset="2"/>
              </a:rPr>
              <a:t>OrgID</a:t>
            </a:r>
            <a:r>
              <a:rPr lang="fr-FR" sz="1100" b="1" u="sng" dirty="0">
                <a:solidFill>
                  <a:srgbClr val="315280"/>
                </a:solidFill>
                <a:sym typeface="Wingdings" panose="05000000000000000000" pitchFamily="2" charset="2"/>
              </a:rPr>
              <a:t>)</a:t>
            </a:r>
            <a:endParaRPr lang="en-US" sz="1100" b="1" u="sng" dirty="0">
              <a:solidFill>
                <a:srgbClr val="315280"/>
              </a:solidFill>
              <a:sym typeface="Wingdings" panose="05000000000000000000" pitchFamily="2" charset="2"/>
            </a:endParaRPr>
          </a:p>
          <a:p>
            <a:pPr marL="87680" defTabSz="918240">
              <a:spcAft>
                <a:spcPts val="301"/>
              </a:spcAft>
              <a:defRPr/>
            </a:pPr>
            <a:r>
              <a:rPr lang="fr-FR" b="1" dirty="0" smtClean="0">
                <a:solidFill>
                  <a:srgbClr val="315280"/>
                </a:solidFill>
              </a:rPr>
              <a:t>- problème des affiliations </a:t>
            </a:r>
          </a:p>
          <a:p>
            <a:pPr marL="263038" indent="-102027" defTabSz="918240">
              <a:buFontTx/>
              <a:buChar char="-"/>
              <a:defRPr/>
            </a:pPr>
            <a:r>
              <a:rPr lang="fr-FR" dirty="0" smtClean="0"/>
              <a:t>exemple</a:t>
            </a:r>
            <a:r>
              <a:rPr lang="fr-FR" baseline="0" dirty="0" smtClean="0"/>
              <a:t> 1 : dans le cadre de l’étude sur les chercheurs norvégiens </a:t>
            </a:r>
            <a:r>
              <a:rPr lang="fr-FR" i="1" baseline="0" dirty="0" smtClean="0"/>
              <a:t>supra</a:t>
            </a:r>
            <a:r>
              <a:rPr lang="fr-FR" baseline="0" dirty="0" smtClean="0"/>
              <a:t>, ses auteurs ont dû chercher à la fois « </a:t>
            </a:r>
            <a:r>
              <a:rPr lang="en-US" dirty="0" smtClean="0"/>
              <a:t>University of </a:t>
            </a:r>
            <a:r>
              <a:rPr lang="fr-FR" noProof="0" dirty="0" smtClean="0"/>
              <a:t>Bergen » et « </a:t>
            </a:r>
            <a:r>
              <a:rPr lang="fr-FR" noProof="0" dirty="0" err="1" smtClean="0"/>
              <a:t>Universitetet</a:t>
            </a:r>
            <a:r>
              <a:rPr lang="fr-FR" noProof="0" dirty="0" smtClean="0"/>
              <a:t> i</a:t>
            </a:r>
            <a:r>
              <a:rPr lang="fr-FR" baseline="0" noProof="0" dirty="0" smtClean="0"/>
              <a:t> </a:t>
            </a:r>
            <a:r>
              <a:rPr lang="fr-FR" noProof="0" dirty="0" smtClean="0"/>
              <a:t>Bergen » pour repérer les </a:t>
            </a:r>
            <a:r>
              <a:rPr lang="en-US" dirty="0" err="1" smtClean="0"/>
              <a:t>ResearcherID</a:t>
            </a:r>
            <a:r>
              <a:rPr lang="en-US" dirty="0" smtClean="0"/>
              <a:t> et les </a:t>
            </a:r>
            <a:r>
              <a:rPr lang="en-US" dirty="0" err="1" smtClean="0"/>
              <a:t>identifiants</a:t>
            </a:r>
            <a:r>
              <a:rPr lang="en-US" dirty="0" smtClean="0"/>
              <a:t> ORCID des </a:t>
            </a:r>
            <a:r>
              <a:rPr lang="en-US" dirty="0" err="1" smtClean="0"/>
              <a:t>chercheurs</a:t>
            </a:r>
            <a:r>
              <a:rPr lang="en-US" baseline="0" dirty="0" smtClean="0"/>
              <a:t> de </a:t>
            </a:r>
            <a:r>
              <a:rPr lang="en-US" baseline="0" dirty="0" err="1" smtClean="0"/>
              <a:t>l’établissement</a:t>
            </a:r>
            <a:r>
              <a:rPr lang="en-US" baseline="0" dirty="0" smtClean="0"/>
              <a:t> (</a:t>
            </a:r>
            <a:r>
              <a:rPr lang="fr-FR" b="0" dirty="0" smtClean="0">
                <a:solidFill>
                  <a:schemeClr val="tx1"/>
                </a:solidFill>
              </a:rPr>
              <a:t>Susanne </a:t>
            </a:r>
            <a:r>
              <a:rPr lang="fr-FR" b="0" dirty="0" err="1" smtClean="0">
                <a:solidFill>
                  <a:schemeClr val="tx1"/>
                </a:solidFill>
              </a:rPr>
              <a:t>Mikki</a:t>
            </a:r>
            <a:r>
              <a:rPr lang="fr-FR" b="0" dirty="0" smtClean="0">
                <a:solidFill>
                  <a:schemeClr val="tx1"/>
                </a:solidFill>
              </a:rPr>
              <a:t> et al.,</a:t>
            </a:r>
            <a:r>
              <a:rPr lang="fr-FR" b="0" baseline="0" dirty="0" smtClean="0">
                <a:solidFill>
                  <a:schemeClr val="tx1"/>
                </a:solidFill>
              </a:rPr>
              <a:t> </a:t>
            </a:r>
            <a:r>
              <a:rPr lang="fr-FR" b="0" i="1" baseline="0" dirty="0" smtClean="0">
                <a:solidFill>
                  <a:schemeClr val="tx1"/>
                </a:solidFill>
              </a:rPr>
              <a:t>op. </a:t>
            </a:r>
            <a:r>
              <a:rPr lang="fr-FR" b="0" i="1" u="none" baseline="0" dirty="0" err="1" smtClean="0">
                <a:solidFill>
                  <a:schemeClr val="tx1"/>
                </a:solidFill>
              </a:rPr>
              <a:t>cit</a:t>
            </a:r>
            <a:r>
              <a:rPr lang="fr-FR" b="0" i="1" u="none" baseline="0" dirty="0" smtClean="0">
                <a:solidFill>
                  <a:schemeClr val="tx1"/>
                </a:solidFill>
              </a:rPr>
              <a:t>.</a:t>
            </a:r>
            <a:r>
              <a:rPr lang="fr-FR" b="0" i="0" baseline="0" dirty="0" smtClean="0">
                <a:solidFill>
                  <a:schemeClr val="tx1"/>
                </a:solidFill>
              </a:rPr>
              <a:t>, </a:t>
            </a:r>
            <a:r>
              <a:rPr lang="fr-FR" b="0" i="0" dirty="0" smtClean="0">
                <a:solidFill>
                  <a:schemeClr val="tx1"/>
                </a:solidFill>
              </a:rPr>
              <a:t>http</a:t>
            </a:r>
            <a:r>
              <a:rPr lang="fr-FR" b="0" dirty="0" smtClean="0">
                <a:solidFill>
                  <a:schemeClr val="tx1"/>
                </a:solidFill>
              </a:rPr>
              <a:t>://journals.plos.org/plosone/article?id=10.1371/journal.pone.0142709)</a:t>
            </a:r>
          </a:p>
          <a:p>
            <a:pPr marL="263038" indent="-102027" defTabSz="918240">
              <a:buFontTx/>
              <a:buChar char="-"/>
              <a:defRPr/>
            </a:pPr>
            <a:r>
              <a:rPr lang="fr-FR" b="0" dirty="0" smtClean="0">
                <a:solidFill>
                  <a:schemeClr val="tx1"/>
                </a:solidFill>
              </a:rPr>
              <a:t>exemple 2 : </a:t>
            </a:r>
            <a:r>
              <a:rPr lang="fr-FR" b="0" baseline="0" dirty="0" smtClean="0">
                <a:solidFill>
                  <a:schemeClr val="tx1"/>
                </a:solidFill>
              </a:rPr>
              <a:t>York = </a:t>
            </a:r>
            <a:r>
              <a:rPr lang="en-US" b="0" baseline="0" dirty="0" smtClean="0">
                <a:solidFill>
                  <a:schemeClr val="tx1"/>
                </a:solidFill>
              </a:rPr>
              <a:t>University of York </a:t>
            </a:r>
            <a:r>
              <a:rPr lang="en-US" b="0" baseline="0" dirty="0" err="1" smtClean="0">
                <a:solidFill>
                  <a:schemeClr val="tx1"/>
                </a:solidFill>
              </a:rPr>
              <a:t>en</a:t>
            </a:r>
            <a:r>
              <a:rPr lang="en-US" b="0" baseline="0" dirty="0" smtClean="0">
                <a:solidFill>
                  <a:schemeClr val="tx1"/>
                </a:solidFill>
              </a:rPr>
              <a:t> </a:t>
            </a:r>
            <a:r>
              <a:rPr lang="en-US" b="0" baseline="0" dirty="0" err="1" smtClean="0">
                <a:solidFill>
                  <a:schemeClr val="tx1"/>
                </a:solidFill>
              </a:rPr>
              <a:t>Angleterre</a:t>
            </a:r>
            <a:r>
              <a:rPr lang="en-US" b="0" baseline="0" dirty="0" smtClean="0">
                <a:solidFill>
                  <a:schemeClr val="tx1"/>
                </a:solidFill>
              </a:rPr>
              <a:t>, York University à Toronto </a:t>
            </a:r>
            <a:r>
              <a:rPr lang="en-US" b="0" baseline="0" dirty="0" err="1" smtClean="0">
                <a:solidFill>
                  <a:schemeClr val="tx1"/>
                </a:solidFill>
              </a:rPr>
              <a:t>ou</a:t>
            </a:r>
            <a:r>
              <a:rPr lang="en-US" b="0" baseline="0" dirty="0" smtClean="0">
                <a:solidFill>
                  <a:schemeClr val="tx1"/>
                </a:solidFill>
              </a:rPr>
              <a:t> York College </a:t>
            </a:r>
            <a:r>
              <a:rPr lang="en-US" b="0" baseline="0" dirty="0" err="1" smtClean="0">
                <a:solidFill>
                  <a:schemeClr val="tx1"/>
                </a:solidFill>
              </a:rPr>
              <a:t>en</a:t>
            </a:r>
            <a:r>
              <a:rPr lang="en-US" b="0" baseline="0" dirty="0" smtClean="0">
                <a:solidFill>
                  <a:schemeClr val="tx1"/>
                </a:solidFill>
              </a:rPr>
              <a:t> </a:t>
            </a:r>
            <a:r>
              <a:rPr lang="en-US" b="0" baseline="0" dirty="0" err="1" smtClean="0">
                <a:solidFill>
                  <a:schemeClr val="tx1"/>
                </a:solidFill>
              </a:rPr>
              <a:t>Pennsylvanie</a:t>
            </a:r>
            <a:r>
              <a:rPr lang="en-US" b="0" baseline="0" dirty="0" smtClean="0">
                <a:solidFill>
                  <a:schemeClr val="tx1"/>
                </a:solidFill>
              </a:rPr>
              <a:t> ?</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117</a:t>
            </a:fld>
            <a:endParaRPr lang="fr-FR" dirty="0"/>
          </a:p>
        </p:txBody>
      </p:sp>
    </p:spTree>
    <p:extLst>
      <p:ext uri="{BB962C8B-B14F-4D97-AF65-F5344CB8AC3E}">
        <p14:creationId xmlns:p14="http://schemas.microsoft.com/office/powerpoint/2010/main" val="7106726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fr-FR" dirty="0" err="1" smtClean="0"/>
              <a:t>Hideaki</a:t>
            </a:r>
            <a:r>
              <a:rPr lang="fr-FR" dirty="0" smtClean="0"/>
              <a:t> Takeda. </a:t>
            </a:r>
            <a:r>
              <a:rPr lang="fr-FR" i="1" dirty="0" err="1" smtClean="0"/>
              <a:t>Researchers</a:t>
            </a:r>
            <a:r>
              <a:rPr lang="fr-FR" i="1" dirty="0" smtClean="0"/>
              <a:t> and </a:t>
            </a:r>
            <a:r>
              <a:rPr lang="fr-FR" i="1" dirty="0" err="1" smtClean="0"/>
              <a:t>Identifiers</a:t>
            </a:r>
            <a:r>
              <a:rPr lang="fr-FR" i="1" dirty="0" smtClean="0"/>
              <a:t>. </a:t>
            </a:r>
            <a:r>
              <a:rPr lang="fr-FR" dirty="0" smtClean="0"/>
              <a:t>ORCID </a:t>
            </a:r>
            <a:r>
              <a:rPr lang="fr-FR" dirty="0" err="1" smtClean="0"/>
              <a:t>Outreach</a:t>
            </a:r>
            <a:r>
              <a:rPr lang="fr-FR" dirty="0" smtClean="0"/>
              <a:t> Meeting, Tokyo, </a:t>
            </a:r>
            <a:r>
              <a:rPr lang="fr-FR" dirty="0" err="1" smtClean="0"/>
              <a:t>Japan</a:t>
            </a:r>
            <a:r>
              <a:rPr lang="fr-FR" dirty="0" smtClean="0"/>
              <a:t>, 4 </a:t>
            </a:r>
            <a:r>
              <a:rPr lang="fr-FR" dirty="0" err="1" smtClean="0"/>
              <a:t>November</a:t>
            </a:r>
            <a:r>
              <a:rPr lang="fr-FR" dirty="0" smtClean="0"/>
              <a:t>, 2013. Présentation, 25 p. [en ligne]. Disponible sur : https://fr.slideshare.net/takeda/researchers-and-identifiers. </a:t>
            </a:r>
          </a:p>
          <a:p>
            <a:pPr marL="263038" indent="-87680"/>
            <a:endParaRPr lang="fr-FR" baseline="0" dirty="0" smtClean="0"/>
          </a:p>
          <a:p>
            <a:pPr marL="87680">
              <a:spcAft>
                <a:spcPts val="301"/>
              </a:spcAft>
              <a:defRPr/>
            </a:pPr>
            <a:r>
              <a:rPr lang="fr-FR" b="1" dirty="0">
                <a:solidFill>
                  <a:srgbClr val="315280"/>
                </a:solidFill>
              </a:rPr>
              <a:t>- </a:t>
            </a:r>
            <a:r>
              <a:rPr lang="fr-FR" b="1" dirty="0" smtClean="0">
                <a:solidFill>
                  <a:srgbClr val="315280"/>
                </a:solidFill>
              </a:rPr>
              <a:t>multiplication des types d’identifiants</a:t>
            </a:r>
            <a:endParaRPr lang="fr-FR" b="1" dirty="0">
              <a:solidFill>
                <a:srgbClr val="315280"/>
              </a:solidFill>
            </a:endParaRPr>
          </a:p>
          <a:p>
            <a:pPr marL="263038" indent="-87680">
              <a:buFontTx/>
              <a:buChar char="-"/>
            </a:pPr>
            <a:r>
              <a:rPr lang="fr-FR" dirty="0" smtClean="0"/>
              <a:t>identifiants objet</a:t>
            </a:r>
          </a:p>
          <a:p>
            <a:pPr marL="263038" indent="-87680">
              <a:buFontTx/>
              <a:buChar char="-"/>
            </a:pPr>
            <a:r>
              <a:rPr lang="fr-FR" dirty="0" smtClean="0"/>
              <a:t>identifiants auteur</a:t>
            </a:r>
          </a:p>
          <a:p>
            <a:pPr marL="263038" indent="-87680">
              <a:buFontTx/>
              <a:buChar char="-"/>
            </a:pPr>
            <a:r>
              <a:rPr lang="fr-FR" dirty="0" smtClean="0"/>
              <a:t>identifiants pour les organisations (cf. infra)</a:t>
            </a:r>
          </a:p>
          <a:p>
            <a:pPr marL="263038" indent="-87680">
              <a:buFontTx/>
              <a:buChar char="-"/>
            </a:pPr>
            <a:r>
              <a:rPr lang="fr-FR" baseline="0" dirty="0" smtClean="0"/>
              <a:t>identifiants</a:t>
            </a:r>
            <a:r>
              <a:rPr lang="fr-FR" dirty="0" smtClean="0"/>
              <a:t> pour les activités de recherche et les projets : ex. </a:t>
            </a:r>
            <a:r>
              <a:rPr lang="fr-FR" dirty="0"/>
              <a:t>: RAID </a:t>
            </a:r>
            <a:r>
              <a:rPr lang="fr-FR" dirty="0" smtClean="0"/>
              <a:t>pour identifier le lieu, les collaborateurs et les ressources liées (https</a:t>
            </a:r>
            <a:r>
              <a:rPr lang="fr-FR" dirty="0"/>
              <a:t>://www.raid.org.au</a:t>
            </a:r>
            <a:r>
              <a:rPr lang="fr-FR" dirty="0" smtClean="0"/>
              <a:t>/)</a:t>
            </a:r>
          </a:p>
          <a:p>
            <a:pPr marL="263038" indent="-87680">
              <a:buFontTx/>
              <a:buChar char="-"/>
            </a:pPr>
            <a:r>
              <a:rPr lang="fr-FR" baseline="0" dirty="0" smtClean="0"/>
              <a:t>identifiants</a:t>
            </a:r>
            <a:r>
              <a:rPr lang="fr-FR" dirty="0" smtClean="0"/>
              <a:t> pour les ressources de recherche : ex. </a:t>
            </a:r>
            <a:r>
              <a:rPr lang="fr-FR" dirty="0"/>
              <a:t>: RRID </a:t>
            </a:r>
            <a:r>
              <a:rPr lang="fr-FR" dirty="0" smtClean="0"/>
              <a:t>dans le domaine biomédical (anticorps, lignées cellulaires, organismes modèle, logiciels, bases de données, mhttps</a:t>
            </a:r>
            <a:r>
              <a:rPr lang="fr-FR" dirty="0"/>
              <a:t>://www.rrids.org</a:t>
            </a:r>
            <a:r>
              <a:rPr lang="fr-FR" dirty="0" smtClean="0"/>
              <a:t>/)</a:t>
            </a:r>
          </a:p>
          <a:p>
            <a:pPr marL="263038" indent="-87680">
              <a:buFontTx/>
              <a:buChar char="-"/>
            </a:pPr>
            <a:r>
              <a:rPr lang="fr-FR" baseline="0" dirty="0" smtClean="0"/>
              <a:t>identifiants pour les conférences : ex. projet </a:t>
            </a:r>
            <a:r>
              <a:rPr lang="fr-FR" baseline="0" dirty="0" err="1" smtClean="0"/>
              <a:t>DataCite</a:t>
            </a:r>
            <a:r>
              <a:rPr lang="fr-FR" baseline="0" dirty="0" smtClean="0"/>
              <a:t> / </a:t>
            </a:r>
            <a:r>
              <a:rPr lang="fr-FR" baseline="0" dirty="0" err="1" smtClean="0"/>
              <a:t>Crossref</a:t>
            </a:r>
            <a:r>
              <a:rPr lang="fr-FR" baseline="0" dirty="0" smtClean="0"/>
              <a:t> à partir de 2017, </a:t>
            </a:r>
            <a:r>
              <a:rPr lang="fr-FR" baseline="0" dirty="0" err="1" smtClean="0"/>
              <a:t>Conference</a:t>
            </a:r>
            <a:r>
              <a:rPr lang="fr-FR" baseline="0" dirty="0" smtClean="0"/>
              <a:t> ID, https://www.crossref.org/blog/request-for-feedback-conference-id-implementation/</a:t>
            </a:r>
          </a:p>
          <a:p>
            <a:pPr marL="263038" indent="-87680">
              <a:buFontTx/>
              <a:buChar char="-"/>
            </a:pPr>
            <a:r>
              <a:rPr lang="fr-FR" baseline="0" dirty="0" smtClean="0"/>
              <a:t>identifiants pour les subventions : ex. : Grant DOI, https://orcid.figshare.com/articles/ORCID_and_Grant_DOIs_Engaging_the_Community_to_Ensure_Openness_and_Transparency_of_Funding_Information/9105101</a:t>
            </a:r>
            <a:endParaRPr lang="fr-FR" baseline="0" dirty="0"/>
          </a:p>
          <a:p>
            <a:pPr marL="175358"/>
            <a:endParaRPr lang="fr-FR" baseline="0" dirty="0" smtClean="0"/>
          </a:p>
          <a:p>
            <a:pPr marL="263038" indent="-87680">
              <a:buFontTx/>
              <a:buChar char="-"/>
            </a:pPr>
            <a:endParaRPr lang="fr-FR" baseline="0" dirty="0" smtClean="0"/>
          </a:p>
          <a:p>
            <a:pPr marL="172170" indent="-172170">
              <a:buFontTx/>
              <a:buChar char="-"/>
            </a:pPr>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118</a:t>
            </a:fld>
            <a:endParaRPr lang="fr-FR" dirty="0"/>
          </a:p>
        </p:txBody>
      </p:sp>
    </p:spTree>
    <p:extLst>
      <p:ext uri="{BB962C8B-B14F-4D97-AF65-F5344CB8AC3E}">
        <p14:creationId xmlns:p14="http://schemas.microsoft.com/office/powerpoint/2010/main" val="121965115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fr-FR" i="0" baseline="0" dirty="0" smtClean="0">
                <a:sym typeface="Wingdings" panose="05000000000000000000" pitchFamily="2" charset="2"/>
              </a:rPr>
              <a:t>Ed </a:t>
            </a:r>
            <a:r>
              <a:rPr lang="fr-FR" i="0" baseline="0" dirty="0" err="1" smtClean="0">
                <a:sym typeface="Wingdings" panose="05000000000000000000" pitchFamily="2" charset="2"/>
              </a:rPr>
              <a:t>Pentz</a:t>
            </a:r>
            <a:r>
              <a:rPr lang="fr-FR" i="0" baseline="0" dirty="0" smtClean="0">
                <a:sym typeface="Wingdings" panose="05000000000000000000" pitchFamily="2" charset="2"/>
              </a:rPr>
              <a:t>. « </a:t>
            </a:r>
            <a:r>
              <a:rPr lang="en-US" b="0" dirty="0" smtClean="0"/>
              <a:t>The Organization Identifier Project: a way forward</a:t>
            </a:r>
            <a:r>
              <a:rPr lang="fr-FR" b="0" dirty="0" smtClean="0"/>
              <a:t> ». </a:t>
            </a:r>
            <a:r>
              <a:rPr lang="fr-FR" i="1" dirty="0" err="1" smtClean="0"/>
              <a:t>Crossref</a:t>
            </a:r>
            <a:r>
              <a:rPr lang="fr-FR" i="1" baseline="0" dirty="0" smtClean="0"/>
              <a:t> blog</a:t>
            </a:r>
            <a:r>
              <a:rPr lang="fr-FR" baseline="0" dirty="0" smtClean="0"/>
              <a:t>. 31/10/2016. [en ligne]. Disponible sur : https://www.crossref.org/blog/the-organization-identifier-project-a-way-forward/</a:t>
            </a:r>
          </a:p>
          <a:p>
            <a:r>
              <a:rPr lang="fr-FR" baseline="0" dirty="0" smtClean="0"/>
              <a:t>Voir </a:t>
            </a:r>
            <a:r>
              <a:rPr lang="en-US" b="0" u="none" dirty="0" smtClean="0"/>
              <a:t>Geoffrey </a:t>
            </a:r>
            <a:r>
              <a:rPr lang="en-US" b="0" u="none" dirty="0" err="1" smtClean="0"/>
              <a:t>Bilder</a:t>
            </a:r>
            <a:r>
              <a:rPr lang="en-US" b="0" u="none" dirty="0" smtClean="0"/>
              <a:t>, Josh Brown et Tom </a:t>
            </a:r>
            <a:r>
              <a:rPr lang="en-US" b="0" u="none" dirty="0" err="1" smtClean="0"/>
              <a:t>Demeranville</a:t>
            </a:r>
            <a:r>
              <a:rPr lang="en-US" b="0" u="none" dirty="0" smtClean="0"/>
              <a:t>. </a:t>
            </a:r>
            <a:r>
              <a:rPr lang="en-US" b="0" i="1" u="none" dirty="0" err="1" smtClean="0"/>
              <a:t>Organisation</a:t>
            </a:r>
            <a:r>
              <a:rPr lang="en-US" b="0" i="1" u="none" dirty="0" smtClean="0"/>
              <a:t> identifiers: current provider survey</a:t>
            </a:r>
            <a:r>
              <a:rPr lang="en-US" b="0" u="none" dirty="0" smtClean="0"/>
              <a:t>. 9 p. [2016]. [</a:t>
            </a:r>
            <a:r>
              <a:rPr lang="en-US" b="0" u="none" dirty="0" err="1" smtClean="0"/>
              <a:t>en</a:t>
            </a:r>
            <a:r>
              <a:rPr lang="en-US" b="0" u="none" dirty="0" smtClean="0"/>
              <a:t> </a:t>
            </a:r>
            <a:r>
              <a:rPr lang="en-US" b="0" u="none" dirty="0" err="1" smtClean="0"/>
              <a:t>ligne</a:t>
            </a:r>
            <a:r>
              <a:rPr lang="en-US" b="0" u="none" dirty="0" smtClean="0"/>
              <a:t>]. </a:t>
            </a:r>
            <a:r>
              <a:rPr lang="en-US" b="0" u="none" dirty="0" err="1" smtClean="0"/>
              <a:t>Disponible</a:t>
            </a:r>
            <a:r>
              <a:rPr lang="en-US" b="0" u="none" dirty="0" smtClean="0"/>
              <a:t> sur : https://orcid.org/sites/default/files/ckfinder/userfiles/files/20161031%20OrgIDProviderSurvey.pdf et </a:t>
            </a:r>
            <a:r>
              <a:rPr lang="fr-FR" baseline="0" dirty="0" smtClean="0"/>
              <a:t>Max Hammond et Geoff Curtis, </a:t>
            </a:r>
            <a:r>
              <a:rPr lang="fr-FR" i="1" baseline="0" dirty="0" smtClean="0"/>
              <a:t>op. </a:t>
            </a:r>
            <a:r>
              <a:rPr lang="fr-FR" i="1" baseline="0" dirty="0" err="1" smtClean="0"/>
              <a:t>cit</a:t>
            </a:r>
            <a:r>
              <a:rPr lang="fr-FR" i="1" baseline="0" dirty="0" smtClean="0"/>
              <a:t>.</a:t>
            </a:r>
            <a:r>
              <a:rPr lang="fr-FR" baseline="0" dirty="0" smtClean="0"/>
              <a:t>, </a:t>
            </a:r>
            <a:r>
              <a:rPr lang="fr-FR" i="0" baseline="0" dirty="0" smtClean="0"/>
              <a:t>http://repository.jisc.ac.uk/5381/1/CC549D001-1.0_org_ID_landscape_study.pdf</a:t>
            </a:r>
            <a:endParaRPr lang="fr-FR" dirty="0" smtClean="0"/>
          </a:p>
          <a:p>
            <a:endParaRPr lang="fr-FR" dirty="0" smtClean="0"/>
          </a:p>
          <a:p>
            <a:pPr marL="87680">
              <a:spcAft>
                <a:spcPts val="301"/>
              </a:spcAft>
              <a:defRPr/>
            </a:pPr>
            <a:r>
              <a:rPr lang="fr-FR" b="1" dirty="0">
                <a:solidFill>
                  <a:srgbClr val="315280"/>
                </a:solidFill>
              </a:rPr>
              <a:t>- limites actuelles </a:t>
            </a:r>
          </a:p>
          <a:p>
            <a:pPr marL="263038" indent="-87680"/>
            <a:r>
              <a:rPr lang="fr-FR" b="1" dirty="0"/>
              <a:t>- Il y aurait ainsi actuellement 23 identifiants pour les organisations dans le seul secteur de l’enseignement supérieur du Royaume-Uni</a:t>
            </a:r>
            <a:r>
              <a:rPr lang="fr-FR" dirty="0"/>
              <a:t> (Max Hammond et Geoff Curtis. </a:t>
            </a:r>
            <a:r>
              <a:rPr lang="fr-FR" i="1" dirty="0" err="1"/>
              <a:t>Landscape</a:t>
            </a:r>
            <a:r>
              <a:rPr lang="fr-FR" i="1" dirty="0"/>
              <a:t> </a:t>
            </a:r>
            <a:r>
              <a:rPr lang="fr-FR" i="1" dirty="0" err="1"/>
              <a:t>study</a:t>
            </a:r>
            <a:r>
              <a:rPr lang="fr-FR" i="1" dirty="0"/>
              <a:t> for CASRAI-UK </a:t>
            </a:r>
            <a:r>
              <a:rPr lang="fr-FR" i="1" dirty="0" err="1"/>
              <a:t>Organisational</a:t>
            </a:r>
            <a:r>
              <a:rPr lang="fr-FR" i="1" dirty="0"/>
              <a:t> ID</a:t>
            </a:r>
            <a:r>
              <a:rPr lang="fr-FR" dirty="0"/>
              <a:t>. </a:t>
            </a:r>
            <a:r>
              <a:rPr lang="fr-FR" dirty="0">
                <a:solidFill>
                  <a:prstClr val="black"/>
                </a:solidFill>
                <a:sym typeface="Wingdings" pitchFamily="2" charset="2"/>
              </a:rPr>
              <a:t>Rapport JISC/CASRAI. </a:t>
            </a:r>
            <a:r>
              <a:rPr lang="fr-FR" dirty="0"/>
              <a:t>20/09/2013. 18 p. [en ligne]. Disponible sur : http://repository.jisc.ac.uk/5381/1/CC549D001-1.0_org_ID_landscape_study.pdf</a:t>
            </a:r>
            <a:r>
              <a:rPr lang="en-US" dirty="0"/>
              <a:t>)</a:t>
            </a:r>
          </a:p>
          <a:p>
            <a:pPr marL="263038" indent="-87680"/>
            <a:r>
              <a:rPr lang="fr-FR" b="1" dirty="0"/>
              <a:t>- pas d’identifiant pérenne pour les organisations qui fasse consensus </a:t>
            </a:r>
            <a:r>
              <a:rPr lang="fr-FR" dirty="0"/>
              <a:t>et qui fournisse une solution répondant à tous les besoins de la communauté scientifique, institutions de recherche comme bailleurs de fonds, éditeurs comme sociétés savantes ; les solutions existantes répondent pour l’instant à des besoins locaux ou spécifiques (ex. : une base de données, un pays) et ne sont généralement pas interopérables</a:t>
            </a:r>
          </a:p>
          <a:p>
            <a:endParaRPr lang="fr-FR" dirty="0" smtClean="0"/>
          </a:p>
          <a:p>
            <a:pPr marL="87680">
              <a:spcAft>
                <a:spcPts val="301"/>
              </a:spcAft>
              <a:defRPr/>
            </a:pPr>
            <a:r>
              <a:rPr lang="fr-FR" b="1" dirty="0">
                <a:solidFill>
                  <a:srgbClr val="315280"/>
                </a:solidFill>
              </a:rPr>
              <a:t>- défis</a:t>
            </a:r>
          </a:p>
          <a:p>
            <a:pPr marL="263038" indent="-87680">
              <a:buFontTx/>
              <a:buChar char="-"/>
            </a:pPr>
            <a:r>
              <a:rPr lang="fr-FR" dirty="0"/>
              <a:t>besoin de pouvoir indiquer les </a:t>
            </a:r>
            <a:r>
              <a:rPr lang="fr-FR" b="1" dirty="0"/>
              <a:t>hiérarchies</a:t>
            </a:r>
            <a:r>
              <a:rPr lang="fr-FR" dirty="0"/>
              <a:t> au sein même de ces organisations, alors que les changements (ex. : création ou suppression de structures de recherche) sont fréquents</a:t>
            </a:r>
          </a:p>
          <a:p>
            <a:pPr marL="263038" indent="-87680">
              <a:buFontTx/>
              <a:buChar char="-"/>
            </a:pPr>
            <a:r>
              <a:rPr lang="fr-FR" dirty="0"/>
              <a:t>interopérabilité entre les différents identifiants</a:t>
            </a:r>
          </a:p>
          <a:p>
            <a:pPr marL="263038" indent="-87680">
              <a:buFontTx/>
              <a:buChar char="-"/>
            </a:pPr>
            <a:r>
              <a:rPr lang="fr-FR" dirty="0"/>
              <a:t>gestion des données : les institutions doivent </a:t>
            </a:r>
            <a:r>
              <a:rPr lang="fr-FR" b="1" dirty="0"/>
              <a:t>avoir la main </a:t>
            </a:r>
            <a:r>
              <a:rPr lang="fr-FR" dirty="0"/>
              <a:t>elles-mêmes sur ces identifiants pour faire toutes les modifications et mises à jour nécessaires</a:t>
            </a:r>
          </a:p>
          <a:p>
            <a:pPr marL="263038" indent="-87680">
              <a:buFontTx/>
              <a:buChar char="-"/>
            </a:pPr>
            <a:r>
              <a:rPr lang="fr-FR" dirty="0"/>
              <a:t>intérêt : doit pouvoir aussi confirmer plus facilement l’identité des chercheurs, au-delà du déclaratif</a:t>
            </a:r>
          </a:p>
          <a:p>
            <a:pPr marL="263038" indent="-87680">
              <a:buFontTx/>
              <a:buChar char="-"/>
            </a:pPr>
            <a:r>
              <a:rPr lang="fr-FR" b="1" dirty="0"/>
              <a:t>idée d’associer </a:t>
            </a:r>
            <a:r>
              <a:rPr lang="fr-FR" b="1" i="1" dirty="0" err="1"/>
              <a:t>person</a:t>
            </a:r>
            <a:r>
              <a:rPr lang="fr-FR" b="1" i="1" dirty="0"/>
              <a:t> + place + </a:t>
            </a:r>
            <a:r>
              <a:rPr lang="fr-FR" b="1" i="1" dirty="0" err="1"/>
              <a:t>thing</a:t>
            </a:r>
            <a:r>
              <a:rPr lang="fr-FR" b="1" i="1" dirty="0"/>
              <a:t> </a:t>
            </a:r>
            <a:r>
              <a:rPr lang="fr-FR" b="1" dirty="0"/>
              <a:t>(cf. projet THOR, notamment)</a:t>
            </a:r>
          </a:p>
          <a:p>
            <a:endParaRPr lang="fr-FR" dirty="0" smtClean="0"/>
          </a:p>
          <a:p>
            <a:pPr marL="87680">
              <a:spcAft>
                <a:spcPts val="301"/>
              </a:spcAft>
              <a:defRPr/>
            </a:pPr>
            <a:r>
              <a:rPr lang="fr-FR" b="1" dirty="0" smtClean="0">
                <a:solidFill>
                  <a:srgbClr val="315280"/>
                </a:solidFill>
              </a:rPr>
              <a:t>- quelques identifiants pour les organisations actuels </a:t>
            </a:r>
            <a:endParaRPr lang="fr-FR" b="1" dirty="0">
              <a:solidFill>
                <a:srgbClr val="315280"/>
              </a:solidFill>
            </a:endParaRPr>
          </a:p>
          <a:p>
            <a:pPr marL="264632" indent="-89273"/>
            <a:r>
              <a:rPr lang="fr-FR" b="1" baseline="0" dirty="0" smtClean="0"/>
              <a:t>- pour les bailleurs de fonds</a:t>
            </a:r>
          </a:p>
          <a:p>
            <a:pPr marL="452744" indent="-87680"/>
            <a:r>
              <a:rPr lang="en-US" b="1" i="1" dirty="0" smtClean="0"/>
              <a:t>- </a:t>
            </a:r>
            <a:r>
              <a:rPr lang="en-US" b="1" dirty="0" smtClean="0"/>
              <a:t>[</a:t>
            </a:r>
            <a:r>
              <a:rPr lang="en-US" b="1" i="1" dirty="0" smtClean="0"/>
              <a:t>Open</a:t>
            </a:r>
            <a:r>
              <a:rPr lang="en-US" b="1" dirty="0" smtClean="0"/>
              <a:t>]</a:t>
            </a:r>
            <a:r>
              <a:rPr lang="en-US" b="1" i="1" dirty="0" smtClean="0"/>
              <a:t> Funder Registry </a:t>
            </a:r>
            <a:r>
              <a:rPr lang="en-US" dirty="0" smtClean="0"/>
              <a:t>(</a:t>
            </a:r>
            <a:r>
              <a:rPr lang="en-US" b="0" dirty="0" err="1" smtClean="0"/>
              <a:t>anciennement</a:t>
            </a:r>
            <a:r>
              <a:rPr lang="en-US" b="0" dirty="0" smtClean="0"/>
              <a:t> </a:t>
            </a:r>
            <a:r>
              <a:rPr lang="fr-FR" b="0" baseline="0" dirty="0" err="1" smtClean="0"/>
              <a:t>Fundref</a:t>
            </a:r>
            <a:r>
              <a:rPr lang="fr-FR" b="0" baseline="0" dirty="0" smtClean="0"/>
              <a:t>, https://support.crossref.org/hc/en-us/articles/214360886-The-Open-Funder-Registry</a:t>
            </a:r>
            <a:r>
              <a:rPr lang="en-US" dirty="0" smtClean="0"/>
              <a:t>) </a:t>
            </a:r>
            <a:r>
              <a:rPr lang="fr-FR" baseline="0" dirty="0" smtClean="0"/>
              <a:t>: </a:t>
            </a:r>
          </a:p>
          <a:p>
            <a:pPr marL="629697" indent="-89273">
              <a:buFontTx/>
              <a:buChar char="-"/>
            </a:pPr>
            <a:r>
              <a:rPr lang="fr-FR" baseline="0" dirty="0" smtClean="0"/>
              <a:t>service lancé par </a:t>
            </a:r>
            <a:r>
              <a:rPr lang="fr-FR" b="1" baseline="0" dirty="0" err="1" smtClean="0"/>
              <a:t>Crossref</a:t>
            </a:r>
            <a:endParaRPr lang="fr-FR" b="1" baseline="0" dirty="0" smtClean="0"/>
          </a:p>
          <a:p>
            <a:pPr marL="629697" indent="-89273">
              <a:buFontTx/>
              <a:buChar char="-"/>
            </a:pPr>
            <a:r>
              <a:rPr lang="fr-FR" baseline="0" dirty="0" smtClean="0"/>
              <a:t>liste d’agences de financement (+ 13 000) – créée et alimentée par Elsevier ; les institutions ne peuvent pas faire les modifications directement</a:t>
            </a:r>
          </a:p>
          <a:p>
            <a:pPr marL="629697" indent="-89273">
              <a:buFontTx/>
              <a:buChar char="-"/>
            </a:pPr>
            <a:r>
              <a:rPr lang="fr-FR" baseline="0" dirty="0" smtClean="0"/>
              <a:t>CC0</a:t>
            </a:r>
          </a:p>
          <a:p>
            <a:pPr marL="629697" indent="-89273">
              <a:buFontTx/>
              <a:buChar char="-"/>
            </a:pPr>
            <a:r>
              <a:rPr lang="fr-FR" baseline="0" dirty="0" smtClean="0"/>
              <a:t>format standardisé pour ajouter des informations sur le financement dans les métadonnées des articles </a:t>
            </a:r>
          </a:p>
          <a:p>
            <a:pPr marL="629697" indent="-89273">
              <a:buFontTx/>
              <a:buChar char="-"/>
            </a:pPr>
            <a:r>
              <a:rPr lang="fr-FR" baseline="0" dirty="0" smtClean="0"/>
              <a:t>doit permettre aux bailleurs de fonds de suivre les productions issues de leurs financement, et vérifier la conformité des publications à leur politique </a:t>
            </a:r>
            <a:r>
              <a:rPr lang="fr-FR" i="1" baseline="0" dirty="0" smtClean="0"/>
              <a:t>open </a:t>
            </a:r>
            <a:r>
              <a:rPr lang="fr-FR" i="1" baseline="0" dirty="0" err="1" smtClean="0"/>
              <a:t>access</a:t>
            </a:r>
            <a:endParaRPr lang="fr-FR" i="1" baseline="0" dirty="0" smtClean="0"/>
          </a:p>
          <a:p>
            <a:pPr marL="629697" indent="-89273">
              <a:buFontTx/>
              <a:buChar char="-"/>
            </a:pPr>
            <a:r>
              <a:rPr lang="fr-FR" i="0" baseline="0" dirty="0" smtClean="0"/>
              <a:t>limites </a:t>
            </a:r>
          </a:p>
          <a:p>
            <a:pPr marL="717375" lvl="1" indent="-87680">
              <a:buFontTx/>
              <a:buChar char="-"/>
            </a:pPr>
            <a:r>
              <a:rPr lang="fr-FR" i="0" baseline="0" dirty="0" smtClean="0"/>
              <a:t>centré sur les </a:t>
            </a:r>
            <a:r>
              <a:rPr lang="fr-FR" b="1" i="0" baseline="0" dirty="0" smtClean="0"/>
              <a:t>bailleurs de fonds</a:t>
            </a:r>
          </a:p>
          <a:p>
            <a:pPr marL="717375" lvl="1" indent="-87680">
              <a:buFontTx/>
              <a:buChar char="-"/>
            </a:pPr>
            <a:r>
              <a:rPr lang="fr-FR" i="0" baseline="0" dirty="0" smtClean="0"/>
              <a:t>difficile à modifier directement par les parties concernées</a:t>
            </a:r>
          </a:p>
          <a:p>
            <a:pPr marL="717375" lvl="1" indent="-87680">
              <a:buFontTx/>
              <a:buChar char="-"/>
            </a:pPr>
            <a:r>
              <a:rPr lang="fr-FR" i="0" baseline="0" dirty="0" smtClean="0"/>
              <a:t>alimentation et financement reposant avant tout sur Elsevier et Crossref</a:t>
            </a:r>
          </a:p>
          <a:p>
            <a:pPr marL="717375" lvl="1" indent="-87680">
              <a:buFontTx/>
              <a:buChar char="-"/>
            </a:pPr>
            <a:r>
              <a:rPr lang="fr-FR" i="0" baseline="0" dirty="0" smtClean="0"/>
              <a:t>encore </a:t>
            </a:r>
            <a:r>
              <a:rPr lang="fr-FR" b="1" i="0" baseline="0" dirty="0" smtClean="0"/>
              <a:t>peu connu </a:t>
            </a:r>
            <a:r>
              <a:rPr lang="fr-FR" i="0" baseline="0" dirty="0" smtClean="0"/>
              <a:t>: doit être indiqué par les éditeurs qui veulent participer à CHORUS (</a:t>
            </a:r>
            <a:r>
              <a:rPr lang="en-US" i="1" dirty="0" smtClean="0"/>
              <a:t>Clearinghouse for the Open Research of the United States</a:t>
            </a:r>
            <a:r>
              <a:rPr lang="en-US" dirty="0" smtClean="0"/>
              <a:t>, </a:t>
            </a:r>
            <a:r>
              <a:rPr lang="fr-FR" i="0" baseline="0" dirty="0" smtClean="0"/>
              <a:t>initiative visant à donner accès aux informations sur le financement de la </a:t>
            </a:r>
            <a:r>
              <a:rPr lang="fr-FR" dirty="0"/>
              <a:t>science, </a:t>
            </a:r>
            <a:r>
              <a:rPr lang="en-US" dirty="0"/>
              <a:t>http://www.chorusaccess.org/) ; </a:t>
            </a:r>
            <a:r>
              <a:rPr lang="fr-FR" i="0" baseline="0" dirty="0" smtClean="0"/>
              <a:t>mais très peu de chercheurs sont capables d’indiquer les références, ou de les indiquer correctement </a:t>
            </a:r>
            <a:r>
              <a:rPr lang="fr-FR" i="0" baseline="0" dirty="0" smtClean="0">
                <a:sym typeface="Wingdings" panose="05000000000000000000" pitchFamily="2" charset="2"/>
              </a:rPr>
              <a:t> reste généralement du texte libre</a:t>
            </a:r>
            <a:endParaRPr lang="fr-FR" i="0" baseline="0" dirty="0" smtClean="0"/>
          </a:p>
          <a:p>
            <a:endParaRPr lang="fr-FR" i="1" baseline="0" dirty="0" smtClean="0"/>
          </a:p>
          <a:p>
            <a:pPr marL="264632" indent="-89273"/>
            <a:r>
              <a:rPr lang="fr-FR" b="1" dirty="0" smtClean="0"/>
              <a:t>- pour </a:t>
            </a:r>
            <a:r>
              <a:rPr lang="fr-FR" b="1" dirty="0"/>
              <a:t>les organismes de recherche</a:t>
            </a:r>
          </a:p>
          <a:p>
            <a:pPr marL="452744" indent="-87680"/>
            <a:r>
              <a:rPr lang="fr-FR" b="1" i="0" baseline="0" dirty="0" smtClean="0"/>
              <a:t>- GRID</a:t>
            </a:r>
            <a:r>
              <a:rPr lang="fr-FR" i="0" baseline="0" dirty="0" smtClean="0"/>
              <a:t> (</a:t>
            </a:r>
            <a:r>
              <a:rPr lang="fr-FR" i="1" baseline="0" dirty="0" smtClean="0"/>
              <a:t>Global </a:t>
            </a:r>
            <a:r>
              <a:rPr lang="fr-FR" i="1" baseline="0" dirty="0" err="1" smtClean="0"/>
              <a:t>Research</a:t>
            </a:r>
            <a:r>
              <a:rPr lang="fr-FR" i="1" baseline="0" dirty="0" smtClean="0"/>
              <a:t> Identifier </a:t>
            </a:r>
            <a:r>
              <a:rPr lang="fr-FR" i="1" baseline="0" dirty="0" err="1" smtClean="0"/>
              <a:t>Database</a:t>
            </a:r>
            <a:r>
              <a:rPr lang="fr-FR" b="0" i="0" baseline="0" dirty="0" smtClean="0">
                <a:solidFill>
                  <a:schemeClr val="tx1"/>
                </a:solidFill>
              </a:rPr>
              <a:t>, https://grid.ac/)</a:t>
            </a:r>
          </a:p>
          <a:p>
            <a:pPr marL="629697" indent="-89273"/>
            <a:r>
              <a:rPr lang="fr-FR" b="1" i="0" baseline="0" dirty="0" smtClean="0"/>
              <a:t>- </a:t>
            </a:r>
            <a:r>
              <a:rPr lang="fr-FR" i="0" baseline="0" dirty="0" smtClean="0"/>
              <a:t>créé en 2015 par la société Digital Science (à l’origine des services </a:t>
            </a:r>
            <a:r>
              <a:rPr lang="fr-FR" i="0" baseline="0" dirty="0" err="1" smtClean="0"/>
              <a:t>Figshare</a:t>
            </a:r>
            <a:r>
              <a:rPr lang="fr-FR" i="0" baseline="0" dirty="0" smtClean="0"/>
              <a:t>, Altmetric, </a:t>
            </a:r>
            <a:r>
              <a:rPr lang="fr-FR" i="0" baseline="0" dirty="0" err="1" smtClean="0"/>
              <a:t>ReadcCube</a:t>
            </a:r>
            <a:r>
              <a:rPr lang="fr-FR" i="0" baseline="0" dirty="0" smtClean="0"/>
              <a:t>)</a:t>
            </a:r>
          </a:p>
          <a:p>
            <a:pPr marL="629697" indent="-89273">
              <a:buFontTx/>
              <a:buChar char="-"/>
            </a:pPr>
            <a:r>
              <a:rPr lang="fr-FR" i="0" baseline="0" dirty="0" smtClean="0"/>
              <a:t>répertoire international des organismes de recherche (+74 000)</a:t>
            </a:r>
          </a:p>
          <a:p>
            <a:pPr marL="629697" indent="-89273">
              <a:buFontTx/>
              <a:buChar char="-"/>
            </a:pPr>
            <a:r>
              <a:rPr lang="fr-FR" dirty="0"/>
              <a:t>données issues de bases d’informations sur les financements de la recherche et des affiliations dans les publications scientifiques </a:t>
            </a:r>
          </a:p>
          <a:p>
            <a:pPr marL="629697" indent="-89273">
              <a:buFontTx/>
              <a:buChar char="-"/>
            </a:pPr>
            <a:r>
              <a:rPr lang="fr-FR" i="0" baseline="0" dirty="0" smtClean="0"/>
              <a:t>chaque organisme se voit attribuer un identifiant unique, des métadonnées, des liens vers des services externes (Wikipédia, sites officiels des organismes) et d’autres identifiants (ISNI, Open </a:t>
            </a:r>
            <a:r>
              <a:rPr lang="fr-FR" i="0" baseline="0" dirty="0" err="1" smtClean="0"/>
              <a:t>Funder</a:t>
            </a:r>
            <a:r>
              <a:rPr lang="fr-FR" i="0" baseline="0" dirty="0" smtClean="0"/>
              <a:t> </a:t>
            </a:r>
            <a:r>
              <a:rPr lang="fr-FR" i="0" baseline="0" dirty="0" err="1" smtClean="0"/>
              <a:t>Registry</a:t>
            </a:r>
            <a:r>
              <a:rPr lang="fr-FR" i="0" baseline="0" dirty="0" smtClean="0"/>
              <a:t> </a:t>
            </a:r>
            <a:r>
              <a:rPr lang="fr-FR" i="0" baseline="0" dirty="0" err="1" smtClean="0"/>
              <a:t>ID,GeoNames</a:t>
            </a:r>
            <a:r>
              <a:rPr lang="fr-FR" i="0" baseline="0" dirty="0" smtClean="0"/>
              <a:t> ID, </a:t>
            </a:r>
            <a:r>
              <a:rPr lang="fr-FR" i="0" baseline="0" dirty="0" err="1" smtClean="0"/>
              <a:t>OrgRef</a:t>
            </a:r>
            <a:r>
              <a:rPr lang="fr-FR" i="0" baseline="0" dirty="0" smtClean="0"/>
              <a:t>…), des relations « </a:t>
            </a:r>
            <a:r>
              <a:rPr lang="fr-FR" i="1" baseline="0" dirty="0" smtClean="0"/>
              <a:t>parent-</a:t>
            </a:r>
            <a:r>
              <a:rPr lang="fr-FR" i="1" baseline="0" dirty="0" err="1" smtClean="0"/>
              <a:t>child</a:t>
            </a:r>
            <a:r>
              <a:rPr lang="fr-FR" i="0" baseline="0" dirty="0" smtClean="0"/>
              <a:t> » et « </a:t>
            </a:r>
            <a:r>
              <a:rPr lang="fr-FR" i="1" baseline="0" dirty="0" err="1" smtClean="0"/>
              <a:t>related</a:t>
            </a:r>
            <a:r>
              <a:rPr lang="fr-FR" i="0" baseline="0" dirty="0" smtClean="0"/>
              <a:t> » avec d’autres organismes</a:t>
            </a:r>
          </a:p>
          <a:p>
            <a:pPr marL="629697" indent="-89273"/>
            <a:r>
              <a:rPr lang="fr-FR" i="0" baseline="0" dirty="0" smtClean="0"/>
              <a:t>- limites : </a:t>
            </a:r>
            <a:r>
              <a:rPr lang="fr-FR" b="1" i="0" baseline="0" dirty="0" smtClean="0"/>
              <a:t>un système privé</a:t>
            </a:r>
          </a:p>
          <a:p>
            <a:pPr marL="452744">
              <a:tabLst>
                <a:tab pos="540423" algn="l"/>
              </a:tabLst>
            </a:pPr>
            <a:r>
              <a:rPr lang="fr-FR" dirty="0"/>
              <a:t>ex. : pour le CNRS : https://grid.ac/institutes/grid.4444.0, lien vers ISNI, </a:t>
            </a:r>
            <a:r>
              <a:rPr lang="fr-FR" dirty="0" err="1"/>
              <a:t>Crossref</a:t>
            </a:r>
            <a:r>
              <a:rPr lang="fr-FR" dirty="0"/>
              <a:t>, Wikipédia, </a:t>
            </a:r>
            <a:r>
              <a:rPr lang="fr-FR" dirty="0" err="1"/>
              <a:t>OrgRef</a:t>
            </a:r>
            <a:endParaRPr lang="fr-FR" dirty="0"/>
          </a:p>
          <a:p>
            <a:endParaRPr lang="fr-FR" i="0" baseline="0" dirty="0" smtClean="0"/>
          </a:p>
          <a:p>
            <a:pPr marL="452744" indent="-87680"/>
            <a:r>
              <a:rPr lang="fr-FR" b="1" i="0" baseline="0" dirty="0" smtClean="0"/>
              <a:t>- </a:t>
            </a:r>
            <a:r>
              <a:rPr lang="fr-FR" b="1" i="0" baseline="0" dirty="0" err="1" smtClean="0"/>
              <a:t>Ringgold</a:t>
            </a:r>
            <a:r>
              <a:rPr lang="fr-FR" i="0" baseline="0" dirty="0" smtClean="0"/>
              <a:t> (http://www.ringgold.com) : </a:t>
            </a:r>
          </a:p>
          <a:p>
            <a:pPr marL="629697" indent="-89273">
              <a:buFontTx/>
              <a:buChar char="-"/>
            </a:pPr>
            <a:r>
              <a:rPr lang="fr-FR" b="1" i="0" baseline="0" dirty="0" smtClean="0"/>
              <a:t>base de données commerciale </a:t>
            </a:r>
            <a:r>
              <a:rPr lang="fr-FR" i="0" baseline="0" dirty="0" smtClean="0"/>
              <a:t>d’institutions autour de la publication scientifique (+ 430 000 éditeurs, institutions et organismes)</a:t>
            </a:r>
          </a:p>
          <a:p>
            <a:pPr marL="629697" indent="-89273">
              <a:buFontTx/>
              <a:buChar char="-"/>
            </a:pPr>
            <a:r>
              <a:rPr lang="fr-FR" i="0" baseline="0" dirty="0" smtClean="0"/>
              <a:t>des notices hiérarchisées avec de riches métadonnées</a:t>
            </a:r>
          </a:p>
          <a:p>
            <a:pPr marL="629697" indent="-89273">
              <a:buFontTx/>
              <a:buChar char="-"/>
            </a:pPr>
            <a:r>
              <a:rPr lang="fr-FR" i="0" baseline="0" dirty="0" smtClean="0"/>
              <a:t>agence d’enregistrement ISNI depuis 2012</a:t>
            </a:r>
          </a:p>
          <a:p>
            <a:pPr marL="629697" indent="-89273">
              <a:buFontTx/>
              <a:buChar char="-"/>
            </a:pPr>
            <a:r>
              <a:rPr lang="fr-FR" i="0" baseline="0" dirty="0" smtClean="0"/>
              <a:t>exemple d’utilisation</a:t>
            </a:r>
          </a:p>
          <a:p>
            <a:pPr marL="717375" lvl="1" indent="-87680">
              <a:buFontTx/>
              <a:buChar char="-"/>
            </a:pPr>
            <a:r>
              <a:rPr lang="fr-FR" b="1" i="0" baseline="0" dirty="0" smtClean="0"/>
              <a:t>ORCID : en tant qu’agence d’enregistrement ISNI, est utilisé par la liste d’institutions dans la base</a:t>
            </a:r>
            <a:r>
              <a:rPr lang="fr-FR" i="0" baseline="0" dirty="0" smtClean="0"/>
              <a:t> (</a:t>
            </a:r>
            <a:r>
              <a:rPr lang="fr-FR" i="1" baseline="0" dirty="0" err="1" smtClean="0"/>
              <a:t>education</a:t>
            </a:r>
            <a:r>
              <a:rPr lang="fr-FR" i="1" baseline="0" dirty="0" smtClean="0"/>
              <a:t>, </a:t>
            </a:r>
            <a:r>
              <a:rPr lang="fr-FR" i="1" baseline="0" dirty="0" err="1" smtClean="0"/>
              <a:t>employement</a:t>
            </a:r>
            <a:r>
              <a:rPr lang="fr-FR" i="0" baseline="0" dirty="0" smtClean="0"/>
              <a:t>) – principe d’</a:t>
            </a:r>
            <a:r>
              <a:rPr lang="fr-FR" i="0" baseline="0" dirty="0" err="1" smtClean="0"/>
              <a:t>autocomplétion</a:t>
            </a:r>
            <a:endParaRPr lang="fr-FR" i="0" baseline="0" dirty="0" smtClean="0"/>
          </a:p>
          <a:p>
            <a:pPr marL="717375" lvl="1" indent="-87680">
              <a:buFontTx/>
              <a:buChar char="-"/>
            </a:pPr>
            <a:r>
              <a:rPr lang="en-US" dirty="0"/>
              <a:t>PLOS : </a:t>
            </a:r>
            <a:r>
              <a:rPr lang="en-US" dirty="0" err="1"/>
              <a:t>utilise</a:t>
            </a:r>
            <a:r>
              <a:rPr lang="en-US" dirty="0"/>
              <a:t> Ringgold/ISNI </a:t>
            </a:r>
            <a:r>
              <a:rPr lang="en-US" dirty="0" err="1"/>
              <a:t>comme</a:t>
            </a:r>
            <a:r>
              <a:rPr lang="en-US" dirty="0"/>
              <a:t> </a:t>
            </a:r>
            <a:r>
              <a:rPr lang="en-US" dirty="0" err="1"/>
              <a:t>identifiant</a:t>
            </a:r>
            <a:r>
              <a:rPr lang="en-US" dirty="0"/>
              <a:t> </a:t>
            </a:r>
            <a:r>
              <a:rPr lang="en-US" dirty="0" err="1"/>
              <a:t>institutionnel</a:t>
            </a:r>
            <a:r>
              <a:rPr lang="en-US" dirty="0"/>
              <a:t> pour les </a:t>
            </a:r>
            <a:r>
              <a:rPr lang="en-US" dirty="0" err="1"/>
              <a:t>contributeurs</a:t>
            </a:r>
            <a:endParaRPr lang="fr-FR" i="0" baseline="0" dirty="0" smtClean="0"/>
          </a:p>
          <a:p>
            <a:pPr marL="629697" indent="-89273">
              <a:buFontTx/>
              <a:buChar char="-"/>
            </a:pPr>
            <a:r>
              <a:rPr lang="fr-FR" i="0" baseline="0" dirty="0" smtClean="0"/>
              <a:t>limites</a:t>
            </a:r>
          </a:p>
          <a:p>
            <a:pPr marL="717375" lvl="1" indent="-87680">
              <a:buFontTx/>
              <a:buChar char="-"/>
            </a:pPr>
            <a:r>
              <a:rPr lang="fr-FR" i="0" baseline="0" dirty="0" smtClean="0"/>
              <a:t>du contenu propriétaire</a:t>
            </a:r>
          </a:p>
          <a:p>
            <a:pPr marL="717375" lvl="1" indent="-87680">
              <a:buFontTx/>
              <a:buChar char="-"/>
            </a:pPr>
            <a:r>
              <a:rPr lang="fr-FR" i="0" baseline="0" dirty="0" smtClean="0"/>
              <a:t>une organisation privée non transparente</a:t>
            </a:r>
          </a:p>
          <a:p>
            <a:pPr marL="717375" lvl="1" indent="-87680">
              <a:buFontTx/>
              <a:buChar char="-"/>
            </a:pPr>
            <a:r>
              <a:rPr lang="fr-FR" baseline="0" dirty="0" smtClean="0"/>
              <a:t>un accès potentiellement restreint au contenu</a:t>
            </a:r>
          </a:p>
          <a:p>
            <a:pPr marL="717375" lvl="1" indent="-87680">
              <a:buFontTx/>
              <a:buChar char="-"/>
            </a:pPr>
            <a:r>
              <a:rPr lang="fr-FR" i="0" baseline="0" dirty="0" smtClean="0"/>
              <a:t>les organisations ont un accès limité aux informations les concernant</a:t>
            </a:r>
          </a:p>
          <a:p>
            <a:pPr marL="345935" lvl="1" indent="-172170">
              <a:buFontTx/>
              <a:buChar char="-"/>
            </a:pPr>
            <a:endParaRPr lang="fr-FR" i="0" baseline="0" dirty="0" smtClean="0"/>
          </a:p>
          <a:p>
            <a:pPr marL="452744" indent="-87680">
              <a:tabLst>
                <a:tab pos="452744" algn="l"/>
              </a:tabLst>
            </a:pPr>
            <a:r>
              <a:rPr lang="fr-FR" b="1" i="0" baseline="0" dirty="0" smtClean="0"/>
              <a:t>- </a:t>
            </a:r>
            <a:r>
              <a:rPr lang="fr-FR" b="1" dirty="0" smtClean="0"/>
              <a:t>ROR </a:t>
            </a:r>
            <a:r>
              <a:rPr lang="fr-FR" dirty="0" smtClean="0"/>
              <a:t>(</a:t>
            </a:r>
            <a:r>
              <a:rPr lang="fr-FR" i="1" dirty="0" err="1"/>
              <a:t>Research</a:t>
            </a:r>
            <a:r>
              <a:rPr lang="fr-FR" i="1" dirty="0"/>
              <a:t> </a:t>
            </a:r>
            <a:r>
              <a:rPr lang="fr-FR" i="1" dirty="0" err="1"/>
              <a:t>Organization</a:t>
            </a:r>
            <a:r>
              <a:rPr lang="fr-FR" i="1" dirty="0"/>
              <a:t> </a:t>
            </a:r>
            <a:r>
              <a:rPr lang="fr-FR" i="1" dirty="0" err="1" smtClean="0"/>
              <a:t>Registry</a:t>
            </a:r>
            <a:r>
              <a:rPr lang="fr-FR" dirty="0"/>
              <a:t>, https://ror.org</a:t>
            </a:r>
            <a:r>
              <a:rPr lang="fr-FR" dirty="0" smtClean="0"/>
              <a:t>/) cf. </a:t>
            </a:r>
            <a:r>
              <a:rPr lang="fr-FR" i="1" dirty="0" smtClean="0"/>
              <a:t>infra</a:t>
            </a:r>
          </a:p>
          <a:p>
            <a:pPr marL="452744" indent="-87680">
              <a:tabLst>
                <a:tab pos="452744" algn="l"/>
              </a:tabLst>
            </a:pPr>
            <a:r>
              <a:rPr lang="fr-FR" i="0" baseline="0" dirty="0" smtClean="0"/>
              <a:t>	- lancé en 01/2019, suite</a:t>
            </a:r>
            <a:r>
              <a:rPr lang="fr-FR" i="0" dirty="0" smtClean="0"/>
              <a:t> </a:t>
            </a:r>
            <a:r>
              <a:rPr lang="fr-FR" dirty="0"/>
              <a:t>de réflexions </a:t>
            </a:r>
            <a:r>
              <a:rPr lang="fr-FR" dirty="0" smtClean="0"/>
              <a:t>2016-2018 </a:t>
            </a:r>
            <a:r>
              <a:rPr lang="fr-FR" dirty="0"/>
              <a:t>: https://ror.org/about</a:t>
            </a:r>
            <a:r>
              <a:rPr lang="fr-FR" dirty="0" smtClean="0"/>
              <a:t>/ auxquelles participent, entre autres, ORCID, </a:t>
            </a:r>
            <a:r>
              <a:rPr lang="fr-FR" dirty="0" err="1" smtClean="0"/>
              <a:t>DateCite</a:t>
            </a:r>
            <a:r>
              <a:rPr lang="fr-FR" dirty="0" smtClean="0"/>
              <a:t> et </a:t>
            </a:r>
            <a:r>
              <a:rPr lang="fr-FR" dirty="0" err="1" smtClean="0"/>
              <a:t>CrossRef</a:t>
            </a:r>
            <a:endParaRPr lang="fr-FR" i="0" baseline="0" dirty="0" smtClean="0"/>
          </a:p>
          <a:p>
            <a:pPr marL="452744" indent="-87680">
              <a:tabLst>
                <a:tab pos="452744" algn="l"/>
              </a:tabLst>
            </a:pPr>
            <a:r>
              <a:rPr lang="fr-FR" dirty="0"/>
              <a:t>	</a:t>
            </a:r>
            <a:r>
              <a:rPr lang="fr-FR" dirty="0" smtClean="0"/>
              <a:t>- </a:t>
            </a:r>
            <a:r>
              <a:rPr lang="fr-FR" i="0" baseline="0" dirty="0" smtClean="0"/>
              <a:t>100</a:t>
            </a:r>
            <a:r>
              <a:rPr lang="fr-FR" i="0" dirty="0" smtClean="0"/>
              <a:t> 000 entrées, à partir de données de GRID</a:t>
            </a:r>
            <a:endParaRPr lang="fr-FR" i="0" baseline="0" dirty="0" smtClean="0"/>
          </a:p>
          <a:p>
            <a:pPr marL="452744" indent="-87680">
              <a:tabLst>
                <a:tab pos="452744" algn="l"/>
              </a:tabLst>
            </a:pPr>
            <a:endParaRPr lang="fr-FR" b="1" dirty="0" smtClean="0"/>
          </a:p>
          <a:p>
            <a:pPr marL="452744" indent="-87680">
              <a:tabLst>
                <a:tab pos="452744" algn="l"/>
              </a:tabLst>
            </a:pPr>
            <a:r>
              <a:rPr lang="fr-FR" dirty="0" smtClean="0"/>
              <a:t>- </a:t>
            </a:r>
            <a:r>
              <a:rPr lang="fr-FR" b="1" i="0" baseline="0" dirty="0" err="1" smtClean="0"/>
              <a:t>OrgRef</a:t>
            </a:r>
            <a:r>
              <a:rPr lang="fr-FR" b="1" i="0" baseline="0" dirty="0" smtClean="0"/>
              <a:t> </a:t>
            </a:r>
            <a:r>
              <a:rPr lang="fr-FR" b="0" i="0" baseline="0" dirty="0" smtClean="0"/>
              <a:t>(http://www.orgref.org)</a:t>
            </a:r>
          </a:p>
          <a:p>
            <a:pPr marL="629697" indent="-89273">
              <a:buFontTx/>
              <a:buChar char="-"/>
            </a:pPr>
            <a:r>
              <a:rPr lang="fr-FR" b="1" i="0" baseline="0" dirty="0" smtClean="0"/>
              <a:t>compilation d’informations disponibles en </a:t>
            </a:r>
            <a:r>
              <a:rPr lang="fr-FR" b="1" i="1" baseline="0" dirty="0" smtClean="0"/>
              <a:t>open source </a:t>
            </a:r>
            <a:r>
              <a:rPr lang="fr-FR" i="0" baseline="0" dirty="0" smtClean="0"/>
              <a:t>(Wikipédia, VIAF, ISNI) sur les universités, les bailleurs de fonds et autres organisations impliquées dans la communication scientifique</a:t>
            </a:r>
            <a:endParaRPr lang="fr-FR" b="0" i="0" u="none" baseline="0" dirty="0" smtClean="0"/>
          </a:p>
          <a:p>
            <a:pPr marL="629697" indent="-89273">
              <a:buFontTx/>
              <a:buChar char="-"/>
            </a:pPr>
            <a:r>
              <a:rPr lang="fr-FR" b="0" i="0" u="none" baseline="0" dirty="0" smtClean="0"/>
              <a:t>limites : une taille plus petite que les autres identifiants et des informations moins complètes, une société commerciale, absence d’API</a:t>
            </a:r>
          </a:p>
          <a:p>
            <a:endParaRPr lang="fr-FR" i="0" baseline="0" dirty="0" smtClean="0"/>
          </a:p>
          <a:p>
            <a:pPr marL="264632" indent="-89273"/>
            <a:r>
              <a:rPr lang="fr-FR" b="1" dirty="0"/>
              <a:t>- pour tous, et au-delà</a:t>
            </a:r>
          </a:p>
          <a:p>
            <a:pPr marL="452744" indent="-87680"/>
            <a:r>
              <a:rPr lang="fr-FR" b="1" dirty="0"/>
              <a:t>- ISNI</a:t>
            </a:r>
            <a:endParaRPr lang="fr-FR" dirty="0"/>
          </a:p>
          <a:p>
            <a:pPr marL="629697" indent="-89273">
              <a:buFontTx/>
              <a:buChar char="-"/>
              <a:defRPr/>
            </a:pPr>
            <a:r>
              <a:rPr lang="en-US" dirty="0" err="1"/>
              <a:t>initialement</a:t>
            </a:r>
            <a:r>
              <a:rPr lang="en-US" dirty="0"/>
              <a:t> </a:t>
            </a:r>
            <a:r>
              <a:rPr lang="en-US" dirty="0" err="1"/>
              <a:t>orienté</a:t>
            </a:r>
            <a:r>
              <a:rPr lang="en-US" dirty="0"/>
              <a:t> sur les </a:t>
            </a:r>
            <a:r>
              <a:rPr lang="en-US" dirty="0" err="1"/>
              <a:t>contributeurs</a:t>
            </a:r>
            <a:r>
              <a:rPr lang="en-US" dirty="0"/>
              <a:t> d’oeuvres </a:t>
            </a:r>
            <a:r>
              <a:rPr lang="en-US" dirty="0" err="1"/>
              <a:t>créatives</a:t>
            </a:r>
            <a:r>
              <a:rPr lang="en-US" dirty="0"/>
              <a:t>, </a:t>
            </a:r>
            <a:r>
              <a:rPr lang="en-US" dirty="0" err="1"/>
              <a:t>s’ouvre</a:t>
            </a:r>
            <a:r>
              <a:rPr lang="en-US" dirty="0"/>
              <a:t> </a:t>
            </a:r>
            <a:r>
              <a:rPr lang="en-US" dirty="0" err="1"/>
              <a:t>progressivement</a:t>
            </a:r>
            <a:r>
              <a:rPr lang="en-US" dirty="0"/>
              <a:t> aux institutions </a:t>
            </a:r>
          </a:p>
          <a:p>
            <a:pPr marL="629697" indent="-89273">
              <a:buFontTx/>
              <a:buChar char="-"/>
              <a:defRPr/>
            </a:pPr>
            <a:r>
              <a:rPr lang="fr-FR" dirty="0"/>
              <a:t>à l’heure actuelle, un peu l’équivalent d’ORCID pour les institutions : peut servir d’interface entre des services différents : des informations stockées dans des systèmes différents peuvent être reliées via l’identifiant ISNI</a:t>
            </a:r>
          </a:p>
          <a:p>
            <a:pPr marL="717375" indent="-87680"/>
            <a:r>
              <a:rPr lang="fr-FR" dirty="0"/>
              <a:t>- rapprochement avec ORCID depuis le projet ODIN (cf. </a:t>
            </a:r>
            <a:r>
              <a:rPr lang="fr-FR" i="1" dirty="0"/>
              <a:t>supra</a:t>
            </a:r>
            <a:r>
              <a:rPr lang="fr-FR" dirty="0"/>
              <a:t>)</a:t>
            </a:r>
          </a:p>
          <a:p>
            <a:pPr marL="717375" lvl="1" indent="-87680">
              <a:buFontTx/>
              <a:buChar char="-"/>
            </a:pPr>
            <a:r>
              <a:rPr lang="fr-FR" dirty="0"/>
              <a:t>participe avec ORCID et d’autres partenaires au projet THOR</a:t>
            </a:r>
          </a:p>
          <a:p>
            <a:pPr marL="717375" indent="-87680"/>
            <a:r>
              <a:rPr lang="fr-FR" dirty="0"/>
              <a:t>- contact ISNI/OCLC et </a:t>
            </a:r>
            <a:r>
              <a:rPr lang="fr-FR" dirty="0" err="1"/>
              <a:t>euroCRIS</a:t>
            </a:r>
            <a:r>
              <a:rPr lang="fr-FR" dirty="0"/>
              <a:t> pour favoriser sa réutilisation dans les CRIS</a:t>
            </a:r>
          </a:p>
          <a:p>
            <a:pPr marL="717375" indent="-87680" defTabSz="918240">
              <a:defRPr/>
            </a:pPr>
            <a:r>
              <a:rPr lang="fr-FR" dirty="0"/>
              <a:t>- pour des exemples d’implémentations nationales  (Allemagne, Danemark, Finlande, Pays-Bas, Royaume-Uni), cf. </a:t>
            </a:r>
            <a:r>
              <a:rPr lang="fr-FR" dirty="0" err="1"/>
              <a:t>Nicky</a:t>
            </a:r>
            <a:r>
              <a:rPr lang="fr-FR" dirty="0"/>
              <a:t> Ferguson. </a:t>
            </a:r>
            <a:r>
              <a:rPr lang="fr-FR" i="1" dirty="0" err="1"/>
              <a:t>Researcher</a:t>
            </a:r>
            <a:r>
              <a:rPr lang="fr-FR" i="1" dirty="0"/>
              <a:t> </a:t>
            </a:r>
            <a:r>
              <a:rPr lang="fr-FR" i="1" dirty="0" err="1"/>
              <a:t>identifiers</a:t>
            </a:r>
            <a:r>
              <a:rPr lang="fr-FR" i="1" dirty="0"/>
              <a:t>: National </a:t>
            </a:r>
            <a:r>
              <a:rPr lang="fr-FR" i="1" dirty="0" err="1"/>
              <a:t>approaches</a:t>
            </a:r>
            <a:r>
              <a:rPr lang="fr-FR" i="1" dirty="0"/>
              <a:t> to ORCID and ISNI </a:t>
            </a:r>
            <a:r>
              <a:rPr lang="fr-FR" i="1" dirty="0" err="1"/>
              <a:t>implementation</a:t>
            </a:r>
            <a:r>
              <a:rPr lang="fr-FR" dirty="0"/>
              <a:t>. Rapport </a:t>
            </a:r>
            <a:r>
              <a:rPr lang="fr-FR" dirty="0" err="1"/>
              <a:t>Knowledge</a:t>
            </a:r>
            <a:r>
              <a:rPr lang="fr-FR" dirty="0"/>
              <a:t> Exchange. 07/2015. 24 p. [en ligne]. Disponible sur : http://repository.jisc.ac.uk/6181/1/KE-report-national-approaches-to-ORCID-and-ISNI.pdf. </a:t>
            </a:r>
          </a:p>
          <a:p>
            <a:pPr marL="540423" defTabSz="918240">
              <a:defRPr/>
            </a:pPr>
            <a:r>
              <a:rPr lang="fr-FR" dirty="0">
                <a:sym typeface="Wingdings" panose="05000000000000000000" pitchFamily="2" charset="2"/>
              </a:rPr>
              <a:t>certains le considèrent comme </a:t>
            </a:r>
            <a:r>
              <a:rPr lang="en-US" dirty="0"/>
              <a:t>le </a:t>
            </a:r>
            <a:r>
              <a:rPr lang="en-US" dirty="0" err="1"/>
              <a:t>candidat</a:t>
            </a:r>
            <a:r>
              <a:rPr lang="en-US" dirty="0"/>
              <a:t> le plus probable pour </a:t>
            </a:r>
            <a:r>
              <a:rPr lang="en-US" dirty="0" err="1"/>
              <a:t>une</a:t>
            </a:r>
            <a:r>
              <a:rPr lang="en-US" dirty="0"/>
              <a:t> solution </a:t>
            </a:r>
            <a:r>
              <a:rPr lang="en-US" dirty="0" err="1"/>
              <a:t>mondiale</a:t>
            </a:r>
            <a:r>
              <a:rPr lang="en-US" dirty="0"/>
              <a:t> </a:t>
            </a:r>
            <a:r>
              <a:rPr lang="en-US" dirty="0" err="1"/>
              <a:t>en</a:t>
            </a:r>
            <a:r>
              <a:rPr lang="en-US" dirty="0"/>
              <a:t> raison de </a:t>
            </a:r>
            <a:r>
              <a:rPr lang="en-US" dirty="0" err="1"/>
              <a:t>sa</a:t>
            </a:r>
            <a:r>
              <a:rPr lang="en-US" dirty="0"/>
              <a:t> bonne couverture chez les </a:t>
            </a:r>
            <a:r>
              <a:rPr lang="en-US" dirty="0" err="1"/>
              <a:t>éditeurs</a:t>
            </a:r>
            <a:r>
              <a:rPr lang="en-US" dirty="0"/>
              <a:t>, les </a:t>
            </a:r>
            <a:r>
              <a:rPr lang="en-US" dirty="0" err="1"/>
              <a:t>bailleurs</a:t>
            </a:r>
            <a:r>
              <a:rPr lang="en-US" dirty="0"/>
              <a:t> de </a:t>
            </a:r>
            <a:r>
              <a:rPr lang="en-US" dirty="0" err="1"/>
              <a:t>fonds</a:t>
            </a:r>
            <a:r>
              <a:rPr lang="en-US" dirty="0"/>
              <a:t> et les </a:t>
            </a:r>
            <a:r>
              <a:rPr lang="en-US" dirty="0" err="1"/>
              <a:t>organismes</a:t>
            </a:r>
            <a:r>
              <a:rPr lang="en-US" dirty="0"/>
              <a:t> de </a:t>
            </a:r>
            <a:r>
              <a:rPr lang="en-US" dirty="0" err="1"/>
              <a:t>recherche</a:t>
            </a:r>
            <a:r>
              <a:rPr lang="en-US" dirty="0"/>
              <a:t> (J. </a:t>
            </a:r>
            <a:r>
              <a:rPr lang="en-US" dirty="0" err="1"/>
              <a:t>Wildson</a:t>
            </a:r>
            <a:r>
              <a:rPr lang="en-US" dirty="0"/>
              <a:t> et al., </a:t>
            </a:r>
            <a:r>
              <a:rPr lang="en-US" i="1" dirty="0"/>
              <a:t>op. cit., </a:t>
            </a:r>
            <a:r>
              <a:rPr lang="en-US" dirty="0"/>
              <a:t>http://www.hefce.ac.uk/pubs/rereports/Year/2015/metrictide/Title,104463,en.html)</a:t>
            </a:r>
          </a:p>
          <a:p>
            <a:pPr marL="540423" defTabSz="918240">
              <a:buFontTx/>
              <a:buChar char="-"/>
              <a:defRPr/>
            </a:pPr>
            <a:r>
              <a:rPr lang="en-US" dirty="0"/>
              <a:t> </a:t>
            </a:r>
            <a:r>
              <a:rPr lang="en-US" dirty="0" err="1"/>
              <a:t>dans</a:t>
            </a:r>
            <a:r>
              <a:rPr lang="en-US" dirty="0"/>
              <a:t> </a:t>
            </a:r>
            <a:r>
              <a:rPr lang="en-US" dirty="0" err="1"/>
              <a:t>ce</a:t>
            </a:r>
            <a:r>
              <a:rPr lang="en-US" dirty="0"/>
              <a:t> </a:t>
            </a:r>
            <a:r>
              <a:rPr lang="en-US" dirty="0" err="1"/>
              <a:t>domaine</a:t>
            </a:r>
            <a:r>
              <a:rPr lang="en-US" dirty="0"/>
              <a:t>, </a:t>
            </a:r>
            <a:r>
              <a:rPr lang="en-US" dirty="0" err="1"/>
              <a:t>l’une</a:t>
            </a:r>
            <a:r>
              <a:rPr lang="en-US" dirty="0"/>
              <a:t> des </a:t>
            </a:r>
            <a:r>
              <a:rPr lang="en-US" dirty="0" err="1"/>
              <a:t>agences</a:t>
            </a:r>
            <a:r>
              <a:rPr lang="en-US" dirty="0"/>
              <a:t> </a:t>
            </a:r>
            <a:r>
              <a:rPr lang="en-US" dirty="0" err="1"/>
              <a:t>d’enregistrement</a:t>
            </a:r>
            <a:r>
              <a:rPr lang="en-US" dirty="0"/>
              <a:t> </a:t>
            </a:r>
            <a:r>
              <a:rPr lang="en-US" dirty="0" err="1"/>
              <a:t>est</a:t>
            </a:r>
            <a:r>
              <a:rPr lang="en-US" dirty="0"/>
              <a:t> Ringgold</a:t>
            </a:r>
          </a:p>
          <a:p>
            <a:pPr marL="540423" defTabSz="918240">
              <a:buFontTx/>
              <a:buChar char="-"/>
              <a:defRPr/>
            </a:pPr>
            <a:r>
              <a:rPr lang="en-US" dirty="0"/>
              <a:t> </a:t>
            </a:r>
            <a:r>
              <a:rPr lang="en-US" dirty="0" err="1"/>
              <a:t>en</a:t>
            </a:r>
            <a:r>
              <a:rPr lang="en-US" dirty="0"/>
              <a:t> 2013, </a:t>
            </a:r>
            <a:r>
              <a:rPr lang="en-US" dirty="0" err="1"/>
              <a:t>recommandé</a:t>
            </a:r>
            <a:r>
              <a:rPr lang="en-US" dirty="0"/>
              <a:t> pour </a:t>
            </a:r>
            <a:r>
              <a:rPr lang="en-US" dirty="0" err="1"/>
              <a:t>l’identification</a:t>
            </a:r>
            <a:r>
              <a:rPr lang="en-US" dirty="0"/>
              <a:t> </a:t>
            </a:r>
            <a:r>
              <a:rPr lang="en-US" dirty="0" err="1"/>
              <a:t>institutionnelle</a:t>
            </a:r>
            <a:r>
              <a:rPr lang="en-US" dirty="0"/>
              <a:t> par </a:t>
            </a:r>
            <a:r>
              <a:rPr lang="en-US" dirty="0" err="1"/>
              <a:t>l’association</a:t>
            </a:r>
            <a:r>
              <a:rPr lang="en-US" dirty="0"/>
              <a:t> à but non </a:t>
            </a:r>
            <a:r>
              <a:rPr lang="en-US" dirty="0" err="1"/>
              <a:t>lucratif</a:t>
            </a:r>
            <a:r>
              <a:rPr lang="en-US" dirty="0"/>
              <a:t> NISO (</a:t>
            </a:r>
            <a:r>
              <a:rPr lang="en-US" i="1" dirty="0"/>
              <a:t>National Information Standards Organization</a:t>
            </a:r>
            <a:r>
              <a:rPr lang="en-US" dirty="0"/>
              <a:t>) et </a:t>
            </a:r>
            <a:r>
              <a:rPr lang="en-US" dirty="0" err="1"/>
              <a:t>l’ISO</a:t>
            </a:r>
            <a:r>
              <a:rPr lang="en-US" dirty="0"/>
              <a:t> (</a:t>
            </a:r>
            <a:r>
              <a:rPr lang="fr-FR" i="1" dirty="0"/>
              <a:t>International </a:t>
            </a:r>
            <a:r>
              <a:rPr lang="fr-FR" i="1" dirty="0" err="1"/>
              <a:t>Organization</a:t>
            </a:r>
            <a:r>
              <a:rPr lang="fr-FR" i="1" dirty="0"/>
              <a:t> for </a:t>
            </a:r>
            <a:r>
              <a:rPr lang="fr-FR" i="1" dirty="0" err="1"/>
              <a:t>Standardization</a:t>
            </a:r>
            <a:r>
              <a:rPr lang="fr-FR" dirty="0"/>
              <a:t>)</a:t>
            </a:r>
            <a:r>
              <a:rPr lang="en-US" dirty="0"/>
              <a:t> cf. http://orcid.org/blog/2013/06/27/orcid-plans-launch-affiliation-module-using-isni-and-ringgold-organization</a:t>
            </a:r>
          </a:p>
          <a:p>
            <a:pPr marL="540423"/>
            <a:r>
              <a:rPr lang="en-US" dirty="0" err="1"/>
              <a:t>mais</a:t>
            </a:r>
            <a:r>
              <a:rPr lang="en-US" dirty="0"/>
              <a:t> </a:t>
            </a:r>
            <a:r>
              <a:rPr lang="en-US" b="1" dirty="0"/>
              <a:t>des </a:t>
            </a:r>
            <a:r>
              <a:rPr lang="fr-FR" b="1" dirty="0"/>
              <a:t>limites qui empêcheraient de l’utiliser comme l’identifiant organisationnel par défaut </a:t>
            </a:r>
            <a:r>
              <a:rPr lang="fr-FR" dirty="0"/>
              <a:t>(cf. </a:t>
            </a:r>
            <a:r>
              <a:rPr lang="en-US" dirty="0"/>
              <a:t>Geoffrey </a:t>
            </a:r>
            <a:r>
              <a:rPr lang="en-US" dirty="0" err="1"/>
              <a:t>Bilder</a:t>
            </a:r>
            <a:r>
              <a:rPr lang="en-US" dirty="0"/>
              <a:t>, Josh Brown et Tom </a:t>
            </a:r>
            <a:r>
              <a:rPr lang="en-US" dirty="0" err="1"/>
              <a:t>Demeranville</a:t>
            </a:r>
            <a:r>
              <a:rPr lang="en-US" dirty="0"/>
              <a:t>, </a:t>
            </a:r>
            <a:r>
              <a:rPr lang="en-US" i="1" dirty="0"/>
              <a:t>op. cit., </a:t>
            </a:r>
            <a:r>
              <a:rPr lang="en-US" dirty="0"/>
              <a:t>https://orcid.org/sites/default/files/ckfinder/userfiles/files/20161031%20OrgIDProviderSurvey.pdf) </a:t>
            </a:r>
            <a:endParaRPr lang="fr-FR" b="1" u="sng" dirty="0"/>
          </a:p>
          <a:p>
            <a:pPr marL="717375" lvl="1" indent="-87680" defTabSz="918240">
              <a:buFontTx/>
              <a:buChar char="-"/>
              <a:defRPr/>
            </a:pPr>
            <a:r>
              <a:rPr lang="fr-FR" dirty="0"/>
              <a:t>une </a:t>
            </a:r>
            <a:r>
              <a:rPr lang="fr-FR" b="1" dirty="0"/>
              <a:t>organisation peu transparente </a:t>
            </a:r>
            <a:r>
              <a:rPr lang="fr-FR" dirty="0"/>
              <a:t>dans son fonctionnement et sa pérennité ; un accès potentiellement restreint au contenu, et une licence de réutilisation peu claire</a:t>
            </a:r>
          </a:p>
          <a:p>
            <a:pPr marL="717375" lvl="1" indent="-87680" defTabSz="918240">
              <a:buFontTx/>
              <a:buChar char="-"/>
              <a:defRPr/>
            </a:pPr>
            <a:r>
              <a:rPr lang="fr-FR" dirty="0"/>
              <a:t>ne concerne pas seulement l’IST, mais la </a:t>
            </a:r>
            <a:r>
              <a:rPr lang="fr-FR" b="1" dirty="0"/>
              <a:t>création au sens large : </a:t>
            </a:r>
            <a:r>
              <a:rPr lang="fr-FR" dirty="0"/>
              <a:t>n’a pas été envisagé initialement pour être utilisé uniquement pour les organisations</a:t>
            </a:r>
          </a:p>
          <a:p>
            <a:endParaRPr lang="fr-FR" dirty="0"/>
          </a:p>
          <a:p>
            <a:endParaRPr lang="fr-FR" i="0" baseline="0" dirty="0" smtClean="0"/>
          </a:p>
          <a:p>
            <a:pPr marL="175358" defTabSz="918240">
              <a:defRPr/>
            </a:pPr>
            <a:r>
              <a:rPr lang="en-US" b="1" dirty="0" err="1" smtClean="0"/>
              <a:t>Mais</a:t>
            </a:r>
            <a:r>
              <a:rPr lang="en-US" b="1" dirty="0" smtClean="0"/>
              <a:t> on </a:t>
            </a:r>
            <a:r>
              <a:rPr lang="en-US" b="1" dirty="0" err="1" smtClean="0"/>
              <a:t>distinguera</a:t>
            </a:r>
            <a:r>
              <a:rPr lang="en-US" b="1" dirty="0" smtClean="0"/>
              <a:t>,</a:t>
            </a:r>
            <a:r>
              <a:rPr lang="en-US" b="1" baseline="0" dirty="0" smtClean="0"/>
              <a:t> </a:t>
            </a:r>
            <a:r>
              <a:rPr lang="en-US" b="1" baseline="0" dirty="0" err="1" smtClean="0"/>
              <a:t>comme</a:t>
            </a:r>
            <a:r>
              <a:rPr lang="en-US" b="1" baseline="0" dirty="0" smtClean="0"/>
              <a:t> pour les </a:t>
            </a:r>
            <a:r>
              <a:rPr lang="en-US" b="1" baseline="0" dirty="0" err="1" smtClean="0"/>
              <a:t>identifiants</a:t>
            </a:r>
            <a:r>
              <a:rPr lang="en-US" b="1" baseline="0" dirty="0" smtClean="0"/>
              <a:t> auteur, </a:t>
            </a:r>
            <a:r>
              <a:rPr lang="en-US" b="1" baseline="0" dirty="0" err="1" smtClean="0"/>
              <a:t>ce</a:t>
            </a:r>
            <a:r>
              <a:rPr lang="en-US" b="1" baseline="0" dirty="0" smtClean="0"/>
              <a:t> qui </a:t>
            </a:r>
            <a:r>
              <a:rPr lang="en-US" b="1" baseline="0" dirty="0" err="1" smtClean="0"/>
              <a:t>relève</a:t>
            </a:r>
            <a:r>
              <a:rPr lang="en-US" b="1" baseline="0" dirty="0" smtClean="0"/>
              <a:t> :</a:t>
            </a:r>
          </a:p>
          <a:p>
            <a:pPr marL="264632" defTabSz="918240">
              <a:defRPr/>
            </a:pPr>
            <a:r>
              <a:rPr lang="en-US" b="1" baseline="0" dirty="0" smtClean="0"/>
              <a:t>- des </a:t>
            </a:r>
            <a:r>
              <a:rPr lang="en-US" b="1" baseline="0" dirty="0" err="1" smtClean="0"/>
              <a:t>outils</a:t>
            </a:r>
            <a:r>
              <a:rPr lang="en-US" b="1" baseline="0" dirty="0" smtClean="0"/>
              <a:t> plus </a:t>
            </a:r>
            <a:r>
              <a:rPr lang="en-US" b="1" baseline="0" dirty="0" err="1" smtClean="0"/>
              <a:t>orientés</a:t>
            </a:r>
            <a:r>
              <a:rPr lang="en-US" b="1" baseline="0" dirty="0" smtClean="0"/>
              <a:t> sur </a:t>
            </a:r>
            <a:r>
              <a:rPr lang="en-US" b="1" baseline="0" dirty="0" err="1" smtClean="0"/>
              <a:t>l’information</a:t>
            </a:r>
            <a:r>
              <a:rPr lang="en-US" b="1" baseline="0" dirty="0" smtClean="0"/>
              <a:t> (ex. : Ringgold)</a:t>
            </a:r>
            <a:br>
              <a:rPr lang="en-US" b="1" baseline="0" dirty="0" smtClean="0"/>
            </a:br>
            <a:r>
              <a:rPr lang="en-US" b="1" baseline="0" dirty="0" smtClean="0"/>
              <a:t>- les </a:t>
            </a:r>
            <a:r>
              <a:rPr lang="en-US" b="1" baseline="0" dirty="0" err="1" smtClean="0"/>
              <a:t>listes</a:t>
            </a:r>
            <a:r>
              <a:rPr lang="en-US" b="1" baseline="0" dirty="0" smtClean="0"/>
              <a:t> </a:t>
            </a:r>
            <a:r>
              <a:rPr lang="en-US" b="1" baseline="0" dirty="0" err="1" smtClean="0"/>
              <a:t>d’autorités</a:t>
            </a:r>
            <a:r>
              <a:rPr lang="en-US" b="1" baseline="0" dirty="0" smtClean="0"/>
              <a:t> (ex. : Funder Registry, VIAF)</a:t>
            </a:r>
          </a:p>
          <a:p>
            <a:pPr marL="264632" defTabSz="918240">
              <a:defRPr/>
            </a:pPr>
            <a:r>
              <a:rPr lang="en-US" b="1" dirty="0" smtClean="0"/>
              <a:t>- </a:t>
            </a:r>
            <a:r>
              <a:rPr lang="en-US" b="1" dirty="0" err="1" smtClean="0"/>
              <a:t>l’outil</a:t>
            </a:r>
            <a:r>
              <a:rPr lang="en-US" b="1" dirty="0" smtClean="0"/>
              <a:t> </a:t>
            </a:r>
            <a:r>
              <a:rPr lang="en-US" b="1" dirty="0" err="1" smtClean="0"/>
              <a:t>passerelle</a:t>
            </a:r>
            <a:r>
              <a:rPr lang="en-US" b="1" dirty="0" smtClean="0"/>
              <a:t> (ex.</a:t>
            </a:r>
            <a:r>
              <a:rPr lang="en-US" b="1" baseline="0" dirty="0" smtClean="0"/>
              <a:t> : ISNI)</a:t>
            </a:r>
          </a:p>
          <a:p>
            <a:pPr marL="175358" defTabSz="918240">
              <a:defRPr/>
            </a:pPr>
            <a:r>
              <a:rPr lang="en-US" dirty="0" smtClean="0">
                <a:sym typeface="Wingdings" panose="05000000000000000000" pitchFamily="2" charset="2"/>
              </a:rPr>
              <a:t> </a:t>
            </a:r>
            <a:r>
              <a:rPr lang="en-US" b="1" dirty="0" err="1" smtClean="0">
                <a:sym typeface="Wingdings" panose="05000000000000000000" pitchFamily="2" charset="2"/>
              </a:rPr>
              <a:t>possibilité</a:t>
            </a:r>
            <a:r>
              <a:rPr lang="en-US" b="1" baseline="0" dirty="0" smtClean="0">
                <a:sym typeface="Wingdings" panose="05000000000000000000" pitchFamily="2" charset="2"/>
              </a:rPr>
              <a:t> de </a:t>
            </a:r>
            <a:r>
              <a:rPr lang="en-US" b="1" baseline="0" dirty="0" err="1" smtClean="0">
                <a:sym typeface="Wingdings" panose="05000000000000000000" pitchFamily="2" charset="2"/>
              </a:rPr>
              <a:t>distinguer</a:t>
            </a:r>
            <a:r>
              <a:rPr lang="en-US" b="1" baseline="0" dirty="0" smtClean="0">
                <a:sym typeface="Wingdings" panose="05000000000000000000" pitchFamily="2" charset="2"/>
              </a:rPr>
              <a:t> </a:t>
            </a:r>
            <a:r>
              <a:rPr lang="en-US" b="1" baseline="0" dirty="0" err="1" smtClean="0">
                <a:sym typeface="Wingdings" panose="05000000000000000000" pitchFamily="2" charset="2"/>
              </a:rPr>
              <a:t>l’autorité</a:t>
            </a:r>
            <a:r>
              <a:rPr lang="en-US" b="1" baseline="0" dirty="0" smtClean="0">
                <a:sym typeface="Wingdings" panose="05000000000000000000" pitchFamily="2" charset="2"/>
              </a:rPr>
              <a:t>, avec </a:t>
            </a:r>
            <a:r>
              <a:rPr lang="en-US" b="1" baseline="0" dirty="0" err="1" smtClean="0">
                <a:sym typeface="Wingdings" panose="05000000000000000000" pitchFamily="2" charset="2"/>
              </a:rPr>
              <a:t>ses</a:t>
            </a:r>
            <a:r>
              <a:rPr lang="en-US" b="1" baseline="0" dirty="0" smtClean="0">
                <a:sym typeface="Wingdings" panose="05000000000000000000" pitchFamily="2" charset="2"/>
              </a:rPr>
              <a:t> </a:t>
            </a:r>
            <a:r>
              <a:rPr lang="en-US" b="1" baseline="0" dirty="0" err="1" smtClean="0">
                <a:sym typeface="Wingdings" panose="05000000000000000000" pitchFamily="2" charset="2"/>
              </a:rPr>
              <a:t>métadonnées</a:t>
            </a:r>
            <a:r>
              <a:rPr lang="en-US" b="1" baseline="0" dirty="0" smtClean="0">
                <a:sym typeface="Wingdings" panose="05000000000000000000" pitchFamily="2" charset="2"/>
              </a:rPr>
              <a:t> (ex. : dates, </a:t>
            </a:r>
            <a:r>
              <a:rPr lang="en-US" b="1" baseline="0" dirty="0" err="1" smtClean="0">
                <a:sym typeface="Wingdings" panose="05000000000000000000" pitchFamily="2" charset="2"/>
              </a:rPr>
              <a:t>adresses</a:t>
            </a:r>
            <a:r>
              <a:rPr lang="en-US" b="1" baseline="0" dirty="0" smtClean="0">
                <a:sym typeface="Wingdings" panose="05000000000000000000" pitchFamily="2" charset="2"/>
              </a:rPr>
              <a:t>) de </a:t>
            </a:r>
            <a:r>
              <a:rPr lang="en-US" b="1" baseline="0" dirty="0" err="1" smtClean="0">
                <a:sym typeface="Wingdings" panose="05000000000000000000" pitchFamily="2" charset="2"/>
              </a:rPr>
              <a:t>l’identifiant</a:t>
            </a:r>
            <a:endParaRPr lang="en-US" b="1"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119</a:t>
            </a:fld>
            <a:endParaRPr lang="fr-FR" dirty="0"/>
          </a:p>
        </p:txBody>
      </p:sp>
    </p:spTree>
    <p:extLst>
      <p:ext uri="{BB962C8B-B14F-4D97-AF65-F5344CB8AC3E}">
        <p14:creationId xmlns:p14="http://schemas.microsoft.com/office/powerpoint/2010/main" val="1167029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Références : http://www.webofknowledge.com/ et https://www.scopus.com/</a:t>
            </a:r>
          </a:p>
          <a:p>
            <a:endParaRPr lang="fr-FR" dirty="0" smtClean="0"/>
          </a:p>
          <a:p>
            <a:pPr marL="175358" indent="-87680">
              <a:spcAft>
                <a:spcPts val="301"/>
              </a:spcAft>
            </a:pPr>
            <a:r>
              <a:rPr lang="fr-FR" b="1" dirty="0" smtClean="0">
                <a:solidFill>
                  <a:srgbClr val="D21D59"/>
                </a:solidFill>
              </a:rPr>
              <a:t>- pour faciliter la recherche d’information</a:t>
            </a:r>
          </a:p>
          <a:p>
            <a:pPr marL="264632" indent="-89273"/>
            <a:r>
              <a:rPr lang="fr-FR" dirty="0" smtClean="0"/>
              <a:t>- </a:t>
            </a:r>
            <a:r>
              <a:rPr lang="fr-FR" i="1" dirty="0" smtClean="0">
                <a:solidFill>
                  <a:srgbClr val="D21D59"/>
                </a:solidFill>
              </a:rPr>
              <a:t>bases </a:t>
            </a:r>
            <a:r>
              <a:rPr lang="fr-FR" i="1" dirty="0">
                <a:solidFill>
                  <a:srgbClr val="D21D59"/>
                </a:solidFill>
              </a:rPr>
              <a:t>de données permettent la </a:t>
            </a:r>
            <a:r>
              <a:rPr lang="fr-FR" b="1" i="1" dirty="0">
                <a:solidFill>
                  <a:srgbClr val="D21D59"/>
                </a:solidFill>
              </a:rPr>
              <a:t>recherche</a:t>
            </a:r>
            <a:r>
              <a:rPr lang="fr-FR" i="1" dirty="0">
                <a:solidFill>
                  <a:srgbClr val="D21D59"/>
                </a:solidFill>
              </a:rPr>
              <a:t> </a:t>
            </a:r>
            <a:r>
              <a:rPr lang="fr-FR" dirty="0"/>
              <a:t>avec les abréviations, et des orthographes alternatives, mais mode de création de ces bases de données souvent peu </a:t>
            </a:r>
            <a:r>
              <a:rPr lang="fr-FR" dirty="0" smtClean="0"/>
              <a:t>clair </a:t>
            </a:r>
            <a:r>
              <a:rPr lang="fr-FR" dirty="0" smtClean="0">
                <a:sym typeface="Wingdings" panose="05000000000000000000" pitchFamily="2" charset="2"/>
              </a:rPr>
              <a:t> q</a:t>
            </a:r>
            <a:r>
              <a:rPr lang="fr-FR" dirty="0" smtClean="0"/>
              <a:t>uid </a:t>
            </a:r>
            <a:r>
              <a:rPr lang="fr-FR" dirty="0"/>
              <a:t>de l’exhaustivité et de l’exactitude d’une recherche </a:t>
            </a:r>
            <a:r>
              <a:rPr lang="fr-FR" dirty="0" smtClean="0"/>
              <a:t>?</a:t>
            </a:r>
          </a:p>
          <a:p>
            <a:pPr marL="264632" indent="-89273"/>
            <a:r>
              <a:rPr lang="fr-FR" dirty="0" smtClean="0"/>
              <a:t>-</a:t>
            </a:r>
            <a:r>
              <a:rPr lang="fr-FR" baseline="0" dirty="0" smtClean="0"/>
              <a:t> </a:t>
            </a:r>
            <a:r>
              <a:rPr lang="fr-FR" i="1" dirty="0" smtClean="0">
                <a:solidFill>
                  <a:srgbClr val="D21D59"/>
                </a:solidFill>
              </a:rPr>
              <a:t>publication </a:t>
            </a:r>
            <a:r>
              <a:rPr lang="fr-FR" i="1" dirty="0">
                <a:solidFill>
                  <a:srgbClr val="D21D59"/>
                </a:solidFill>
              </a:rPr>
              <a:t>au cœur du système de financement et de </a:t>
            </a:r>
            <a:r>
              <a:rPr lang="fr-FR" i="1" dirty="0" smtClean="0">
                <a:solidFill>
                  <a:srgbClr val="D21D59"/>
                </a:solidFill>
              </a:rPr>
              <a:t>l’</a:t>
            </a:r>
            <a:r>
              <a:rPr lang="fr-FR" b="1" i="1" dirty="0" smtClean="0">
                <a:solidFill>
                  <a:srgbClr val="D21D59"/>
                </a:solidFill>
              </a:rPr>
              <a:t>évaluation</a:t>
            </a:r>
            <a:r>
              <a:rPr lang="fr-FR" i="1" dirty="0" smtClean="0">
                <a:solidFill>
                  <a:srgbClr val="D21D59"/>
                </a:solidFill>
              </a:rPr>
              <a:t> </a:t>
            </a:r>
            <a:r>
              <a:rPr lang="fr-FR" i="1" dirty="0">
                <a:solidFill>
                  <a:srgbClr val="D21D59"/>
                </a:solidFill>
              </a:rPr>
              <a:t>du chercheur</a:t>
            </a:r>
            <a:r>
              <a:rPr lang="fr-FR" dirty="0"/>
              <a:t>, mais bases de données utilisées pas nécessairement exhaustives </a:t>
            </a:r>
            <a:r>
              <a:rPr lang="fr-FR" dirty="0" smtClean="0"/>
              <a:t>(</a:t>
            </a:r>
            <a:r>
              <a:rPr lang="fr-FR" dirty="0"/>
              <a:t>ex. : </a:t>
            </a:r>
            <a:r>
              <a:rPr lang="fr-FR" dirty="0" smtClean="0"/>
              <a:t>Web of Science, Scopus)</a:t>
            </a:r>
            <a:endParaRPr lang="fr-FR" dirty="0"/>
          </a:p>
          <a:p>
            <a:pPr marL="449555" indent="-89273"/>
            <a:r>
              <a:rPr lang="fr-FR" dirty="0">
                <a:sym typeface="Wingdings" panose="05000000000000000000" pitchFamily="2" charset="2"/>
              </a:rPr>
              <a:t> importance d’avoir des </a:t>
            </a:r>
            <a:r>
              <a:rPr lang="fr-FR" b="1" dirty="0">
                <a:sym typeface="Wingdings" panose="05000000000000000000" pitchFamily="2" charset="2"/>
              </a:rPr>
              <a:t>données aussi complètes, exhaustives et propres que possible</a:t>
            </a:r>
          </a:p>
          <a:p>
            <a:pPr marL="267820" indent="-86085"/>
            <a:r>
              <a:rPr lang="fr-FR" dirty="0" smtClean="0"/>
              <a:t>- </a:t>
            </a:r>
            <a:r>
              <a:rPr lang="fr-FR" i="1" dirty="0" smtClean="0">
                <a:solidFill>
                  <a:srgbClr val="D21D59"/>
                </a:solidFill>
              </a:rPr>
              <a:t>une </a:t>
            </a:r>
            <a:r>
              <a:rPr lang="fr-FR" b="1" i="1" dirty="0" smtClean="0">
                <a:solidFill>
                  <a:srgbClr val="D21D59"/>
                </a:solidFill>
              </a:rPr>
              <a:t>ouverture de la science </a:t>
            </a:r>
            <a:r>
              <a:rPr lang="fr-FR" dirty="0" smtClean="0"/>
              <a:t>(</a:t>
            </a:r>
            <a:r>
              <a:rPr lang="fr-FR" i="1" dirty="0" smtClean="0"/>
              <a:t>open science</a:t>
            </a:r>
            <a:r>
              <a:rPr lang="fr-FR" dirty="0" smtClean="0"/>
              <a:t>, </a:t>
            </a:r>
            <a:r>
              <a:rPr lang="fr-FR" i="1" dirty="0" smtClean="0"/>
              <a:t>open access</a:t>
            </a:r>
            <a:r>
              <a:rPr lang="fr-FR" dirty="0" smtClean="0"/>
              <a:t>) : la publication n’est plus le seul type de production scientifique important </a:t>
            </a:r>
            <a:r>
              <a:rPr lang="fr-FR" dirty="0"/>
              <a:t>pour la science (cf. données de la recherche</a:t>
            </a:r>
            <a:r>
              <a:rPr lang="fr-FR" dirty="0" smtClean="0"/>
              <a:t>)</a:t>
            </a:r>
            <a:endParaRPr lang="fr-FR" dirty="0"/>
          </a:p>
          <a:p>
            <a:pPr marL="452744" indent="-87680">
              <a:buFont typeface="Wingdings" panose="05000000000000000000" pitchFamily="2" charset="2"/>
              <a:buChar char="à"/>
            </a:pPr>
            <a:r>
              <a:rPr lang="fr-FR" dirty="0">
                <a:sym typeface="Wingdings" panose="05000000000000000000" pitchFamily="2" charset="2"/>
              </a:rPr>
              <a:t>besoin d’outils permettant d’</a:t>
            </a:r>
            <a:r>
              <a:rPr lang="fr-FR" b="1" dirty="0">
                <a:sym typeface="Wingdings" panose="05000000000000000000" pitchFamily="2" charset="2"/>
              </a:rPr>
              <a:t>associer</a:t>
            </a:r>
            <a:r>
              <a:rPr lang="fr-FR" dirty="0">
                <a:sym typeface="Wingdings" panose="05000000000000000000" pitchFamily="2" charset="2"/>
              </a:rPr>
              <a:t> </a:t>
            </a:r>
            <a:r>
              <a:rPr lang="fr-FR" b="1" dirty="0">
                <a:sym typeface="Wingdings" panose="05000000000000000000" pitchFamily="2" charset="2"/>
              </a:rPr>
              <a:t>les différentes productions </a:t>
            </a:r>
            <a:r>
              <a:rPr lang="fr-FR" dirty="0">
                <a:sym typeface="Wingdings" panose="05000000000000000000" pitchFamily="2" charset="2"/>
              </a:rPr>
              <a:t>d’un même projet, de </a:t>
            </a:r>
            <a:r>
              <a:rPr lang="fr-FR" b="1" dirty="0">
                <a:sym typeface="Wingdings" panose="05000000000000000000" pitchFamily="2" charset="2"/>
              </a:rPr>
              <a:t>manière pérenne </a:t>
            </a:r>
            <a:r>
              <a:rPr lang="fr-FR" dirty="0">
                <a:sym typeface="Wingdings" panose="05000000000000000000" pitchFamily="2" charset="2"/>
              </a:rPr>
              <a:t>et indépendamment du lieu de dépôt ou d’accès</a:t>
            </a:r>
          </a:p>
          <a:p>
            <a:pPr marL="173765" lvl="1" indent="0"/>
            <a:endParaRPr lang="fr-FR" dirty="0"/>
          </a:p>
          <a:p>
            <a:pPr marL="345935" lvl="1" indent="-172170">
              <a:buFont typeface="Wingdings" panose="05000000000000000000" pitchFamily="2" charset="2"/>
              <a:buChar char="à"/>
            </a:pPr>
            <a:r>
              <a:rPr lang="fr-FR" b="1" dirty="0" smtClean="0">
                <a:sym typeface="Wingdings" panose="05000000000000000000" pitchFamily="2" charset="2"/>
              </a:rPr>
              <a:t>difficulté </a:t>
            </a:r>
            <a:r>
              <a:rPr lang="fr-FR" b="1" dirty="0">
                <a:sym typeface="Wingdings" panose="05000000000000000000" pitchFamily="2" charset="2"/>
              </a:rPr>
              <a:t>pour les institutions de suivre de manière exhaustive la production de l’établissement</a:t>
            </a:r>
            <a:endParaRPr lang="fr-FR" b="1" dirty="0"/>
          </a:p>
          <a:p>
            <a:endParaRPr lang="fr-FR" dirty="0"/>
          </a:p>
          <a:p>
            <a:endParaRPr lang="fr-FR" baseline="0" dirty="0" smtClean="0"/>
          </a:p>
          <a:p>
            <a:pPr defTabSz="918240">
              <a:defRPr/>
            </a:pPr>
            <a:r>
              <a:rPr lang="fr-FR" baseline="0" dirty="0" smtClean="0"/>
              <a:t>Pour des exemples, cf. D. Fournier, </a:t>
            </a:r>
            <a:r>
              <a:rPr lang="fr-FR" i="1" baseline="0" dirty="0" smtClean="0"/>
              <a:t>op. </a:t>
            </a:r>
            <a:r>
              <a:rPr lang="fr-FR" i="1" baseline="0" dirty="0" err="1" smtClean="0"/>
              <a:t>cit</a:t>
            </a:r>
            <a:r>
              <a:rPr lang="fr-FR" i="1" baseline="0" dirty="0" smtClean="0"/>
              <a:t>., </a:t>
            </a:r>
            <a:r>
              <a:rPr lang="fr-FR" i="0" dirty="0" smtClean="0"/>
              <a:t>http</a:t>
            </a:r>
            <a:r>
              <a:rPr lang="fr-FR" dirty="0" smtClean="0"/>
              <a:t>://weburfist.univ-bordeaux.fr/wp-content/uploads/2015/10/20150616_FOURNIER_URFIST-ID-AUTEURS.pdf et </a:t>
            </a:r>
            <a:r>
              <a:rPr lang="fr-FR" dirty="0"/>
              <a:t>Sophie </a:t>
            </a:r>
            <a:r>
              <a:rPr lang="fr-FR" dirty="0" err="1"/>
              <a:t>Duchaussoy</a:t>
            </a:r>
            <a:r>
              <a:rPr lang="fr-FR" dirty="0"/>
              <a:t>. </a:t>
            </a:r>
            <a:r>
              <a:rPr lang="fr-FR" i="1" dirty="0"/>
              <a:t>Les identifiants chercheurs. Mise en œuvre à l’INSERM</a:t>
            </a:r>
            <a:r>
              <a:rPr lang="fr-FR" dirty="0"/>
              <a:t>. Journée URFIST de Bordeaux, </a:t>
            </a:r>
            <a:r>
              <a:rPr lang="fr-FR" i="1" dirty="0"/>
              <a:t>L’identité du publiant à l’épreuve du numérique,</a:t>
            </a:r>
            <a:r>
              <a:rPr lang="fr-FR" dirty="0"/>
              <a:t> Bordeaux, 16/06/2015. Présentation, 25 p.</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a:t>
            </a:fld>
            <a:endParaRPr lang="fr-FR" dirty="0"/>
          </a:p>
        </p:txBody>
      </p:sp>
    </p:spTree>
    <p:extLst>
      <p:ext uri="{BB962C8B-B14F-4D97-AF65-F5344CB8AC3E}">
        <p14:creationId xmlns:p14="http://schemas.microsoft.com/office/powerpoint/2010/main" val="19241241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7680">
              <a:spcAft>
                <a:spcPts val="301"/>
              </a:spcAft>
              <a:defRPr/>
            </a:pPr>
            <a:r>
              <a:rPr lang="fr-FR" b="1" dirty="0" smtClean="0">
                <a:solidFill>
                  <a:srgbClr val="315280"/>
                </a:solidFill>
              </a:rPr>
              <a:t>- une réflexion en cours pour un identifiant pour les organisations</a:t>
            </a:r>
            <a:endParaRPr lang="fr-FR" b="1" dirty="0">
              <a:solidFill>
                <a:srgbClr val="315280"/>
              </a:solidFill>
            </a:endParaRPr>
          </a:p>
          <a:p>
            <a:pPr marL="263525" indent="-88900">
              <a:defRPr/>
            </a:pPr>
            <a:r>
              <a:rPr lang="fr-FR" i="0" dirty="0" smtClean="0">
                <a:sym typeface="Wingdings" panose="05000000000000000000" pitchFamily="2" charset="2"/>
              </a:rPr>
              <a:t>- </a:t>
            </a:r>
            <a:r>
              <a:rPr lang="fr-FR" b="1" i="0" dirty="0" smtClean="0">
                <a:sym typeface="Wingdings" panose="05000000000000000000" pitchFamily="2" charset="2"/>
              </a:rPr>
              <a:t>réflexion dès 2015-2016 menée par Crossref,</a:t>
            </a:r>
            <a:r>
              <a:rPr lang="fr-FR" b="1" i="0" baseline="0" dirty="0" smtClean="0">
                <a:sym typeface="Wingdings" panose="05000000000000000000" pitchFamily="2" charset="2"/>
              </a:rPr>
              <a:t> </a:t>
            </a:r>
            <a:r>
              <a:rPr lang="fr-FR" b="1" i="0" baseline="0" dirty="0" err="1" smtClean="0">
                <a:sym typeface="Wingdings" panose="05000000000000000000" pitchFamily="2" charset="2"/>
              </a:rPr>
              <a:t>DataCite</a:t>
            </a:r>
            <a:r>
              <a:rPr lang="fr-FR" b="1" i="0" baseline="0" dirty="0" smtClean="0">
                <a:sym typeface="Wingdings" panose="05000000000000000000" pitchFamily="2" charset="2"/>
              </a:rPr>
              <a:t> et ORCID</a:t>
            </a:r>
            <a:r>
              <a:rPr lang="fr-FR" i="0" baseline="0" dirty="0" smtClean="0">
                <a:sym typeface="Wingdings" panose="05000000000000000000" pitchFamily="2" charset="2"/>
              </a:rPr>
              <a:t>, cf. Ed </a:t>
            </a:r>
            <a:r>
              <a:rPr lang="fr-FR" i="0" baseline="0" dirty="0" err="1" smtClean="0">
                <a:sym typeface="Wingdings" panose="05000000000000000000" pitchFamily="2" charset="2"/>
              </a:rPr>
              <a:t>Pentz</a:t>
            </a:r>
            <a:r>
              <a:rPr lang="fr-FR" i="0" baseline="0" dirty="0" smtClean="0">
                <a:sym typeface="Wingdings" panose="05000000000000000000" pitchFamily="2" charset="2"/>
              </a:rPr>
              <a:t>, </a:t>
            </a:r>
            <a:r>
              <a:rPr lang="fr-FR" i="1" baseline="0" dirty="0" smtClean="0">
                <a:sym typeface="Wingdings" panose="05000000000000000000" pitchFamily="2" charset="2"/>
              </a:rPr>
              <a:t>op. </a:t>
            </a:r>
            <a:r>
              <a:rPr lang="fr-FR" i="1" baseline="0" dirty="0" err="1" smtClean="0">
                <a:sym typeface="Wingdings" panose="05000000000000000000" pitchFamily="2" charset="2"/>
              </a:rPr>
              <a:t>cit</a:t>
            </a:r>
            <a:r>
              <a:rPr lang="fr-FR" i="1" baseline="0" dirty="0" smtClean="0">
                <a:sym typeface="Wingdings" panose="05000000000000000000" pitchFamily="2" charset="2"/>
              </a:rPr>
              <a:t>., </a:t>
            </a:r>
            <a:r>
              <a:rPr lang="fr-FR" baseline="0" dirty="0" smtClean="0"/>
              <a:t>https://www.crossref.org/blog/the-organization-identifier-project-a-way-forward/, </a:t>
            </a:r>
            <a:r>
              <a:rPr lang="en-US" dirty="0" smtClean="0"/>
              <a:t>Geoffrey </a:t>
            </a:r>
            <a:r>
              <a:rPr lang="en-US" dirty="0" err="1" smtClean="0"/>
              <a:t>Bilder</a:t>
            </a:r>
            <a:r>
              <a:rPr lang="en-US" dirty="0" smtClean="0"/>
              <a:t>, Josh Brown et Tom </a:t>
            </a:r>
            <a:r>
              <a:rPr lang="en-US" dirty="0" err="1" smtClean="0"/>
              <a:t>Demeranville</a:t>
            </a:r>
            <a:r>
              <a:rPr lang="en-US" dirty="0" smtClean="0"/>
              <a:t>, </a:t>
            </a:r>
            <a:r>
              <a:rPr lang="en-US" i="1" dirty="0" smtClean="0"/>
              <a:t>op.</a:t>
            </a:r>
            <a:r>
              <a:rPr lang="en-US" i="1" baseline="0" dirty="0" smtClean="0"/>
              <a:t> cit., </a:t>
            </a:r>
            <a:r>
              <a:rPr lang="en-US" dirty="0" smtClean="0"/>
              <a:t> </a:t>
            </a:r>
            <a:r>
              <a:rPr lang="en-US" dirty="0"/>
              <a:t>https://orcid.org/sites/default/files/ckfinder/userfiles/files/20161031%20OrgIDProviderSurvey.pdf </a:t>
            </a:r>
            <a:r>
              <a:rPr lang="en-US" dirty="0" smtClean="0"/>
              <a:t>et </a:t>
            </a:r>
            <a:r>
              <a:rPr lang="en-US" i="1" dirty="0" smtClean="0"/>
              <a:t>Organization Identifier Project: A Way Forward</a:t>
            </a:r>
            <a:r>
              <a:rPr lang="en-US" dirty="0" smtClean="0"/>
              <a:t>. [2016]. 3 p. </a:t>
            </a:r>
            <a:r>
              <a:rPr lang="en-US" dirty="0"/>
              <a:t>https://orcid.org/sites/default/files/ckfinder/userfiles/files/20161031%20OrgIDGovernance.pdf </a:t>
            </a:r>
            <a:endParaRPr lang="en-US" dirty="0" smtClean="0"/>
          </a:p>
          <a:p>
            <a:pPr marL="263525" indent="-88900">
              <a:defRPr/>
            </a:pPr>
            <a:r>
              <a:rPr lang="en-US" dirty="0" smtClean="0"/>
              <a:t>- </a:t>
            </a:r>
            <a:r>
              <a:rPr lang="en-US" dirty="0" err="1" smtClean="0"/>
              <a:t>mise</a:t>
            </a:r>
            <a:r>
              <a:rPr lang="en-US" baseline="0" dirty="0" smtClean="0"/>
              <a:t> </a:t>
            </a:r>
            <a:r>
              <a:rPr lang="en-US" baseline="0" dirty="0" err="1" smtClean="0"/>
              <a:t>en</a:t>
            </a:r>
            <a:r>
              <a:rPr lang="en-US" baseline="0" dirty="0" smtClean="0"/>
              <a:t> place </a:t>
            </a:r>
            <a:r>
              <a:rPr lang="en-US" baseline="0" dirty="0" err="1" smtClean="0"/>
              <a:t>en</a:t>
            </a:r>
            <a:r>
              <a:rPr lang="en-US" baseline="0" dirty="0" smtClean="0"/>
              <a:t> 01/2017 d’un </a:t>
            </a:r>
            <a:r>
              <a:rPr lang="en-US" b="1" baseline="0" dirty="0" err="1" smtClean="0"/>
              <a:t>groupe</a:t>
            </a:r>
            <a:r>
              <a:rPr lang="en-US" b="1" baseline="0" dirty="0" smtClean="0"/>
              <a:t> de travail </a:t>
            </a:r>
            <a:r>
              <a:rPr lang="en-US" baseline="0" dirty="0" smtClean="0"/>
              <a:t>(cf. https://orcid.org/content/organization-identifier-working-group), </a:t>
            </a:r>
            <a:r>
              <a:rPr lang="en-US" baseline="0" dirty="0" err="1" smtClean="0"/>
              <a:t>composé</a:t>
            </a:r>
            <a:r>
              <a:rPr lang="en-US" baseline="0" dirty="0" smtClean="0"/>
              <a:t> de </a:t>
            </a:r>
            <a:r>
              <a:rPr lang="en-US" baseline="0" dirty="0" err="1" smtClean="0"/>
              <a:t>représentants</a:t>
            </a:r>
            <a:r>
              <a:rPr lang="en-US" baseline="0" dirty="0" smtClean="0"/>
              <a:t> des </a:t>
            </a:r>
            <a:r>
              <a:rPr lang="en-US" baseline="0" dirty="0" err="1" smtClean="0"/>
              <a:t>organismes</a:t>
            </a:r>
            <a:r>
              <a:rPr lang="en-US" baseline="0" dirty="0" smtClean="0"/>
              <a:t> </a:t>
            </a:r>
            <a:r>
              <a:rPr lang="en-US" baseline="0" dirty="0" err="1" smtClean="0"/>
              <a:t>précédents</a:t>
            </a:r>
            <a:r>
              <a:rPr lang="en-US" baseline="0" dirty="0" smtClean="0"/>
              <a:t>, </a:t>
            </a:r>
            <a:r>
              <a:rPr lang="en-US" baseline="0" dirty="0" err="1" smtClean="0"/>
              <a:t>d’éditeurs</a:t>
            </a:r>
            <a:r>
              <a:rPr lang="en-US" baseline="0" dirty="0" smtClean="0"/>
              <a:t>, de </a:t>
            </a:r>
            <a:r>
              <a:rPr lang="en-US" baseline="0" dirty="0" err="1" smtClean="0"/>
              <a:t>bailleurs</a:t>
            </a:r>
            <a:r>
              <a:rPr lang="en-US" baseline="0" dirty="0" smtClean="0"/>
              <a:t> de </a:t>
            </a:r>
            <a:r>
              <a:rPr lang="en-US" baseline="0" dirty="0" err="1" smtClean="0"/>
              <a:t>fonds</a:t>
            </a:r>
            <a:r>
              <a:rPr lang="en-US" baseline="0" dirty="0" smtClean="0"/>
              <a:t>, </a:t>
            </a:r>
            <a:r>
              <a:rPr lang="en-US" baseline="0" dirty="0" err="1" smtClean="0"/>
              <a:t>d’établissements</a:t>
            </a:r>
            <a:r>
              <a:rPr lang="en-US" baseline="0" dirty="0" smtClean="0"/>
              <a:t> de </a:t>
            </a:r>
            <a:r>
              <a:rPr lang="en-US" baseline="0" dirty="0" err="1" smtClean="0"/>
              <a:t>recherche</a:t>
            </a:r>
            <a:r>
              <a:rPr lang="en-US" baseline="0" dirty="0" smtClean="0"/>
              <a:t> – </a:t>
            </a:r>
            <a:r>
              <a:rPr lang="fr-FR" b="1" i="1" baseline="0" dirty="0" err="1" smtClean="0"/>
              <a:t>Org</a:t>
            </a:r>
            <a:r>
              <a:rPr lang="fr-FR" b="1" i="1" baseline="0" dirty="0" smtClean="0"/>
              <a:t> ID </a:t>
            </a:r>
            <a:r>
              <a:rPr lang="fr-FR" b="1" i="1" dirty="0" smtClean="0"/>
              <a:t>initiative </a:t>
            </a:r>
            <a:r>
              <a:rPr lang="en-US" dirty="0" smtClean="0"/>
              <a:t>(</a:t>
            </a:r>
            <a:r>
              <a:rPr lang="en-US" dirty="0"/>
              <a:t>https://ror.org/blog/2018-08-02-working-group-recap</a:t>
            </a:r>
            <a:r>
              <a:rPr lang="en-US" dirty="0" smtClean="0"/>
              <a:t>/)</a:t>
            </a:r>
          </a:p>
          <a:p>
            <a:pPr marL="450850" lvl="1" indent="-87313">
              <a:buFont typeface="Wingdings" panose="05000000000000000000" pitchFamily="2" charset="2"/>
              <a:buChar char="à"/>
              <a:defRPr/>
            </a:pPr>
            <a:r>
              <a:rPr lang="en-US" baseline="0" dirty="0" err="1" smtClean="0"/>
              <a:t>une</a:t>
            </a:r>
            <a:r>
              <a:rPr lang="en-US" baseline="0" dirty="0" smtClean="0"/>
              <a:t> </a:t>
            </a:r>
            <a:r>
              <a:rPr lang="en-US" b="1" baseline="0" dirty="0" err="1" smtClean="0"/>
              <a:t>gouvernance</a:t>
            </a:r>
            <a:r>
              <a:rPr lang="en-US" b="1" baseline="0" dirty="0" smtClean="0"/>
              <a:t> </a:t>
            </a:r>
            <a:r>
              <a:rPr lang="en-US" b="1" baseline="0" dirty="0" err="1" smtClean="0"/>
              <a:t>transparente</a:t>
            </a:r>
            <a:r>
              <a:rPr lang="en-US" b="1" baseline="0" dirty="0" smtClean="0"/>
              <a:t> </a:t>
            </a:r>
            <a:r>
              <a:rPr lang="en-US" baseline="0" dirty="0" smtClean="0"/>
              <a:t>(non </a:t>
            </a:r>
            <a:r>
              <a:rPr lang="en-US" baseline="0" dirty="0" err="1" smtClean="0"/>
              <a:t>exclusivement</a:t>
            </a:r>
            <a:r>
              <a:rPr lang="en-US" baseline="0" dirty="0" smtClean="0"/>
              <a:t> </a:t>
            </a:r>
            <a:r>
              <a:rPr lang="en-US" baseline="0" dirty="0" err="1" smtClean="0"/>
              <a:t>commerciale</a:t>
            </a:r>
            <a:r>
              <a:rPr lang="en-US" baseline="0" dirty="0" smtClean="0"/>
              <a:t>), </a:t>
            </a:r>
            <a:r>
              <a:rPr lang="en-US" baseline="0" dirty="0" err="1" smtClean="0"/>
              <a:t>ouverte</a:t>
            </a:r>
            <a:r>
              <a:rPr lang="en-US" baseline="0" dirty="0" smtClean="0"/>
              <a:t> à </a:t>
            </a:r>
            <a:r>
              <a:rPr lang="en-US" baseline="0" dirty="0" err="1" smtClean="0"/>
              <a:t>tous</a:t>
            </a:r>
            <a:r>
              <a:rPr lang="en-US" baseline="0" dirty="0" smtClean="0"/>
              <a:t> les </a:t>
            </a:r>
            <a:r>
              <a:rPr lang="en-US" baseline="0" dirty="0" err="1" smtClean="0"/>
              <a:t>acteurs</a:t>
            </a:r>
            <a:r>
              <a:rPr lang="en-US" baseline="0" dirty="0" smtClean="0"/>
              <a:t>, </a:t>
            </a:r>
            <a:r>
              <a:rPr lang="en-US" baseline="0" dirty="0" err="1" smtClean="0"/>
              <a:t>indépendamment</a:t>
            </a:r>
            <a:r>
              <a:rPr lang="en-US" baseline="0" dirty="0" smtClean="0"/>
              <a:t> de </a:t>
            </a:r>
            <a:r>
              <a:rPr lang="en-US" baseline="0" dirty="0" err="1" smtClean="0"/>
              <a:t>leur</a:t>
            </a:r>
            <a:r>
              <a:rPr lang="en-US" baseline="0" dirty="0" smtClean="0"/>
              <a:t> </a:t>
            </a:r>
            <a:r>
              <a:rPr lang="en-US" baseline="0" dirty="0" err="1" smtClean="0"/>
              <a:t>modèle</a:t>
            </a:r>
            <a:r>
              <a:rPr lang="en-US" baseline="0" dirty="0" smtClean="0"/>
              <a:t> </a:t>
            </a:r>
            <a:r>
              <a:rPr lang="en-US" baseline="0" dirty="0" err="1" smtClean="0"/>
              <a:t>économique</a:t>
            </a:r>
            <a:r>
              <a:rPr lang="en-US" baseline="0" dirty="0" smtClean="0"/>
              <a:t>, de </a:t>
            </a:r>
            <a:r>
              <a:rPr lang="en-US" baseline="0" dirty="0" err="1" smtClean="0"/>
              <a:t>leur</a:t>
            </a:r>
            <a:r>
              <a:rPr lang="en-US" baseline="0" dirty="0" smtClean="0"/>
              <a:t> </a:t>
            </a:r>
            <a:r>
              <a:rPr lang="en-US" baseline="0" dirty="0" err="1" smtClean="0"/>
              <a:t>nationalité</a:t>
            </a:r>
            <a:r>
              <a:rPr lang="en-US" baseline="0" dirty="0" smtClean="0"/>
              <a:t> et de </a:t>
            </a:r>
            <a:r>
              <a:rPr lang="en-US" baseline="0" dirty="0" err="1" smtClean="0"/>
              <a:t>leur</a:t>
            </a:r>
            <a:r>
              <a:rPr lang="en-US" baseline="0" dirty="0" smtClean="0"/>
              <a:t> </a:t>
            </a:r>
            <a:r>
              <a:rPr lang="en-US" baseline="0" dirty="0" err="1" smtClean="0"/>
              <a:t>domaine</a:t>
            </a:r>
            <a:r>
              <a:rPr lang="en-US" baseline="0" dirty="0" smtClean="0"/>
              <a:t> </a:t>
            </a:r>
            <a:r>
              <a:rPr lang="en-US" baseline="0" dirty="0" err="1" smtClean="0"/>
              <a:t>d’activité</a:t>
            </a:r>
            <a:endParaRPr lang="en-US" baseline="0" dirty="0" smtClean="0"/>
          </a:p>
          <a:p>
            <a:pPr marL="450850" lvl="1" indent="-87313" defTabSz="918240">
              <a:buFont typeface="Wingdings" panose="05000000000000000000" pitchFamily="2" charset="2"/>
              <a:buChar char="à"/>
              <a:defRPr/>
            </a:pPr>
            <a:r>
              <a:rPr lang="fr-FR" dirty="0"/>
              <a:t>un modèle commercial </a:t>
            </a:r>
            <a:r>
              <a:rPr lang="fr-FR" b="1" dirty="0"/>
              <a:t>pérenne</a:t>
            </a:r>
          </a:p>
          <a:p>
            <a:pPr marL="450850" lvl="1" indent="-87313" defTabSz="918240">
              <a:buFont typeface="Wingdings" panose="05000000000000000000" pitchFamily="2" charset="2"/>
              <a:buChar char="à"/>
              <a:defRPr/>
            </a:pPr>
            <a:r>
              <a:rPr lang="fr-FR" dirty="0"/>
              <a:t>du contenu adapté aux </a:t>
            </a:r>
            <a:r>
              <a:rPr lang="fr-FR" b="1" dirty="0"/>
              <a:t>organisations</a:t>
            </a:r>
            <a:r>
              <a:rPr lang="fr-FR" dirty="0"/>
              <a:t> (ex. : hiérarchie)</a:t>
            </a:r>
          </a:p>
          <a:p>
            <a:pPr marL="450850" lvl="1" indent="-87313" defTabSz="918240">
              <a:buFont typeface="Wingdings" panose="05000000000000000000" pitchFamily="2" charset="2"/>
              <a:buChar char="à"/>
              <a:defRPr/>
            </a:pPr>
            <a:r>
              <a:rPr lang="fr-FR" dirty="0"/>
              <a:t>un système </a:t>
            </a:r>
            <a:r>
              <a:rPr lang="fr-FR" b="1" dirty="0"/>
              <a:t>facile à mettre à jour</a:t>
            </a:r>
            <a:r>
              <a:rPr lang="fr-FR" dirty="0"/>
              <a:t>, notamment par les institutions elles-mêmes</a:t>
            </a:r>
          </a:p>
          <a:p>
            <a:pPr marL="450850" lvl="1" indent="-87313" defTabSz="918240">
              <a:buFont typeface="Wingdings" panose="05000000000000000000" pitchFamily="2" charset="2"/>
              <a:buChar char="à"/>
              <a:defRPr/>
            </a:pPr>
            <a:r>
              <a:rPr lang="fr-FR" dirty="0"/>
              <a:t>un système </a:t>
            </a:r>
            <a:r>
              <a:rPr lang="fr-FR" b="1" dirty="0"/>
              <a:t>ouvert</a:t>
            </a:r>
            <a:r>
              <a:rPr lang="fr-FR" dirty="0"/>
              <a:t>, favorisation l’interopérabilité et la réutilisation des contenus avec le minimum de limites </a:t>
            </a:r>
            <a:r>
              <a:rPr lang="fr-FR" dirty="0" smtClean="0"/>
              <a:t>possible</a:t>
            </a:r>
            <a:endParaRPr lang="fr-FR" dirty="0"/>
          </a:p>
          <a:p>
            <a:pPr marL="717375" lvl="1" indent="0" defTabSz="918240">
              <a:buFont typeface="Wingdings" panose="05000000000000000000" pitchFamily="2" charset="2"/>
              <a:buNone/>
              <a:defRPr/>
            </a:pPr>
            <a:endParaRPr lang="fr-FR" dirty="0"/>
          </a:p>
          <a:p>
            <a:pPr marL="180975" lvl="1" indent="0" defTabSz="918240">
              <a:buFont typeface="Wingdings" panose="05000000000000000000" pitchFamily="2" charset="2"/>
              <a:buNone/>
              <a:defRPr/>
            </a:pPr>
            <a:r>
              <a:rPr lang="fr-FR" dirty="0" smtClean="0"/>
              <a:t>état</a:t>
            </a:r>
            <a:r>
              <a:rPr lang="fr-FR" baseline="0" dirty="0" smtClean="0"/>
              <a:t> des lieux début 2018, cf. le résumé de Christopher Brown. « A festival for persistent </a:t>
            </a:r>
            <a:r>
              <a:rPr lang="fr-FR" baseline="0" dirty="0" err="1" smtClean="0"/>
              <a:t>identifiers</a:t>
            </a:r>
            <a:r>
              <a:rPr lang="fr-FR" baseline="0" dirty="0" smtClean="0"/>
              <a:t> ». JISC. </a:t>
            </a:r>
            <a:r>
              <a:rPr lang="fr-FR" i="1" dirty="0" err="1" smtClean="0"/>
              <a:t>Research</a:t>
            </a:r>
            <a:r>
              <a:rPr lang="fr-FR" i="1" dirty="0" smtClean="0"/>
              <a:t> data and </a:t>
            </a:r>
            <a:r>
              <a:rPr lang="fr-FR" i="1" dirty="0" err="1" smtClean="0"/>
              <a:t>related</a:t>
            </a:r>
            <a:r>
              <a:rPr lang="fr-FR" i="1" dirty="0" smtClean="0"/>
              <a:t> topics. </a:t>
            </a:r>
            <a:r>
              <a:rPr lang="fr-FR" dirty="0" smtClean="0"/>
              <a:t>06/02/2018. [en ligne]. </a:t>
            </a:r>
            <a:r>
              <a:rPr lang="fr-FR" dirty="0"/>
              <a:t>Disponible sur : https://researchdata.jiscinvolve.org/wp/2018/02/06/pidapalooza18</a:t>
            </a:r>
            <a:r>
              <a:rPr lang="fr-FR" dirty="0" smtClean="0"/>
              <a:t>/</a:t>
            </a:r>
          </a:p>
          <a:p>
            <a:pPr marL="180975" lvl="1" indent="0" defTabSz="918240">
              <a:buFont typeface="Wingdings" panose="05000000000000000000" pitchFamily="2" charset="2"/>
              <a:buNone/>
              <a:defRPr/>
            </a:pPr>
            <a:endParaRPr lang="fr-FR" dirty="0"/>
          </a:p>
          <a:p>
            <a:pPr marL="87680">
              <a:spcAft>
                <a:spcPts val="301"/>
              </a:spcAft>
              <a:defRPr/>
            </a:pPr>
            <a:r>
              <a:rPr lang="fr-FR" b="1" dirty="0">
                <a:solidFill>
                  <a:srgbClr val="315280"/>
                </a:solidFill>
              </a:rPr>
              <a:t>- </a:t>
            </a:r>
            <a:r>
              <a:rPr lang="fr-FR" b="1" dirty="0" smtClean="0">
                <a:solidFill>
                  <a:srgbClr val="315280"/>
                </a:solidFill>
              </a:rPr>
              <a:t>ROR </a:t>
            </a:r>
            <a:r>
              <a:rPr lang="fr-FR" b="1" dirty="0">
                <a:solidFill>
                  <a:srgbClr val="315280"/>
                </a:solidFill>
              </a:rPr>
              <a:t>- </a:t>
            </a:r>
            <a:r>
              <a:rPr lang="fr-FR" b="1" i="1" dirty="0" err="1">
                <a:solidFill>
                  <a:srgbClr val="315280"/>
                </a:solidFill>
              </a:rPr>
              <a:t>Research</a:t>
            </a:r>
            <a:r>
              <a:rPr lang="fr-FR" b="1" i="1" dirty="0">
                <a:solidFill>
                  <a:srgbClr val="315280"/>
                </a:solidFill>
              </a:rPr>
              <a:t> </a:t>
            </a:r>
            <a:r>
              <a:rPr lang="fr-FR" b="1" i="1" dirty="0" err="1">
                <a:solidFill>
                  <a:srgbClr val="315280"/>
                </a:solidFill>
              </a:rPr>
              <a:t>Organization</a:t>
            </a:r>
            <a:r>
              <a:rPr lang="fr-FR" b="1" i="1" dirty="0">
                <a:solidFill>
                  <a:srgbClr val="315280"/>
                </a:solidFill>
              </a:rPr>
              <a:t> </a:t>
            </a:r>
            <a:r>
              <a:rPr lang="fr-FR" b="1" i="1" dirty="0" err="1" smtClean="0">
                <a:solidFill>
                  <a:srgbClr val="315280"/>
                </a:solidFill>
              </a:rPr>
              <a:t>Registry</a:t>
            </a:r>
            <a:r>
              <a:rPr lang="fr-FR" b="1" i="1" dirty="0" smtClean="0">
                <a:solidFill>
                  <a:srgbClr val="315280"/>
                </a:solidFill>
              </a:rPr>
              <a:t> </a:t>
            </a:r>
            <a:r>
              <a:rPr lang="fr-FR" dirty="0"/>
              <a:t>(</a:t>
            </a:r>
            <a:r>
              <a:rPr lang="fr-FR" dirty="0" smtClean="0"/>
              <a:t>https</a:t>
            </a:r>
            <a:r>
              <a:rPr lang="fr-FR" dirty="0"/>
              <a:t>://ror.org/) </a:t>
            </a:r>
            <a:endParaRPr lang="fr-FR" b="1" i="1" dirty="0">
              <a:solidFill>
                <a:srgbClr val="315280"/>
              </a:solidFill>
            </a:endParaRPr>
          </a:p>
          <a:p>
            <a:pPr marL="346808" indent="-171450">
              <a:buFontTx/>
              <a:buChar char="-"/>
            </a:pPr>
            <a:r>
              <a:rPr lang="fr-FR" dirty="0" smtClean="0"/>
              <a:t>lancé en 01/2019, avec notamment </a:t>
            </a:r>
            <a:r>
              <a:rPr lang="en-US" dirty="0" smtClean="0"/>
              <a:t>California Digital Library, </a:t>
            </a:r>
            <a:r>
              <a:rPr lang="en-US" dirty="0" err="1" smtClean="0"/>
              <a:t>Crossref</a:t>
            </a:r>
            <a:r>
              <a:rPr lang="en-US" dirty="0" smtClean="0"/>
              <a:t>, </a:t>
            </a:r>
            <a:r>
              <a:rPr lang="en-US" dirty="0" err="1" smtClean="0"/>
              <a:t>Datacite</a:t>
            </a:r>
            <a:r>
              <a:rPr lang="en-US" dirty="0" smtClean="0"/>
              <a:t> et Digital Science</a:t>
            </a:r>
          </a:p>
          <a:p>
            <a:pPr marL="346808" indent="-171450">
              <a:buFontTx/>
              <a:buChar char="-"/>
            </a:pPr>
            <a:r>
              <a:rPr lang="fr-FR" dirty="0" smtClean="0"/>
              <a:t>100 </a:t>
            </a:r>
            <a:r>
              <a:rPr lang="fr-FR" dirty="0"/>
              <a:t>000 entrées, à partir de données de </a:t>
            </a:r>
            <a:r>
              <a:rPr lang="fr-FR" dirty="0" smtClean="0"/>
              <a:t>GRID, mais à terme, les deux</a:t>
            </a:r>
            <a:r>
              <a:rPr lang="fr-FR" baseline="0" dirty="0" smtClean="0"/>
              <a:t> jeux de données divergeront, avec la possibilité d’éditer les notices ROR indépendamment de GRID</a:t>
            </a:r>
            <a:endParaRPr lang="fr-FR" dirty="0" smtClean="0"/>
          </a:p>
          <a:p>
            <a:pPr marL="346808" indent="-171450">
              <a:buFontTx/>
              <a:buChar char="-"/>
            </a:pPr>
            <a:r>
              <a:rPr lang="fr-FR" dirty="0" smtClean="0"/>
              <a:t>par rapport aux autres identifiants liés aux institutions :</a:t>
            </a:r>
            <a:br>
              <a:rPr lang="fr-FR" dirty="0" smtClean="0"/>
            </a:br>
            <a:r>
              <a:rPr lang="fr-FR" dirty="0" smtClean="0"/>
              <a:t>- dédié spécifiquement aux organismes de recherche (affiliations)</a:t>
            </a:r>
          </a:p>
          <a:p>
            <a:pPr marL="449263" indent="-90488">
              <a:buFontTx/>
              <a:buChar char="-"/>
            </a:pPr>
            <a:r>
              <a:rPr lang="fr-FR" dirty="0" smtClean="0"/>
              <a:t>géré par la communauté, contrairement à GRID</a:t>
            </a:r>
          </a:p>
          <a:p>
            <a:pPr marL="449263" indent="-90488">
              <a:buFontTx/>
              <a:buChar char="-"/>
            </a:pPr>
            <a:r>
              <a:rPr lang="fr-FR" dirty="0" smtClean="0"/>
              <a:t>contenu entièrement ouvert en CC0 et gratuit, contrairement</a:t>
            </a:r>
            <a:r>
              <a:rPr lang="fr-FR" baseline="0" dirty="0" smtClean="0"/>
              <a:t> à </a:t>
            </a:r>
            <a:r>
              <a:rPr lang="fr-FR" baseline="0" dirty="0" err="1" smtClean="0"/>
              <a:t>Ringgold</a:t>
            </a:r>
            <a:endParaRPr lang="fr-FR" dirty="0" smtClean="0"/>
          </a:p>
          <a:p>
            <a:pPr marL="449263" indent="-90488">
              <a:buFontTx/>
              <a:buChar char="-"/>
            </a:pPr>
            <a:r>
              <a:rPr lang="fr-FR" dirty="0" smtClean="0"/>
              <a:t>interopérable, notamment avec </a:t>
            </a:r>
            <a:r>
              <a:rPr lang="fr-FR" dirty="0" err="1" smtClean="0"/>
              <a:t>DataCite</a:t>
            </a:r>
            <a:r>
              <a:rPr lang="fr-FR" dirty="0" smtClean="0"/>
              <a:t> et </a:t>
            </a:r>
            <a:r>
              <a:rPr lang="fr-FR" dirty="0" err="1" smtClean="0"/>
              <a:t>Crossref</a:t>
            </a:r>
            <a:endParaRPr lang="fr-FR" dirty="0" smtClean="0"/>
          </a:p>
          <a:p>
            <a:pPr marL="449263" indent="-90488">
              <a:buFontTx/>
              <a:buChar char="-"/>
            </a:pPr>
            <a:r>
              <a:rPr lang="fr-FR" dirty="0" smtClean="0"/>
              <a:t>souhait de rester gratuit, sans créer une organisation </a:t>
            </a:r>
            <a:r>
              <a:rPr lang="fr-FR" i="1" dirty="0" smtClean="0"/>
              <a:t>ad hoc</a:t>
            </a:r>
            <a:r>
              <a:rPr lang="fr-FR" i="0" dirty="0" smtClean="0"/>
              <a:t> avec</a:t>
            </a:r>
            <a:r>
              <a:rPr lang="fr-FR" i="0" baseline="0" dirty="0" smtClean="0"/>
              <a:t> des droits d’adhésion, contrairement à ORCID (levées de fonds)</a:t>
            </a:r>
            <a:endParaRPr lang="fr-FR" dirty="0"/>
          </a:p>
          <a:p>
            <a:pPr marL="92075"/>
            <a:r>
              <a:rPr lang="fr-FR" dirty="0" smtClean="0"/>
              <a:t>pour aller plus loin : Alice </a:t>
            </a:r>
            <a:r>
              <a:rPr lang="fr-FR" dirty="0" err="1" smtClean="0"/>
              <a:t>Meadows</a:t>
            </a:r>
            <a:r>
              <a:rPr lang="fr-FR" dirty="0" smtClean="0"/>
              <a:t>. « </a:t>
            </a:r>
            <a:r>
              <a:rPr lang="en-US" dirty="0"/>
              <a:t>Are You Ready to ROR? An Inside Look at this New Organization Identifier </a:t>
            </a:r>
            <a:r>
              <a:rPr lang="en-US" dirty="0" smtClean="0"/>
              <a:t>Registry</a:t>
            </a:r>
            <a:r>
              <a:rPr lang="fr-FR" dirty="0" smtClean="0"/>
              <a:t> ». </a:t>
            </a:r>
            <a:r>
              <a:rPr lang="fr-FR" i="1" dirty="0" smtClean="0"/>
              <a:t>The </a:t>
            </a:r>
            <a:r>
              <a:rPr lang="fr-FR" i="1" dirty="0" err="1" smtClean="0"/>
              <a:t>scolarly</a:t>
            </a:r>
            <a:r>
              <a:rPr lang="fr-FR" i="1" dirty="0" smtClean="0"/>
              <a:t> </a:t>
            </a:r>
            <a:r>
              <a:rPr lang="fr-FR" i="1" dirty="0" err="1" smtClean="0"/>
              <a:t>kitchen</a:t>
            </a:r>
            <a:r>
              <a:rPr lang="fr-FR" i="1" dirty="0" smtClean="0"/>
              <a:t>. </a:t>
            </a:r>
            <a:r>
              <a:rPr lang="fr-FR" dirty="0" smtClean="0"/>
              <a:t>04/12/2019. [en ligne]. </a:t>
            </a:r>
            <a:r>
              <a:rPr lang="fr-FR" dirty="0"/>
              <a:t>Disponible sur : https://scholarlykitchen.sspnet.org/2019/12/04/are-you-ready-to-ror-an-inside-look-at-this-new-organization-identifier-registry/</a:t>
            </a:r>
          </a:p>
          <a:p>
            <a:pPr marL="346808" indent="-171450">
              <a:buFontTx/>
              <a:buChar char="-"/>
            </a:pPr>
            <a:endParaRPr lang="fr-FR" dirty="0" smtClean="0"/>
          </a:p>
          <a:p>
            <a:pPr marL="180975" lvl="1" indent="0" defTabSz="918240">
              <a:buFont typeface="Wingdings" panose="05000000000000000000" pitchFamily="2" charset="2"/>
              <a:buNone/>
              <a:defRPr/>
            </a:pPr>
            <a:endParaRPr lang="fr-FR" dirty="0" smtClean="0"/>
          </a:p>
          <a:p>
            <a:pPr marL="180975" lvl="1" indent="0" defTabSz="918240">
              <a:buFont typeface="Wingdings" panose="05000000000000000000" pitchFamily="2" charset="2"/>
              <a:buNone/>
              <a:defRPr/>
            </a:pPr>
            <a:endParaRPr lang="fr-FR" dirty="0" smtClean="0"/>
          </a:p>
          <a:p>
            <a:pPr marL="180975" lvl="1" indent="0" defTabSz="918240">
              <a:buFont typeface="Wingdings" panose="05000000000000000000" pitchFamily="2" charset="2"/>
              <a:buNone/>
              <a:defRPr/>
            </a:pPr>
            <a:endParaRPr lang="fr-FR" dirty="0"/>
          </a:p>
          <a:p>
            <a:pPr marL="180975" lvl="1" indent="0" defTabSz="918240">
              <a:buFont typeface="Wingdings" panose="05000000000000000000" pitchFamily="2" charset="2"/>
              <a:buNone/>
              <a:defRPr/>
            </a:pPr>
            <a:endParaRPr lang="fr-FR" dirty="0" smtClean="0"/>
          </a:p>
          <a:p>
            <a:pPr marL="180975" lvl="1" indent="0" defTabSz="918240">
              <a:buFont typeface="Wingdings" panose="05000000000000000000" pitchFamily="2" charset="2"/>
              <a:buNone/>
              <a:defRPr/>
            </a:pP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120</a:t>
            </a:fld>
            <a:endParaRPr lang="fr-FR" dirty="0"/>
          </a:p>
        </p:txBody>
      </p:sp>
    </p:spTree>
    <p:extLst>
      <p:ext uri="{BB962C8B-B14F-4D97-AF65-F5344CB8AC3E}">
        <p14:creationId xmlns:p14="http://schemas.microsoft.com/office/powerpoint/2010/main" val="17662385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Références</a:t>
            </a:r>
            <a:r>
              <a:rPr lang="fr-FR" baseline="0" dirty="0" smtClean="0"/>
              <a:t> : http://www.idref.fr/083864520, https://aurehal.archives-ouvertes.fr/structure/read/id/2 et https://appliweb.dgri.education.fr/rnsr/ChoixCriteres.jsp</a:t>
            </a:r>
            <a:endParaRPr lang="fr-FR" dirty="0" smtClean="0"/>
          </a:p>
          <a:p>
            <a:endParaRPr lang="fr-FR" dirty="0" smtClean="0"/>
          </a:p>
          <a:p>
            <a:pPr>
              <a:spcAft>
                <a:spcPts val="603"/>
              </a:spcAft>
              <a:defRPr/>
            </a:pPr>
            <a:r>
              <a:rPr lang="fr-FR" sz="1100" b="1" u="sng" dirty="0">
                <a:solidFill>
                  <a:srgbClr val="315280"/>
                </a:solidFill>
              </a:rPr>
              <a:t>Les identifiants pour les organisations en France</a:t>
            </a:r>
          </a:p>
          <a:p>
            <a:r>
              <a:rPr lang="fr-FR" dirty="0" smtClean="0"/>
              <a:t>Pour la France, une</a:t>
            </a:r>
            <a:r>
              <a:rPr lang="fr-FR" baseline="0" dirty="0" smtClean="0"/>
              <a:t> partie des référentiels déjà mentionnés pour les auteurs proposent également des notices pour les organisations (pour le seul ESR)</a:t>
            </a:r>
          </a:p>
          <a:p>
            <a:pPr marL="87680">
              <a:spcAft>
                <a:spcPts val="301"/>
              </a:spcAft>
              <a:defRPr/>
            </a:pPr>
            <a:r>
              <a:rPr lang="fr-FR" baseline="0" dirty="0" smtClean="0"/>
              <a:t/>
            </a:r>
            <a:br>
              <a:rPr lang="fr-FR" baseline="0" dirty="0" smtClean="0"/>
            </a:br>
            <a:r>
              <a:rPr lang="fr-FR" b="1" dirty="0">
                <a:solidFill>
                  <a:srgbClr val="315280"/>
                </a:solidFill>
              </a:rPr>
              <a:t>- IdRef</a:t>
            </a:r>
          </a:p>
          <a:p>
            <a:pPr marL="264632" indent="-87680"/>
            <a:r>
              <a:rPr lang="fr-FR" b="0" baseline="0" dirty="0" smtClean="0"/>
              <a:t>- renvoi possible vers les notices associées dans le SUDOC et dans Theses.fr</a:t>
            </a:r>
          </a:p>
          <a:p>
            <a:pPr marL="264632" indent="-87680"/>
            <a:r>
              <a:rPr lang="fr-FR" b="0" baseline="0" dirty="0" smtClean="0"/>
              <a:t>- indique également d’autres identifiants (BnF, ISNI) – cf. le centre André Chastel (</a:t>
            </a:r>
            <a:r>
              <a:rPr lang="fr-FR" baseline="0" dirty="0" smtClean="0"/>
              <a:t>https://www.idref.fr/098390031)</a:t>
            </a:r>
          </a:p>
          <a:p>
            <a:pPr marL="264632" indent="-87680"/>
            <a:endParaRPr lang="fr-FR" b="0" baseline="0" dirty="0" smtClean="0"/>
          </a:p>
          <a:p>
            <a:pPr marL="87680">
              <a:spcAft>
                <a:spcPts val="301"/>
              </a:spcAft>
              <a:defRPr/>
            </a:pPr>
            <a:r>
              <a:rPr lang="fr-FR" b="1" dirty="0" smtClean="0">
                <a:solidFill>
                  <a:srgbClr val="315280"/>
                </a:solidFill>
              </a:rPr>
              <a:t>- AURéHAL </a:t>
            </a:r>
            <a:endParaRPr lang="fr-FR" b="1" dirty="0">
              <a:solidFill>
                <a:srgbClr val="315280"/>
              </a:solidFill>
            </a:endParaRPr>
          </a:p>
          <a:p>
            <a:pPr marL="345935" indent="-170576">
              <a:tabLst>
                <a:tab pos="452744" algn="l"/>
              </a:tabLst>
            </a:pPr>
            <a:r>
              <a:rPr lang="fr-FR" b="0" baseline="0" dirty="0" smtClean="0"/>
              <a:t>cf. Laurent Capelli. </a:t>
            </a:r>
            <a:r>
              <a:rPr lang="fr-FR" b="0" i="1" baseline="0" dirty="0" smtClean="0"/>
              <a:t>Les référentiels dans HAL. In </a:t>
            </a:r>
            <a:r>
              <a:rPr lang="fr-FR" i="1" dirty="0">
                <a:solidFill>
                  <a:prstClr val="black"/>
                </a:solidFill>
              </a:rPr>
              <a:t>Journée référentiels Couperin : pour une meilleure visibilité de la recherche.</a:t>
            </a:r>
            <a:r>
              <a:rPr lang="fr-FR" dirty="0">
                <a:solidFill>
                  <a:prstClr val="black"/>
                </a:solidFill>
              </a:rPr>
              <a:t> Paris, 3/07/2015. Présentation. 27 p. [en ligne]. Disponible sur : https://jref2015.sciencesconf.org/data/pages/jref2015_CCSD.pdf</a:t>
            </a:r>
            <a:endParaRPr lang="fr-FR" b="0" baseline="0" dirty="0" smtClean="0"/>
          </a:p>
          <a:p>
            <a:pPr marL="264632" lvl="1" indent="-81303">
              <a:buFontTx/>
              <a:buChar char="-"/>
            </a:pPr>
            <a:r>
              <a:rPr lang="fr-FR" b="0" baseline="0" dirty="0" smtClean="0"/>
              <a:t>indique d’autres identifiants (RNSR [cf. </a:t>
            </a:r>
            <a:r>
              <a:rPr lang="fr-FR" b="0" i="1" baseline="0" dirty="0" smtClean="0"/>
              <a:t>infra</a:t>
            </a:r>
            <a:r>
              <a:rPr lang="fr-FR" b="0" baseline="0" dirty="0" smtClean="0"/>
              <a:t>], IdRef, ISNI) – cf. exemple</a:t>
            </a:r>
          </a:p>
          <a:p>
            <a:pPr marL="264632" lvl="1" indent="-81303">
              <a:buFontTx/>
              <a:buChar char="-"/>
            </a:pPr>
            <a:r>
              <a:rPr lang="fr-FR" b="0" baseline="0" dirty="0" smtClean="0"/>
              <a:t>indique éventuellement les doublons, cf. le centre André Chastel (</a:t>
            </a:r>
            <a:r>
              <a:rPr lang="fr-FR" baseline="0" dirty="0" smtClean="0"/>
              <a:t>https://aurehal.archives-ouvertes.fr/structure/browse?critere=centre+andr%C3%A9+chastel&amp;category=*)</a:t>
            </a:r>
            <a:r>
              <a:rPr lang="fr-FR" b="0" baseline="0" dirty="0" smtClean="0"/>
              <a:t> </a:t>
            </a:r>
          </a:p>
          <a:p>
            <a:pPr marL="264632" lvl="1" indent="-81303">
              <a:buFontTx/>
              <a:buChar char="-"/>
            </a:pPr>
            <a:r>
              <a:rPr lang="fr-FR" b="0" baseline="0" dirty="0" smtClean="0"/>
              <a:t>permet de voir la hiérarchie : équipe de recherche, département, laboratoire, institution/partenaire privé et structure parent</a:t>
            </a:r>
          </a:p>
          <a:p>
            <a:pPr marL="264632" lvl="1" indent="-81303">
              <a:buFontTx/>
              <a:buChar char="-"/>
            </a:pPr>
            <a:r>
              <a:rPr lang="fr-FR" b="0" baseline="0" dirty="0" smtClean="0"/>
              <a:t>mais ne propose pas d’identifiant pérenne sur le modèle de l’IdHAL,</a:t>
            </a:r>
            <a:r>
              <a:rPr lang="fr-FR" b="0" dirty="0" smtClean="0"/>
              <a:t> e</a:t>
            </a:r>
            <a:r>
              <a:rPr lang="fr-FR" b="0" baseline="0" dirty="0" smtClean="0"/>
              <a:t>t existence éventuelle de formes rivales </a:t>
            </a:r>
            <a:r>
              <a:rPr lang="fr-FR" b="0" baseline="0" dirty="0" smtClean="0">
                <a:sym typeface="Wingdings" panose="05000000000000000000" pitchFamily="2" charset="2"/>
              </a:rPr>
              <a:t> le club des utilisateurs </a:t>
            </a:r>
            <a:r>
              <a:rPr lang="fr-FR" b="0" baseline="0" dirty="0" err="1" smtClean="0">
                <a:sym typeface="Wingdings" panose="05000000000000000000" pitchFamily="2" charset="2"/>
              </a:rPr>
              <a:t>CasuHAL</a:t>
            </a:r>
            <a:r>
              <a:rPr lang="fr-FR" b="0" baseline="0" dirty="0" smtClean="0">
                <a:sym typeface="Wingdings" panose="05000000000000000000" pitchFamily="2" charset="2"/>
              </a:rPr>
              <a:t> a mis en place un groupe de travail  sur les référentiels pour « une mise à plat des règles de description des unités de recherche, pour un meilleur usage d’AUREHAL » (in </a:t>
            </a:r>
            <a:r>
              <a:rPr lang="fr-FR" baseline="0" dirty="0" smtClean="0">
                <a:sym typeface="Wingdings" panose="05000000000000000000" pitchFamily="2" charset="2"/>
              </a:rPr>
              <a:t>Renaud </a:t>
            </a:r>
            <a:r>
              <a:rPr lang="fr-FR" baseline="0" dirty="0" err="1" smtClean="0"/>
              <a:t>Délémontez</a:t>
            </a:r>
            <a:r>
              <a:rPr lang="fr-FR" baseline="0" dirty="0" smtClean="0"/>
              <a:t>, </a:t>
            </a:r>
            <a:r>
              <a:rPr lang="fr-FR" i="1" baseline="0" dirty="0" smtClean="0"/>
              <a:t>op. </a:t>
            </a:r>
            <a:r>
              <a:rPr lang="fr-FR" i="1" baseline="0" dirty="0" err="1" smtClean="0"/>
              <a:t>cit</a:t>
            </a:r>
            <a:r>
              <a:rPr lang="fr-FR" i="1" dirty="0"/>
              <a:t>., </a:t>
            </a:r>
            <a:r>
              <a:rPr lang="fr-FR" dirty="0"/>
              <a:t>http://www.enssib.fr/bibliotheque-numerique/notices/67434-les-bibliotheques-universitaires-face-aux-systemes-d-information-recherche-nouveaux-outils-nouveaux-roles)</a:t>
            </a:r>
          </a:p>
          <a:p>
            <a:endParaRPr lang="fr-FR" baseline="0" dirty="0" smtClean="0"/>
          </a:p>
          <a:p>
            <a:pPr marL="175358" indent="-87680" defTabSz="918240">
              <a:spcAft>
                <a:spcPts val="301"/>
              </a:spcAft>
              <a:defRPr/>
            </a:pPr>
            <a:r>
              <a:rPr lang="fr-FR" b="1" dirty="0" smtClean="0">
                <a:solidFill>
                  <a:srgbClr val="315280"/>
                </a:solidFill>
              </a:rPr>
              <a:t>- </a:t>
            </a:r>
            <a:r>
              <a:rPr lang="fr-FR" b="1" dirty="0">
                <a:solidFill>
                  <a:srgbClr val="315280"/>
                </a:solidFill>
              </a:rPr>
              <a:t>RNSR : </a:t>
            </a:r>
            <a:r>
              <a:rPr lang="fr-FR" dirty="0" smtClean="0"/>
              <a:t>Répertoire National des Structures de Recherche (https://www.galaxie.enseignementsup-recherche.gouv.fr/ensup/etab_RNSR.htm)</a:t>
            </a:r>
          </a:p>
          <a:p>
            <a:pPr marL="264632" indent="-89273" defTabSz="918240">
              <a:defRPr/>
            </a:pPr>
            <a:r>
              <a:rPr lang="fr-FR" dirty="0" smtClean="0"/>
              <a:t>cf. </a:t>
            </a:r>
            <a:r>
              <a:rPr lang="fr-FR" dirty="0" err="1" smtClean="0"/>
              <a:t>Xiaofeng</a:t>
            </a:r>
            <a:r>
              <a:rPr lang="fr-FR" dirty="0" smtClean="0"/>
              <a:t> Chen et Xavier</a:t>
            </a:r>
            <a:r>
              <a:rPr lang="fr-FR" baseline="0" dirty="0" smtClean="0"/>
              <a:t> Denand. </a:t>
            </a:r>
            <a:r>
              <a:rPr lang="fr-FR" i="1" baseline="0" dirty="0" smtClean="0"/>
              <a:t>Présentation du Répertoire National des Structures de Recherche. In </a:t>
            </a:r>
            <a:r>
              <a:rPr lang="fr-FR" i="1" dirty="0">
                <a:solidFill>
                  <a:prstClr val="black"/>
                </a:solidFill>
              </a:rPr>
              <a:t>Journée référentiels Couperin : pour une meilleure visibilité de la recherche.</a:t>
            </a:r>
            <a:r>
              <a:rPr lang="fr-FR" dirty="0">
                <a:solidFill>
                  <a:prstClr val="black"/>
                </a:solidFill>
              </a:rPr>
              <a:t> Paris, 3/07/2015. Présentation. 17 p. [en ligne]. Disponible sur : https://jref2015.sciencesconf.org/data/pages/RNSRcouperin2015VII3.pdf et Isabelle Pouliquen, Isabelle </a:t>
            </a:r>
            <a:r>
              <a:rPr lang="fr-FR" dirty="0" err="1">
                <a:solidFill>
                  <a:prstClr val="black"/>
                </a:solidFill>
              </a:rPr>
              <a:t>Kabla</a:t>
            </a:r>
            <a:r>
              <a:rPr lang="fr-FR" dirty="0">
                <a:solidFill>
                  <a:prstClr val="black"/>
                </a:solidFill>
              </a:rPr>
              <a:t>-Langlois et </a:t>
            </a:r>
            <a:r>
              <a:rPr lang="fr-FR" dirty="0" err="1" smtClean="0"/>
              <a:t>Xiaofeng</a:t>
            </a:r>
            <a:r>
              <a:rPr lang="fr-FR" dirty="0" smtClean="0"/>
              <a:t> Chen.</a:t>
            </a:r>
            <a:r>
              <a:rPr lang="fr-FR" baseline="0" dirty="0" smtClean="0"/>
              <a:t> « Le RNSR, colonne vertébrale de la recherche ». « </a:t>
            </a:r>
            <a:r>
              <a:rPr lang="fr-FR" dirty="0"/>
              <a:t>Autorités, identifiants, entités. L’expansion des référentiels », </a:t>
            </a:r>
            <a:r>
              <a:rPr lang="fr-FR" i="1" dirty="0"/>
              <a:t>op. </a:t>
            </a:r>
            <a:r>
              <a:rPr lang="fr-FR" i="1" dirty="0" err="1"/>
              <a:t>cit</a:t>
            </a:r>
            <a:r>
              <a:rPr lang="fr-FR" dirty="0"/>
              <a:t>., p. 15</a:t>
            </a:r>
            <a:endParaRPr lang="fr-FR" dirty="0" smtClean="0"/>
          </a:p>
          <a:p>
            <a:pPr marL="264632" indent="-89273" defTabSz="918240">
              <a:buFontTx/>
              <a:buChar char="-"/>
              <a:defRPr/>
            </a:pPr>
            <a:r>
              <a:rPr lang="fr-FR" dirty="0" smtClean="0"/>
              <a:t>créé en 2013 par le </a:t>
            </a:r>
            <a:r>
              <a:rPr lang="fr-FR" b="1" dirty="0" smtClean="0"/>
              <a:t>département des systèmes d’information de la DGESIP-DGRI </a:t>
            </a:r>
            <a:r>
              <a:rPr lang="fr-FR" dirty="0" smtClean="0"/>
              <a:t>(Ministère de l’enseignement supérieur et de la recherche)</a:t>
            </a:r>
            <a:r>
              <a:rPr lang="fr-FR" i="0" dirty="0" smtClean="0"/>
              <a:t> et mis à jour par les établissements et organismes de recherche</a:t>
            </a:r>
            <a:r>
              <a:rPr lang="fr-FR" i="0" baseline="0" dirty="0" smtClean="0"/>
              <a:t> </a:t>
            </a:r>
            <a:r>
              <a:rPr lang="fr-FR" dirty="0" smtClean="0"/>
              <a:t> </a:t>
            </a:r>
            <a:r>
              <a:rPr lang="fr-FR" i="1" dirty="0" smtClean="0"/>
              <a:t>via</a:t>
            </a:r>
            <a:r>
              <a:rPr lang="fr-FR" dirty="0" smtClean="0"/>
              <a:t> un correspondant RNSR et une application </a:t>
            </a:r>
            <a:r>
              <a:rPr lang="fr-FR" i="1" dirty="0" smtClean="0"/>
              <a:t>ad hoc</a:t>
            </a:r>
            <a:r>
              <a:rPr lang="fr-FR" i="0" dirty="0" smtClean="0"/>
              <a:t> </a:t>
            </a:r>
            <a:r>
              <a:rPr lang="fr-FR" i="0" dirty="0" smtClean="0">
                <a:sym typeface="Wingdings" panose="05000000000000000000" pitchFamily="2" charset="2"/>
              </a:rPr>
              <a:t> la qualité des données (exactitude et complétude) dépend des établissements eux-mêmes</a:t>
            </a:r>
          </a:p>
          <a:p>
            <a:pPr marL="264632" indent="-89273" defTabSz="918240">
              <a:buFontTx/>
              <a:buChar char="-"/>
              <a:defRPr/>
            </a:pPr>
            <a:r>
              <a:rPr lang="fr-FR" dirty="0" smtClean="0"/>
              <a:t>doit référencer au niveau national toutes les structures de recherche opérationnelles de la recherche publique</a:t>
            </a:r>
            <a:r>
              <a:rPr lang="fr-FR" baseline="0" dirty="0" smtClean="0"/>
              <a:t> </a:t>
            </a:r>
            <a:r>
              <a:rPr lang="fr-FR" dirty="0" smtClean="0"/>
              <a:t>(4</a:t>
            </a:r>
            <a:r>
              <a:rPr lang="fr-FR" baseline="0" dirty="0" smtClean="0"/>
              <a:t> 000  en 2015), indépendamment des tutelles de recherche</a:t>
            </a:r>
            <a:endParaRPr lang="fr-FR" dirty="0" smtClean="0"/>
          </a:p>
          <a:p>
            <a:pPr marL="264632" indent="-89273" defTabSz="918240">
              <a:buFontTx/>
              <a:buChar char="-"/>
              <a:defRPr/>
            </a:pPr>
            <a:r>
              <a:rPr lang="fr-FR" dirty="0" smtClean="0"/>
              <a:t>doit désambiguïser les structures</a:t>
            </a:r>
          </a:p>
          <a:p>
            <a:pPr marL="264632" indent="-89273" defTabSz="918240">
              <a:buFontTx/>
              <a:buChar char="-"/>
              <a:defRPr/>
            </a:pPr>
            <a:r>
              <a:rPr lang="fr-FR" i="0" dirty="0" smtClean="0"/>
              <a:t>doit</a:t>
            </a:r>
            <a:r>
              <a:rPr lang="fr-FR" i="0" baseline="0" dirty="0" smtClean="0"/>
              <a:t> renforcer le pilotage en rapprochant différents opérateurs (évaluation, avancement, réponse aux appels à projets, publications de postes – est sur GALAXIE) </a:t>
            </a:r>
          </a:p>
          <a:p>
            <a:pPr marL="264632" indent="-89273" defTabSz="918240">
              <a:buFontTx/>
              <a:buChar char="-"/>
              <a:defRPr/>
            </a:pPr>
            <a:r>
              <a:rPr lang="fr-FR" i="0" baseline="0" dirty="0" smtClean="0"/>
              <a:t>attribuer à chaque structure, un identifiant unique national (</a:t>
            </a:r>
            <a:r>
              <a:rPr lang="fr-FR" b="1" i="0" baseline="0" dirty="0" smtClean="0"/>
              <a:t>identifiant RNSR</a:t>
            </a:r>
            <a:r>
              <a:rPr lang="fr-FR" i="0" baseline="0" dirty="0" smtClean="0"/>
              <a:t>)</a:t>
            </a:r>
          </a:p>
          <a:p>
            <a:pPr marL="264632" indent="-89273">
              <a:buFontTx/>
              <a:buChar char="-"/>
              <a:defRPr/>
            </a:pPr>
            <a:r>
              <a:rPr lang="fr-FR" b="1" i="0" baseline="0" dirty="0" smtClean="0"/>
              <a:t>a vocation à devenir le référentiel pivot voire unique en la matière</a:t>
            </a:r>
            <a:r>
              <a:rPr lang="fr-FR" i="0" baseline="0" dirty="0" smtClean="0"/>
              <a:t>, alimentant d’autres systèmes d’informations de l’ESR ou en dehors grâce au dépôt des jeux de données sur la plateforme </a:t>
            </a:r>
            <a:r>
              <a:rPr lang="fr-FR" i="1" baseline="0" dirty="0" smtClean="0"/>
              <a:t>open data </a:t>
            </a:r>
            <a:r>
              <a:rPr lang="fr-FR" i="0" baseline="0" dirty="0" smtClean="0"/>
              <a:t>du MENESR (cf. ex. in </a:t>
            </a:r>
            <a:r>
              <a:rPr lang="fr-FR" dirty="0">
                <a:solidFill>
                  <a:prstClr val="black"/>
                </a:solidFill>
              </a:rPr>
              <a:t>Isabelle Pouliquen, Isabelle </a:t>
            </a:r>
            <a:r>
              <a:rPr lang="fr-FR" dirty="0" err="1">
                <a:solidFill>
                  <a:prstClr val="black"/>
                </a:solidFill>
              </a:rPr>
              <a:t>Kabla</a:t>
            </a:r>
            <a:r>
              <a:rPr lang="fr-FR" dirty="0">
                <a:solidFill>
                  <a:prstClr val="black"/>
                </a:solidFill>
              </a:rPr>
              <a:t>-Langlois et </a:t>
            </a:r>
            <a:r>
              <a:rPr lang="fr-FR" dirty="0" err="1" smtClean="0"/>
              <a:t>Xiaofeng</a:t>
            </a:r>
            <a:r>
              <a:rPr lang="fr-FR" dirty="0" smtClean="0"/>
              <a:t> Chen,</a:t>
            </a:r>
            <a:r>
              <a:rPr lang="fr-FR" baseline="0" dirty="0" smtClean="0"/>
              <a:t> </a:t>
            </a:r>
            <a:r>
              <a:rPr lang="fr-FR" i="1" baseline="0" dirty="0" smtClean="0"/>
              <a:t>op. </a:t>
            </a:r>
            <a:r>
              <a:rPr lang="fr-FR" i="1" baseline="0" dirty="0" err="1" smtClean="0"/>
              <a:t>cit</a:t>
            </a:r>
            <a:r>
              <a:rPr lang="fr-FR" i="1" baseline="0" dirty="0" smtClean="0"/>
              <a:t>. </a:t>
            </a:r>
            <a:r>
              <a:rPr lang="fr-FR" i="0" baseline="0" dirty="0" smtClean="0"/>
              <a:t>et https://data.enseignementsup-recherche.gouv.fr/pages/home/)</a:t>
            </a:r>
            <a:r>
              <a:rPr lang="fr-FR" dirty="0">
                <a:sym typeface="Wingdings" panose="05000000000000000000" pitchFamily="2" charset="2"/>
              </a:rPr>
              <a:t> </a:t>
            </a:r>
            <a:endParaRPr lang="fr-FR" dirty="0" smtClean="0">
              <a:sym typeface="Wingdings" panose="05000000000000000000" pitchFamily="2" charset="2"/>
            </a:endParaRPr>
          </a:p>
          <a:p>
            <a:pPr marL="540423" indent="-176953">
              <a:defRPr/>
            </a:pPr>
            <a:r>
              <a:rPr lang="fr-FR" dirty="0" smtClean="0">
                <a:sym typeface="Wingdings" panose="05000000000000000000" pitchFamily="2" charset="2"/>
              </a:rPr>
              <a:t> participe </a:t>
            </a:r>
            <a:r>
              <a:rPr lang="fr-FR" dirty="0">
                <a:sym typeface="Wingdings" panose="05000000000000000000" pitchFamily="2" charset="2"/>
              </a:rPr>
              <a:t>au Cadre de cohérence des SI du domaine Recherche (https://</a:t>
            </a:r>
            <a:r>
              <a:rPr lang="fr-FR" dirty="0" smtClean="0">
                <a:sym typeface="Wingdings" panose="05000000000000000000" pitchFamily="2" charset="2"/>
              </a:rPr>
              <a:t>esr-wikis.adc.education.fr/ca2co/index.php/Cadre_de_coherence_Recherche)</a:t>
            </a:r>
          </a:p>
          <a:p>
            <a:pPr marL="540423" indent="-176953">
              <a:defRPr/>
            </a:pPr>
            <a:r>
              <a:rPr lang="fr-FR" dirty="0" smtClean="0">
                <a:sym typeface="Wingdings" panose="05000000000000000000" pitchFamily="2" charset="2"/>
              </a:rPr>
              <a:t> une </a:t>
            </a:r>
            <a:r>
              <a:rPr lang="fr-FR" dirty="0">
                <a:sym typeface="Wingdings" panose="05000000000000000000" pitchFamily="2" charset="2"/>
              </a:rPr>
              <a:t>des bases du moteur de recherche </a:t>
            </a:r>
            <a:r>
              <a:rPr lang="fr-FR" dirty="0" err="1">
                <a:sym typeface="Wingdings" panose="05000000000000000000" pitchFamily="2" charset="2"/>
              </a:rPr>
              <a:t>ScanR</a:t>
            </a:r>
            <a:r>
              <a:rPr lang="fr-FR" dirty="0">
                <a:sym typeface="Wingdings" panose="05000000000000000000" pitchFamily="2" charset="2"/>
              </a:rPr>
              <a:t> (https://scanr.enseignementsup-recherche.gouv.fr/)</a:t>
            </a:r>
            <a:endParaRPr lang="fr-FR" dirty="0"/>
          </a:p>
          <a:p>
            <a:pPr marL="264632" indent="-100433" defTabSz="918240">
              <a:buFontTx/>
              <a:buChar char="-"/>
              <a:defRPr/>
            </a:pPr>
            <a:r>
              <a:rPr lang="fr-FR" b="1" i="0" baseline="0" dirty="0" smtClean="0"/>
              <a:t>limite : pour l’instant, plus un annuaire, qu’un vrai référentiel</a:t>
            </a:r>
            <a:endParaRPr lang="fr-FR" b="1" i="0" dirty="0" smtClean="0"/>
          </a:p>
          <a:p>
            <a:pPr defTabSz="918240">
              <a:defRPr/>
            </a:pPr>
            <a:r>
              <a:rPr lang="fr-FR" dirty="0" smtClean="0"/>
              <a:t>Au niveau</a:t>
            </a:r>
            <a:r>
              <a:rPr lang="fr-FR" baseline="0" dirty="0" smtClean="0"/>
              <a:t> européen, cf. projet ETER (</a:t>
            </a:r>
            <a:r>
              <a:rPr lang="fr-FR" i="1" baseline="0" dirty="0" err="1" smtClean="0"/>
              <a:t>European</a:t>
            </a:r>
            <a:r>
              <a:rPr lang="fr-FR" i="1" baseline="0" dirty="0" smtClean="0"/>
              <a:t> </a:t>
            </a:r>
            <a:r>
              <a:rPr lang="fr-FR" i="1" baseline="0" dirty="0" err="1" smtClean="0"/>
              <a:t>tertiary</a:t>
            </a:r>
            <a:r>
              <a:rPr lang="fr-FR" i="1" baseline="0" dirty="0" smtClean="0"/>
              <a:t> </a:t>
            </a:r>
            <a:r>
              <a:rPr lang="fr-FR" i="1" baseline="0" dirty="0" err="1" smtClean="0"/>
              <a:t>education</a:t>
            </a:r>
            <a:r>
              <a:rPr lang="fr-FR" i="1" baseline="0" dirty="0" smtClean="0"/>
              <a:t> </a:t>
            </a:r>
            <a:r>
              <a:rPr lang="fr-FR" i="1" baseline="0" dirty="0" err="1" smtClean="0"/>
              <a:t>register</a:t>
            </a:r>
            <a:r>
              <a:rPr lang="fr-FR" i="0" baseline="0" dirty="0" smtClean="0"/>
              <a:t>), cf. https://www.eter-project.com</a:t>
            </a:r>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121</a:t>
            </a:fld>
            <a:endParaRPr lang="fr-FR" dirty="0"/>
          </a:p>
        </p:txBody>
      </p:sp>
    </p:spTree>
    <p:extLst>
      <p:ext uri="{BB962C8B-B14F-4D97-AF65-F5344CB8AC3E}">
        <p14:creationId xmlns:p14="http://schemas.microsoft.com/office/powerpoint/2010/main" val="163070248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Références</a:t>
            </a:r>
            <a:r>
              <a:rPr lang="fr-FR" baseline="0" dirty="0" smtClean="0"/>
              <a:t> : http://www.bibliothequescientifiquenumerique.fr/conditor/ (devenu https://www.ouvrirlascience.fr/conditor/) ; Anne </a:t>
            </a:r>
            <a:r>
              <a:rPr lang="fr-FR" baseline="0" dirty="0" err="1" smtClean="0"/>
              <a:t>Coret</a:t>
            </a:r>
            <a:r>
              <a:rPr lang="fr-FR" baseline="0" dirty="0" smtClean="0"/>
              <a:t> et Alain </a:t>
            </a:r>
            <a:r>
              <a:rPr lang="fr-FR" baseline="0" dirty="0" err="1" smtClean="0"/>
              <a:t>Zasadzinski</a:t>
            </a:r>
            <a:r>
              <a:rPr lang="fr-FR" baseline="0" dirty="0" smtClean="0"/>
              <a:t>. </a:t>
            </a:r>
            <a:r>
              <a:rPr lang="fr-FR" i="1" baseline="0" dirty="0" err="1" smtClean="0"/>
              <a:t>Conditor</a:t>
            </a:r>
            <a:r>
              <a:rPr lang="fr-FR" i="1" baseline="0" dirty="0" smtClean="0"/>
              <a:t>, vers un référentiel national de la production </a:t>
            </a:r>
            <a:r>
              <a:rPr lang="fr-FR" i="1" baseline="0" dirty="0" err="1" smtClean="0"/>
              <a:t>scientitifique</a:t>
            </a:r>
            <a:r>
              <a:rPr lang="fr-FR" i="1" baseline="0" dirty="0" smtClean="0"/>
              <a:t> française. In </a:t>
            </a:r>
            <a:r>
              <a:rPr lang="fr-FR" i="1" dirty="0"/>
              <a:t>Journée référentiels Couperin : pour une meilleure visibilité de la recherche.</a:t>
            </a:r>
            <a:r>
              <a:rPr lang="fr-FR" dirty="0"/>
              <a:t> Paris, 3/07/2015. Présentation. 16 p. [en ligne]. Disponible sur : https://jref2015.sciencesconf.org/data/pages/Conditor_GT_AO_Couperin_2015_07_03_final.pdf. Cf. également le Cadre de cohérence Recherche https://</a:t>
            </a:r>
            <a:r>
              <a:rPr lang="fr-FR" dirty="0" smtClean="0"/>
              <a:t>esr-wikis.adc.education.fr/ca2co/index.php/Cadre_de_coherence_Recherche et INIST-CNRS. « </a:t>
            </a:r>
            <a:r>
              <a:rPr lang="fr-FR" sz="1000" b="0" i="0" kern="1200" dirty="0" smtClean="0">
                <a:solidFill>
                  <a:schemeClr val="tx1"/>
                </a:solidFill>
                <a:effectLst/>
                <a:latin typeface="Arial" panose="020B0604020202020204" pitchFamily="34" charset="0"/>
                <a:ea typeface="+mn-ea"/>
                <a:cs typeface="Arial" panose="020B0604020202020204" pitchFamily="34" charset="0"/>
              </a:rPr>
              <a:t>Interview métadonnées Jean Baptiste </a:t>
            </a:r>
            <a:r>
              <a:rPr lang="fr-FR" sz="1000" b="0" i="0" kern="1200" dirty="0" err="1" smtClean="0">
                <a:solidFill>
                  <a:schemeClr val="tx1"/>
                </a:solidFill>
                <a:effectLst/>
                <a:latin typeface="Arial" panose="020B0604020202020204" pitchFamily="34" charset="0"/>
                <a:ea typeface="+mn-ea"/>
                <a:cs typeface="Arial" panose="020B0604020202020204" pitchFamily="34" charset="0"/>
              </a:rPr>
              <a:t>Genicot</a:t>
            </a:r>
            <a:r>
              <a:rPr lang="fr-FR" sz="1000" b="0" i="0" kern="1200" dirty="0" smtClean="0">
                <a:solidFill>
                  <a:schemeClr val="tx1"/>
                </a:solidFill>
                <a:effectLst/>
                <a:latin typeface="Arial" panose="020B0604020202020204" pitchFamily="34" charset="0"/>
                <a:ea typeface="+mn-ea"/>
                <a:cs typeface="Arial" panose="020B0604020202020204" pitchFamily="34" charset="0"/>
              </a:rPr>
              <a:t> ». Vidéo, 6’21. [en ligne]. Disponible sur :</a:t>
            </a:r>
            <a:r>
              <a:rPr lang="fr-FR" sz="1000" b="0" i="0" kern="1200" baseline="0" dirty="0" smtClean="0">
                <a:solidFill>
                  <a:schemeClr val="tx1"/>
                </a:solidFill>
                <a:effectLst/>
                <a:latin typeface="Arial" panose="020B0604020202020204" pitchFamily="34" charset="0"/>
                <a:ea typeface="+mn-ea"/>
                <a:cs typeface="Arial" panose="020B0604020202020204" pitchFamily="34" charset="0"/>
              </a:rPr>
              <a:t> https://www.youtube.com/watch?v=ef8HnDmGgXc</a:t>
            </a:r>
            <a:endParaRPr lang="fr-FR" sz="1000" b="0" i="0" kern="1200" dirty="0" smtClean="0">
              <a:solidFill>
                <a:schemeClr val="tx1"/>
              </a:solidFill>
              <a:effectLst/>
              <a:latin typeface="Arial" panose="020B0604020202020204" pitchFamily="34" charset="0"/>
              <a:ea typeface="+mn-ea"/>
              <a:cs typeface="Arial" panose="020B0604020202020204" pitchFamily="34" charset="0"/>
            </a:endParaRPr>
          </a:p>
          <a:p>
            <a:endParaRPr lang="fr-FR" baseline="0" dirty="0" smtClean="0"/>
          </a:p>
          <a:p>
            <a:endParaRPr lang="fr-FR" baseline="0" dirty="0" smtClean="0"/>
          </a:p>
          <a:p>
            <a:pPr>
              <a:spcAft>
                <a:spcPts val="603"/>
              </a:spcAft>
              <a:defRPr/>
            </a:pPr>
            <a:r>
              <a:rPr lang="fr-FR" sz="1100" b="1" u="sng" dirty="0">
                <a:solidFill>
                  <a:srgbClr val="315280"/>
                </a:solidFill>
              </a:rPr>
              <a:t>Le projet </a:t>
            </a:r>
            <a:r>
              <a:rPr lang="fr-FR" sz="1100" b="1" u="sng" dirty="0" err="1">
                <a:solidFill>
                  <a:srgbClr val="315280"/>
                </a:solidFill>
              </a:rPr>
              <a:t>Conditor</a:t>
            </a:r>
            <a:endParaRPr lang="fr-FR" sz="1100" b="1" u="sng" dirty="0">
              <a:solidFill>
                <a:srgbClr val="315280"/>
              </a:solidFill>
            </a:endParaRPr>
          </a:p>
          <a:p>
            <a:pPr marL="87680">
              <a:spcAft>
                <a:spcPts val="301"/>
              </a:spcAft>
              <a:defRPr/>
            </a:pPr>
            <a:r>
              <a:rPr lang="fr-FR" b="1" dirty="0" smtClean="0">
                <a:solidFill>
                  <a:srgbClr val="315280"/>
                </a:solidFill>
              </a:rPr>
              <a:t>- BSN </a:t>
            </a:r>
            <a:r>
              <a:rPr lang="fr-FR" b="1" dirty="0">
                <a:solidFill>
                  <a:srgbClr val="315280"/>
                </a:solidFill>
              </a:rPr>
              <a:t>: bibliothèque scientifique numérique</a:t>
            </a:r>
          </a:p>
          <a:p>
            <a:pPr marL="264632" indent="-89273"/>
            <a:r>
              <a:rPr lang="fr-FR" baseline="0" dirty="0" smtClean="0"/>
              <a:t>cf. </a:t>
            </a:r>
            <a:r>
              <a:rPr lang="fr-FR" dirty="0" smtClean="0"/>
              <a:t>http://www.bibliothequescientifiquenumerique.fr/presentation/</a:t>
            </a:r>
            <a:r>
              <a:rPr lang="fr-FR" baseline="0" dirty="0" smtClean="0"/>
              <a:t> </a:t>
            </a:r>
          </a:p>
          <a:p>
            <a:pPr marL="264632" indent="-89273">
              <a:buFontTx/>
              <a:buChar char="-"/>
            </a:pPr>
            <a:r>
              <a:rPr lang="fr-FR" baseline="0" dirty="0" smtClean="0"/>
              <a:t>programme initié en 2008 par le</a:t>
            </a:r>
            <a:r>
              <a:rPr lang="fr-FR" dirty="0" smtClean="0"/>
              <a:t> Ministère de l’enseignement supérieur et de la recherche et inscrit dans la feuille de route des infrastructures</a:t>
            </a:r>
            <a:r>
              <a:rPr lang="fr-FR" baseline="0" dirty="0" smtClean="0"/>
              <a:t> de recherche</a:t>
            </a:r>
          </a:p>
          <a:p>
            <a:pPr marL="264632" indent="-89273">
              <a:buFontTx/>
              <a:buChar char="-"/>
            </a:pPr>
            <a:r>
              <a:rPr lang="fr-FR" baseline="0" dirty="0" smtClean="0"/>
              <a:t>pilotage politique partagé par les grands acteurs de l’ESR</a:t>
            </a:r>
          </a:p>
          <a:p>
            <a:pPr marL="264632" indent="-89273">
              <a:buFontTx/>
              <a:buChar char="-"/>
            </a:pPr>
            <a:r>
              <a:rPr lang="fr-FR" baseline="0" dirty="0" smtClean="0"/>
              <a:t>double objectif : « répondre aux besoins des chercheurs et enseignants-chercheurs en portant l’offre qui leur est fournie en IST à un niveau d’excellence mondiale et améliorer la visibilité de la recherche française » (cf. </a:t>
            </a:r>
            <a:r>
              <a:rPr lang="fr-FR" i="1" baseline="0" dirty="0" smtClean="0"/>
              <a:t>BSN Stratégie 2012-2015</a:t>
            </a:r>
            <a:r>
              <a:rPr lang="fr-FR" baseline="0" dirty="0" smtClean="0"/>
              <a:t>. 5 p. [en ligne]. Disponible sur :</a:t>
            </a:r>
            <a:r>
              <a:rPr lang="fr-FR" dirty="0"/>
              <a:t> http://</a:t>
            </a:r>
            <a:r>
              <a:rPr lang="fr-FR" dirty="0" smtClean="0"/>
              <a:t>www.bibliothequescientifiquenumerique.fr/wp-content/uploads/2015/06/BSN-strategie-2012-2015.pdf.</a:t>
            </a:r>
            <a:r>
              <a:rPr lang="fr-FR" baseline="0" dirty="0" smtClean="0"/>
              <a:t>)</a:t>
            </a:r>
          </a:p>
          <a:p>
            <a:pPr marL="264632" indent="-89273">
              <a:buFontTx/>
              <a:buChar char="-"/>
            </a:pPr>
            <a:r>
              <a:rPr lang="fr-FR" baseline="0" dirty="0" smtClean="0"/>
              <a:t>9 secteurs d’activité</a:t>
            </a:r>
            <a:r>
              <a:rPr lang="fr-FR" dirty="0" smtClean="0"/>
              <a:t/>
            </a:r>
            <a:br>
              <a:rPr lang="fr-FR" dirty="0" smtClean="0"/>
            </a:br>
            <a:r>
              <a:rPr lang="fr-FR" dirty="0" smtClean="0"/>
              <a:t>- </a:t>
            </a:r>
            <a:r>
              <a:rPr lang="fr-FR" b="1" dirty="0" smtClean="0"/>
              <a:t>axe</a:t>
            </a:r>
            <a:r>
              <a:rPr lang="fr-FR" b="1" baseline="0" dirty="0" smtClean="0"/>
              <a:t> 3 (BSN3) : dispositifs de signalement </a:t>
            </a:r>
            <a:r>
              <a:rPr lang="fr-FR" baseline="0" dirty="0" smtClean="0"/>
              <a:t>(bases de données bibliographiques), cf. membres : ABES, ADBU, BNF, CCSD, CEA, CNRS, CLEO, Couperin, DIST-CNRS, FMSH, INIST-CNRS, INRIA, MENESR, Persée, RNBM, TGE-ADONIS) – cf. http://www.bibliothequescientifiquenumerique.fr/bsn3-signalement/</a:t>
            </a:r>
          </a:p>
          <a:p>
            <a:pPr marL="452744" lvl="3" indent="-87680">
              <a:buFontTx/>
              <a:buChar char="-"/>
            </a:pPr>
            <a:r>
              <a:rPr lang="fr-FR" baseline="0" dirty="0" smtClean="0"/>
              <a:t> objectifs : améliorer le signalement d’un maximum de ressources de l’ESR, quelle que soit leur nature, et notamment la production scientifique française</a:t>
            </a:r>
          </a:p>
          <a:p>
            <a:pPr marL="452744" lvl="3" indent="-87680">
              <a:buFontTx/>
              <a:buChar char="-"/>
            </a:pPr>
            <a:r>
              <a:rPr lang="fr-FR" baseline="0" dirty="0" smtClean="0"/>
              <a:t> </a:t>
            </a:r>
            <a:r>
              <a:rPr lang="fr-FR" b="1" baseline="0" dirty="0" smtClean="0"/>
              <a:t>2012</a:t>
            </a:r>
            <a:r>
              <a:rPr lang="fr-FR" baseline="0" dirty="0" smtClean="0"/>
              <a:t> : recommandation du groupe BSN3 accepté par le comité technique de BSN : </a:t>
            </a:r>
            <a:r>
              <a:rPr lang="fr-FR" b="1" baseline="0" dirty="0" smtClean="0"/>
              <a:t>projet « </a:t>
            </a:r>
            <a:r>
              <a:rPr lang="fr-FR" b="1" baseline="0" dirty="0" err="1" smtClean="0"/>
              <a:t>Conditor</a:t>
            </a:r>
            <a:r>
              <a:rPr lang="fr-FR" b="1" baseline="0" dirty="0" smtClean="0"/>
              <a:t> » </a:t>
            </a:r>
            <a:r>
              <a:rPr lang="fr-FR" baseline="0" dirty="0" smtClean="0"/>
              <a:t>(cf. </a:t>
            </a:r>
            <a:r>
              <a:rPr lang="fr-FR" i="1" baseline="0" dirty="0" smtClean="0"/>
              <a:t>BSN Stratégie 2012-2015, op. </a:t>
            </a:r>
            <a:r>
              <a:rPr lang="fr-FR" i="1" baseline="0" dirty="0" err="1" smtClean="0"/>
              <a:t>cit</a:t>
            </a:r>
            <a:r>
              <a:rPr lang="fr-FR" i="1" dirty="0"/>
              <a:t>., </a:t>
            </a:r>
            <a:r>
              <a:rPr lang="fr-FR" dirty="0"/>
              <a:t>http://www.bibliothequescientifiquenumerique.fr/wp-content/uploads/2015/06/BSN-strategie-2012-2015.pdf)</a:t>
            </a:r>
            <a:endParaRPr lang="fr-FR" baseline="0" dirty="0" smtClean="0"/>
          </a:p>
          <a:p>
            <a:pPr marL="345935" lvl="1" indent="-172170">
              <a:buFontTx/>
              <a:buChar char="-"/>
            </a:pPr>
            <a:endParaRPr lang="fr-FR" baseline="0" dirty="0" smtClean="0"/>
          </a:p>
          <a:p>
            <a:pPr marL="87680">
              <a:spcAft>
                <a:spcPts val="301"/>
              </a:spcAft>
              <a:defRPr/>
            </a:pPr>
            <a:r>
              <a:rPr lang="fr-FR" b="1" dirty="0" smtClean="0">
                <a:solidFill>
                  <a:srgbClr val="315280"/>
                </a:solidFill>
              </a:rPr>
              <a:t>- </a:t>
            </a:r>
            <a:r>
              <a:rPr lang="fr-FR" b="1" dirty="0" err="1" smtClean="0">
                <a:solidFill>
                  <a:srgbClr val="315280"/>
                </a:solidFill>
              </a:rPr>
              <a:t>Conditor</a:t>
            </a:r>
            <a:endParaRPr lang="fr-FR" b="1" dirty="0">
              <a:solidFill>
                <a:srgbClr val="315280"/>
              </a:solidFill>
            </a:endParaRPr>
          </a:p>
          <a:p>
            <a:pPr marL="264632" indent="-89273"/>
            <a:r>
              <a:rPr lang="fr-FR" b="1" baseline="0" dirty="0" smtClean="0"/>
              <a:t>« recensement exhaustif de la production de la recherche publique française fournissant des métadonnées « qualifiées » aux dispositifs de l’ESR » </a:t>
            </a:r>
            <a:r>
              <a:rPr lang="fr-FR" baseline="0" dirty="0" smtClean="0"/>
              <a:t>(Anne </a:t>
            </a:r>
            <a:r>
              <a:rPr lang="fr-FR" baseline="0" dirty="0" err="1" smtClean="0"/>
              <a:t>Coret</a:t>
            </a:r>
            <a:r>
              <a:rPr lang="fr-FR" baseline="0" dirty="0" smtClean="0"/>
              <a:t>. </a:t>
            </a:r>
            <a:r>
              <a:rPr lang="fr-FR" i="1" baseline="0" dirty="0" err="1" smtClean="0"/>
              <a:t>Conditor</a:t>
            </a:r>
            <a:r>
              <a:rPr lang="fr-FR" baseline="0" dirty="0" smtClean="0"/>
              <a:t>. 2017. [en ligne]. Disponible sur : http://www.cnrs.fr/dist/z-outils/documents/Innometriques-2017_TR1_A.Coret_Conditor.pdf)</a:t>
            </a:r>
          </a:p>
          <a:p>
            <a:pPr marL="264632" indent="-89273"/>
            <a:r>
              <a:rPr lang="fr-FR" baseline="0" dirty="0" smtClean="0"/>
              <a:t>cf. plus de détails sur </a:t>
            </a:r>
            <a:r>
              <a:rPr lang="fr-FR" dirty="0"/>
              <a:t>http://www.bibliothequescientifiquenumerique.fr/conditor</a:t>
            </a:r>
            <a:r>
              <a:rPr lang="fr-FR" dirty="0" smtClean="0"/>
              <a:t>/</a:t>
            </a:r>
            <a:r>
              <a:rPr lang="fr-FR" baseline="0" dirty="0" smtClean="0"/>
              <a:t> et cf. http://www.cnrs.fr/dist/Projet-conditor.html</a:t>
            </a:r>
          </a:p>
          <a:p>
            <a:pPr marL="264632" indent="-89273"/>
            <a:r>
              <a:rPr lang="fr-FR" baseline="0" dirty="0" smtClean="0"/>
              <a:t>NB : </a:t>
            </a:r>
            <a:r>
              <a:rPr lang="fr-FR" baseline="0" dirty="0" err="1" smtClean="0"/>
              <a:t>Conditor</a:t>
            </a:r>
            <a:r>
              <a:rPr lang="fr-FR" baseline="0" dirty="0" smtClean="0"/>
              <a:t> : dans la mythologie romaine, dieu de l’entreposage des grains dans les granges</a:t>
            </a:r>
            <a:endParaRPr lang="fr-FR" dirty="0" smtClean="0"/>
          </a:p>
          <a:p>
            <a:pPr marL="264632" indent="-89273">
              <a:buFontTx/>
              <a:buChar char="-"/>
            </a:pPr>
            <a:r>
              <a:rPr lang="fr-FR" dirty="0" smtClean="0"/>
              <a:t>constats</a:t>
            </a:r>
            <a:r>
              <a:rPr lang="fr-FR" baseline="0" dirty="0" smtClean="0"/>
              <a:t> : multiplicité des acteurs et des référentiels (ex. : bases de données bibliographiques, archives, systèmes d’information recherche) ; absence de recensement exhaustif ; besoin de s’affranchir et dépasser les bases commerciales comme le WOS et Scopus, tout en leur assurant des informations correctes ; besoin de mutualisation entre les acteurs</a:t>
            </a:r>
          </a:p>
          <a:p>
            <a:pPr marL="264632" indent="-89273">
              <a:buFontTx/>
              <a:buChar char="-"/>
            </a:pPr>
            <a:r>
              <a:rPr lang="fr-FR" baseline="0" dirty="0" smtClean="0"/>
              <a:t>projet : à des fins de valorisation, de bibliométrie et de simplification des tâches administratives</a:t>
            </a:r>
          </a:p>
          <a:p>
            <a:pPr marL="452744" lvl="1" indent="-81303">
              <a:buFontTx/>
              <a:buChar char="-"/>
            </a:pPr>
            <a:r>
              <a:rPr lang="fr-FR" baseline="0" dirty="0" smtClean="0"/>
              <a:t>construire un </a:t>
            </a:r>
            <a:r>
              <a:rPr lang="fr-FR" b="1" baseline="0" dirty="0" smtClean="0"/>
              <a:t>référentiel</a:t>
            </a:r>
            <a:r>
              <a:rPr lang="fr-FR" baseline="0" dirty="0" smtClean="0"/>
              <a:t> de la production scientifique française (articles, ouvrages, congrès, thèses, rapports…) </a:t>
            </a:r>
          </a:p>
          <a:p>
            <a:pPr marL="452744" lvl="1" indent="-81303">
              <a:buFontTx/>
              <a:buChar char="-"/>
            </a:pPr>
            <a:r>
              <a:rPr lang="fr-FR" b="1" baseline="0" dirty="0" smtClean="0"/>
              <a:t>recenser l’ensemble de la production scientifique </a:t>
            </a:r>
            <a:r>
              <a:rPr lang="fr-FR" baseline="0" dirty="0" smtClean="0"/>
              <a:t>de la communauté ESR, en utilisant notamment des archives et réservoirs de métadonnées</a:t>
            </a:r>
          </a:p>
          <a:p>
            <a:pPr marL="452744" lvl="1" indent="-81303" defTabSz="918240">
              <a:buFontTx/>
              <a:buChar char="-"/>
              <a:defRPr/>
            </a:pPr>
            <a:r>
              <a:rPr lang="fr-FR" b="0" u="none" dirty="0" smtClean="0"/>
              <a:t>pour l’instant, </a:t>
            </a:r>
            <a:r>
              <a:rPr lang="fr-FR" b="1" u="none" dirty="0" err="1" smtClean="0"/>
              <a:t>Conditor</a:t>
            </a:r>
            <a:r>
              <a:rPr lang="fr-FR" b="1" u="none" dirty="0" smtClean="0"/>
              <a:t> n’a pas pour objectif d’être rendu public</a:t>
            </a:r>
            <a:r>
              <a:rPr lang="fr-FR" b="0" u="none" dirty="0" smtClean="0"/>
              <a:t>,</a:t>
            </a:r>
            <a:r>
              <a:rPr lang="fr-FR" b="0" u="none" baseline="0" dirty="0" smtClean="0"/>
              <a:t> </a:t>
            </a:r>
            <a:r>
              <a:rPr lang="fr-FR" dirty="0" smtClean="0"/>
              <a:t>aura vocation à alimenter</a:t>
            </a:r>
            <a:r>
              <a:rPr lang="fr-FR" baseline="0" dirty="0" smtClean="0"/>
              <a:t> les autres outils de l’ESR (CRIS, archives ouvertes, portails, etc.) ; les seuls utilisateurs attendus sont les </a:t>
            </a:r>
            <a:r>
              <a:rPr lang="fr-FR" b="1" baseline="0" dirty="0" smtClean="0"/>
              <a:t>réseaux métier </a:t>
            </a:r>
            <a:r>
              <a:rPr lang="fr-FR" baseline="0" dirty="0" smtClean="0"/>
              <a:t>(produit de </a:t>
            </a:r>
            <a:r>
              <a:rPr lang="fr-FR" i="1" baseline="0" dirty="0" smtClean="0"/>
              <a:t>back office</a:t>
            </a:r>
            <a:r>
              <a:rPr lang="fr-FR" baseline="0" dirty="0" smtClean="0"/>
              <a:t>)</a:t>
            </a:r>
            <a:endParaRPr lang="fr-FR" dirty="0" smtClean="0"/>
          </a:p>
          <a:p>
            <a:pPr marL="540423" lvl="1" indent="-87680" defTabSz="918240">
              <a:defRPr/>
            </a:pPr>
            <a:r>
              <a:rPr lang="fr-FR" dirty="0" smtClean="0">
                <a:sym typeface="Wingdings" panose="05000000000000000000" pitchFamily="2" charset="2"/>
              </a:rPr>
              <a:t> </a:t>
            </a:r>
            <a:r>
              <a:rPr lang="fr-FR" b="0" u="none" dirty="0" smtClean="0">
                <a:sym typeface="Wingdings" panose="05000000000000000000" pitchFamily="2" charset="2"/>
              </a:rPr>
              <a:t>valorisation de la</a:t>
            </a:r>
            <a:r>
              <a:rPr lang="fr-FR" b="0" u="none" baseline="0" dirty="0" smtClean="0">
                <a:sym typeface="Wingdings" panose="05000000000000000000" pitchFamily="2" charset="2"/>
              </a:rPr>
              <a:t> production, en permettant notamment l’exploitation par d’autres applications (applicatifs externes) et l’échange entre les acteurs, mais aussi en facilitant le dépôt en archives ouvertes (grâce à une limitation de la saisie des métadonnées)</a:t>
            </a:r>
          </a:p>
          <a:p>
            <a:pPr marL="540423" lvl="1" indent="-87680" defTabSz="918240">
              <a:defRPr/>
            </a:pPr>
            <a:r>
              <a:rPr lang="fr-FR" b="0" u="none" baseline="0" dirty="0" smtClean="0">
                <a:sym typeface="Wingdings" panose="05000000000000000000" pitchFamily="2" charset="2"/>
              </a:rPr>
              <a:t> moyen d’améliorer également les référentiels existants (RNSR et IdRef notamment)</a:t>
            </a:r>
          </a:p>
          <a:p>
            <a:pPr marL="264632" indent="-87680" defTabSz="918240">
              <a:defRPr/>
            </a:pPr>
            <a:r>
              <a:rPr lang="fr-FR" b="0" u="none" baseline="0" dirty="0" smtClean="0">
                <a:sym typeface="Wingdings" panose="05000000000000000000" pitchFamily="2" charset="2"/>
              </a:rPr>
              <a:t>- productions attendues : </a:t>
            </a:r>
            <a:r>
              <a:rPr lang="fr-FR" b="1" u="none" baseline="0" dirty="0" smtClean="0">
                <a:sym typeface="Wingdings" panose="05000000000000000000" pitchFamily="2" charset="2"/>
              </a:rPr>
              <a:t>un « pot » commun de métadonnées </a:t>
            </a:r>
            <a:r>
              <a:rPr lang="fr-FR" b="0" u="none" baseline="0" dirty="0" smtClean="0">
                <a:sym typeface="Wingdings" panose="05000000000000000000" pitchFamily="2" charset="2"/>
              </a:rPr>
              <a:t>alimenté au fil de l’eau par les différents acteurs ; un « outillage » adapté (ex. : collecte des informations, </a:t>
            </a:r>
            <a:r>
              <a:rPr lang="fr-FR" b="0" u="none" baseline="0" dirty="0" err="1" smtClean="0">
                <a:sym typeface="Wingdings" panose="05000000000000000000" pitchFamily="2" charset="2"/>
              </a:rPr>
              <a:t>dédoublonnage</a:t>
            </a:r>
            <a:r>
              <a:rPr lang="fr-FR" b="0" u="none" baseline="0" dirty="0" smtClean="0">
                <a:sym typeface="Wingdings" panose="05000000000000000000" pitchFamily="2" charset="2"/>
              </a:rPr>
              <a:t>, interopérabilité) et aussi industrialisé que possible ; une organisation multipartenaire, réunissant différents acteurs et différents corps de métier ; </a:t>
            </a:r>
            <a:r>
              <a:rPr lang="fr-FR" b="1" u="none" baseline="0" dirty="0" smtClean="0">
                <a:sym typeface="Wingdings" panose="05000000000000000000" pitchFamily="2" charset="2"/>
              </a:rPr>
              <a:t>les professionnels de l’IST sont notamment mis à contribution pour l’administration du référentiel</a:t>
            </a:r>
          </a:p>
          <a:p>
            <a:pPr marL="264632" indent="-87680" defTabSz="918240">
              <a:defRPr/>
            </a:pPr>
            <a:r>
              <a:rPr lang="fr-FR" b="0" u="none" baseline="0" dirty="0" smtClean="0">
                <a:sym typeface="Wingdings" panose="05000000000000000000" pitchFamily="2" charset="2"/>
              </a:rPr>
              <a:t>- acteurs : </a:t>
            </a:r>
            <a:r>
              <a:rPr lang="fr-FR" baseline="0" dirty="0" smtClean="0"/>
              <a:t>fournisseurs de corpus, fournisseurs de référentiels, opérateurs techniques, organismes d’évaluation  – ex. : ABES fournit les thèses et les monographies, tandis qu’</a:t>
            </a:r>
            <a:r>
              <a:rPr lang="fr-FR" baseline="0" dirty="0" err="1" smtClean="0"/>
              <a:t>IdRef</a:t>
            </a:r>
            <a:r>
              <a:rPr lang="fr-FR" baseline="0" dirty="0" smtClean="0"/>
              <a:t> fournit les identifiants aux références bibliographiques : ABES, AMUE, CNRS (DASTR, DIST/INIST/CCSD, INSHS), </a:t>
            </a:r>
            <a:r>
              <a:rPr lang="fr-FR" baseline="0" dirty="0" err="1" smtClean="0"/>
              <a:t>Huma-Num</a:t>
            </a:r>
            <a:r>
              <a:rPr lang="fr-FR" baseline="0" dirty="0" smtClean="0"/>
              <a:t>, INRA, INRIA, IRD, IRSTEA, MESR, OST HCERES et les universités de Bordeaux, Paris-Dauphine, Paris-Diderot et l’UPMC…</a:t>
            </a:r>
          </a:p>
          <a:p>
            <a:pPr marL="264632" indent="-87680">
              <a:buFontTx/>
              <a:buChar char="-"/>
            </a:pPr>
            <a:r>
              <a:rPr lang="fr-FR" baseline="0" dirty="0" smtClean="0"/>
              <a:t>déroulé</a:t>
            </a:r>
            <a:endParaRPr lang="fr-FR" b="1" baseline="0" dirty="0" smtClean="0"/>
          </a:p>
          <a:p>
            <a:pPr marL="452744" indent="-87680"/>
            <a:r>
              <a:rPr lang="fr-FR" baseline="0" dirty="0" smtClean="0"/>
              <a:t>2012 : pré-cadrage</a:t>
            </a:r>
          </a:p>
          <a:p>
            <a:pPr marL="452744" indent="-87680"/>
            <a:r>
              <a:rPr lang="fr-FR" baseline="0" dirty="0" smtClean="0"/>
              <a:t>2013 : expérimentation pour aboutir à une preuve de concept</a:t>
            </a:r>
          </a:p>
          <a:p>
            <a:pPr marL="452744" indent="-87680"/>
            <a:r>
              <a:rPr lang="fr-FR" baseline="0" dirty="0" smtClean="0"/>
              <a:t>2014 : bilan de l’expérimentation et restitution des travaux : pour les identifiants, utilisation notamment du RNSR, d’IdRef ; à cette occasion, l’utilisation de la seule chaîne de caractères pour </a:t>
            </a:r>
            <a:r>
              <a:rPr lang="fr-FR" baseline="0" dirty="0" err="1" smtClean="0"/>
              <a:t>dédoublonner</a:t>
            </a:r>
            <a:r>
              <a:rPr lang="fr-FR" baseline="0" dirty="0" smtClean="0"/>
              <a:t> automatiquement les auteurs à montrer ses limites</a:t>
            </a:r>
          </a:p>
          <a:p>
            <a:pPr marL="452744" indent="-87680"/>
            <a:r>
              <a:rPr lang="fr-FR" baseline="0" dirty="0" smtClean="0"/>
              <a:t>5/12/2016 : lancement officiel</a:t>
            </a:r>
          </a:p>
          <a:p>
            <a:pPr marL="452744" lvl="1" indent="-87680"/>
            <a:r>
              <a:rPr lang="fr-FR" baseline="0" dirty="0" smtClean="0"/>
              <a:t>2017-2018 : phase projet (</a:t>
            </a:r>
            <a:r>
              <a:rPr lang="fr-FR" baseline="0" dirty="0" smtClean="0">
                <a:sym typeface="Wingdings" panose="05000000000000000000" pitchFamily="2" charset="2"/>
              </a:rPr>
              <a:t> cf. </a:t>
            </a:r>
            <a:r>
              <a:rPr lang="fr-FR" baseline="0" dirty="0" smtClean="0"/>
              <a:t>http://www.cnrs.fr/dist/Projet-conditor.html et http://www.bibliothequescientifiquenumerique.fr/conditor/)</a:t>
            </a:r>
          </a:p>
          <a:p>
            <a:pPr lvl="1" defTabSz="918240">
              <a:defRPr/>
            </a:pPr>
            <a:r>
              <a:rPr lang="fr-FR" b="1" baseline="0" dirty="0" smtClean="0"/>
              <a:t>Objectif à cinq ans (2022) :  « La mutualisation complète des travaux de référencement et l’intégration aboutie au sein des systèmes d’information. » </a:t>
            </a:r>
            <a:r>
              <a:rPr lang="fr-FR" baseline="0" dirty="0" smtClean="0"/>
              <a:t>(Annie </a:t>
            </a:r>
            <a:r>
              <a:rPr lang="fr-FR" baseline="0" dirty="0" err="1" smtClean="0"/>
              <a:t>Coret</a:t>
            </a:r>
            <a:r>
              <a:rPr lang="fr-FR" baseline="0" dirty="0" smtClean="0"/>
              <a:t>. « CONDITOR. Le futur pot commun de métadonnées ». « </a:t>
            </a:r>
            <a:r>
              <a:rPr lang="fr-FR" b="0" u="none" baseline="0" dirty="0" smtClean="0"/>
              <a:t>Autorités, identifiants, entités. L’expansion des référentiels »…, </a:t>
            </a:r>
            <a:r>
              <a:rPr lang="fr-FR" b="0" i="1" u="none" baseline="0" dirty="0" smtClean="0"/>
              <a:t>op.</a:t>
            </a:r>
            <a:r>
              <a:rPr lang="fr-FR" b="0" i="1" u="none" dirty="0" smtClean="0"/>
              <a:t> </a:t>
            </a:r>
            <a:r>
              <a:rPr lang="fr-FR" b="0" i="1" u="none" dirty="0" err="1" smtClean="0"/>
              <a:t>cit</a:t>
            </a:r>
            <a:r>
              <a:rPr lang="fr-FR" b="0" i="1" u="none" dirty="0" smtClean="0"/>
              <a:t>.</a:t>
            </a:r>
            <a:r>
              <a:rPr lang="fr-FR" b="0" i="0" u="none" dirty="0" smtClean="0"/>
              <a:t>,</a:t>
            </a:r>
            <a:r>
              <a:rPr lang="fr-FR" b="0" i="0" u="none" baseline="0" dirty="0" smtClean="0"/>
              <a:t> http://abes.fr/Publications-Evenements/Arabesques/Arabesques-n-85, p. 12)</a:t>
            </a:r>
            <a:endParaRPr lang="fr-FR" dirty="0" smtClean="0"/>
          </a:p>
          <a:p>
            <a:pPr marL="276225" marR="0" lvl="1" indent="0" algn="l" defTabSz="914400" rtl="0" eaLnBrk="1" fontAlgn="auto" latinLnBrk="0" hangingPunct="1">
              <a:lnSpc>
                <a:spcPct val="100000"/>
              </a:lnSpc>
              <a:spcBef>
                <a:spcPts val="0"/>
              </a:spcBef>
              <a:spcAft>
                <a:spcPts val="0"/>
              </a:spcAft>
              <a:buClrTx/>
              <a:buSzTx/>
              <a:buFontTx/>
              <a:buNone/>
              <a:tabLst/>
              <a:defRPr/>
            </a:pPr>
            <a:r>
              <a:rPr lang="fr-FR" dirty="0" smtClean="0">
                <a:sym typeface="Wingdings" panose="05000000000000000000" pitchFamily="2" charset="2"/>
              </a:rPr>
              <a:t> pour aller plus loin : https://www.ouvrirlascience.fr/conditor/</a:t>
            </a:r>
            <a:endParaRPr lang="fr-FR" dirty="0" smtClean="0"/>
          </a:p>
          <a:p>
            <a:pPr marL="276225" lvl="1" indent="0"/>
            <a:endParaRPr lang="fr-FR" dirty="0"/>
          </a:p>
          <a:p>
            <a:pPr marL="0" lvl="1" indent="0"/>
            <a:r>
              <a:rPr lang="fr-FR" b="1" dirty="0" smtClean="0">
                <a:solidFill>
                  <a:srgbClr val="315280"/>
                </a:solidFill>
              </a:rPr>
              <a:t>- question </a:t>
            </a:r>
            <a:r>
              <a:rPr lang="fr-FR" b="1" dirty="0">
                <a:solidFill>
                  <a:srgbClr val="315280"/>
                </a:solidFill>
              </a:rPr>
              <a:t>: place des identifiants dans le projet </a:t>
            </a:r>
            <a:r>
              <a:rPr lang="fr-FR" b="1" dirty="0" err="1">
                <a:solidFill>
                  <a:srgbClr val="315280"/>
                </a:solidFill>
              </a:rPr>
              <a:t>CapLab</a:t>
            </a:r>
            <a:r>
              <a:rPr lang="fr-FR" b="1" dirty="0">
                <a:solidFill>
                  <a:srgbClr val="315280"/>
                </a:solidFill>
              </a:rPr>
              <a:t> </a:t>
            </a:r>
            <a:r>
              <a:rPr lang="fr-FR" dirty="0"/>
              <a:t>(SI recherche de l’AMUE) ?</a:t>
            </a:r>
          </a:p>
          <a:p>
            <a:pPr marL="450850" lvl="1" indent="-95250">
              <a:buFontTx/>
              <a:buChar char="-"/>
            </a:pPr>
            <a:r>
              <a:rPr lang="fr-FR" dirty="0"/>
              <a:t>le projet : http://www.amue.fr/recherche/metier/articles/article/le-projet-caplab-construire-un-si-recherche</a:t>
            </a:r>
            <a:r>
              <a:rPr lang="fr-FR" dirty="0" smtClean="0"/>
              <a:t>/ ; mise </a:t>
            </a:r>
            <a:r>
              <a:rPr lang="fr-FR" dirty="0"/>
              <a:t>à jour 2018 : http://www.amue.fr/recherche/metier/articles/article/le-projet-caplab-construire-un-si-recherche</a:t>
            </a:r>
            <a:r>
              <a:rPr lang="fr-FR" dirty="0" smtClean="0"/>
              <a:t>/ ; prototype </a:t>
            </a:r>
            <a:r>
              <a:rPr lang="fr-FR" dirty="0"/>
              <a:t>finalisé en 12/2018 ; premiers tests début </a:t>
            </a:r>
            <a:r>
              <a:rPr lang="fr-FR" dirty="0" smtClean="0"/>
              <a:t>2019 ; fin 2019 : encore en phase</a:t>
            </a:r>
            <a:r>
              <a:rPr lang="fr-FR" baseline="0" dirty="0" smtClean="0"/>
              <a:t> pilote avec quelques unités de recherche</a:t>
            </a:r>
            <a:endParaRPr lang="fr-FR" dirty="0" smtClean="0"/>
          </a:p>
          <a:p>
            <a:pPr marL="450850" lvl="1" indent="-95250">
              <a:buFontTx/>
              <a:buChar char="-"/>
            </a:pPr>
            <a:r>
              <a:rPr lang="fr-FR" dirty="0" smtClean="0"/>
              <a:t>«</a:t>
            </a:r>
            <a:r>
              <a:rPr lang="fr-FR" baseline="0" dirty="0" smtClean="0"/>
              <a:t> outil national partagé commun aux laboratoires et à leurs établissements de rattachement qui permet de connaître les projets et les activités de recherche des laboratoires afin d’aider à leur pilotage »</a:t>
            </a:r>
          </a:p>
          <a:p>
            <a:pPr marL="450850" lvl="1" indent="-95250">
              <a:buFontTx/>
              <a:buChar char="-"/>
            </a:pPr>
            <a:r>
              <a:rPr lang="fr-FR" baseline="0" dirty="0" smtClean="0">
                <a:sym typeface="Wingdings" panose="05000000000000000000" pitchFamily="2" charset="2"/>
              </a:rPr>
              <a:t>fiche de présentation : http://www.amue.fr/fileadmin/amue/recherche/CAPLAB/Fiche_de_Presentation_Caplab4_CAN.pdf ; pour aller plus loin : </a:t>
            </a:r>
            <a:r>
              <a:rPr lang="fr-FR" dirty="0" smtClean="0">
                <a:sym typeface="Wingdings" panose="05000000000000000000" pitchFamily="2" charset="2"/>
              </a:rPr>
              <a:t>http://www.amue.fr/recherche/logiciels/caplab/</a:t>
            </a:r>
            <a:endParaRPr lang="fr-FR" dirty="0" smtClean="0"/>
          </a:p>
          <a:p>
            <a:pPr marL="450850" lvl="1" indent="-95250"/>
            <a:endParaRPr lang="fr-FR" dirty="0" smtClean="0"/>
          </a:p>
          <a:p>
            <a:pPr marL="173765" lvl="1" indent="0"/>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122</a:t>
            </a:fld>
            <a:endParaRPr lang="fr-FR" dirty="0"/>
          </a:p>
        </p:txBody>
      </p:sp>
    </p:spTree>
    <p:extLst>
      <p:ext uri="{BB962C8B-B14F-4D97-AF65-F5344CB8AC3E}">
        <p14:creationId xmlns:p14="http://schemas.microsoft.com/office/powerpoint/2010/main" val="7518075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1" dirty="0" smtClean="0"/>
              <a:t>Note d’orientation…</a:t>
            </a:r>
            <a:r>
              <a:rPr lang="fr-FR" i="0" dirty="0" smtClean="0"/>
              <a:t>, </a:t>
            </a:r>
            <a:r>
              <a:rPr lang="fr-FR" i="1" dirty="0" smtClean="0"/>
              <a:t>op.</a:t>
            </a:r>
            <a:r>
              <a:rPr lang="fr-FR" i="1" baseline="0" dirty="0" smtClean="0"/>
              <a:t> </a:t>
            </a:r>
            <a:r>
              <a:rPr lang="fr-FR" i="1" baseline="0" dirty="0" err="1" smtClean="0"/>
              <a:t>cit</a:t>
            </a:r>
            <a:r>
              <a:rPr lang="fr-FR" i="1" baseline="0" dirty="0" smtClean="0"/>
              <a:t>.</a:t>
            </a:r>
            <a:r>
              <a:rPr lang="fr-FR" i="0" baseline="0" dirty="0" smtClean="0"/>
              <a:t>, </a:t>
            </a:r>
            <a:r>
              <a:rPr lang="fr-FR" b="0" dirty="0" smtClean="0"/>
              <a:t>https://www.ouvrirlascience.fr/des-identifiants-ouverts-pour-la-science-ouverte-note-dorientation/</a:t>
            </a:r>
            <a:endParaRPr lang="fr-FR" i="1"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123</a:t>
            </a:fld>
            <a:endParaRPr lang="fr-FR" dirty="0"/>
          </a:p>
        </p:txBody>
      </p:sp>
    </p:spTree>
    <p:extLst>
      <p:ext uri="{BB962C8B-B14F-4D97-AF65-F5344CB8AC3E}">
        <p14:creationId xmlns:p14="http://schemas.microsoft.com/office/powerpoint/2010/main" val="209825749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124</a:t>
            </a:fld>
            <a:endParaRPr lang="fr-FR" dirty="0"/>
          </a:p>
        </p:txBody>
      </p:sp>
    </p:spTree>
    <p:extLst>
      <p:ext uri="{BB962C8B-B14F-4D97-AF65-F5344CB8AC3E}">
        <p14:creationId xmlns:p14="http://schemas.microsoft.com/office/powerpoint/2010/main" val="2902897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David </a:t>
            </a:r>
            <a:r>
              <a:rPr lang="fr-FR" dirty="0" err="1" smtClean="0"/>
              <a:t>Crotty</a:t>
            </a:r>
            <a:r>
              <a:rPr lang="fr-FR" dirty="0" smtClean="0"/>
              <a:t>. « </a:t>
            </a:r>
            <a:r>
              <a:rPr lang="en-US" dirty="0" smtClean="0"/>
              <a:t>A Quick Tour Around the World of Scholarly Journal Publishing </a:t>
            </a:r>
            <a:r>
              <a:rPr lang="fr-FR" dirty="0" smtClean="0"/>
              <a:t>».</a:t>
            </a:r>
            <a:r>
              <a:rPr lang="fr-FR" baseline="0" dirty="0" smtClean="0"/>
              <a:t> </a:t>
            </a:r>
            <a:r>
              <a:rPr lang="fr-FR" i="1" baseline="0" dirty="0" smtClean="0"/>
              <a:t>The </a:t>
            </a:r>
            <a:r>
              <a:rPr lang="fr-FR" i="1" baseline="0" dirty="0" err="1" smtClean="0"/>
              <a:t>scholarly</a:t>
            </a:r>
            <a:r>
              <a:rPr lang="fr-FR" i="1" baseline="0" dirty="0" smtClean="0"/>
              <a:t> </a:t>
            </a:r>
            <a:r>
              <a:rPr lang="fr-FR" i="1" baseline="0" dirty="0" err="1" smtClean="0"/>
              <a:t>kitchen</a:t>
            </a:r>
            <a:r>
              <a:rPr lang="fr-FR" i="1" baseline="0" dirty="0" smtClean="0"/>
              <a:t>. </a:t>
            </a:r>
            <a:r>
              <a:rPr lang="fr-FR" i="0" baseline="0" dirty="0" smtClean="0"/>
              <a:t>18/08/2016. [en ligne]. Disponible sur : https://scholarlykitchen.sspnet.org/2016/08/18/a-quick-tour-around-the-world-of-scholarly-journal-publishing/</a:t>
            </a:r>
          </a:p>
          <a:p>
            <a:endParaRPr lang="fr-FR" i="0" baseline="0" dirty="0" smtClean="0"/>
          </a:p>
          <a:p>
            <a:r>
              <a:rPr lang="fr-FR" i="0" baseline="0" dirty="0" smtClean="0"/>
              <a:t>Point de vue des éditeurs</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125</a:t>
            </a:fld>
            <a:endParaRPr lang="fr-FR" dirty="0"/>
          </a:p>
        </p:txBody>
      </p:sp>
    </p:spTree>
    <p:extLst>
      <p:ext uri="{BB962C8B-B14F-4D97-AF65-F5344CB8AC3E}">
        <p14:creationId xmlns:p14="http://schemas.microsoft.com/office/powerpoint/2010/main" val="13033713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ORCID, </a:t>
            </a:r>
            <a:r>
              <a:rPr lang="fr-FR" i="1" baseline="0" dirty="0" smtClean="0"/>
              <a:t>op. </a:t>
            </a:r>
            <a:r>
              <a:rPr lang="fr-FR" i="1" baseline="0" dirty="0" err="1" smtClean="0"/>
              <a:t>cit</a:t>
            </a:r>
            <a:r>
              <a:rPr lang="fr-FR" i="0" baseline="0" dirty="0" smtClean="0"/>
              <a:t>., </a:t>
            </a:r>
            <a:r>
              <a:rPr lang="fr-FR" baseline="0" dirty="0" smtClean="0"/>
              <a:t>https://figshare.com/articles/ORCID_2017_Community_Survey_Report/5525476/1</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126</a:t>
            </a:fld>
            <a:endParaRPr lang="fr-FR" dirty="0"/>
          </a:p>
        </p:txBody>
      </p:sp>
    </p:spTree>
    <p:extLst>
      <p:ext uri="{BB962C8B-B14F-4D97-AF65-F5344CB8AC3E}">
        <p14:creationId xmlns:p14="http://schemas.microsoft.com/office/powerpoint/2010/main" val="93937377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Source : https://orcid.org/sites/default/files/ckfinder/userfiles/images/collconn-large.jpg</a:t>
            </a:r>
          </a:p>
          <a:p>
            <a:endParaRPr lang="fr-FR" dirty="0"/>
          </a:p>
          <a:p>
            <a:r>
              <a:rPr lang="fr-FR" dirty="0" smtClean="0"/>
              <a:t> « </a:t>
            </a:r>
            <a:r>
              <a:rPr lang="en-US" i="1" dirty="0" smtClean="0"/>
              <a:t>ORCID’s mantra is “enter once, re-use often” and, to achieve this in a reliable, trustworthy, and transparent way, it’s essential that organizations play their part by creating validated assertions about the connections between them and their researchers. For research institutions, this means validating their researchers’ affiliation(s); for publishers, their works (publications, reviews, datasets, and more); and for funders, their awards and grants. </a:t>
            </a:r>
            <a:r>
              <a:rPr lang="fr-FR" dirty="0" smtClean="0"/>
              <a:t> » (https://orcid.org/content/collect-connect)</a:t>
            </a:r>
          </a:p>
          <a:p>
            <a:r>
              <a:rPr lang="fr-FR" dirty="0" smtClean="0">
                <a:sym typeface="Wingdings" panose="05000000000000000000" pitchFamily="2" charset="2"/>
              </a:rPr>
              <a:t> nécessité pour tous les acteurs de « </a:t>
            </a:r>
            <a:r>
              <a:rPr lang="en-US" b="1" i="1" dirty="0" smtClean="0"/>
              <a:t>Clarify implementation goals and expectations</a:t>
            </a:r>
            <a:r>
              <a:rPr lang="en-US" i="1" dirty="0" smtClean="0"/>
              <a:t> </a:t>
            </a:r>
            <a:r>
              <a:rPr lang="en-US" b="1" i="1" dirty="0" smtClean="0"/>
              <a:t>across sectors</a:t>
            </a:r>
            <a:r>
              <a:rPr lang="en-US" i="1" dirty="0" smtClean="0"/>
              <a:t>: ensuring that all organizations understand their role, responsibilities, and benefits in incorporating ORCID identifiers in researcher workflows and systems</a:t>
            </a:r>
            <a:r>
              <a:rPr lang="fr-FR" dirty="0"/>
              <a:t> »</a:t>
            </a:r>
            <a:r>
              <a:rPr lang="en-US" dirty="0" smtClean="0"/>
              <a:t> (</a:t>
            </a:r>
            <a:r>
              <a:rPr lang="en-US" i="1" dirty="0" smtClean="0"/>
              <a:t>ibid.</a:t>
            </a:r>
            <a:r>
              <a:rPr lang="en-US" i="0" dirty="0" smtClean="0"/>
              <a:t>)</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127</a:t>
            </a:fld>
            <a:endParaRPr lang="fr-FR" dirty="0"/>
          </a:p>
        </p:txBody>
      </p:sp>
    </p:spTree>
    <p:extLst>
      <p:ext uri="{BB962C8B-B14F-4D97-AF65-F5344CB8AC3E}">
        <p14:creationId xmlns:p14="http://schemas.microsoft.com/office/powerpoint/2010/main" val="15678397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Pistes bibliographiques</a:t>
            </a:r>
            <a:endParaRPr lang="fr-FR" baseline="0" dirty="0" smtClean="0"/>
          </a:p>
          <a:p>
            <a:pPr marL="172170" indent="-172170" defTabSz="918240">
              <a:buFontTx/>
              <a:buChar char="-"/>
              <a:defRPr/>
            </a:pPr>
            <a:r>
              <a:rPr lang="en-US" dirty="0">
                <a:solidFill>
                  <a:prstClr val="black"/>
                </a:solidFill>
                <a:sym typeface="Wingdings" pitchFamily="2" charset="2"/>
              </a:rPr>
              <a:t>Laurence Horton</a:t>
            </a:r>
            <a:r>
              <a:rPr lang="fr-FR" dirty="0">
                <a:solidFill>
                  <a:prstClr val="black"/>
                </a:solidFill>
                <a:sym typeface="Wingdings" pitchFamily="2" charset="2"/>
              </a:rPr>
              <a:t>. « </a:t>
            </a:r>
            <a:r>
              <a:rPr lang="en-US" dirty="0">
                <a:solidFill>
                  <a:prstClr val="black"/>
                </a:solidFill>
                <a:sym typeface="Wingdings" pitchFamily="2" charset="2"/>
              </a:rPr>
              <a:t>Digital Object Identifiers: Stability for citations and referencing, but not proxies for quality</a:t>
            </a:r>
            <a:r>
              <a:rPr lang="fr-FR" dirty="0">
                <a:solidFill>
                  <a:prstClr val="black"/>
                </a:solidFill>
                <a:sym typeface="Wingdings" pitchFamily="2" charset="2"/>
              </a:rPr>
              <a:t> ». </a:t>
            </a:r>
            <a:r>
              <a:rPr lang="fr-FR" i="1" dirty="0">
                <a:solidFill>
                  <a:prstClr val="black"/>
                </a:solidFill>
                <a:sym typeface="Wingdings" pitchFamily="2" charset="2"/>
              </a:rPr>
              <a:t>LSE blog. </a:t>
            </a:r>
            <a:r>
              <a:rPr lang="fr-FR" dirty="0">
                <a:solidFill>
                  <a:prstClr val="black"/>
                </a:solidFill>
                <a:sym typeface="Wingdings" pitchFamily="2" charset="2"/>
              </a:rPr>
              <a:t>23/04/2015. [en ligne]. Disponible sur : http://blogs.lse.ac.uk/impactofsocialsciences/2015/04/23/digital-object-identifiers-stability-for-citations</a:t>
            </a:r>
          </a:p>
          <a:p>
            <a:pPr marL="172170" indent="-172170" defTabSz="918240">
              <a:buFontTx/>
              <a:buChar char="-"/>
              <a:defRPr/>
            </a:pPr>
            <a:r>
              <a:rPr lang="fr-FR" dirty="0">
                <a:solidFill>
                  <a:prstClr val="black"/>
                </a:solidFill>
                <a:sym typeface="Wingdings" pitchFamily="2" charset="2"/>
              </a:rPr>
              <a:t>Aline Le Provost, Yann Nicolas et François Mistral. « Lier à IdRef. Un réseau pour la consultation et la production de données d'autorité, une collaboration entre les hommes et les machines ». </a:t>
            </a:r>
            <a:r>
              <a:rPr lang="pl-PL" i="1" dirty="0">
                <a:solidFill>
                  <a:prstClr val="black"/>
                </a:solidFill>
                <a:sym typeface="Wingdings" pitchFamily="2" charset="2"/>
              </a:rPr>
              <a:t>IFLA WLIC 2017</a:t>
            </a:r>
            <a:r>
              <a:rPr lang="fr-FR" i="1" dirty="0">
                <a:solidFill>
                  <a:prstClr val="black"/>
                </a:solidFill>
                <a:sym typeface="Wingdings" pitchFamily="2" charset="2"/>
              </a:rPr>
              <a:t>.</a:t>
            </a:r>
            <a:r>
              <a:rPr lang="pl-PL" i="1" dirty="0">
                <a:solidFill>
                  <a:prstClr val="black"/>
                </a:solidFill>
                <a:sym typeface="Wingdings" pitchFamily="2" charset="2"/>
              </a:rPr>
              <a:t> Wrocław, Poland </a:t>
            </a:r>
            <a:r>
              <a:rPr lang="fr-FR" dirty="0">
                <a:solidFill>
                  <a:prstClr val="black"/>
                </a:solidFill>
                <a:sym typeface="Wingdings" pitchFamily="2" charset="2"/>
              </a:rPr>
              <a:t>. 14 p. [en ligne]. Disponible sur : http://library.ifla.org/1620/</a:t>
            </a:r>
          </a:p>
          <a:p>
            <a:pPr marL="172170" indent="-172170" defTabSz="918240">
              <a:buFontTx/>
              <a:buChar char="-"/>
              <a:defRPr/>
            </a:pPr>
            <a:r>
              <a:rPr lang="fr-FR" dirty="0"/>
              <a:t>Jakob </a:t>
            </a:r>
            <a:r>
              <a:rPr lang="fr-FR" dirty="0" err="1"/>
              <a:t>Rosenkrantz</a:t>
            </a:r>
            <a:r>
              <a:rPr lang="fr-FR" dirty="0"/>
              <a:t> de </a:t>
            </a:r>
            <a:r>
              <a:rPr lang="fr-FR" dirty="0" err="1"/>
              <a:t>Lasson</a:t>
            </a:r>
            <a:r>
              <a:rPr lang="fr-FR" dirty="0"/>
              <a:t>.  « </a:t>
            </a:r>
            <a:r>
              <a:rPr lang="en-US" dirty="0"/>
              <a:t>Why ORCID and ResearcherID when we have Google Scholar?</a:t>
            </a:r>
            <a:r>
              <a:rPr lang="fr-FR" dirty="0"/>
              <a:t> ». </a:t>
            </a:r>
            <a:r>
              <a:rPr lang="fr-FR" i="1" dirty="0"/>
              <a:t>Jakob </a:t>
            </a:r>
            <a:r>
              <a:rPr lang="fr-FR" i="1" dirty="0" err="1"/>
              <a:t>Rosenkrantz</a:t>
            </a:r>
            <a:r>
              <a:rPr lang="fr-FR" i="1" dirty="0"/>
              <a:t> de </a:t>
            </a:r>
            <a:r>
              <a:rPr lang="fr-FR" i="1" dirty="0" err="1"/>
              <a:t>Lasson</a:t>
            </a:r>
            <a:r>
              <a:rPr lang="fr-FR" dirty="0"/>
              <a:t>. 15/02/2015. [en ligne]. Disponible sur : http://www.jakobrdl.dk/blog/2015/02/why-orcid-and-researcherid-when-we-have-google-scholar</a:t>
            </a:r>
          </a:p>
          <a:p>
            <a:pPr marL="172170" indent="-172170" defTabSz="918240">
              <a:buFontTx/>
              <a:buChar char="-"/>
              <a:defRPr/>
            </a:pPr>
            <a:r>
              <a:rPr lang="en-US" dirty="0" smtClean="0">
                <a:solidFill>
                  <a:prstClr val="black"/>
                </a:solidFill>
                <a:sym typeface="Wingdings" pitchFamily="2" charset="2"/>
              </a:rPr>
              <a:t>Roger C. </a:t>
            </a:r>
            <a:r>
              <a:rPr lang="en-US" dirty="0" err="1" smtClean="0">
                <a:solidFill>
                  <a:prstClr val="black"/>
                </a:solidFill>
                <a:sym typeface="Wingdings" pitchFamily="2" charset="2"/>
              </a:rPr>
              <a:t>Schonfeld</a:t>
            </a:r>
            <a:r>
              <a:rPr lang="en-US" dirty="0" smtClean="0">
                <a:solidFill>
                  <a:prstClr val="black"/>
                </a:solidFill>
                <a:sym typeface="Wingdings" pitchFamily="2" charset="2"/>
              </a:rPr>
              <a:t>. </a:t>
            </a:r>
            <a:r>
              <a:rPr lang="fr-FR" noProof="0" dirty="0" smtClean="0">
                <a:solidFill>
                  <a:prstClr val="black"/>
                </a:solidFill>
                <a:sym typeface="Wingdings" pitchFamily="2" charset="2"/>
              </a:rPr>
              <a:t>« </a:t>
            </a:r>
            <a:r>
              <a:rPr lang="fr-FR" noProof="0" dirty="0" err="1" smtClean="0">
                <a:solidFill>
                  <a:prstClr val="black"/>
                </a:solidFill>
                <a:sym typeface="Wingdings" pitchFamily="2" charset="2"/>
              </a:rPr>
              <a:t>Identity</a:t>
            </a:r>
            <a:r>
              <a:rPr lang="fr-FR" baseline="0" noProof="0" dirty="0" smtClean="0">
                <a:solidFill>
                  <a:prstClr val="black"/>
                </a:solidFill>
                <a:sym typeface="Wingdings" pitchFamily="2" charset="2"/>
              </a:rPr>
              <a:t> </a:t>
            </a:r>
            <a:r>
              <a:rPr lang="fr-FR" baseline="0" noProof="0" dirty="0" err="1" smtClean="0">
                <a:solidFill>
                  <a:prstClr val="black"/>
                </a:solidFill>
                <a:sym typeface="Wingdings" pitchFamily="2" charset="2"/>
              </a:rPr>
              <a:t>is</a:t>
            </a:r>
            <a:r>
              <a:rPr lang="fr-FR" baseline="0" noProof="0" dirty="0" smtClean="0">
                <a:solidFill>
                  <a:prstClr val="black"/>
                </a:solidFill>
                <a:sym typeface="Wingdings" pitchFamily="2" charset="2"/>
              </a:rPr>
              <a:t> </a:t>
            </a:r>
            <a:r>
              <a:rPr lang="fr-FR" baseline="0" noProof="0" dirty="0" err="1" smtClean="0">
                <a:solidFill>
                  <a:prstClr val="black"/>
                </a:solidFill>
                <a:sym typeface="Wingdings" pitchFamily="2" charset="2"/>
              </a:rPr>
              <a:t>everything</a:t>
            </a:r>
            <a:r>
              <a:rPr lang="fr-FR" baseline="0" noProof="0" dirty="0" smtClean="0">
                <a:solidFill>
                  <a:prstClr val="black"/>
                </a:solidFill>
                <a:sym typeface="Wingdings" pitchFamily="2" charset="2"/>
              </a:rPr>
              <a:t> ». </a:t>
            </a:r>
            <a:r>
              <a:rPr lang="fr-FR" i="1" baseline="0" noProof="0" dirty="0" smtClean="0">
                <a:solidFill>
                  <a:prstClr val="black"/>
                </a:solidFill>
                <a:sym typeface="Wingdings" pitchFamily="2" charset="2"/>
              </a:rPr>
              <a:t>The </a:t>
            </a:r>
            <a:r>
              <a:rPr lang="fr-FR" i="1" baseline="0" noProof="0" dirty="0" err="1" smtClean="0">
                <a:solidFill>
                  <a:prstClr val="black"/>
                </a:solidFill>
                <a:sym typeface="Wingdings" pitchFamily="2" charset="2"/>
              </a:rPr>
              <a:t>scholarly</a:t>
            </a:r>
            <a:r>
              <a:rPr lang="fr-FR" i="1" baseline="0" noProof="0" dirty="0" smtClean="0">
                <a:solidFill>
                  <a:prstClr val="black"/>
                </a:solidFill>
                <a:sym typeface="Wingdings" pitchFamily="2" charset="2"/>
              </a:rPr>
              <a:t> </a:t>
            </a:r>
            <a:r>
              <a:rPr lang="fr-FR" i="1" baseline="0" noProof="0" dirty="0" err="1" smtClean="0">
                <a:solidFill>
                  <a:prstClr val="black"/>
                </a:solidFill>
                <a:sym typeface="Wingdings" pitchFamily="2" charset="2"/>
              </a:rPr>
              <a:t>kitchen</a:t>
            </a:r>
            <a:r>
              <a:rPr lang="fr-FR" i="1" baseline="0" noProof="0" dirty="0" smtClean="0">
                <a:solidFill>
                  <a:prstClr val="black"/>
                </a:solidFill>
                <a:sym typeface="Wingdings" pitchFamily="2" charset="2"/>
              </a:rPr>
              <a:t>. </a:t>
            </a:r>
            <a:r>
              <a:rPr lang="fr-FR" i="0" baseline="0" noProof="0" dirty="0" smtClean="0">
                <a:solidFill>
                  <a:prstClr val="black"/>
                </a:solidFill>
                <a:sym typeface="Wingdings" pitchFamily="2" charset="2"/>
              </a:rPr>
              <a:t>22/01/2018. [en ligne]. Disponible sur : https://scholarlykitchen.sspnet.org/2018/01/22/identity-everything/.</a:t>
            </a:r>
            <a:endParaRPr lang="en-US" dirty="0" smtClean="0">
              <a:solidFill>
                <a:prstClr val="black"/>
              </a:solidFill>
              <a:sym typeface="Wingdings" pitchFamily="2" charset="2"/>
            </a:endParaRPr>
          </a:p>
          <a:p>
            <a:pPr marL="172170" indent="-172170" defTabSz="918240">
              <a:buFontTx/>
              <a:buChar char="-"/>
              <a:defRPr/>
            </a:pPr>
            <a:r>
              <a:rPr lang="en-US" dirty="0" smtClean="0">
                <a:solidFill>
                  <a:prstClr val="black"/>
                </a:solidFill>
                <a:sym typeface="Wingdings" pitchFamily="2" charset="2"/>
              </a:rPr>
              <a:t>Joachim </a:t>
            </a:r>
            <a:r>
              <a:rPr lang="en-US" dirty="0" err="1">
                <a:solidFill>
                  <a:prstClr val="black"/>
                </a:solidFill>
                <a:sym typeface="Wingdings" pitchFamily="2" charset="2"/>
              </a:rPr>
              <a:t>Schöpfel</a:t>
            </a:r>
            <a:r>
              <a:rPr lang="en-US" dirty="0">
                <a:solidFill>
                  <a:prstClr val="black"/>
                </a:solidFill>
                <a:sym typeface="Wingdings" pitchFamily="2" charset="2"/>
              </a:rPr>
              <a:t>. </a:t>
            </a:r>
            <a:r>
              <a:rPr lang="fr-FR" dirty="0">
                <a:solidFill>
                  <a:prstClr val="black"/>
                </a:solidFill>
                <a:sym typeface="Wingdings" pitchFamily="2" charset="2"/>
              </a:rPr>
              <a:t>« Le syndrome Safari chez les chercheurs ». </a:t>
            </a:r>
            <a:r>
              <a:rPr lang="fr-FR" i="1" dirty="0">
                <a:solidFill>
                  <a:prstClr val="black"/>
                </a:solidFill>
                <a:sym typeface="Wingdings" pitchFamily="2" charset="2"/>
              </a:rPr>
              <a:t>I2D. Information, données et documents. </a:t>
            </a:r>
            <a:r>
              <a:rPr lang="fr-FR" dirty="0">
                <a:solidFill>
                  <a:prstClr val="black"/>
                </a:solidFill>
                <a:sym typeface="Wingdings" pitchFamily="2" charset="2"/>
              </a:rPr>
              <a:t>12/2015. n°4. p. 15</a:t>
            </a:r>
            <a:r>
              <a:rPr lang="en-US" dirty="0">
                <a:solidFill>
                  <a:prstClr val="black"/>
                </a:solidFill>
                <a:sym typeface="Wingdings" pitchFamily="2" charset="2"/>
              </a:rPr>
              <a:t> </a:t>
            </a:r>
          </a:p>
          <a:p>
            <a:pPr marL="172170" indent="-172170" defTabSz="918240">
              <a:buFontTx/>
              <a:buChar char="-"/>
              <a:defRPr/>
            </a:pPr>
            <a:r>
              <a:rPr lang="fr-FR" dirty="0">
                <a:solidFill>
                  <a:prstClr val="black"/>
                </a:solidFill>
                <a:sym typeface="Wingdings" pitchFamily="2" charset="2"/>
              </a:rPr>
              <a:t>Aaron Tay. « </a:t>
            </a:r>
            <a:r>
              <a:rPr lang="en-US" dirty="0">
                <a:solidFill>
                  <a:prstClr val="black"/>
                </a:solidFill>
                <a:sym typeface="Wingdings" pitchFamily="2" charset="2"/>
              </a:rPr>
              <a:t>ORCID is 3 things or why some researchers instinctively dislike the idea of ORCID</a:t>
            </a:r>
            <a:r>
              <a:rPr lang="fr-FR" dirty="0">
                <a:solidFill>
                  <a:prstClr val="black"/>
                </a:solidFill>
                <a:sym typeface="Wingdings" pitchFamily="2" charset="2"/>
              </a:rPr>
              <a:t> ». </a:t>
            </a:r>
            <a:r>
              <a:rPr lang="fr-FR" i="1" dirty="0" err="1">
                <a:solidFill>
                  <a:prstClr val="black"/>
                </a:solidFill>
                <a:sym typeface="Wingdings" pitchFamily="2" charset="2"/>
              </a:rPr>
              <a:t>Musings</a:t>
            </a:r>
            <a:r>
              <a:rPr lang="fr-FR" i="1" dirty="0">
                <a:solidFill>
                  <a:prstClr val="black"/>
                </a:solidFill>
                <a:sym typeface="Wingdings" pitchFamily="2" charset="2"/>
              </a:rPr>
              <a:t> about </a:t>
            </a:r>
            <a:r>
              <a:rPr lang="fr-FR" i="1" dirty="0" err="1">
                <a:solidFill>
                  <a:prstClr val="black"/>
                </a:solidFill>
                <a:sym typeface="Wingdings" pitchFamily="2" charset="2"/>
              </a:rPr>
              <a:t>librarianship</a:t>
            </a:r>
            <a:r>
              <a:rPr lang="fr-FR" dirty="0">
                <a:solidFill>
                  <a:prstClr val="black"/>
                </a:solidFill>
                <a:sym typeface="Wingdings" pitchFamily="2" charset="2"/>
              </a:rPr>
              <a:t>. 8/10/2017. [en ligne]. Disponible sur : http://musingsaboutlibrarianship.blogspot.fr/2017/10/orcid-is-3-things-or-why-some.html</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128</a:t>
            </a:fld>
            <a:endParaRPr lang="fr-FR" dirty="0"/>
          </a:p>
        </p:txBody>
      </p:sp>
    </p:spTree>
    <p:extLst>
      <p:ext uri="{BB962C8B-B14F-4D97-AF65-F5344CB8AC3E}">
        <p14:creationId xmlns:p14="http://schemas.microsoft.com/office/powerpoint/2010/main" val="285181708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a:t>
            </a:r>
            <a:r>
              <a:rPr lang="fr-FR" dirty="0"/>
              <a:t>Neil Jacobs et Sarah </a:t>
            </a:r>
            <a:r>
              <a:rPr lang="fr-FR" dirty="0" err="1"/>
              <a:t>Fahmy</a:t>
            </a:r>
            <a:r>
              <a:rPr lang="fr-FR" dirty="0"/>
              <a:t>, </a:t>
            </a:r>
            <a:r>
              <a:rPr lang="fr-FR" i="1" dirty="0"/>
              <a:t>op. </a:t>
            </a:r>
            <a:r>
              <a:rPr lang="fr-FR" i="1" dirty="0" err="1"/>
              <a:t>cit</a:t>
            </a:r>
            <a:r>
              <a:rPr lang="fr-FR" i="1" dirty="0"/>
              <a:t>., </a:t>
            </a:r>
            <a:r>
              <a:rPr lang="fr-FR" dirty="0"/>
              <a:t>https://www.jisc.ac.uk/sites/default/files/oa-top-tips.pdf</a:t>
            </a:r>
          </a:p>
          <a:p>
            <a:endParaRPr lang="fr-FR" i="0"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129</a:t>
            </a:fld>
            <a:endParaRPr lang="fr-FR" dirty="0"/>
          </a:p>
        </p:txBody>
      </p:sp>
    </p:spTree>
    <p:extLst>
      <p:ext uri="{BB962C8B-B14F-4D97-AF65-F5344CB8AC3E}">
        <p14:creationId xmlns:p14="http://schemas.microsoft.com/office/powerpoint/2010/main" val="293054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Dominique Fournier. </a:t>
            </a:r>
            <a:r>
              <a:rPr lang="fr-FR" i="1" dirty="0" smtClean="0"/>
              <a:t>Enjeux de l’identification des auteurs et solutions actuelles</a:t>
            </a:r>
            <a:r>
              <a:rPr lang="fr-FR" dirty="0" smtClean="0"/>
              <a:t>. Journée URFIST de Bordeaux, </a:t>
            </a:r>
            <a:r>
              <a:rPr lang="fr-FR" i="1" dirty="0" smtClean="0"/>
              <a:t>L’identité du publiant à l’épreuve du numérique</a:t>
            </a:r>
            <a:r>
              <a:rPr lang="fr-FR" dirty="0" smtClean="0"/>
              <a:t>, Bordeaux, 16/06/2015. Présentation, 54 p. [en ligne]. Disponible sur : http://weburfist.univ-bordeaux.fr/wp-content/uploads/2015/10/20150616_FOURNIER_URFIST-ID-AUTEURS.pdf. </a:t>
            </a:r>
          </a:p>
          <a:p>
            <a:endParaRPr lang="fr-FR" dirty="0" smtClean="0"/>
          </a:p>
          <a:p>
            <a:pPr marL="175358" indent="-87680">
              <a:spcAft>
                <a:spcPts val="301"/>
              </a:spcAft>
            </a:pPr>
            <a:r>
              <a:rPr lang="fr-FR" b="1" dirty="0" smtClean="0">
                <a:solidFill>
                  <a:srgbClr val="D21D59"/>
                </a:solidFill>
              </a:rPr>
              <a:t>- pour un meilleur suivi de la production du chercheur </a:t>
            </a:r>
          </a:p>
          <a:p>
            <a:pPr marL="264632" indent="-87680"/>
            <a:r>
              <a:rPr lang="fr-FR" b="1" dirty="0" smtClean="0"/>
              <a:t>- </a:t>
            </a:r>
            <a:r>
              <a:rPr lang="fr-FR" b="1" i="1" dirty="0" smtClean="0">
                <a:solidFill>
                  <a:srgbClr val="D21D59"/>
                </a:solidFill>
              </a:rPr>
              <a:t>une multiplication des acteurs </a:t>
            </a:r>
            <a:r>
              <a:rPr lang="fr-FR" b="1" dirty="0" smtClean="0"/>
              <a:t>:  publication</a:t>
            </a:r>
            <a:r>
              <a:rPr lang="fr-FR" dirty="0" smtClean="0"/>
              <a:t> au cœur</a:t>
            </a:r>
            <a:r>
              <a:rPr lang="fr-FR" baseline="0" dirty="0" smtClean="0"/>
              <a:t> de l’activité du chercheur, mais différentes étapes et acteurs dans le processus (ex. : agences de financement, éditeurs, bases de données bibliographiques, bibliothèques)</a:t>
            </a:r>
          </a:p>
          <a:p>
            <a:pPr marL="358688" indent="-87680" defTabSz="918240">
              <a:buFont typeface="Wingdings" panose="05000000000000000000" pitchFamily="2" charset="2"/>
              <a:buChar char="à"/>
              <a:defRPr/>
            </a:pPr>
            <a:r>
              <a:rPr lang="fr-FR" baseline="0" dirty="0" smtClean="0">
                <a:sym typeface="Wingdings" panose="05000000000000000000" pitchFamily="2" charset="2"/>
              </a:rPr>
              <a:t>intérêt d’outils permettant </a:t>
            </a:r>
            <a:r>
              <a:rPr lang="fr-FR" b="1" baseline="0" dirty="0" smtClean="0">
                <a:sym typeface="Wingdings" panose="05000000000000000000" pitchFamily="2" charset="2"/>
              </a:rPr>
              <a:t>d’associer les différentes étapes</a:t>
            </a:r>
            <a:r>
              <a:rPr lang="fr-FR" baseline="0" dirty="0" smtClean="0">
                <a:sym typeface="Wingdings" panose="05000000000000000000" pitchFamily="2" charset="2"/>
              </a:rPr>
              <a:t> de la production et donc les différents</a:t>
            </a:r>
            <a:r>
              <a:rPr lang="fr-FR" dirty="0" smtClean="0">
                <a:sym typeface="Wingdings" panose="05000000000000000000" pitchFamily="2" charset="2"/>
              </a:rPr>
              <a:t> partenaires</a:t>
            </a:r>
            <a:endParaRPr lang="fr-FR" baseline="0" dirty="0">
              <a:sym typeface="Wingdings" panose="05000000000000000000" pitchFamily="2" charset="2"/>
            </a:endParaRPr>
          </a:p>
          <a:p>
            <a:pPr marL="267820" lvl="1" indent="-98838"/>
            <a:r>
              <a:rPr lang="fr-FR" b="1" dirty="0" smtClean="0"/>
              <a:t>- </a:t>
            </a:r>
            <a:r>
              <a:rPr lang="fr-FR" b="1" i="1" dirty="0" smtClean="0">
                <a:solidFill>
                  <a:srgbClr val="D21D59"/>
                </a:solidFill>
              </a:rPr>
              <a:t>dans des perspectives de suivi et de bibliométrie : difficultés </a:t>
            </a:r>
            <a:r>
              <a:rPr lang="fr-FR" b="1" i="1" dirty="0">
                <a:solidFill>
                  <a:srgbClr val="D21D59"/>
                </a:solidFill>
              </a:rPr>
              <a:t>pour repérer la production exhaustive des auteurs</a:t>
            </a:r>
          </a:p>
          <a:p>
            <a:pPr marL="358688" lvl="1" indent="-86085">
              <a:buFontTx/>
              <a:buChar char="-"/>
            </a:pPr>
            <a:r>
              <a:rPr lang="fr-FR" dirty="0" smtClean="0"/>
              <a:t>ex. la Royal society of </a:t>
            </a:r>
            <a:r>
              <a:rPr lang="fr-FR" dirty="0" err="1" smtClean="0"/>
              <a:t>chemistry</a:t>
            </a:r>
            <a:r>
              <a:rPr lang="fr-FR" dirty="0" smtClean="0"/>
              <a:t> n’a pas vraiment réussi à établir le chimiste avec le meilleur h-index parce qu’elle a buté sur l’agglomération de différents chercheurs derrière le nom Tanaka K. (cf. in H. M. Harrison et A. M. Harrison, </a:t>
            </a:r>
            <a:r>
              <a:rPr lang="fr-FR" i="1" dirty="0" smtClean="0"/>
              <a:t>op. </a:t>
            </a:r>
            <a:r>
              <a:rPr lang="fr-FR" i="1" dirty="0" err="1" smtClean="0"/>
              <a:t>cit</a:t>
            </a:r>
            <a:r>
              <a:rPr lang="fr-FR" i="1" dirty="0"/>
              <a:t>., </a:t>
            </a:r>
            <a:r>
              <a:rPr lang="fr-FR" dirty="0"/>
              <a:t>http://</a:t>
            </a:r>
            <a:r>
              <a:rPr lang="fr-FR" dirty="0" smtClean="0"/>
              <a:t>innovations.bmj.com/content/2/4/141)</a:t>
            </a:r>
          </a:p>
          <a:p>
            <a:pPr marL="358688" lvl="1" indent="-86085">
              <a:buFontTx/>
              <a:buChar char="-"/>
            </a:pPr>
            <a:r>
              <a:rPr lang="fr-FR" dirty="0" smtClean="0"/>
              <a:t>problème des bases de données généralement pas exhaustives (</a:t>
            </a:r>
            <a:r>
              <a:rPr lang="fr-FR" dirty="0" smtClean="0">
                <a:sym typeface="Wingdings" panose="05000000000000000000" pitchFamily="2" charset="2"/>
              </a:rPr>
              <a:t>graphies </a:t>
            </a:r>
            <a:r>
              <a:rPr lang="fr-FR" dirty="0">
                <a:sym typeface="Wingdings" panose="05000000000000000000" pitchFamily="2" charset="2"/>
              </a:rPr>
              <a:t>du </a:t>
            </a:r>
            <a:r>
              <a:rPr lang="fr-FR" dirty="0" smtClean="0">
                <a:sym typeface="Wingdings" panose="05000000000000000000" pitchFamily="2" charset="2"/>
              </a:rPr>
              <a:t>nom, couverture et exhaustivité </a:t>
            </a:r>
            <a:r>
              <a:rPr lang="fr-FR" dirty="0">
                <a:sym typeface="Wingdings" panose="05000000000000000000" pitchFamily="2" charset="2"/>
              </a:rPr>
              <a:t>des données ?)</a:t>
            </a:r>
            <a:endParaRPr lang="fr-FR" dirty="0" smtClean="0"/>
          </a:p>
          <a:p>
            <a:pPr marL="358688" lvl="1" indent="-86085">
              <a:buFontTx/>
              <a:buChar char="-"/>
            </a:pPr>
            <a:r>
              <a:rPr lang="fr-FR" dirty="0" smtClean="0"/>
              <a:t>besoin de connaître </a:t>
            </a:r>
            <a:r>
              <a:rPr lang="fr-FR" dirty="0"/>
              <a:t>les différentes formes possibles de son nom</a:t>
            </a:r>
          </a:p>
          <a:p>
            <a:pPr marL="358688" lvl="1" indent="-86085">
              <a:buFontTx/>
              <a:buChar char="-"/>
            </a:pPr>
            <a:r>
              <a:rPr lang="fr-FR" dirty="0" smtClean="0"/>
              <a:t>savoir distinguer </a:t>
            </a:r>
            <a:r>
              <a:rPr lang="fr-FR" dirty="0"/>
              <a:t>les homonymes en fonction des affiliations, thématiques…</a:t>
            </a:r>
          </a:p>
          <a:p>
            <a:pPr marL="358688" lvl="1" indent="-86085">
              <a:buFontTx/>
              <a:buChar char="-"/>
            </a:pPr>
            <a:r>
              <a:rPr lang="fr-FR" dirty="0"/>
              <a:t>voire connaître la production de l’auteur pour pouvoir la retrouver !</a:t>
            </a:r>
          </a:p>
          <a:p>
            <a:pPr marL="0" lvl="1"/>
            <a:endParaRPr lang="fr-FR" dirty="0"/>
          </a:p>
          <a:p>
            <a:pPr marL="345935" lvl="1" indent="-172170">
              <a:buFont typeface="Wingdings" panose="05000000000000000000" pitchFamily="2" charset="2"/>
              <a:buChar char="à"/>
            </a:pPr>
            <a:r>
              <a:rPr lang="fr-FR" b="1" dirty="0">
                <a:sym typeface="Wingdings" panose="05000000000000000000" pitchFamily="2" charset="2"/>
              </a:rPr>
              <a:t>comment obtenir simplement la liste exhaustive des publications de chaque chercheur ?</a:t>
            </a:r>
            <a:r>
              <a:rPr lang="fr-FR" dirty="0">
                <a:sym typeface="Wingdings" panose="05000000000000000000" pitchFamily="2" charset="2"/>
              </a:rPr>
              <a:t> (cf. D. Fournier,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dirty="0">
                <a:sym typeface="Wingdings" panose="05000000000000000000" pitchFamily="2" charset="2"/>
              </a:rPr>
              <a:t>et S. </a:t>
            </a:r>
            <a:r>
              <a:rPr lang="fr-FR" dirty="0" err="1">
                <a:sym typeface="Wingdings" panose="05000000000000000000" pitchFamily="2" charset="2"/>
              </a:rPr>
              <a:t>Duchaussoy</a:t>
            </a:r>
            <a:r>
              <a:rPr lang="fr-FR" dirty="0">
                <a:sym typeface="Wingdings" panose="05000000000000000000" pitchFamily="2" charset="2"/>
              </a:rPr>
              <a:t>,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a:t>
            </a:r>
            <a:r>
              <a:rPr lang="fr-FR" dirty="0">
                <a:sym typeface="Wingdings" panose="05000000000000000000" pitchFamily="2" charset="2"/>
              </a:rPr>
              <a:t>)</a:t>
            </a:r>
            <a:endParaRPr lang="fr-FR" b="1" dirty="0">
              <a:sym typeface="Wingdings" panose="05000000000000000000" pitchFamily="2" charset="2"/>
            </a:endParaRPr>
          </a:p>
          <a:p>
            <a:pPr marL="358688" lvl="1" indent="-90868">
              <a:buFontTx/>
              <a:buChar char="-"/>
            </a:pPr>
            <a:r>
              <a:rPr lang="fr-FR" dirty="0">
                <a:sym typeface="Wingdings" panose="05000000000000000000" pitchFamily="2" charset="2"/>
              </a:rPr>
              <a:t>rechercher les listes produites par le chercheur lui-même (</a:t>
            </a:r>
            <a:r>
              <a:rPr lang="fr-FR" dirty="0" err="1">
                <a:sym typeface="Wingdings" panose="05000000000000000000" pitchFamily="2" charset="2"/>
              </a:rPr>
              <a:t>autodéclaratif</a:t>
            </a:r>
            <a:r>
              <a:rPr lang="fr-FR" dirty="0">
                <a:sym typeface="Wingdings" panose="05000000000000000000" pitchFamily="2" charset="2"/>
              </a:rPr>
              <a:t>) : page institutionnelle, réseaux sociaux, Google </a:t>
            </a:r>
            <a:r>
              <a:rPr lang="fr-FR" dirty="0" err="1">
                <a:sym typeface="Wingdings" panose="05000000000000000000" pitchFamily="2" charset="2"/>
              </a:rPr>
              <a:t>scholar</a:t>
            </a:r>
            <a:r>
              <a:rPr lang="fr-FR" dirty="0">
                <a:sym typeface="Wingdings" panose="05000000000000000000" pitchFamily="2" charset="2"/>
              </a:rPr>
              <a:t>, etc.</a:t>
            </a:r>
          </a:p>
          <a:p>
            <a:pPr marL="358688" lvl="1" indent="-90868">
              <a:buFontTx/>
              <a:buChar char="-"/>
            </a:pPr>
            <a:r>
              <a:rPr lang="fr-FR" dirty="0" smtClean="0">
                <a:sym typeface="Wingdings" panose="05000000000000000000" pitchFamily="2" charset="2"/>
              </a:rPr>
              <a:t>… ou privilégier les identifiants chercheurs</a:t>
            </a:r>
            <a:endParaRPr lang="fr-FR" dirty="0">
              <a:sym typeface="Wingdings" panose="05000000000000000000" pitchFamily="2" charset="2"/>
            </a:endParaRPr>
          </a:p>
          <a:p>
            <a:pPr marL="264632" indent="-87680" defTabSz="918240">
              <a:buFont typeface="Wingdings" panose="05000000000000000000" pitchFamily="2" charset="2"/>
              <a:buChar char="à"/>
              <a:defRPr/>
            </a:pPr>
            <a:endParaRPr lang="fr-FR" baseline="0" dirty="0" smtClean="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a:t>
            </a:fld>
            <a:endParaRPr lang="fr-FR" dirty="0"/>
          </a:p>
        </p:txBody>
      </p:sp>
    </p:spTree>
    <p:extLst>
      <p:ext uri="{BB962C8B-B14F-4D97-AF65-F5344CB8AC3E}">
        <p14:creationId xmlns:p14="http://schemas.microsoft.com/office/powerpoint/2010/main" val="25407238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130</a:t>
            </a:fld>
            <a:endParaRPr lang="fr-FR" dirty="0"/>
          </a:p>
        </p:txBody>
      </p:sp>
    </p:spTree>
    <p:extLst>
      <p:ext uri="{BB962C8B-B14F-4D97-AF65-F5344CB8AC3E}">
        <p14:creationId xmlns:p14="http://schemas.microsoft.com/office/powerpoint/2010/main" val="16092013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131</a:t>
            </a:fld>
            <a:endParaRPr lang="fr-FR" dirty="0"/>
          </a:p>
        </p:txBody>
      </p:sp>
    </p:spTree>
    <p:extLst>
      <p:ext uri="{BB962C8B-B14F-4D97-AF65-F5344CB8AC3E}">
        <p14:creationId xmlns:p14="http://schemas.microsoft.com/office/powerpoint/2010/main" val="5555160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132</a:t>
            </a:fld>
            <a:endParaRPr lang="fr-FR" dirty="0"/>
          </a:p>
        </p:txBody>
      </p:sp>
    </p:spTree>
    <p:extLst>
      <p:ext uri="{BB962C8B-B14F-4D97-AF65-F5344CB8AC3E}">
        <p14:creationId xmlns:p14="http://schemas.microsoft.com/office/powerpoint/2010/main" val="8226202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133</a:t>
            </a:fld>
            <a:endParaRPr lang="fr-FR" dirty="0"/>
          </a:p>
        </p:txBody>
      </p:sp>
    </p:spTree>
    <p:extLst>
      <p:ext uri="{BB962C8B-B14F-4D97-AF65-F5344CB8AC3E}">
        <p14:creationId xmlns:p14="http://schemas.microsoft.com/office/powerpoint/2010/main" val="33090142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134</a:t>
            </a:fld>
            <a:endParaRPr lang="fr-FR" dirty="0"/>
          </a:p>
        </p:txBody>
      </p:sp>
    </p:spTree>
    <p:extLst>
      <p:ext uri="{BB962C8B-B14F-4D97-AF65-F5344CB8AC3E}">
        <p14:creationId xmlns:p14="http://schemas.microsoft.com/office/powerpoint/2010/main" val="5425088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135</a:t>
            </a:fld>
            <a:endParaRPr lang="fr-FR" dirty="0"/>
          </a:p>
        </p:txBody>
      </p:sp>
    </p:spTree>
    <p:extLst>
      <p:ext uri="{BB962C8B-B14F-4D97-AF65-F5344CB8AC3E}">
        <p14:creationId xmlns:p14="http://schemas.microsoft.com/office/powerpoint/2010/main" val="196180844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136</a:t>
            </a:fld>
            <a:endParaRPr lang="fr-FR" dirty="0"/>
          </a:p>
        </p:txBody>
      </p:sp>
    </p:spTree>
    <p:extLst>
      <p:ext uri="{BB962C8B-B14F-4D97-AF65-F5344CB8AC3E}">
        <p14:creationId xmlns:p14="http://schemas.microsoft.com/office/powerpoint/2010/main" val="13236084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137</a:t>
            </a:fld>
            <a:endParaRPr lang="fr-FR" dirty="0"/>
          </a:p>
        </p:txBody>
      </p:sp>
    </p:spTree>
    <p:extLst>
      <p:ext uri="{BB962C8B-B14F-4D97-AF65-F5344CB8AC3E}">
        <p14:creationId xmlns:p14="http://schemas.microsoft.com/office/powerpoint/2010/main" val="78493247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138</a:t>
            </a:fld>
            <a:endParaRPr lang="fr-FR" dirty="0"/>
          </a:p>
        </p:txBody>
      </p:sp>
    </p:spTree>
    <p:extLst>
      <p:ext uri="{BB962C8B-B14F-4D97-AF65-F5344CB8AC3E}">
        <p14:creationId xmlns:p14="http://schemas.microsoft.com/office/powerpoint/2010/main" val="306854804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139</a:t>
            </a:fld>
            <a:endParaRPr lang="fr-FR" dirty="0"/>
          </a:p>
        </p:txBody>
      </p:sp>
    </p:spTree>
    <p:extLst>
      <p:ext uri="{BB962C8B-B14F-4D97-AF65-F5344CB8AC3E}">
        <p14:creationId xmlns:p14="http://schemas.microsoft.com/office/powerpoint/2010/main" val="333877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100" b="1" u="sng" dirty="0" smtClean="0">
                <a:solidFill>
                  <a:srgbClr val="D21D59"/>
                </a:solidFill>
              </a:rPr>
              <a:t>En France : le rôle du </a:t>
            </a:r>
            <a:r>
              <a:rPr lang="fr-FR" sz="1100" b="1" u="sng" dirty="0" err="1" smtClean="0">
                <a:solidFill>
                  <a:srgbClr val="D21D59"/>
                </a:solidFill>
              </a:rPr>
              <a:t>CoSO</a:t>
            </a:r>
            <a:endParaRPr lang="fr-FR" sz="1100" b="1" u="sng" dirty="0" smtClean="0">
              <a:solidFill>
                <a:srgbClr val="D21D59"/>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06/2019 : dans le cadre du </a:t>
            </a:r>
            <a:r>
              <a:rPr lang="fr-FR" b="0" dirty="0" err="1" smtClean="0"/>
              <a:t>CoSO</a:t>
            </a:r>
            <a:r>
              <a:rPr lang="fr-FR" b="0" dirty="0" smtClean="0"/>
              <a:t> (Comité pour la science ouverte) : le « Collège Europe et international » rédige deux documents autour</a:t>
            </a:r>
            <a:r>
              <a:rPr lang="fr-FR" b="0" baseline="0" dirty="0" smtClean="0"/>
              <a:t> </a:t>
            </a:r>
            <a:r>
              <a:rPr lang="fr-FR" b="1" i="1" baseline="0" dirty="0" smtClean="0"/>
              <a:t>Des </a:t>
            </a:r>
            <a:r>
              <a:rPr lang="fr-FR" b="1" i="1" dirty="0" smtClean="0"/>
              <a:t>identifiants ouverts pour la science ouverte </a:t>
            </a:r>
            <a:r>
              <a:rPr lang="fr-FR" b="0" dirty="0" smtClean="0"/>
              <a:t>: une synthèse (https://www.ouvrirlascience.fr/des-identifiants-ouverts-pour-la-science-ouverte-synthese/) et une note d’orientation (https://www.ouvrirlascience.fr/des-identifiants-ouverts-pour-la-science-ouverte-note-dorientation/)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0" dirty="0" smtClean="0"/>
              <a:t>constats</a:t>
            </a:r>
            <a:r>
              <a:rPr lang="fr-FR" b="0" baseline="0" dirty="0" smtClean="0"/>
              <a:t> :</a:t>
            </a:r>
            <a:br>
              <a:rPr lang="fr-FR" b="0" baseline="0" dirty="0" smtClean="0"/>
            </a:br>
            <a:r>
              <a:rPr lang="fr-FR" b="0" baseline="0" dirty="0" smtClean="0"/>
              <a:t>- multiplication des identifiants, pour les objets, les chercheurs, les institutions mais sans nécessairement d’identifiants internationaux standards</a:t>
            </a:r>
          </a:p>
          <a:p>
            <a:pPr marL="0" marR="0" indent="0" algn="l" defTabSz="914400" rtl="0" eaLnBrk="1" fontAlgn="auto" latinLnBrk="0" hangingPunct="1">
              <a:lnSpc>
                <a:spcPct val="100000"/>
              </a:lnSpc>
              <a:spcBef>
                <a:spcPts val="0"/>
              </a:spcBef>
              <a:spcAft>
                <a:spcPts val="0"/>
              </a:spcAft>
              <a:buClrTx/>
              <a:buSzTx/>
              <a:buFontTx/>
              <a:buNone/>
              <a:tabLst/>
              <a:defRPr/>
            </a:pPr>
            <a:r>
              <a:rPr lang="fr-FR" b="0" baseline="0" dirty="0" smtClean="0"/>
              <a:t>- les identifiants utiles pour la recherche peuvent être des sous-ensemble d’identifiants internationaux normalisés</a:t>
            </a:r>
          </a:p>
          <a:p>
            <a:pPr marR="0" algn="l" defTabSz="914400" rtl="0" eaLnBrk="1" fontAlgn="auto" latinLnBrk="0" hangingPunct="1">
              <a:lnSpc>
                <a:spcPct val="100000"/>
              </a:lnSpc>
              <a:spcBef>
                <a:spcPts val="0"/>
              </a:spcBef>
              <a:spcAft>
                <a:spcPts val="0"/>
              </a:spcAft>
              <a:buClrTx/>
              <a:buSzTx/>
              <a:tabLst/>
              <a:defRPr/>
            </a:pPr>
            <a:r>
              <a:rPr lang="fr-FR" dirty="0" smtClean="0"/>
              <a:t>- </a:t>
            </a:r>
            <a:r>
              <a:rPr lang="fr-FR" b="0" baseline="0" dirty="0" smtClean="0"/>
              <a:t>la recherche a besoin d’identifiants, notamment dans un contexte de science ouverte, où</a:t>
            </a:r>
            <a:r>
              <a:rPr lang="fr-FR" dirty="0" smtClean="0"/>
              <a:t>, par exemple, on souhaite associer un financement et ses productions, les différentes versions d’un même article</a:t>
            </a:r>
            <a:endParaRPr lang="fr-FR" b="0" baseline="0" dirty="0" smtClean="0"/>
          </a:p>
          <a:p>
            <a:pPr marR="0" algn="l" defTabSz="914400" rtl="0" eaLnBrk="1" fontAlgn="auto" latinLnBrk="0" hangingPunct="1">
              <a:lnSpc>
                <a:spcPct val="100000"/>
              </a:lnSpc>
              <a:spcBef>
                <a:spcPts val="0"/>
              </a:spcBef>
              <a:spcAft>
                <a:spcPts val="0"/>
              </a:spcAft>
              <a:buClrTx/>
              <a:buSzTx/>
              <a:tabLst/>
              <a:defRPr/>
            </a:pPr>
            <a:r>
              <a:rPr lang="fr-FR" b="0" baseline="0" dirty="0" smtClean="0"/>
              <a:t>- les identifiants de la science ouverte doivent être : précis, durables, ouverts</a:t>
            </a:r>
            <a:r>
              <a:rPr lang="fr-FR" b="0" dirty="0" smtClean="0"/>
              <a:t> et interopérables, documentés, réconciliables, régis par un système transparent de gouvernance et dans une logique FAIR</a:t>
            </a:r>
          </a:p>
          <a:p>
            <a:pPr marR="0" algn="l" defTabSz="914400" rtl="0" eaLnBrk="1" fontAlgn="auto" latinLnBrk="0" hangingPunct="1">
              <a:lnSpc>
                <a:spcPct val="100000"/>
              </a:lnSpc>
              <a:spcBef>
                <a:spcPts val="0"/>
              </a:spcBef>
              <a:spcAft>
                <a:spcPts val="0"/>
              </a:spcAft>
              <a:buClrTx/>
              <a:buSzTx/>
              <a:tabLst/>
              <a:defRPr/>
            </a:pPr>
            <a:endParaRPr lang="fr-FR" b="0" baseline="0" dirty="0" smtClean="0"/>
          </a:p>
          <a:p>
            <a:pPr marR="0" algn="l" defTabSz="914400" rtl="0" eaLnBrk="1" fontAlgn="auto" latinLnBrk="0" hangingPunct="1">
              <a:lnSpc>
                <a:spcPct val="100000"/>
              </a:lnSpc>
              <a:spcBef>
                <a:spcPts val="0"/>
              </a:spcBef>
              <a:spcAft>
                <a:spcPts val="0"/>
              </a:spcAft>
              <a:buClrTx/>
              <a:buSzTx/>
              <a:tabLst/>
              <a:defRPr/>
            </a:pPr>
            <a:r>
              <a:rPr lang="fr-FR" b="0" baseline="0" dirty="0" smtClean="0">
                <a:sym typeface="Wingdings" panose="05000000000000000000" pitchFamily="2" charset="2"/>
              </a:rPr>
              <a:t> un contexte international favorable pour la nécessité d’une action politique nationale</a:t>
            </a:r>
            <a:endParaRPr lang="fr-FR" b="0" baseline="0"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14</a:t>
            </a:fld>
            <a:endParaRPr lang="fr-FR" dirty="0"/>
          </a:p>
        </p:txBody>
      </p:sp>
    </p:spTree>
    <p:extLst>
      <p:ext uri="{BB962C8B-B14F-4D97-AF65-F5344CB8AC3E}">
        <p14:creationId xmlns:p14="http://schemas.microsoft.com/office/powerpoint/2010/main" val="38356424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140</a:t>
            </a:fld>
            <a:endParaRPr lang="fr-FR" dirty="0"/>
          </a:p>
        </p:txBody>
      </p:sp>
    </p:spTree>
    <p:extLst>
      <p:ext uri="{BB962C8B-B14F-4D97-AF65-F5344CB8AC3E}">
        <p14:creationId xmlns:p14="http://schemas.microsoft.com/office/powerpoint/2010/main" val="42177835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141</a:t>
            </a:fld>
            <a:endParaRPr lang="fr-FR" dirty="0"/>
          </a:p>
        </p:txBody>
      </p:sp>
    </p:spTree>
    <p:extLst>
      <p:ext uri="{BB962C8B-B14F-4D97-AF65-F5344CB8AC3E}">
        <p14:creationId xmlns:p14="http://schemas.microsoft.com/office/powerpoint/2010/main" val="121776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indent="0"/>
            <a:r>
              <a:rPr lang="fr-FR" sz="1100" b="1" u="sng" dirty="0">
                <a:solidFill>
                  <a:srgbClr val="D21D59"/>
                </a:solidFill>
              </a:rPr>
              <a:t>En </a:t>
            </a:r>
            <a:r>
              <a:rPr lang="fr-FR" sz="1100" b="1" u="sng" dirty="0" smtClean="0">
                <a:solidFill>
                  <a:srgbClr val="D21D59"/>
                </a:solidFill>
              </a:rPr>
              <a:t>Europe : l’exemple du projet FREYA</a:t>
            </a:r>
            <a:endParaRPr lang="fr-FR" sz="1100" b="1" u="sng" dirty="0">
              <a:solidFill>
                <a:srgbClr val="D21D59"/>
              </a:solidFill>
            </a:endParaRPr>
          </a:p>
          <a:p>
            <a:r>
              <a:rPr lang="fr-FR" dirty="0" smtClean="0"/>
              <a:t>« L’Union européenne soutient des projets transnationaux visant à développer l’utilisation des identifiants de manière coordonnée par les chercheurs et les institutions des différents pays, parmi lesquels FREYA </a:t>
            </a:r>
            <a:r>
              <a:rPr lang="fr-FR" i="1" dirty="0" smtClean="0"/>
              <a:t>- </a:t>
            </a:r>
            <a:r>
              <a:rPr lang="fr-FR" i="1" dirty="0" err="1" smtClean="0"/>
              <a:t>Connected</a:t>
            </a:r>
            <a:r>
              <a:rPr lang="fr-FR" i="1" dirty="0" smtClean="0"/>
              <a:t> open </a:t>
            </a:r>
            <a:r>
              <a:rPr lang="fr-FR" i="1" dirty="0" err="1" smtClean="0"/>
              <a:t>identifiers</a:t>
            </a:r>
            <a:r>
              <a:rPr lang="fr-FR" i="1" dirty="0" smtClean="0"/>
              <a:t> for </a:t>
            </a:r>
            <a:r>
              <a:rPr lang="fr-FR" i="1" dirty="0" err="1" smtClean="0"/>
              <a:t>discovery</a:t>
            </a:r>
            <a:r>
              <a:rPr lang="fr-FR" i="1" dirty="0" smtClean="0"/>
              <a:t>, access, and use of </a:t>
            </a:r>
            <a:r>
              <a:rPr lang="fr-FR" i="1" dirty="0" err="1" smtClean="0"/>
              <a:t>research</a:t>
            </a:r>
            <a:r>
              <a:rPr lang="fr-FR" i="1" dirty="0" smtClean="0"/>
              <a:t> </a:t>
            </a:r>
            <a:r>
              <a:rPr lang="fr-FR" i="1" dirty="0" err="1" smtClean="0"/>
              <a:t>resources</a:t>
            </a:r>
            <a:r>
              <a:rPr lang="fr-FR" i="1" dirty="0" smtClean="0"/>
              <a:t> </a:t>
            </a:r>
            <a:r>
              <a:rPr lang="fr-FR" dirty="0" smtClean="0"/>
              <a:t>(https://www.project-freya.eu), dans lequel la France est représentée au sein du programme des « ambassadeurs ». </a:t>
            </a:r>
            <a:r>
              <a:rPr lang="fr-FR" dirty="0" err="1" smtClean="0"/>
              <a:t>Freya</a:t>
            </a:r>
            <a:r>
              <a:rPr lang="fr-FR" dirty="0" smtClean="0"/>
              <a:t> semble être amené à jouer un rôle important dans la définition de l’usage des identifiants dans </a:t>
            </a:r>
            <a:r>
              <a:rPr lang="fr-FR" b="0" dirty="0" smtClean="0"/>
              <a:t>l’</a:t>
            </a:r>
            <a:r>
              <a:rPr lang="fr-FR" b="1" i="1" dirty="0" err="1" smtClean="0"/>
              <a:t>European</a:t>
            </a:r>
            <a:r>
              <a:rPr lang="fr-FR" b="1" i="1" dirty="0" smtClean="0"/>
              <a:t> Open Science Cloud </a:t>
            </a:r>
            <a:r>
              <a:rPr lang="fr-FR" dirty="0" smtClean="0"/>
              <a:t>(https://www.eosc-portal.eu), plateforme européenne qui fédère les outils permettant aux chercheurs de stocker, gérer, analyser et réutiliser de larges quantités de données issues de la recherche » </a:t>
            </a:r>
            <a:r>
              <a:rPr lang="fr-FR" i="1" dirty="0" smtClean="0"/>
              <a:t>(Note</a:t>
            </a:r>
            <a:r>
              <a:rPr lang="fr-FR" i="1" baseline="0" dirty="0" smtClean="0"/>
              <a:t> d’orientation</a:t>
            </a:r>
            <a:r>
              <a:rPr lang="fr-FR" i="0" baseline="0" dirty="0" smtClean="0"/>
              <a:t>, </a:t>
            </a:r>
            <a:r>
              <a:rPr lang="fr-FR" i="1" baseline="0" dirty="0" smtClean="0"/>
              <a:t>op. </a:t>
            </a:r>
            <a:r>
              <a:rPr lang="fr-FR" i="1" baseline="0" dirty="0" err="1" smtClean="0"/>
              <a:t>cit</a:t>
            </a:r>
            <a:r>
              <a:rPr lang="fr-FR" i="0" baseline="0" dirty="0" smtClean="0"/>
              <a:t>., p. 6-7)</a:t>
            </a:r>
          </a:p>
          <a:p>
            <a:endParaRPr lang="fr-FR" i="0" baseline="0" dirty="0" smtClean="0"/>
          </a:p>
          <a:p>
            <a:r>
              <a:rPr lang="fr-FR" i="0" baseline="0" dirty="0" smtClean="0"/>
              <a:t>- </a:t>
            </a:r>
            <a:r>
              <a:rPr lang="fr-FR" dirty="0" smtClean="0"/>
              <a:t>projet : </a:t>
            </a:r>
          </a:p>
          <a:p>
            <a:pPr marL="446367" lvl="1" indent="-89273" defTabSz="918240">
              <a:buFontTx/>
              <a:buChar char="-"/>
              <a:defRPr/>
            </a:pPr>
            <a:r>
              <a:rPr lang="fr-FR" dirty="0" smtClean="0"/>
              <a:t>projet </a:t>
            </a:r>
            <a:r>
              <a:rPr lang="fr-FR" dirty="0"/>
              <a:t>de 3 ans financé dans le cadre d’Horizon 2020, prenant la suite </a:t>
            </a:r>
            <a:r>
              <a:rPr lang="fr-FR" dirty="0" smtClean="0"/>
              <a:t>des projets ODIN et </a:t>
            </a:r>
            <a:r>
              <a:rPr lang="fr-FR" dirty="0"/>
              <a:t>THOR (cf. </a:t>
            </a:r>
            <a:r>
              <a:rPr lang="fr-FR" i="1" dirty="0"/>
              <a:t>infra</a:t>
            </a:r>
            <a:r>
              <a:rPr lang="fr-FR" dirty="0"/>
              <a:t>) visant à construire une infrastructure pour les identifiants </a:t>
            </a:r>
            <a:r>
              <a:rPr lang="fr-FR" dirty="0" smtClean="0"/>
              <a:t>pérennes (PID) </a:t>
            </a:r>
            <a:r>
              <a:rPr lang="fr-FR" dirty="0"/>
              <a:t>comme élément central de la science </a:t>
            </a:r>
            <a:r>
              <a:rPr lang="fr-FR" dirty="0" smtClean="0"/>
              <a:t>ouverte</a:t>
            </a:r>
            <a:endParaRPr lang="fr-FR" dirty="0"/>
          </a:p>
          <a:p>
            <a:pPr marL="446367" lvl="1" indent="-89273" defTabSz="918240">
              <a:buFontTx/>
              <a:buChar char="-"/>
              <a:defRPr/>
            </a:pPr>
            <a:r>
              <a:rPr lang="fr-FR" dirty="0"/>
              <a:t>relations internationales notamment via RDA (</a:t>
            </a:r>
            <a:r>
              <a:rPr lang="fr-FR" i="1" dirty="0" err="1"/>
              <a:t>Research</a:t>
            </a:r>
            <a:r>
              <a:rPr lang="fr-FR" i="1" dirty="0"/>
              <a:t> Data Alliance</a:t>
            </a:r>
            <a:r>
              <a:rPr lang="fr-FR" dirty="0" smtClean="0"/>
              <a:t>)</a:t>
            </a:r>
          </a:p>
          <a:p>
            <a:pPr marL="446367" lvl="1" indent="-89273" defTabSz="918240">
              <a:buFontTx/>
              <a:buChar char="-"/>
              <a:defRPr/>
            </a:pPr>
            <a:r>
              <a:rPr lang="fr-FR" dirty="0" smtClean="0"/>
              <a:t>animation de communautés (forum, conférences, ateliers, etc.)</a:t>
            </a:r>
            <a:endParaRPr lang="fr-FR" dirty="0"/>
          </a:p>
          <a:p>
            <a:pPr marL="171450" indent="-171450">
              <a:buFontTx/>
              <a:buChar char="-"/>
            </a:pPr>
            <a:r>
              <a:rPr lang="fr-FR" i="0" dirty="0" smtClean="0"/>
              <a:t>buts :</a:t>
            </a:r>
            <a:endParaRPr lang="fr-FR" i="0" dirty="0"/>
          </a:p>
          <a:p>
            <a:pPr marL="446367" lvl="1" indent="-89273" defTabSz="918240">
              <a:buFontTx/>
              <a:buChar char="-"/>
              <a:defRPr/>
            </a:pPr>
            <a:r>
              <a:rPr lang="fr-FR" dirty="0" smtClean="0"/>
              <a:t>améliorer la découverte des données en développant les relations entre les services d’identifiants pérennes</a:t>
            </a:r>
          </a:p>
          <a:p>
            <a:pPr marL="446367" lvl="1" indent="-89273" defTabSz="918240">
              <a:buFontTx/>
              <a:buChar char="-"/>
              <a:defRPr/>
            </a:pPr>
            <a:r>
              <a:rPr lang="fr-FR" dirty="0" smtClean="0"/>
              <a:t>développer des services innovants pour développer l’usage des PID autour de la découverte de données, l’identification des ressources et le suivi de provenance</a:t>
            </a:r>
          </a:p>
          <a:p>
            <a:pPr marL="446367" lvl="1" indent="-89273" defTabSz="918240">
              <a:buFontTx/>
              <a:buChar char="-"/>
              <a:defRPr/>
            </a:pPr>
            <a:r>
              <a:rPr lang="fr-FR" dirty="0" smtClean="0"/>
              <a:t>création du PID Graph pour connecter et intégrer les </a:t>
            </a:r>
            <a:r>
              <a:rPr lang="fr-FR" dirty="0"/>
              <a:t>différents systèmes </a:t>
            </a:r>
            <a:r>
              <a:rPr lang="fr-FR" dirty="0" smtClean="0"/>
              <a:t> et déduire des relations entre métadonnées (https</a:t>
            </a:r>
            <a:r>
              <a:rPr lang="fr-FR" dirty="0"/>
              <a:t>://</a:t>
            </a:r>
            <a:r>
              <a:rPr lang="fr-FR" dirty="0" smtClean="0"/>
              <a:t>www.project-freya.eu/en/pid-graph/the-pid-graph) et implémentation dans le EOSC dans des contextes disciplinaires</a:t>
            </a:r>
          </a:p>
          <a:p>
            <a:pPr marL="446367" lvl="1" indent="-89273" defTabSz="918240">
              <a:buFontTx/>
              <a:buChar char="-"/>
              <a:defRPr/>
            </a:pPr>
            <a:endParaRPr lang="fr-FR" dirty="0"/>
          </a:p>
          <a:p>
            <a:pPr marL="357094" lvl="1" indent="0" defTabSz="918240">
              <a:defRPr/>
            </a:pPr>
            <a:endParaRPr lang="fr-FR" dirty="0" smtClean="0"/>
          </a:p>
          <a:p>
            <a:pPr marL="357094" lvl="1" indent="0" defTabSz="918240">
              <a:defRPr/>
            </a:pPr>
            <a:endParaRPr lang="fr-FR" dirty="0"/>
          </a:p>
          <a:p>
            <a:pPr marL="357094" lvl="1" indent="0" defTabSz="918240">
              <a:defRPr/>
            </a:pPr>
            <a:endParaRPr lang="fr-FR" dirty="0" smtClean="0"/>
          </a:p>
          <a:p>
            <a:pPr marL="357094" lvl="1" indent="0" defTabSz="918240">
              <a:defRPr/>
            </a:pPr>
            <a:endParaRPr lang="fr-FR" dirty="0"/>
          </a:p>
          <a:p>
            <a:pPr marL="357094" lvl="1" indent="0" defTabSz="918240">
              <a:defRPr/>
            </a:pPr>
            <a:endParaRPr lang="fr-FR" dirty="0" smtClean="0"/>
          </a:p>
          <a:p>
            <a:pPr marL="357094" lvl="1" indent="0" defTabSz="918240">
              <a:defRPr/>
            </a:pPr>
            <a:endParaRPr lang="fr-FR" dirty="0" smtClean="0"/>
          </a:p>
          <a:p>
            <a:pPr marL="357094" lvl="1" indent="0" defTabSz="918240">
              <a:defRPr/>
            </a:pPr>
            <a:r>
              <a:rPr lang="fr-FR" dirty="0" smtClean="0"/>
              <a:t/>
            </a:r>
            <a:br>
              <a:rPr lang="fr-FR" dirty="0" smtClean="0"/>
            </a:br>
            <a:endParaRPr lang="fr-FR" dirty="0"/>
          </a:p>
          <a:p>
            <a:pPr marL="357094" lvl="1" indent="0" defTabSz="91824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15</a:t>
            </a:fld>
            <a:endParaRPr lang="fr-FR" dirty="0"/>
          </a:p>
        </p:txBody>
      </p:sp>
      <p:pic>
        <p:nvPicPr>
          <p:cNvPr id="5" name="Image 4"/>
          <p:cNvPicPr>
            <a:picLocks noChangeAspect="1"/>
          </p:cNvPicPr>
          <p:nvPr/>
        </p:nvPicPr>
        <p:blipFill>
          <a:blip r:embed="rId3"/>
          <a:stretch>
            <a:fillRect/>
          </a:stretch>
        </p:blipFill>
        <p:spPr>
          <a:xfrm>
            <a:off x="2296028" y="8639969"/>
            <a:ext cx="2205618" cy="1273744"/>
          </a:xfrm>
          <a:prstGeom prst="rect">
            <a:avLst/>
          </a:prstGeom>
        </p:spPr>
      </p:pic>
    </p:spTree>
    <p:extLst>
      <p:ext uri="{BB962C8B-B14F-4D97-AF65-F5344CB8AC3E}">
        <p14:creationId xmlns:p14="http://schemas.microsoft.com/office/powerpoint/2010/main" val="65586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Aft>
                <a:spcPts val="603"/>
              </a:spcAft>
            </a:pPr>
            <a:r>
              <a:rPr lang="fr-FR" sz="1200" b="1" dirty="0" smtClean="0"/>
              <a:t>Tableau </a:t>
            </a:r>
            <a:r>
              <a:rPr lang="fr-FR" sz="1200" b="1" dirty="0" smtClean="0"/>
              <a:t>: http://urfist.chartes.psl.eu/sites/default/files/ab/bouchard_identifiants_chercheurs_tableau_122019.pdf</a:t>
            </a:r>
            <a:endParaRPr lang="fr-FR" sz="1200" b="1" dirty="0" smtClean="0"/>
          </a:p>
          <a:p>
            <a:pPr>
              <a:spcAft>
                <a:spcPts val="603"/>
              </a:spcAft>
            </a:pPr>
            <a:endParaRPr lang="fr-FR" sz="1100" b="1" u="sng" dirty="0">
              <a:solidFill>
                <a:srgbClr val="D87D1A"/>
              </a:solidFill>
            </a:endParaRPr>
          </a:p>
          <a:p>
            <a:pPr>
              <a:spcAft>
                <a:spcPts val="603"/>
              </a:spcAft>
            </a:pPr>
            <a:r>
              <a:rPr lang="fr-FR" sz="1100" b="1" u="sng" dirty="0">
                <a:solidFill>
                  <a:srgbClr val="D87D1A"/>
                </a:solidFill>
              </a:rPr>
              <a:t>Une réflexion récente</a:t>
            </a:r>
          </a:p>
          <a:p>
            <a:pPr marL="181735" indent="-90868"/>
            <a:r>
              <a:rPr lang="fr-FR" b="1" dirty="0" smtClean="0">
                <a:solidFill>
                  <a:srgbClr val="D87D1A"/>
                </a:solidFill>
              </a:rPr>
              <a:t>- identifiants</a:t>
            </a:r>
            <a:r>
              <a:rPr lang="fr-FR" b="1" baseline="0" dirty="0" smtClean="0">
                <a:solidFill>
                  <a:srgbClr val="D87D1A"/>
                </a:solidFill>
              </a:rPr>
              <a:t> chercheurs en réflexion (2007-2010’s)</a:t>
            </a:r>
            <a:r>
              <a:rPr lang="fr-FR" b="1" baseline="0" dirty="0" smtClean="0"/>
              <a:t> </a:t>
            </a:r>
            <a:r>
              <a:rPr lang="fr-FR" baseline="0" dirty="0" smtClean="0"/>
              <a:t>après les identifiants ressources (1995-2000’s) (</a:t>
            </a:r>
            <a:r>
              <a:rPr lang="fr-FR" i="1" dirty="0" err="1"/>
              <a:t>author</a:t>
            </a:r>
            <a:r>
              <a:rPr lang="fr-FR" i="1" dirty="0"/>
              <a:t> identifier</a:t>
            </a:r>
            <a:r>
              <a:rPr lang="fr-FR" dirty="0"/>
              <a:t>, </a:t>
            </a:r>
            <a:r>
              <a:rPr lang="fr-FR" i="1" dirty="0" err="1"/>
              <a:t>researcher</a:t>
            </a:r>
            <a:r>
              <a:rPr lang="fr-FR" i="1" dirty="0"/>
              <a:t> </a:t>
            </a:r>
            <a:r>
              <a:rPr lang="fr-FR" i="1" dirty="0" smtClean="0"/>
              <a:t>identifier</a:t>
            </a:r>
            <a:r>
              <a:rPr lang="fr-FR" dirty="0" smtClean="0"/>
              <a:t>)</a:t>
            </a:r>
            <a:endParaRPr lang="fr-FR" baseline="0" dirty="0" smtClean="0"/>
          </a:p>
          <a:p>
            <a:pPr marL="267820" indent="-90868" defTabSz="918240">
              <a:defRPr/>
            </a:pPr>
            <a:r>
              <a:rPr lang="fr-FR" baseline="0" dirty="0" smtClean="0"/>
              <a:t>- cf. multiplication d’articles 2008-2009 (cf. </a:t>
            </a:r>
            <a:r>
              <a:rPr lang="en-US" baseline="0" dirty="0" smtClean="0"/>
              <a:t>Clara Y. Tran et Jennifer A. Lyon. </a:t>
            </a:r>
            <a:r>
              <a:rPr lang="fr-FR" dirty="0" smtClean="0"/>
              <a:t>« </a:t>
            </a:r>
            <a:r>
              <a:rPr lang="fr-FR" baseline="0" noProof="0" dirty="0" err="1" smtClean="0"/>
              <a:t>Faculty</a:t>
            </a:r>
            <a:r>
              <a:rPr lang="fr-FR" baseline="0" noProof="0" dirty="0" smtClean="0"/>
              <a:t> Use of </a:t>
            </a:r>
            <a:r>
              <a:rPr lang="fr-FR" baseline="0" noProof="0" dirty="0" err="1" smtClean="0"/>
              <a:t>Author</a:t>
            </a:r>
            <a:r>
              <a:rPr lang="fr-FR" baseline="0" noProof="0" dirty="0" smtClean="0"/>
              <a:t> </a:t>
            </a:r>
            <a:r>
              <a:rPr lang="fr-FR" baseline="0" noProof="0" dirty="0" err="1" smtClean="0"/>
              <a:t>Identifiers</a:t>
            </a:r>
            <a:r>
              <a:rPr lang="fr-FR" baseline="0" noProof="0" dirty="0" smtClean="0"/>
              <a:t> and </a:t>
            </a:r>
            <a:r>
              <a:rPr lang="fr-FR" baseline="0" noProof="0" dirty="0" err="1" smtClean="0"/>
              <a:t>Researcher</a:t>
            </a:r>
            <a:r>
              <a:rPr lang="fr-FR" baseline="0" noProof="0" dirty="0" smtClean="0"/>
              <a:t> Networking Tools</a:t>
            </a:r>
            <a:r>
              <a:rPr lang="fr-FR" dirty="0" smtClean="0"/>
              <a:t> ». </a:t>
            </a:r>
            <a:r>
              <a:rPr lang="fr-FR" i="1" dirty="0" err="1" smtClean="0"/>
              <a:t>College</a:t>
            </a:r>
            <a:r>
              <a:rPr lang="fr-FR" i="1" dirty="0" smtClean="0"/>
              <a:t> &amp; </a:t>
            </a:r>
            <a:r>
              <a:rPr lang="fr-FR" i="1" dirty="0" err="1" smtClean="0"/>
              <a:t>Research</a:t>
            </a:r>
            <a:r>
              <a:rPr lang="fr-FR" i="1" dirty="0" smtClean="0"/>
              <a:t> </a:t>
            </a:r>
            <a:r>
              <a:rPr lang="fr-FR" i="1" dirty="0" err="1" smtClean="0"/>
              <a:t>Libraries</a:t>
            </a:r>
            <a:r>
              <a:rPr lang="fr-FR" dirty="0" smtClean="0"/>
              <a:t>.</a:t>
            </a:r>
            <a:r>
              <a:rPr lang="fr-FR" baseline="0" dirty="0" smtClean="0"/>
              <a:t> vol. 78, n°2. 02/2017. p. 171-182. [en ligne</a:t>
            </a:r>
            <a:r>
              <a:rPr lang="fr-FR" dirty="0"/>
              <a:t>]. Disponible sur : http://crl.acrl.org/content/78/2/171.full.pdf+html) et </a:t>
            </a:r>
            <a:r>
              <a:rPr lang="fr-FR" baseline="0" dirty="0" smtClean="0"/>
              <a:t>Pascal Aventurier. </a:t>
            </a:r>
            <a:r>
              <a:rPr lang="fr-FR" i="1" baseline="0" dirty="0" err="1" smtClean="0"/>
              <a:t>ResearcherID</a:t>
            </a:r>
            <a:r>
              <a:rPr lang="fr-FR" i="1" baseline="0" dirty="0" smtClean="0"/>
              <a:t>, ORCID, </a:t>
            </a:r>
            <a:r>
              <a:rPr lang="fr-FR" i="1" baseline="0" dirty="0" err="1" smtClean="0"/>
              <a:t>IdHAL</a:t>
            </a:r>
            <a:r>
              <a:rPr lang="fr-FR" i="1" baseline="0" dirty="0" smtClean="0"/>
              <a:t> : enjeux et perspectives des identifiants chercheurs. </a:t>
            </a:r>
            <a:r>
              <a:rPr lang="fr-FR" baseline="0" dirty="0" smtClean="0"/>
              <a:t>Présentation, URFIST de Paris, 18/03/2016. 122 p. [en ligne]. Disponible sur : https://hal.archives-ouvertes.fr/cel-01314562)</a:t>
            </a:r>
            <a:endParaRPr lang="fr-FR" baseline="0" noProof="0" dirty="0" smtClean="0"/>
          </a:p>
          <a:p>
            <a:pPr marL="267820" indent="-90868"/>
            <a:r>
              <a:rPr lang="fr-FR" baseline="0" dirty="0" smtClean="0"/>
              <a:t>- </a:t>
            </a:r>
            <a:r>
              <a:rPr lang="fr-FR" i="1" baseline="0" dirty="0" smtClean="0">
                <a:solidFill>
                  <a:srgbClr val="D87D1A"/>
                </a:solidFill>
              </a:rPr>
              <a:t>mise en place </a:t>
            </a:r>
            <a:r>
              <a:rPr lang="fr-FR" b="1" i="1" baseline="0" dirty="0" smtClean="0">
                <a:solidFill>
                  <a:srgbClr val="D87D1A"/>
                </a:solidFill>
              </a:rPr>
              <a:t>d’abord par les éditeurs</a:t>
            </a:r>
          </a:p>
          <a:p>
            <a:pPr marL="358688" indent="-90868"/>
            <a:r>
              <a:rPr lang="fr-FR" baseline="0" dirty="0" smtClean="0"/>
              <a:t>- pour des fin stratégiques évidentes : nettoyer des données souvent hétérogènes et </a:t>
            </a:r>
            <a:r>
              <a:rPr lang="fr-FR" b="1" baseline="0" dirty="0" smtClean="0"/>
              <a:t>améliorer ainsi la valeur des services associés</a:t>
            </a:r>
            <a:r>
              <a:rPr lang="fr-FR" baseline="0" dirty="0" smtClean="0"/>
              <a:t>, en profitant du travail humain des chercheurs pour assurer la meilleure désambiguïsation ; ex. : Scopus </a:t>
            </a:r>
            <a:r>
              <a:rPr lang="fr-FR" baseline="0" dirty="0" err="1" smtClean="0"/>
              <a:t>Author</a:t>
            </a:r>
            <a:r>
              <a:rPr lang="fr-FR" baseline="0" dirty="0" smtClean="0"/>
              <a:t> ID par Elsevier en 2006 ; ResearcherID par Thomson Reuters en 2008, puis des soutiens importants du consortium ORCID ouvert en 2012</a:t>
            </a:r>
          </a:p>
          <a:p>
            <a:pPr marL="358688" indent="-90868"/>
            <a:r>
              <a:rPr lang="fr-FR" baseline="0" dirty="0" smtClean="0"/>
              <a:t>- dans un premier temps, seuls les éditeurs avaient une influence assez forte pour pousser au développement de ce genre de service (lien à la publication)</a:t>
            </a:r>
          </a:p>
          <a:p>
            <a:pPr marL="358688" indent="-90868"/>
            <a:r>
              <a:rPr lang="fr-FR" baseline="0" dirty="0" smtClean="0"/>
              <a:t>- du côté des bases de données, on a développé des </a:t>
            </a:r>
            <a:r>
              <a:rPr lang="fr-FR" b="1" baseline="0" dirty="0" smtClean="0"/>
              <a:t>services annexes </a:t>
            </a:r>
            <a:r>
              <a:rPr lang="fr-FR" baseline="0" dirty="0" smtClean="0"/>
              <a:t>jouant sur la vanité du chercheur (métriques, visualisations) pour favoriser leur développement</a:t>
            </a:r>
          </a:p>
          <a:p>
            <a:pPr marL="267820" indent="-90868"/>
            <a:r>
              <a:rPr lang="fr-FR" baseline="0" dirty="0" smtClean="0"/>
              <a:t>- </a:t>
            </a:r>
            <a:r>
              <a:rPr lang="fr-FR" i="1" baseline="0" dirty="0" smtClean="0">
                <a:solidFill>
                  <a:srgbClr val="D87D1A"/>
                </a:solidFill>
              </a:rPr>
              <a:t>prise de conscience par les </a:t>
            </a:r>
            <a:r>
              <a:rPr lang="fr-FR" b="1" i="1" baseline="0" dirty="0" smtClean="0">
                <a:solidFill>
                  <a:srgbClr val="D87D1A"/>
                </a:solidFill>
              </a:rPr>
              <a:t>institutions</a:t>
            </a:r>
            <a:r>
              <a:rPr lang="fr-FR" i="1" baseline="0" dirty="0" smtClean="0">
                <a:solidFill>
                  <a:srgbClr val="D87D1A"/>
                </a:solidFill>
              </a:rPr>
              <a:t> de recherche </a:t>
            </a:r>
            <a:r>
              <a:rPr lang="fr-FR" b="1" i="1" baseline="0" dirty="0" smtClean="0">
                <a:solidFill>
                  <a:srgbClr val="D87D1A"/>
                </a:solidFill>
              </a:rPr>
              <a:t>plus tardive</a:t>
            </a:r>
            <a:r>
              <a:rPr lang="fr-FR" baseline="0" dirty="0" smtClean="0"/>
              <a:t>, en lien avec leurs services, notamment au niveau national ; ex. : DAI (</a:t>
            </a:r>
            <a:r>
              <a:rPr lang="fr-FR" i="1" baseline="0" dirty="0" smtClean="0"/>
              <a:t>Digital </a:t>
            </a:r>
            <a:r>
              <a:rPr lang="fr-FR" i="1" baseline="0" dirty="0" err="1" smtClean="0"/>
              <a:t>Author</a:t>
            </a:r>
            <a:r>
              <a:rPr lang="fr-FR" i="1" baseline="0" dirty="0" smtClean="0"/>
              <a:t> Identifier</a:t>
            </a:r>
            <a:r>
              <a:rPr lang="fr-FR" i="0" baseline="0" dirty="0" smtClean="0"/>
              <a:t>) </a:t>
            </a:r>
            <a:r>
              <a:rPr lang="fr-FR" baseline="0" dirty="0" smtClean="0"/>
              <a:t>aux Pays-Bas en 2007. Pour la France : IdRef par l’ABES à partir de 2010 ; IdHAL en 2014 par CCSD</a:t>
            </a:r>
            <a:br>
              <a:rPr lang="fr-FR" baseline="0" dirty="0" smtClean="0"/>
            </a:br>
            <a:endParaRPr lang="fr-FR" dirty="0" smtClean="0"/>
          </a:p>
          <a:p>
            <a:pPr marL="181735" indent="-90868"/>
            <a:r>
              <a:rPr lang="fr-FR" b="1" dirty="0" smtClean="0">
                <a:solidFill>
                  <a:srgbClr val="D87D1A"/>
                </a:solidFill>
              </a:rPr>
              <a:t>- on distinguera</a:t>
            </a:r>
            <a:r>
              <a:rPr lang="fr-FR" b="1" baseline="0" dirty="0" smtClean="0">
                <a:solidFill>
                  <a:srgbClr val="D87D1A"/>
                </a:solidFill>
              </a:rPr>
              <a:t> :</a:t>
            </a:r>
          </a:p>
          <a:p>
            <a:pPr marL="267820" indent="-90868"/>
            <a:r>
              <a:rPr lang="fr-FR" baseline="0" dirty="0" smtClean="0"/>
              <a:t>- </a:t>
            </a:r>
            <a:r>
              <a:rPr lang="fr-FR" i="1" baseline="0" dirty="0" smtClean="0">
                <a:solidFill>
                  <a:srgbClr val="D87D1A"/>
                </a:solidFill>
              </a:rPr>
              <a:t>les </a:t>
            </a:r>
            <a:r>
              <a:rPr lang="fr-FR" b="1" i="1" baseline="0" dirty="0" smtClean="0">
                <a:solidFill>
                  <a:srgbClr val="D87D1A"/>
                </a:solidFill>
              </a:rPr>
              <a:t>identifiants auteur </a:t>
            </a:r>
            <a:r>
              <a:rPr lang="fr-FR" baseline="0" dirty="0" smtClean="0"/>
              <a:t>: suite de caractères alphanumériques permettant de suivre un même contributeur sur différentes bases de données (bibliographiques ou non) et de lui attribuer les bonnes productions – généralement créés par les différents acteurs, et notamment les chercheurs</a:t>
            </a:r>
          </a:p>
          <a:p>
            <a:pPr marL="267820" indent="-90868"/>
            <a:r>
              <a:rPr lang="fr-FR" baseline="0" dirty="0" smtClean="0"/>
              <a:t>- </a:t>
            </a:r>
            <a:r>
              <a:rPr lang="fr-FR" i="1" baseline="0" dirty="0" smtClean="0">
                <a:solidFill>
                  <a:srgbClr val="D87D1A"/>
                </a:solidFill>
              </a:rPr>
              <a:t>les </a:t>
            </a:r>
            <a:r>
              <a:rPr lang="fr-FR" b="1" i="1" baseline="0" dirty="0" smtClean="0">
                <a:solidFill>
                  <a:srgbClr val="D87D1A"/>
                </a:solidFill>
              </a:rPr>
              <a:t>autorités auteur </a:t>
            </a:r>
            <a:r>
              <a:rPr lang="fr-FR" baseline="0" dirty="0" smtClean="0"/>
              <a:t>: notices destinées à identifier, signaler et distinguer les contributeurs dans des bases de données bibliographiques ; peuvent notamment contenir l’indication des formes retenues et rejetées, des informations  biographiques, les sources utilisées pour établir la notice, un identifiant : outils de désambigüisation du nom – généralement créées par des professionnels de l’information</a:t>
            </a:r>
          </a:p>
          <a:p>
            <a:pPr marL="267820" indent="-90868" defTabSz="918240">
              <a:defRPr/>
            </a:pPr>
            <a:r>
              <a:rPr lang="fr-FR" dirty="0"/>
              <a:t>-  </a:t>
            </a:r>
            <a:r>
              <a:rPr lang="fr-FR" i="1" dirty="0">
                <a:solidFill>
                  <a:srgbClr val="D87D1A"/>
                </a:solidFill>
              </a:rPr>
              <a:t>les </a:t>
            </a:r>
            <a:r>
              <a:rPr lang="fr-FR" b="1" i="1" dirty="0">
                <a:solidFill>
                  <a:srgbClr val="D87D1A"/>
                </a:solidFill>
              </a:rPr>
              <a:t>référentiels</a:t>
            </a:r>
            <a:r>
              <a:rPr lang="fr-FR" i="1" dirty="0">
                <a:solidFill>
                  <a:srgbClr val="D87D1A"/>
                </a:solidFill>
              </a:rPr>
              <a:t> </a:t>
            </a:r>
            <a:r>
              <a:rPr lang="fr-FR" dirty="0"/>
              <a:t>: ensemble de données contrôlées pour décrire une ressource ou une entité ; n’est pas forcément un vocabulaire ex. : codes ISO, types de documents, etc. – terme appartenant plutôt au vocabulaire des systèmes d’information, mais de plus en plus utilisé également dans le vocabulaire des bibliothèques, notamment avec les évolutions de catalogage autour de la transition bibliographique (cf. partie V </a:t>
            </a:r>
            <a:r>
              <a:rPr lang="fr-FR" i="1" dirty="0"/>
              <a:t>infra</a:t>
            </a:r>
            <a:r>
              <a:rPr lang="fr-FR" dirty="0"/>
              <a:t>)</a:t>
            </a:r>
          </a:p>
          <a:p>
            <a:pPr marL="267820" indent="-90868"/>
            <a:r>
              <a:rPr lang="fr-FR" baseline="0" dirty="0" smtClean="0"/>
              <a:t>Sur les différences ou complémentarités entre « référentiels » et « autorités », cf. « Autorités vs référentiels : 3 questions aux experts de l’</a:t>
            </a:r>
            <a:r>
              <a:rPr lang="fr-FR" baseline="0" dirty="0" err="1" smtClean="0"/>
              <a:t>Abes</a:t>
            </a:r>
            <a:r>
              <a:rPr lang="fr-FR" baseline="0" dirty="0" smtClean="0"/>
              <a:t> ». </a:t>
            </a:r>
            <a:r>
              <a:rPr lang="fr-FR" i="1" u="none" baseline="0" dirty="0" err="1" smtClean="0"/>
              <a:t>Punktokomo</a:t>
            </a:r>
            <a:r>
              <a:rPr lang="fr-FR" i="1" u="none" baseline="0" dirty="0" smtClean="0"/>
              <a:t>. </a:t>
            </a:r>
            <a:r>
              <a:rPr lang="fr-FR" i="0" u="none" baseline="0" dirty="0" smtClean="0"/>
              <a:t>20/04/2017. [en ligne]. Disponible sur : </a:t>
            </a:r>
            <a:r>
              <a:rPr lang="fr-FR" dirty="0"/>
              <a:t>https://punktokomo.abes.fr/2017/04/20/autorites-vs-referentiels-3-questions-aux-experts-de-labes/ et Jérôme </a:t>
            </a:r>
            <a:r>
              <a:rPr lang="fr-FR" dirty="0" err="1"/>
              <a:t>Poumeyrol</a:t>
            </a:r>
            <a:r>
              <a:rPr lang="fr-FR" dirty="0"/>
              <a:t>. « Nous avons les coffres, il nous faut les bonnes clés ! ». « Autorités, identifiants, entités. L’expansion des référentiels ». Dossier spécial </a:t>
            </a:r>
            <a:r>
              <a:rPr lang="fr-FR" i="1" dirty="0"/>
              <a:t>Arabesques</a:t>
            </a:r>
            <a:r>
              <a:rPr lang="fr-FR" dirty="0"/>
              <a:t>. n°85. avril-mai-juin 2017. [en ligne]. Disponible sur : http://abes.fr/Publications-Evenements/Arabesques/Arabesques-n-85, p. 11.</a:t>
            </a:r>
          </a:p>
          <a:p>
            <a:endParaRPr lang="fr-FR" dirty="0"/>
          </a:p>
          <a:p>
            <a:r>
              <a:rPr lang="fr-FR" dirty="0"/>
              <a:t>Plus qu’un numéro de sécurité sociale, qui indique des éléments personnels sur la personne, l’identifiant chercheur peut être comparé à un </a:t>
            </a:r>
            <a:r>
              <a:rPr lang="fr-FR" b="1" dirty="0"/>
              <a:t>code-barres ou une carte bleue </a:t>
            </a:r>
            <a:r>
              <a:rPr lang="fr-FR" dirty="0"/>
              <a:t>: une chaîne unique de chiffres et généralement aléatoires reliée à des informations personnelles qui peut être connecté de manière sûre à d’autres services et être utilisé pour des échanges</a:t>
            </a:r>
          </a:p>
          <a:p>
            <a:r>
              <a:rPr lang="fr-FR" dirty="0"/>
              <a:t> </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16</a:t>
            </a:fld>
            <a:endParaRPr lang="fr-FR" dirty="0"/>
          </a:p>
        </p:txBody>
      </p:sp>
    </p:spTree>
    <p:extLst>
      <p:ext uri="{BB962C8B-B14F-4D97-AF65-F5344CB8AC3E}">
        <p14:creationId xmlns:p14="http://schemas.microsoft.com/office/powerpoint/2010/main" val="841187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https://cv.archives-ouvertes.fr/philippe-gambette</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17</a:t>
            </a:fld>
            <a:endParaRPr lang="fr-FR" dirty="0"/>
          </a:p>
        </p:txBody>
      </p:sp>
    </p:spTree>
    <p:extLst>
      <p:ext uri="{BB962C8B-B14F-4D97-AF65-F5344CB8AC3E}">
        <p14:creationId xmlns:p14="http://schemas.microsoft.com/office/powerpoint/2010/main" val="3940373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18</a:t>
            </a:fld>
            <a:endParaRPr lang="fr-FR" dirty="0"/>
          </a:p>
        </p:txBody>
      </p:sp>
    </p:spTree>
    <p:extLst>
      <p:ext uri="{BB962C8B-B14F-4D97-AF65-F5344CB8AC3E}">
        <p14:creationId xmlns:p14="http://schemas.microsoft.com/office/powerpoint/2010/main" val="233214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INIST-CNRS, </a:t>
            </a:r>
            <a:r>
              <a:rPr lang="fr-FR" i="1" dirty="0" smtClean="0"/>
              <a:t>op. </a:t>
            </a:r>
            <a:r>
              <a:rPr lang="fr-FR" i="1" dirty="0" err="1" smtClean="0"/>
              <a:t>cit</a:t>
            </a:r>
            <a:r>
              <a:rPr lang="fr-FR" i="1" dirty="0" smtClean="0"/>
              <a:t>.</a:t>
            </a:r>
            <a:r>
              <a:rPr lang="fr-FR" i="0" dirty="0" smtClean="0"/>
              <a:t>, http://doranum.fr/les-identifiants-perennes-un-apercu-pid/</a:t>
            </a:r>
            <a:r>
              <a:rPr lang="fr-FR" dirty="0" smtClean="0"/>
              <a:t>.</a:t>
            </a:r>
          </a:p>
          <a:p>
            <a:endParaRPr lang="fr-FR" dirty="0" smtClean="0"/>
          </a:p>
          <a:p>
            <a:pPr>
              <a:spcAft>
                <a:spcPts val="603"/>
              </a:spcAft>
            </a:pPr>
            <a:r>
              <a:rPr lang="fr-FR" sz="1100" b="1" u="sng" dirty="0">
                <a:solidFill>
                  <a:srgbClr val="D87D1A"/>
                </a:solidFill>
              </a:rPr>
              <a:t>A chaque producteur ou base de données, son identifiant potentiel</a:t>
            </a:r>
          </a:p>
          <a:p>
            <a:pPr marL="172170" indent="-81303">
              <a:buFontTx/>
              <a:buChar char="-"/>
            </a:pPr>
            <a:r>
              <a:rPr lang="fr-FR" b="1" i="0" baseline="0" dirty="0" smtClean="0"/>
              <a:t>dans un contexte numérique donné</a:t>
            </a:r>
          </a:p>
          <a:p>
            <a:pPr marL="345935" lvl="1" indent="-78115">
              <a:buFontTx/>
              <a:buChar char="-"/>
            </a:pPr>
            <a:r>
              <a:rPr lang="fr-FR" i="0" baseline="0" dirty="0" smtClean="0"/>
              <a:t>système d’information national : ex. : DAI (</a:t>
            </a:r>
            <a:r>
              <a:rPr lang="fr-FR" i="1" baseline="0" dirty="0" smtClean="0"/>
              <a:t>Digital </a:t>
            </a:r>
            <a:r>
              <a:rPr lang="fr-FR" i="1" baseline="0" dirty="0" err="1" smtClean="0"/>
              <a:t>Author</a:t>
            </a:r>
            <a:r>
              <a:rPr lang="fr-FR" i="1" baseline="0" dirty="0" smtClean="0"/>
              <a:t> Identifier</a:t>
            </a:r>
            <a:r>
              <a:rPr lang="fr-FR" i="0" baseline="0" dirty="0" smtClean="0"/>
              <a:t>, en lien avec NTA (</a:t>
            </a:r>
            <a:r>
              <a:rPr lang="fr-FR" i="1" baseline="0" dirty="0" err="1" smtClean="0"/>
              <a:t>Netherlands</a:t>
            </a:r>
            <a:r>
              <a:rPr lang="fr-FR" i="1" baseline="0" dirty="0" smtClean="0"/>
              <a:t> </a:t>
            </a:r>
            <a:r>
              <a:rPr lang="fr-FR" i="1" baseline="0" dirty="0" err="1" smtClean="0"/>
              <a:t>Authors</a:t>
            </a:r>
            <a:r>
              <a:rPr lang="fr-FR" i="1" baseline="0" dirty="0" smtClean="0"/>
              <a:t> Thesaurus</a:t>
            </a:r>
            <a:r>
              <a:rPr lang="fr-FR" i="0" baseline="0" dirty="0" smtClean="0"/>
              <a:t>) aux Pays-Bas</a:t>
            </a:r>
          </a:p>
          <a:p>
            <a:pPr marL="345935" lvl="1" indent="-78115">
              <a:buFontTx/>
              <a:buChar char="-"/>
            </a:pPr>
            <a:r>
              <a:rPr lang="fr-FR" i="0" baseline="0" dirty="0" smtClean="0"/>
              <a:t>catalogues de bibliothèques, nationaux (FRBNF, IdRef) ou internationaux (VIAF, ISNI)</a:t>
            </a:r>
          </a:p>
          <a:p>
            <a:pPr marL="345935" lvl="1" indent="-78115">
              <a:buFontTx/>
              <a:buChar char="-"/>
            </a:pPr>
            <a:r>
              <a:rPr lang="fr-FR" i="0" baseline="0" dirty="0" smtClean="0"/>
              <a:t>archives ouvertes : ex. : IdHAL (en lien avec CV HAL), </a:t>
            </a:r>
            <a:r>
              <a:rPr lang="fr-FR" i="0" baseline="0" dirty="0" err="1" smtClean="0"/>
              <a:t>arXiv</a:t>
            </a:r>
            <a:endParaRPr lang="fr-FR" i="0" baseline="0" dirty="0" smtClean="0"/>
          </a:p>
          <a:p>
            <a:pPr marL="345935" lvl="1" indent="-78115">
              <a:buFontTx/>
              <a:buChar char="-"/>
            </a:pPr>
            <a:r>
              <a:rPr lang="fr-FR" i="0" baseline="0" dirty="0" smtClean="0"/>
              <a:t>bases de données commerciales : ResearcherID, Scopus </a:t>
            </a:r>
            <a:r>
              <a:rPr lang="fr-FR" i="0" baseline="0" dirty="0" err="1" smtClean="0"/>
              <a:t>Author</a:t>
            </a:r>
            <a:r>
              <a:rPr lang="fr-FR" i="0" baseline="0" dirty="0" smtClean="0"/>
              <a:t> ID</a:t>
            </a:r>
          </a:p>
          <a:p>
            <a:pPr marL="345935" lvl="1" indent="-78115">
              <a:buFontTx/>
              <a:buChar char="-"/>
            </a:pPr>
            <a:r>
              <a:rPr lang="fr-FR" i="0" baseline="0" dirty="0" smtClean="0"/>
              <a:t>système international : ORCID</a:t>
            </a:r>
          </a:p>
          <a:p>
            <a:pPr marL="172170" indent="-81303">
              <a:buFontTx/>
              <a:buChar char="-"/>
            </a:pPr>
            <a:r>
              <a:rPr lang="fr-FR" i="0" baseline="0" dirty="0" smtClean="0"/>
              <a:t>pour attribuer à un chercheur les différents produits dont il est l’auteur : publications scientifiques, données de la recherche, projets financés, etc.</a:t>
            </a:r>
          </a:p>
          <a:p>
            <a:pPr marL="365065"/>
            <a:r>
              <a:rPr lang="fr-FR" b="1" i="0" baseline="0" dirty="0" smtClean="0">
                <a:sym typeface="Wingdings" panose="05000000000000000000" pitchFamily="2" charset="2"/>
              </a:rPr>
              <a:t> u</a:t>
            </a:r>
            <a:r>
              <a:rPr lang="fr-FR" b="1" dirty="0" smtClean="0"/>
              <a:t>ne complémentarité à trouver entre : </a:t>
            </a:r>
          </a:p>
          <a:p>
            <a:pPr marL="540423" indent="-87680">
              <a:buFontTx/>
              <a:buChar char="-"/>
            </a:pPr>
            <a:r>
              <a:rPr lang="fr-FR" dirty="0" smtClean="0"/>
              <a:t>les services d’identifiants créés par les chercheurs et les bases de données qui sont souvent au niveau de l’article, et qui généralement permettent d’avoir une liste à jour automatiquement des dernières publications</a:t>
            </a:r>
          </a:p>
          <a:p>
            <a:pPr marL="540423" indent="-87680">
              <a:buFontTx/>
              <a:buChar char="-"/>
            </a:pPr>
            <a:r>
              <a:rPr lang="fr-FR" dirty="0" smtClean="0"/>
              <a:t>les services d’identifiants créés par les bibliothèques qui sont souvent au niveau de la thèse et des productions recensées dans les catalogues</a:t>
            </a:r>
          </a:p>
          <a:p>
            <a:pPr lvl="0"/>
            <a:endParaRPr lang="fr-FR" dirty="0" smtClean="0"/>
          </a:p>
          <a:p>
            <a:pPr>
              <a:spcAft>
                <a:spcPts val="603"/>
              </a:spcAft>
            </a:pPr>
            <a:r>
              <a:rPr lang="fr-FR" sz="1100" b="1" u="sng" dirty="0">
                <a:solidFill>
                  <a:srgbClr val="D87D1A"/>
                </a:solidFill>
              </a:rPr>
              <a:t>Services</a:t>
            </a:r>
          </a:p>
          <a:p>
            <a:pPr marL="181735" indent="-90868"/>
            <a:r>
              <a:rPr lang="fr-FR" i="0" baseline="0" dirty="0" smtClean="0"/>
              <a:t>- </a:t>
            </a:r>
            <a:r>
              <a:rPr lang="fr-FR" i="1" baseline="0" dirty="0" smtClean="0"/>
              <a:t>a minima </a:t>
            </a:r>
            <a:r>
              <a:rPr lang="fr-FR" i="0" baseline="0" dirty="0" smtClean="0"/>
              <a:t>: identité (nom) et identifiant, liste des documents</a:t>
            </a:r>
          </a:p>
          <a:p>
            <a:pPr marL="181735" indent="-90868"/>
            <a:r>
              <a:rPr lang="fr-FR" i="0" baseline="0" dirty="0" smtClean="0"/>
              <a:t>- services complémentaires possibles : </a:t>
            </a:r>
          </a:p>
          <a:p>
            <a:pPr marL="267820"/>
            <a:r>
              <a:rPr lang="fr-FR" i="0" baseline="0" dirty="0" smtClean="0"/>
              <a:t>- liens aux documents</a:t>
            </a:r>
          </a:p>
          <a:p>
            <a:pPr marL="267820"/>
            <a:r>
              <a:rPr lang="fr-FR" i="0" baseline="0" dirty="0" smtClean="0"/>
              <a:t>- alertes mail ou flux </a:t>
            </a:r>
            <a:r>
              <a:rPr lang="fr-FR" i="0" baseline="0" dirty="0" err="1" smtClean="0"/>
              <a:t>Atom</a:t>
            </a:r>
            <a:r>
              <a:rPr lang="fr-FR" i="0" baseline="0" dirty="0" smtClean="0"/>
              <a:t>/RSS</a:t>
            </a:r>
          </a:p>
          <a:p>
            <a:pPr marL="267820"/>
            <a:r>
              <a:rPr lang="fr-FR" i="0" baseline="0" dirty="0" smtClean="0"/>
              <a:t>- métriques et outils d’analyse</a:t>
            </a:r>
          </a:p>
          <a:p>
            <a:pPr marL="267820"/>
            <a:r>
              <a:rPr lang="fr-FR" i="0" baseline="0" dirty="0" smtClean="0"/>
              <a:t>- widgets/API pour récupérer les données d’un service à l’autre</a:t>
            </a:r>
          </a:p>
          <a:p>
            <a:pPr marL="90868"/>
            <a:r>
              <a:rPr lang="fr-FR" i="0" baseline="0" dirty="0" smtClean="0"/>
              <a:t>et dans tous les cas, normalement</a:t>
            </a:r>
            <a:r>
              <a:rPr lang="fr-FR" i="0" dirty="0" smtClean="0"/>
              <a:t> </a:t>
            </a:r>
            <a:r>
              <a:rPr lang="fr-FR" i="0" baseline="0" dirty="0" smtClean="0"/>
              <a:t>la pérennité du service </a:t>
            </a:r>
            <a:r>
              <a:rPr lang="fr-FR" dirty="0" smtClean="0">
                <a:sym typeface="Wingdings" panose="05000000000000000000" pitchFamily="2" charset="2"/>
              </a:rPr>
              <a:t> problème pour classer (comme sur le schéma) les URL attribuées par les réseaux sociaux académiques comme Academia ou ResearchGate parmi les identifiants pérennes</a:t>
            </a:r>
          </a:p>
          <a:p>
            <a:endParaRPr lang="fr-FR" i="0" baseline="0" dirty="0" smtClean="0"/>
          </a:p>
          <a:p>
            <a:pPr>
              <a:spcAft>
                <a:spcPts val="603"/>
              </a:spcAft>
            </a:pPr>
            <a:r>
              <a:rPr lang="fr-FR" sz="1100" b="1" u="sng" dirty="0">
                <a:solidFill>
                  <a:srgbClr val="D87D1A"/>
                </a:solidFill>
              </a:rPr>
              <a:t>Les identifiants auteurs ne sont pas (pas toujours)</a:t>
            </a:r>
          </a:p>
          <a:p>
            <a:pPr marL="181735" indent="-90868"/>
            <a:r>
              <a:rPr lang="fr-FR" i="0" baseline="0" dirty="0" smtClean="0"/>
              <a:t>- </a:t>
            </a:r>
            <a:r>
              <a:rPr lang="fr-FR" b="1" i="0" baseline="0" dirty="0" smtClean="0"/>
              <a:t>des services de profil </a:t>
            </a:r>
            <a:r>
              <a:rPr lang="fr-FR" i="0" baseline="0" dirty="0" smtClean="0"/>
              <a:t>: ex. : il n’est pas possible de mettre une photo ou un CV comme sur une page institutionnelle ou Google </a:t>
            </a:r>
            <a:r>
              <a:rPr lang="fr-FR" i="0" baseline="0" dirty="0" err="1" smtClean="0"/>
              <a:t>scholar</a:t>
            </a:r>
            <a:r>
              <a:rPr lang="fr-FR" i="0" baseline="0" dirty="0" smtClean="0"/>
              <a:t> ; de même sur HAL, on distingue l’identifiant </a:t>
            </a:r>
            <a:r>
              <a:rPr lang="fr-FR" i="0" baseline="0" dirty="0" err="1" smtClean="0"/>
              <a:t>IdHal</a:t>
            </a:r>
            <a:r>
              <a:rPr lang="fr-FR" i="0" baseline="0" dirty="0" smtClean="0"/>
              <a:t> et le CV HAL</a:t>
            </a:r>
          </a:p>
          <a:p>
            <a:pPr marL="181735" indent="-90868"/>
            <a:r>
              <a:rPr lang="fr-FR" dirty="0" smtClean="0"/>
              <a:t>-</a:t>
            </a:r>
            <a:r>
              <a:rPr lang="fr-FR" i="0" baseline="0" dirty="0" smtClean="0"/>
              <a:t> </a:t>
            </a:r>
            <a:r>
              <a:rPr lang="fr-FR" b="1" i="0" baseline="0" dirty="0" smtClean="0"/>
              <a:t>des plateformes de dépôt de publications </a:t>
            </a:r>
            <a:r>
              <a:rPr lang="fr-FR" i="0" baseline="0" dirty="0" smtClean="0"/>
              <a:t>: ex. : les archives ouvertes comme HAL ou </a:t>
            </a:r>
            <a:r>
              <a:rPr lang="fr-FR" i="0" baseline="0" dirty="0" err="1" smtClean="0"/>
              <a:t>arXiv</a:t>
            </a:r>
            <a:r>
              <a:rPr lang="fr-FR" i="0" baseline="0" dirty="0" smtClean="0"/>
              <a:t> distinguent ainsi le compte utilisateur et l’identifiant chercheur</a:t>
            </a:r>
          </a:p>
          <a:p>
            <a:pPr marL="181735" indent="-90868"/>
            <a:r>
              <a:rPr lang="fr-FR" i="0" baseline="0" dirty="0" smtClean="0"/>
              <a:t>- </a:t>
            </a:r>
            <a:r>
              <a:rPr lang="fr-FR" b="1" i="0" baseline="0" dirty="0" smtClean="0"/>
              <a:t>des référentiels </a:t>
            </a:r>
            <a:r>
              <a:rPr lang="fr-FR" i="0" baseline="0" dirty="0" smtClean="0"/>
              <a:t>: ex : un certain nombre d’identifiants sont créés par le chercheur lui-même, et de la façon qui lui convient ; il pourra alors y avoir une différence entre le nom déclaré et le nom administratif</a:t>
            </a:r>
          </a:p>
          <a:p>
            <a:pPr defTabSz="918240">
              <a:defRPr/>
            </a:pPr>
            <a:r>
              <a:rPr lang="fr-FR" i="0" baseline="0" dirty="0" smtClean="0">
                <a:sym typeface="Wingdings" panose="05000000000000000000" pitchFamily="2" charset="2"/>
              </a:rPr>
              <a:t>cf. </a:t>
            </a:r>
            <a:r>
              <a:rPr lang="fr-FR" b="0" dirty="0" smtClean="0"/>
              <a:t>Lambert Heller . « </a:t>
            </a:r>
            <a:r>
              <a:rPr lang="en-US" b="0" dirty="0" smtClean="0"/>
              <a:t>What will the scholarly profile page of the future look like? Provision of metadata is enabling experimentation</a:t>
            </a:r>
            <a:r>
              <a:rPr lang="fr-FR" b="0" dirty="0" smtClean="0"/>
              <a:t> ». </a:t>
            </a:r>
            <a:r>
              <a:rPr lang="fr-FR" b="0" i="1" dirty="0" smtClean="0"/>
              <a:t>LSE</a:t>
            </a:r>
            <a:r>
              <a:rPr lang="fr-FR" b="0" i="1" baseline="0" dirty="0" smtClean="0"/>
              <a:t> blog</a:t>
            </a:r>
            <a:r>
              <a:rPr lang="fr-FR" b="0" baseline="0" dirty="0" smtClean="0"/>
              <a:t>. 16/07/2015. [en ligne]. Disponible sur : http://blogs.lse.ac.uk/impactofsocialsciences/2015/07/16/scholarlyprofile-of-the-future/</a:t>
            </a:r>
            <a:endParaRPr lang="fr-FR" i="0" baseline="0"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19</a:t>
            </a:fld>
            <a:endParaRPr lang="fr-FR" dirty="0"/>
          </a:p>
        </p:txBody>
      </p:sp>
    </p:spTree>
    <p:extLst>
      <p:ext uri="{BB962C8B-B14F-4D97-AF65-F5344CB8AC3E}">
        <p14:creationId xmlns:p14="http://schemas.microsoft.com/office/powerpoint/2010/main" val="110972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t>Pour le tableau comparatif des services, cf. la page sur le site de l’URFIST de Paris, http://</a:t>
            </a:r>
            <a:r>
              <a:rPr lang="fr-FR" sz="1100" b="1" dirty="0" smtClean="0"/>
              <a:t>urfist.chartes.psl.eu/ressources/researcherid-orcid-idhal-enjeux-et-perspectives-des-identifiants-chercheurs (URL</a:t>
            </a:r>
            <a:r>
              <a:rPr lang="fr-FR" sz="1100" b="1" baseline="0" dirty="0" smtClean="0"/>
              <a:t> directe : http://urfist.chartes.psl.eu/sites/default/files/ab/bouchard_identifiants_chercheurs_tableau_122019.pdf)</a:t>
            </a:r>
            <a:endParaRPr lang="fr-FR" sz="1100" b="1"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a:t>
            </a:fld>
            <a:endParaRPr lang="fr-FR" dirty="0"/>
          </a:p>
        </p:txBody>
      </p:sp>
    </p:spTree>
    <p:extLst>
      <p:ext uri="{BB962C8B-B14F-4D97-AF65-F5344CB8AC3E}">
        <p14:creationId xmlns:p14="http://schemas.microsoft.com/office/powerpoint/2010/main" val="2028451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20</a:t>
            </a:fld>
            <a:endParaRPr lang="fr-FR" dirty="0"/>
          </a:p>
        </p:txBody>
      </p:sp>
    </p:spTree>
    <p:extLst>
      <p:ext uri="{BB962C8B-B14F-4D97-AF65-F5344CB8AC3E}">
        <p14:creationId xmlns:p14="http://schemas.microsoft.com/office/powerpoint/2010/main" val="337796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INIST-CNRS, </a:t>
            </a:r>
            <a:r>
              <a:rPr lang="fr-FR" i="1" dirty="0" smtClean="0"/>
              <a:t>op. </a:t>
            </a:r>
            <a:r>
              <a:rPr lang="fr-FR" i="1" dirty="0" err="1" smtClean="0"/>
              <a:t>cit</a:t>
            </a:r>
            <a:r>
              <a:rPr lang="fr-FR" i="1" dirty="0" smtClean="0"/>
              <a:t>., </a:t>
            </a:r>
            <a:r>
              <a:rPr lang="fr-FR" i="0" dirty="0" smtClean="0"/>
              <a:t>http://doranum.fr/les-identifiants-perennes-un-apercu-pid/.</a:t>
            </a:r>
          </a:p>
          <a:p>
            <a:pPr defTabSz="918240">
              <a:defRPr/>
            </a:pPr>
            <a:endParaRPr lang="fr-FR" dirty="0" smtClean="0"/>
          </a:p>
          <a:p>
            <a:pPr defTabSz="918240">
              <a:defRPr/>
            </a:pP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21</a:t>
            </a:fld>
            <a:endParaRPr lang="fr-FR" dirty="0"/>
          </a:p>
        </p:txBody>
      </p:sp>
    </p:spTree>
    <p:extLst>
      <p:ext uri="{BB962C8B-B14F-4D97-AF65-F5344CB8AC3E}">
        <p14:creationId xmlns:p14="http://schemas.microsoft.com/office/powerpoint/2010/main" val="4167009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https://www.scopus.com/authid/detail.uri?authorId=24537170300</a:t>
            </a:r>
          </a:p>
          <a:p>
            <a:endParaRPr lang="fr-FR" dirty="0" smtClean="0"/>
          </a:p>
          <a:p>
            <a:pPr>
              <a:spcAft>
                <a:spcPts val="603"/>
              </a:spcAft>
            </a:pPr>
            <a:r>
              <a:rPr lang="fr-FR" sz="1100" b="1" u="sng" dirty="0">
                <a:solidFill>
                  <a:srgbClr val="D87D1A"/>
                </a:solidFill>
              </a:rPr>
              <a:t>Présentation du service</a:t>
            </a:r>
            <a:r>
              <a:rPr lang="fr-FR" dirty="0" smtClean="0"/>
              <a:t> (https://www.elsevier.com/solutions/scopus/support/authorprofile)</a:t>
            </a:r>
          </a:p>
          <a:p>
            <a:r>
              <a:rPr lang="fr-FR" dirty="0" smtClean="0"/>
              <a:t>« </a:t>
            </a:r>
            <a:r>
              <a:rPr lang="en-US" b="0" i="1" dirty="0" smtClean="0"/>
              <a:t>Manage My Author Profile</a:t>
            </a:r>
          </a:p>
          <a:p>
            <a:r>
              <a:rPr lang="en-US" i="1" dirty="0" smtClean="0"/>
              <a:t>The Scopus author identifier distinguishes you from other authors by assigning you a unique number and then grouping all your documents together. However, if your name has appeared in various ways during your authoring career or you’ve changed affiliations at any point, your publications may be spread over a number of different author profiles. Clarify your identity by checking that the list of publications associated with your Scopus author identifier is correct, and use the ORCID integration to link your Scopus information with an ORCID ID</a:t>
            </a:r>
            <a:r>
              <a:rPr lang="en-US" dirty="0" smtClean="0"/>
              <a:t>.</a:t>
            </a:r>
            <a:r>
              <a:rPr lang="fr-FR" dirty="0" smtClean="0"/>
              <a:t> »</a:t>
            </a:r>
          </a:p>
          <a:p>
            <a:endParaRPr lang="fr-FR" dirty="0" smtClean="0"/>
          </a:p>
          <a:p>
            <a:r>
              <a:rPr lang="fr-FR" dirty="0" smtClean="0"/>
              <a:t>ex. : </a:t>
            </a:r>
            <a:r>
              <a:rPr lang="fr-FR" dirty="0"/>
              <a:t>une étude trouve ainsi en moyenne trois profils Scopus par auteur (Natalie M. Plana et al. « </a:t>
            </a:r>
            <a:r>
              <a:rPr lang="en-US" dirty="0"/>
              <a:t>Variations in databases used to assess academic output and citation impact</a:t>
            </a:r>
            <a:r>
              <a:rPr lang="fr-FR" dirty="0"/>
              <a:t> ». </a:t>
            </a:r>
            <a:r>
              <a:rPr lang="fr-FR" i="1" dirty="0"/>
              <a:t>The New </a:t>
            </a:r>
            <a:r>
              <a:rPr lang="fr-FR" i="1" dirty="0" err="1"/>
              <a:t>England</a:t>
            </a:r>
            <a:r>
              <a:rPr lang="fr-FR" i="1" dirty="0"/>
              <a:t> journal of </a:t>
            </a:r>
            <a:r>
              <a:rPr lang="fr-FR" i="1" dirty="0" err="1"/>
              <a:t>medicine</a:t>
            </a:r>
            <a:r>
              <a:rPr lang="fr-FR" i="1" dirty="0"/>
              <a:t>. </a:t>
            </a:r>
            <a:r>
              <a:rPr lang="fr-FR" dirty="0"/>
              <a:t>2017. n° </a:t>
            </a:r>
            <a:r>
              <a:rPr lang="fr-FR" dirty="0" smtClean="0"/>
              <a:t>376. p. 2489-2491. [en ligne]. Disponible sur : http://www.nejm.org/doi/full/10.1056/NEJMc1616626)</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22</a:t>
            </a:fld>
            <a:endParaRPr lang="fr-FR" dirty="0"/>
          </a:p>
        </p:txBody>
      </p:sp>
    </p:spTree>
    <p:extLst>
      <p:ext uri="{BB962C8B-B14F-4D97-AF65-F5344CB8AC3E}">
        <p14:creationId xmlns:p14="http://schemas.microsoft.com/office/powerpoint/2010/main" val="441862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 : https://publons.com/researcher/2833522/philippe-gambette/</a:t>
            </a:r>
          </a:p>
          <a:p>
            <a:endParaRPr lang="fr-FR" dirty="0" smtClean="0"/>
          </a:p>
          <a:p>
            <a:pPr>
              <a:spcAft>
                <a:spcPts val="603"/>
              </a:spcAft>
            </a:pPr>
            <a:r>
              <a:rPr lang="fr-FR" sz="1100" b="1" u="sng" dirty="0">
                <a:solidFill>
                  <a:srgbClr val="D87D1A"/>
                </a:solidFill>
              </a:rPr>
              <a:t>Présentation du service</a:t>
            </a:r>
            <a:r>
              <a:rPr lang="fr-FR" baseline="0" dirty="0" smtClean="0"/>
              <a:t> (présentation 2018 avant son intégration dans </a:t>
            </a:r>
            <a:r>
              <a:rPr lang="fr-FR" baseline="0" dirty="0" err="1" smtClean="0"/>
              <a:t>Publons</a:t>
            </a:r>
            <a:r>
              <a:rPr lang="fr-FR" baseline="0" dirty="0" smtClean="0"/>
              <a:t> http://wokinfo.com/researcherid/) :</a:t>
            </a:r>
          </a:p>
          <a:p>
            <a:r>
              <a:rPr lang="fr-FR" dirty="0" smtClean="0"/>
              <a:t>« </a:t>
            </a:r>
            <a:r>
              <a:rPr lang="en-US" i="1" dirty="0" err="1" smtClean="0"/>
              <a:t>ResearcherID</a:t>
            </a:r>
            <a:r>
              <a:rPr lang="en-US" i="1" dirty="0" smtClean="0"/>
              <a:t> is your place to manage and share your professional information. Solve author identity issues while simultaneously adding dynamic citation metrics and collaboration networks to your personal profile. </a:t>
            </a:r>
          </a:p>
          <a:p>
            <a:r>
              <a:rPr lang="en-US" i="1" dirty="0" smtClean="0"/>
              <a:t>- Create a profile </a:t>
            </a:r>
          </a:p>
          <a:p>
            <a:r>
              <a:rPr lang="en-US" i="1" dirty="0" smtClean="0"/>
              <a:t>- Associate your ORCID </a:t>
            </a:r>
          </a:p>
          <a:p>
            <a:r>
              <a:rPr lang="en-US" i="1" dirty="0" smtClean="0"/>
              <a:t>- Build your publication list </a:t>
            </a:r>
          </a:p>
          <a:p>
            <a:r>
              <a:rPr lang="en-US" i="1" dirty="0" smtClean="0"/>
              <a:t>- Generate citation metrics from Web of Science </a:t>
            </a:r>
          </a:p>
          <a:p>
            <a:r>
              <a:rPr lang="en-US" i="1" dirty="0" err="1" smtClean="0"/>
              <a:t>ResearcherID</a:t>
            </a:r>
            <a:r>
              <a:rPr lang="en-US" i="1" dirty="0" smtClean="0"/>
              <a:t> provides the global research community with an invaluable index to author information. By assigning a unique identifier to each author who participates, </a:t>
            </a:r>
            <a:r>
              <a:rPr lang="en-US" i="1" dirty="0" err="1" smtClean="0"/>
              <a:t>ResearcherID</a:t>
            </a:r>
            <a:r>
              <a:rPr lang="en-US" i="1" dirty="0" smtClean="0"/>
              <a:t> standardizes and clarifies author names and citations and makes your information search more straightforward and accessible.  Whether you are seeking citations for research, or leads to collaborators, thought leaders, speakers, editors, or reviewers, the unique </a:t>
            </a:r>
            <a:r>
              <a:rPr lang="en-US" i="1" dirty="0" err="1" smtClean="0"/>
              <a:t>ResearcherID</a:t>
            </a:r>
            <a:r>
              <a:rPr lang="en-US" i="1" dirty="0" smtClean="0"/>
              <a:t> will provide you with a clear avenue to the data you need. </a:t>
            </a:r>
          </a:p>
          <a:p>
            <a:r>
              <a:rPr lang="en-US" i="1" dirty="0" smtClean="0"/>
              <a:t>Because </a:t>
            </a:r>
            <a:r>
              <a:rPr lang="en-US" i="1" dirty="0" err="1" smtClean="0"/>
              <a:t>ResearcherID</a:t>
            </a:r>
            <a:r>
              <a:rPr lang="en-US" i="1" dirty="0" smtClean="0"/>
              <a:t> is fully integrated with Web of Science™, you can use your profile to make sure you are getting properly credited for your work in Web of Science and use </a:t>
            </a:r>
            <a:r>
              <a:rPr lang="en-US" i="1" dirty="0" err="1" smtClean="0"/>
              <a:t>ResearcherID</a:t>
            </a:r>
            <a:r>
              <a:rPr lang="en-US" i="1" dirty="0" smtClean="0"/>
              <a:t> to find an author’s body of work.</a:t>
            </a:r>
            <a:r>
              <a:rPr lang="fr-FR" i="1" baseline="0" dirty="0" smtClean="0"/>
              <a:t>  </a:t>
            </a:r>
            <a:r>
              <a:rPr lang="fr-FR" baseline="0" dirty="0" smtClean="0"/>
              <a:t>»</a:t>
            </a:r>
            <a:r>
              <a:rPr lang="en-US" dirty="0" smtClean="0"/>
              <a:t> </a:t>
            </a:r>
          </a:p>
          <a:p>
            <a:endParaRPr lang="en-US" dirty="0"/>
          </a:p>
          <a:p>
            <a:endParaRPr lang="en-US" dirty="0" smtClean="0"/>
          </a:p>
          <a:p>
            <a:r>
              <a:rPr lang="en-US" b="1" dirty="0" smtClean="0"/>
              <a:t>ResearcherID et </a:t>
            </a:r>
            <a:r>
              <a:rPr lang="en-US" b="1" dirty="0" err="1" smtClean="0"/>
              <a:t>Publons</a:t>
            </a:r>
            <a:endParaRPr lang="en-US" b="1" dirty="0" smtClean="0"/>
          </a:p>
          <a:p>
            <a:r>
              <a:rPr lang="fr-FR" dirty="0" smtClean="0"/>
              <a:t>- 04/2019 : intégration de ResearcherID dans </a:t>
            </a:r>
            <a:r>
              <a:rPr lang="fr-FR" dirty="0" err="1" smtClean="0"/>
              <a:t>Publons</a:t>
            </a:r>
            <a:r>
              <a:rPr lang="fr-FR" dirty="0" smtClean="0"/>
              <a:t>, plateforme permettant aux chercheurs de mettre en valeur leurs activités de </a:t>
            </a:r>
            <a:r>
              <a:rPr lang="fr-FR" i="1" dirty="0" err="1" smtClean="0"/>
              <a:t>reviewing</a:t>
            </a:r>
            <a:r>
              <a:rPr lang="fr-FR" dirty="0" smtClean="0"/>
              <a:t> et rachetée par le Web of science groupe : souhait de la société de proposer un environnement permettant de mieux gérer, mettre en valeur et évaluer l’ensemble des productions d’un chercheur (publications dans le WOS, </a:t>
            </a:r>
            <a:r>
              <a:rPr lang="fr-FR" i="1" dirty="0" err="1" smtClean="0"/>
              <a:t>reviews</a:t>
            </a:r>
            <a:r>
              <a:rPr lang="fr-FR" dirty="0" smtClean="0"/>
              <a:t> dans </a:t>
            </a:r>
            <a:r>
              <a:rPr lang="fr-FR" dirty="0" err="1" smtClean="0"/>
              <a:t>Publons</a:t>
            </a:r>
            <a:r>
              <a:rPr lang="fr-FR" dirty="0" smtClean="0"/>
              <a:t>)</a:t>
            </a:r>
          </a:p>
          <a:p>
            <a:r>
              <a:rPr lang="fr-FR" dirty="0" smtClean="0"/>
              <a:t>- à terme, le ResearcherID doit être implémenté dans l’ensemble des services du Web of science group (profils) mais servir aussi de moyen d’authentification (dans </a:t>
            </a:r>
            <a:r>
              <a:rPr lang="fr-FR" dirty="0" err="1" smtClean="0"/>
              <a:t>EndNote</a:t>
            </a:r>
            <a:r>
              <a:rPr lang="fr-FR" dirty="0" smtClean="0"/>
              <a:t> notamment)</a:t>
            </a:r>
          </a:p>
          <a:p>
            <a:r>
              <a:rPr lang="fr-FR" dirty="0" smtClean="0"/>
              <a:t>- projet notamment de développer des services pour les institutions (alimentation automatique de profiles </a:t>
            </a:r>
            <a:r>
              <a:rPr lang="fr-FR" dirty="0" err="1" smtClean="0"/>
              <a:t>Publons</a:t>
            </a:r>
            <a:r>
              <a:rPr lang="fr-FR" dirty="0" smtClean="0"/>
              <a:t>, API pour récupérer des données et en alimenter des systèmes locaux</a:t>
            </a:r>
          </a:p>
          <a:p>
            <a:r>
              <a:rPr lang="fr-FR" dirty="0" smtClean="0"/>
              <a:t>– </a:t>
            </a:r>
            <a:r>
              <a:rPr lang="fr-FR" dirty="0"/>
              <a:t>cf. http://researcherid.com/#</a:t>
            </a:r>
            <a:r>
              <a:rPr lang="fr-FR" dirty="0" smtClean="0"/>
              <a:t>rid-for-institutions</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23</a:t>
            </a:fld>
            <a:endParaRPr lang="fr-FR" dirty="0"/>
          </a:p>
        </p:txBody>
      </p:sp>
    </p:spTree>
    <p:extLst>
      <p:ext uri="{BB962C8B-B14F-4D97-AF65-F5344CB8AC3E}">
        <p14:creationId xmlns:p14="http://schemas.microsoft.com/office/powerpoint/2010/main" val="1724073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https://cv.archives-ouvertes.fr/philippe-gambette</a:t>
            </a:r>
          </a:p>
          <a:p>
            <a:endParaRPr lang="fr-FR" dirty="0" smtClean="0"/>
          </a:p>
          <a:p>
            <a:pPr>
              <a:spcAft>
                <a:spcPts val="603"/>
              </a:spcAft>
            </a:pPr>
            <a:r>
              <a:rPr lang="fr-FR" sz="1100" b="1" u="sng" dirty="0">
                <a:solidFill>
                  <a:srgbClr val="D87D1A"/>
                </a:solidFill>
              </a:rPr>
              <a:t>Contexte</a:t>
            </a:r>
          </a:p>
          <a:p>
            <a:r>
              <a:rPr lang="fr-FR" dirty="0" smtClean="0"/>
              <a:t>Problème des archives ouvertes : ce sont généralement développées à l’écart des outils normalisés</a:t>
            </a:r>
            <a:r>
              <a:rPr lang="fr-FR" baseline="0" dirty="0" smtClean="0"/>
              <a:t> (catalogues de bibliothèques, bases de données) </a:t>
            </a:r>
            <a:r>
              <a:rPr lang="fr-FR" baseline="0" dirty="0" smtClean="0">
                <a:sym typeface="Wingdings" panose="05000000000000000000" pitchFamily="2" charset="2"/>
              </a:rPr>
              <a:t> problème pour identification des chercheurs et complétude de leurs publications dans l’archive</a:t>
            </a:r>
          </a:p>
          <a:p>
            <a:endParaRPr lang="fr-FR" dirty="0" smtClean="0"/>
          </a:p>
          <a:p>
            <a:pPr>
              <a:spcAft>
                <a:spcPts val="603"/>
              </a:spcAft>
            </a:pPr>
            <a:r>
              <a:rPr lang="fr-FR" sz="1100" b="1" u="sng" dirty="0">
                <a:solidFill>
                  <a:srgbClr val="D87D1A"/>
                </a:solidFill>
              </a:rPr>
              <a:t>Présentation du service</a:t>
            </a:r>
            <a:r>
              <a:rPr lang="fr-FR" dirty="0" smtClean="0"/>
              <a:t> (https://hal.archives-ouvertes.fr/page/mon-idhal)</a:t>
            </a:r>
          </a:p>
          <a:p>
            <a:r>
              <a:rPr lang="fr-FR" dirty="0" smtClean="0"/>
              <a:t>« </a:t>
            </a:r>
            <a:r>
              <a:rPr lang="fr-FR" b="0" dirty="0" smtClean="0"/>
              <a:t>Qu’est-ce que mon </a:t>
            </a:r>
            <a:r>
              <a:rPr lang="fr-FR" b="0" dirty="0" err="1" smtClean="0"/>
              <a:t>IdHAL</a:t>
            </a:r>
            <a:endParaRPr lang="fr-FR" b="0" dirty="0" smtClean="0"/>
          </a:p>
          <a:p>
            <a:r>
              <a:rPr lang="fr-FR" dirty="0" smtClean="0"/>
              <a:t>L’</a:t>
            </a:r>
            <a:r>
              <a:rPr lang="fr-FR" dirty="0" err="1" smtClean="0"/>
              <a:t>idHAL</a:t>
            </a:r>
            <a:r>
              <a:rPr lang="fr-FR" dirty="0" smtClean="0"/>
              <a:t> est un identifiant unique géré dans HAL. Il permet à un utilisateur authentifié, connu comme auteur dans HAL, de regrouper les différentes formes sous lesquelles son nom a pu être saisi (ex : Marie Dupont, M. Dupont, Marie Dupont-Martin, </a:t>
            </a:r>
            <a:r>
              <a:rPr lang="fr-FR" dirty="0" err="1" smtClean="0"/>
              <a:t>etc</a:t>
            </a:r>
            <a:r>
              <a:rPr lang="fr-FR" dirty="0" smtClean="0"/>
              <a:t>) et d’en choisir une par défaut.</a:t>
            </a:r>
            <a:br>
              <a:rPr lang="fr-FR" dirty="0" smtClean="0"/>
            </a:br>
            <a:r>
              <a:rPr lang="fr-FR" dirty="0" smtClean="0"/>
              <a:t>L’</a:t>
            </a:r>
            <a:r>
              <a:rPr lang="fr-FR" dirty="0" err="1" smtClean="0"/>
              <a:t>idHAL</a:t>
            </a:r>
            <a:r>
              <a:rPr lang="fr-FR" dirty="0" smtClean="0"/>
              <a:t> est associé au profil : la forme auteur par défaut choisie pour l’</a:t>
            </a:r>
            <a:r>
              <a:rPr lang="fr-FR" dirty="0" err="1" smtClean="0"/>
              <a:t>idHAL</a:t>
            </a:r>
            <a:r>
              <a:rPr lang="fr-FR" dirty="0" smtClean="0"/>
              <a:t> sera proposée lors du dépôt si dans le profil la case « auteur par défaut » est renseignée par « oui ». </a:t>
            </a:r>
            <a:br>
              <a:rPr lang="fr-FR" dirty="0" smtClean="0"/>
            </a:br>
            <a:r>
              <a:rPr lang="fr-FR" dirty="0" smtClean="0"/>
              <a:t>L’</a:t>
            </a:r>
            <a:r>
              <a:rPr lang="fr-FR" dirty="0" err="1" smtClean="0"/>
              <a:t>idHAL</a:t>
            </a:r>
            <a:r>
              <a:rPr lang="fr-FR" dirty="0" smtClean="0"/>
              <a:t> regroupe les différentes formes auteur mais ne les fusionne pas.</a:t>
            </a:r>
            <a:br>
              <a:rPr lang="fr-FR" dirty="0" smtClean="0"/>
            </a:br>
            <a:r>
              <a:rPr lang="fr-FR" dirty="0" smtClean="0"/>
              <a:t>Le </a:t>
            </a:r>
            <a:r>
              <a:rPr lang="fr-FR" dirty="0" err="1" smtClean="0"/>
              <a:t>réferentiel</a:t>
            </a:r>
            <a:r>
              <a:rPr lang="fr-FR" dirty="0" smtClean="0"/>
              <a:t> auteur est mis à jour avec l’</a:t>
            </a:r>
            <a:r>
              <a:rPr lang="fr-FR" dirty="0" err="1" smtClean="0"/>
              <a:t>idHAL</a:t>
            </a:r>
            <a:r>
              <a:rPr lang="fr-FR" dirty="0" smtClean="0"/>
              <a:t> pour chacune des formes auteur.</a:t>
            </a:r>
            <a:br>
              <a:rPr lang="fr-FR" dirty="0" smtClean="0"/>
            </a:br>
            <a:r>
              <a:rPr lang="fr-FR" dirty="0" smtClean="0"/>
              <a:t>L’</a:t>
            </a:r>
            <a:r>
              <a:rPr lang="fr-FR" dirty="0" err="1" smtClean="0"/>
              <a:t>idHAL</a:t>
            </a:r>
            <a:r>
              <a:rPr lang="fr-FR" dirty="0" smtClean="0"/>
              <a:t> est utilisé pour créer son CV. »</a:t>
            </a:r>
          </a:p>
          <a:p>
            <a:endParaRPr lang="fr-FR" dirty="0" smtClean="0"/>
          </a:p>
          <a:p>
            <a:pPr>
              <a:spcAft>
                <a:spcPts val="603"/>
              </a:spcAft>
            </a:pPr>
            <a:r>
              <a:rPr lang="fr-FR" sz="1100" b="1" u="sng" dirty="0">
                <a:solidFill>
                  <a:srgbClr val="D87D1A"/>
                </a:solidFill>
              </a:rPr>
              <a:t>Autres exemples d’identifiants associés à des archives ouvertes </a:t>
            </a:r>
          </a:p>
          <a:p>
            <a:pPr marL="172170" indent="-84491" defTabSz="918240">
              <a:buFontTx/>
              <a:buChar char="-"/>
              <a:defRPr/>
            </a:pPr>
            <a:r>
              <a:rPr lang="fr-FR" b="1" dirty="0" err="1" smtClean="0"/>
              <a:t>arXiv</a:t>
            </a:r>
            <a:r>
              <a:rPr lang="fr-FR" b="1" dirty="0" smtClean="0"/>
              <a:t> : </a:t>
            </a:r>
            <a:r>
              <a:rPr lang="fr-FR" b="1" dirty="0" err="1" smtClean="0"/>
              <a:t>arXiv</a:t>
            </a:r>
            <a:r>
              <a:rPr lang="fr-FR" b="1" dirty="0" smtClean="0"/>
              <a:t> </a:t>
            </a:r>
            <a:r>
              <a:rPr lang="fr-FR" b="1" dirty="0" err="1" smtClean="0"/>
              <a:t>author</a:t>
            </a:r>
            <a:r>
              <a:rPr lang="fr-FR" b="1" dirty="0" smtClean="0"/>
              <a:t> id : </a:t>
            </a:r>
          </a:p>
          <a:p>
            <a:pPr marL="264632" indent="-89273" defTabSz="918240">
              <a:defRPr/>
            </a:pPr>
            <a:r>
              <a:rPr lang="fr-FR" dirty="0" smtClean="0"/>
              <a:t>- créé</a:t>
            </a:r>
            <a:r>
              <a:rPr lang="fr-FR" baseline="0" dirty="0" smtClean="0"/>
              <a:t> en 2009</a:t>
            </a:r>
          </a:p>
          <a:p>
            <a:pPr marL="264632" indent="-89273" defTabSz="918240">
              <a:defRPr/>
            </a:pPr>
            <a:r>
              <a:rPr lang="fr-FR" baseline="0" dirty="0" smtClean="0"/>
              <a:t>- créé par l’utilisateur d’</a:t>
            </a:r>
            <a:r>
              <a:rPr lang="fr-FR" baseline="0" dirty="0" err="1" smtClean="0"/>
              <a:t>arXiv</a:t>
            </a:r>
            <a:r>
              <a:rPr lang="fr-FR" baseline="0" dirty="0" smtClean="0"/>
              <a:t> lui-même</a:t>
            </a:r>
          </a:p>
          <a:p>
            <a:pPr marL="264632" indent="-89273" defTabSz="918240">
              <a:defRPr/>
            </a:pPr>
            <a:r>
              <a:rPr lang="fr-FR" baseline="0" dirty="0" smtClean="0"/>
              <a:t>- accessible avec un identifiant ORCID</a:t>
            </a:r>
            <a:endParaRPr lang="fr-FR" dirty="0" smtClean="0"/>
          </a:p>
          <a:p>
            <a:pPr marL="264632" defTabSz="918240">
              <a:defRPr/>
            </a:pPr>
            <a:r>
              <a:rPr lang="fr-FR" dirty="0" smtClean="0"/>
              <a:t>ex. pour Ph. Gambette : gambette_p_1 : https://arxiv.org/a/gambette_p_1.html (flux </a:t>
            </a:r>
            <a:r>
              <a:rPr lang="fr-FR" dirty="0" err="1" smtClean="0"/>
              <a:t>Atom</a:t>
            </a:r>
            <a:r>
              <a:rPr lang="fr-FR" dirty="0" smtClean="0"/>
              <a:t> disponible)</a:t>
            </a:r>
          </a:p>
          <a:p>
            <a:pPr marL="264632" indent="-89273" defTabSz="918240">
              <a:defRPr/>
            </a:pPr>
            <a:r>
              <a:rPr lang="fr-FR" dirty="0" smtClean="0"/>
              <a:t>plus d’informations</a:t>
            </a:r>
            <a:r>
              <a:rPr lang="fr-FR" baseline="0" dirty="0" smtClean="0"/>
              <a:t> : https://arxiv.org/help/author_identifiers</a:t>
            </a:r>
          </a:p>
          <a:p>
            <a:pPr marL="264632" indent="-89273" defTabSz="918240">
              <a:buFontTx/>
              <a:buChar char="-"/>
              <a:defRPr/>
            </a:pPr>
            <a:r>
              <a:rPr lang="fr-FR" b="1" baseline="0" dirty="0" err="1" smtClean="0"/>
              <a:t>RePEC</a:t>
            </a:r>
            <a:r>
              <a:rPr lang="fr-FR" b="1" baseline="0" dirty="0" smtClean="0"/>
              <a:t> : </a:t>
            </a:r>
            <a:r>
              <a:rPr lang="fr-FR" b="1" dirty="0" err="1" smtClean="0"/>
              <a:t>RePEc</a:t>
            </a:r>
            <a:r>
              <a:rPr lang="fr-FR" b="1" dirty="0" smtClean="0"/>
              <a:t> Short-ID</a:t>
            </a:r>
          </a:p>
          <a:p>
            <a:pPr marL="264632" defTabSz="918240">
              <a:defRPr/>
            </a:pPr>
            <a:r>
              <a:rPr lang="fr-FR" dirty="0" smtClean="0"/>
              <a:t>plus</a:t>
            </a:r>
            <a:r>
              <a:rPr lang="fr-FR" baseline="0" dirty="0" smtClean="0"/>
              <a:t> d’informations : https://authors.repec.org/about</a:t>
            </a:r>
            <a:endParaRPr lang="fr-FR" dirty="0" smtClean="0"/>
          </a:p>
          <a:p>
            <a:pPr marL="264632" indent="-89273"/>
            <a:r>
              <a:rPr lang="fr-FR" dirty="0" smtClean="0"/>
              <a:t>- </a:t>
            </a:r>
            <a:r>
              <a:rPr lang="fr-FR" b="1" dirty="0" err="1" smtClean="0"/>
              <a:t>PubMed</a:t>
            </a:r>
            <a:r>
              <a:rPr lang="fr-FR" dirty="0" smtClean="0"/>
              <a:t> : projet </a:t>
            </a:r>
            <a:r>
              <a:rPr lang="fr-FR" dirty="0" err="1" smtClean="0"/>
              <a:t>PubMed</a:t>
            </a:r>
            <a:r>
              <a:rPr lang="fr-FR" dirty="0" smtClean="0"/>
              <a:t> </a:t>
            </a:r>
            <a:r>
              <a:rPr lang="fr-FR" dirty="0" err="1" smtClean="0"/>
              <a:t>Author</a:t>
            </a:r>
            <a:r>
              <a:rPr lang="fr-FR" dirty="0" smtClean="0"/>
              <a:t> ID (2010)</a:t>
            </a:r>
            <a:r>
              <a:rPr lang="fr-FR" baseline="0" dirty="0" smtClean="0"/>
              <a:t>, actuellement arrêté</a:t>
            </a:r>
          </a:p>
          <a:p>
            <a:pPr marL="264632"/>
            <a:r>
              <a:rPr lang="fr-FR" baseline="0" dirty="0" smtClean="0"/>
              <a:t>la NLM accepte cependant d’autres identifiants, notamment ORCID</a:t>
            </a:r>
          </a:p>
          <a:p>
            <a:pPr marL="264632"/>
            <a:r>
              <a:rPr lang="fr-FR" dirty="0" smtClean="0"/>
              <a:t>plus d’informations : https://www.nlm.nih.gov/pubs/techbull/nd10/nd10_pm_author_id.html</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24</a:t>
            </a:fld>
            <a:endParaRPr lang="fr-FR" dirty="0"/>
          </a:p>
        </p:txBody>
      </p:sp>
    </p:spTree>
    <p:extLst>
      <p:ext uri="{BB962C8B-B14F-4D97-AF65-F5344CB8AC3E}">
        <p14:creationId xmlns:p14="http://schemas.microsoft.com/office/powerpoint/2010/main" val="1373485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25</a:t>
            </a:fld>
            <a:endParaRPr lang="fr-FR" dirty="0"/>
          </a:p>
        </p:txBody>
      </p:sp>
    </p:spTree>
    <p:extLst>
      <p:ext uri="{BB962C8B-B14F-4D97-AF65-F5344CB8AC3E}">
        <p14:creationId xmlns:p14="http://schemas.microsoft.com/office/powerpoint/2010/main" val="1410704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26</a:t>
            </a:fld>
            <a:endParaRPr lang="fr-FR" dirty="0"/>
          </a:p>
        </p:txBody>
      </p:sp>
    </p:spTree>
    <p:extLst>
      <p:ext uri="{BB962C8B-B14F-4D97-AF65-F5344CB8AC3E}">
        <p14:creationId xmlns:p14="http://schemas.microsoft.com/office/powerpoint/2010/main" val="36880074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http://www.idref.fr/151101248</a:t>
            </a:r>
          </a:p>
          <a:p>
            <a:endParaRPr lang="fr-FR" dirty="0" smtClean="0"/>
          </a:p>
          <a:p>
            <a:pPr>
              <a:spcAft>
                <a:spcPts val="603"/>
              </a:spcAft>
            </a:pPr>
            <a:r>
              <a:rPr lang="fr-FR" sz="1100" b="1" u="sng" dirty="0">
                <a:solidFill>
                  <a:srgbClr val="D87D1A"/>
                </a:solidFill>
              </a:rPr>
              <a:t>Présentation du service</a:t>
            </a:r>
            <a:r>
              <a:rPr lang="fr-FR" dirty="0" smtClean="0"/>
              <a:t> (http://www.idref.fr/autorites/apropos.htm)</a:t>
            </a:r>
          </a:p>
          <a:p>
            <a:r>
              <a:rPr lang="fr-FR" dirty="0" smtClean="0"/>
              <a:t>« IdRef (Identifiants et Référentiels) est une </a:t>
            </a:r>
            <a:r>
              <a:rPr lang="fr-FR" b="1" dirty="0" smtClean="0"/>
              <a:t>application Web</a:t>
            </a:r>
            <a:r>
              <a:rPr lang="fr-FR" dirty="0" smtClean="0"/>
              <a:t> développée et maintenue par l’ABES. </a:t>
            </a:r>
            <a:br>
              <a:rPr lang="fr-FR" dirty="0" smtClean="0"/>
            </a:br>
            <a:r>
              <a:rPr lang="fr-FR" dirty="0" smtClean="0"/>
              <a:t>IdRef permet à des utilisateurs et à des applications clientes </a:t>
            </a:r>
            <a:r>
              <a:rPr lang="fr-FR" b="1" dirty="0" smtClean="0"/>
              <a:t>d’interroger, de consulter, de créer et d'enrichir des autorités.</a:t>
            </a:r>
            <a:r>
              <a:rPr lang="fr-FR" dirty="0" smtClean="0"/>
              <a:t> </a:t>
            </a:r>
            <a:br>
              <a:rPr lang="fr-FR" dirty="0" smtClean="0"/>
            </a:br>
            <a:endParaRPr lang="fr-FR" dirty="0" smtClean="0"/>
          </a:p>
          <a:p>
            <a:r>
              <a:rPr lang="fr-FR" dirty="0" smtClean="0"/>
              <a:t>Actuellement activé pour SUDOC, STAR, STEP et Calames IdRef a pour vocation d'</a:t>
            </a:r>
            <a:r>
              <a:rPr lang="fr-FR" b="1" dirty="0" smtClean="0"/>
              <a:t>interagir avec d’autres applications documentaires du monde de l’Enseignement Supérieur et de la Recherche.</a:t>
            </a:r>
            <a:endParaRPr lang="fr-FR" dirty="0" smtClean="0"/>
          </a:p>
          <a:p>
            <a:pPr marL="536515" indent="-171450">
              <a:buFont typeface="Wingdings" panose="05000000000000000000" pitchFamily="2" charset="2"/>
              <a:buChar char="à"/>
            </a:pPr>
            <a:r>
              <a:rPr lang="fr-FR" b="1" dirty="0" smtClean="0">
                <a:sym typeface="Wingdings" panose="05000000000000000000" pitchFamily="2" charset="2"/>
              </a:rPr>
              <a:t>un identifiant pérenne qui tend à devenir l’identifiant pérenne de l’ESR,</a:t>
            </a:r>
            <a:r>
              <a:rPr lang="fr-FR" b="1" baseline="0" dirty="0" smtClean="0">
                <a:sym typeface="Wingdings" panose="05000000000000000000" pitchFamily="2" charset="2"/>
              </a:rPr>
              <a:t> une autorité et un pivot (liens entre bases de données)</a:t>
            </a:r>
          </a:p>
          <a:p>
            <a:pPr marL="536515" indent="-171450">
              <a:buFont typeface="Wingdings" panose="05000000000000000000" pitchFamily="2" charset="2"/>
              <a:buChar char="à"/>
            </a:pPr>
            <a:endParaRPr lang="fr-FR" b="1"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27</a:t>
            </a:fld>
            <a:endParaRPr lang="fr-FR" dirty="0"/>
          </a:p>
        </p:txBody>
      </p:sp>
    </p:spTree>
    <p:extLst>
      <p:ext uri="{BB962C8B-B14F-4D97-AF65-F5344CB8AC3E}">
        <p14:creationId xmlns:p14="http://schemas.microsoft.com/office/powerpoint/2010/main" val="1289216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7312"/>
            <a:r>
              <a:rPr lang="fr-FR" dirty="0" smtClean="0">
                <a:sym typeface="Wingdings" panose="05000000000000000000" pitchFamily="2" charset="2"/>
              </a:rPr>
              <a:t>« LE référentiel mondial unique n’existera jamais. L’enjeu est celui de l’interopérabilité entre DES référentiels à vocation mondiale, nationale ou locale, gérés par des consortia divers (bibliothèques, mais aussi éditeurs et gestionnaires de droit). L’ABES s’insère dans ce paysage en suivant deux principes : conserver la souveraineté des données et jouer la carte de la complémentarité de plutôt que de la concurrence. IdRef est ainsi un service public de réconciliation des données, en particulier pour l’identification des auteurs de la recherche française. Concernant les chercheurs, IdRef aligne (i.e. relie)</a:t>
            </a:r>
            <a:r>
              <a:rPr lang="fr-FR" baseline="0" dirty="0" smtClean="0">
                <a:sym typeface="Wingdings" panose="05000000000000000000" pitchFamily="2" charset="2"/>
              </a:rPr>
              <a:t> </a:t>
            </a:r>
            <a:r>
              <a:rPr lang="fr-FR" i="1" dirty="0" smtClean="0">
                <a:sym typeface="Wingdings" panose="05000000000000000000" pitchFamily="2" charset="2"/>
              </a:rPr>
              <a:t>via</a:t>
            </a:r>
            <a:r>
              <a:rPr lang="fr-FR" dirty="0" smtClean="0">
                <a:sym typeface="Wingdings" panose="05000000000000000000" pitchFamily="2" charset="2"/>
              </a:rPr>
              <a:t> des processus automatisés les identifiants ISNI, VIAF, ARK de la BnF, IdHAL, ORCID, puis agrège les rebonds entre bases (HAL, ORCID notamment). » (Isabelle </a:t>
            </a:r>
            <a:r>
              <a:rPr lang="fr-FR" dirty="0" err="1" smtClean="0">
                <a:sym typeface="Wingdings" panose="05000000000000000000" pitchFamily="2" charset="2"/>
              </a:rPr>
              <a:t>Mauger</a:t>
            </a:r>
            <a:r>
              <a:rPr lang="fr-FR" dirty="0" smtClean="0">
                <a:sym typeface="Wingdings" panose="05000000000000000000" pitchFamily="2" charset="2"/>
              </a:rPr>
              <a:t> Perez. « Tout sur IdRef ». </a:t>
            </a:r>
            <a:r>
              <a:rPr lang="fr-FR" i="1" dirty="0" err="1" smtClean="0">
                <a:sym typeface="Wingdings" panose="05000000000000000000" pitchFamily="2" charset="2"/>
              </a:rPr>
              <a:t>Archimag</a:t>
            </a:r>
            <a:r>
              <a:rPr lang="fr-FR" dirty="0" smtClean="0">
                <a:sym typeface="Wingdings" panose="05000000000000000000" pitchFamily="2" charset="2"/>
              </a:rPr>
              <a:t>. n°314. mai 2018. p. 30)</a:t>
            </a:r>
            <a:endParaRPr lang="fr-FR" baseline="0" dirty="0" smtClean="0">
              <a:sym typeface="Wingdings" panose="05000000000000000000"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28</a:t>
            </a:fld>
            <a:endParaRPr lang="fr-FR" dirty="0"/>
          </a:p>
        </p:txBody>
      </p:sp>
    </p:spTree>
    <p:extLst>
      <p:ext uri="{BB962C8B-B14F-4D97-AF65-F5344CB8AC3E}">
        <p14:creationId xmlns:p14="http://schemas.microsoft.com/office/powerpoint/2010/main" val="3661331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http://viaf.org/viaf/209262942/</a:t>
            </a:r>
          </a:p>
          <a:p>
            <a:endParaRPr lang="fr-FR" dirty="0"/>
          </a:p>
          <a:p>
            <a:pPr>
              <a:spcAft>
                <a:spcPts val="603"/>
              </a:spcAft>
            </a:pPr>
            <a:r>
              <a:rPr lang="fr-FR" sz="1100" b="1" u="sng" dirty="0">
                <a:solidFill>
                  <a:srgbClr val="D87D1A"/>
                </a:solidFill>
              </a:rPr>
              <a:t>Présentation du service</a:t>
            </a:r>
          </a:p>
          <a:p>
            <a:r>
              <a:rPr lang="fr-FR" dirty="0"/>
              <a:t>«  </a:t>
            </a:r>
            <a:r>
              <a:rPr lang="fr-FR" dirty="0" smtClean="0"/>
              <a:t>VIAF </a:t>
            </a:r>
            <a:r>
              <a:rPr lang="fr-FR" dirty="0"/>
              <a:t>est un projet commun de plusieurs bibliothèques nationales, mis en œuvre et hébergé par OCLC. L'objectif du projet est de faire baisser le coût et de valoriser les fichiers d'autorité des bibliothèques par l'appariement et l'établissement de liens entre les fichiers d'autorité des bibliothèques nationales, et en rendant cette information disponible sur le </a:t>
            </a:r>
            <a:r>
              <a:rPr lang="fr-FR" dirty="0" smtClean="0"/>
              <a:t>web »</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29</a:t>
            </a:fld>
            <a:endParaRPr lang="fr-FR" dirty="0"/>
          </a:p>
        </p:txBody>
      </p:sp>
    </p:spTree>
    <p:extLst>
      <p:ext uri="{BB962C8B-B14F-4D97-AF65-F5344CB8AC3E}">
        <p14:creationId xmlns:p14="http://schemas.microsoft.com/office/powerpoint/2010/main" val="38489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solidFill>
                  <a:srgbClr val="D21D59"/>
                </a:solidFill>
              </a:rPr>
              <a:t>- Contexte et définitions : identifiants pérennes, identifiants pérennes auteur</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a:t>
            </a:fld>
            <a:endParaRPr lang="fr-FR" dirty="0"/>
          </a:p>
        </p:txBody>
      </p:sp>
    </p:spTree>
    <p:extLst>
      <p:ext uri="{BB962C8B-B14F-4D97-AF65-F5344CB8AC3E}">
        <p14:creationId xmlns:p14="http://schemas.microsoft.com/office/powerpoint/2010/main" val="840347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http://www.isni.org/isni/0000000358613566</a:t>
            </a:r>
          </a:p>
          <a:p>
            <a:endParaRPr lang="fr-FR" dirty="0"/>
          </a:p>
          <a:p>
            <a:pPr>
              <a:spcAft>
                <a:spcPts val="603"/>
              </a:spcAft>
            </a:pPr>
            <a:r>
              <a:rPr lang="fr-FR" sz="1100" b="1" u="sng" dirty="0">
                <a:solidFill>
                  <a:srgbClr val="D87D1A"/>
                </a:solidFill>
              </a:rPr>
              <a:t>Présentation du service</a:t>
            </a:r>
          </a:p>
          <a:p>
            <a:r>
              <a:rPr lang="fr-FR" dirty="0"/>
              <a:t>«  </a:t>
            </a:r>
            <a:r>
              <a:rPr lang="en-US" i="1" dirty="0"/>
              <a:t>ISNI is the ISO certified global standard number for identifying the millions of contributors to creative works and those active in their distribution, including researchers, inventors, writers, artists, visual creators, performers, producers, publishers, aggregators, and more. It is part of a family of international standard identifiers that includes identifiers of works, recordings, products and right holders in all repertoires, e.g. </a:t>
            </a:r>
            <a:r>
              <a:rPr lang="en-US" i="1" dirty="0">
                <a:hlinkClick r:id="rId3"/>
              </a:rPr>
              <a:t>DOI</a:t>
            </a:r>
            <a:r>
              <a:rPr lang="en-US" i="1" dirty="0"/>
              <a:t>, </a:t>
            </a:r>
            <a:r>
              <a:rPr lang="en-US" i="1" dirty="0">
                <a:hlinkClick r:id="rId4"/>
              </a:rPr>
              <a:t>ISAN</a:t>
            </a:r>
            <a:r>
              <a:rPr lang="en-US" i="1" dirty="0"/>
              <a:t>, </a:t>
            </a:r>
            <a:r>
              <a:rPr lang="en-US" i="1" dirty="0">
                <a:hlinkClick r:id="rId5"/>
              </a:rPr>
              <a:t>ISBN</a:t>
            </a:r>
            <a:r>
              <a:rPr lang="en-US" i="1" dirty="0"/>
              <a:t>, </a:t>
            </a:r>
            <a:r>
              <a:rPr lang="en-US" i="1" dirty="0">
                <a:hlinkClick r:id="rId6"/>
              </a:rPr>
              <a:t>ISRC</a:t>
            </a:r>
            <a:r>
              <a:rPr lang="en-US" i="1" dirty="0"/>
              <a:t>, </a:t>
            </a:r>
            <a:r>
              <a:rPr lang="en-US" i="1" dirty="0">
                <a:hlinkClick r:id="rId7"/>
              </a:rPr>
              <a:t>ISSN</a:t>
            </a:r>
            <a:r>
              <a:rPr lang="en-US" i="1" dirty="0"/>
              <a:t>, </a:t>
            </a:r>
            <a:r>
              <a:rPr lang="en-US" i="1" dirty="0">
                <a:hlinkClick r:id="rId8"/>
              </a:rPr>
              <a:t>ISTC</a:t>
            </a:r>
            <a:r>
              <a:rPr lang="en-US" i="1" dirty="0"/>
              <a:t>, and </a:t>
            </a:r>
            <a:r>
              <a:rPr lang="en-US" i="1" dirty="0">
                <a:hlinkClick r:id="rId9"/>
              </a:rPr>
              <a:t>ISWC</a:t>
            </a:r>
            <a:r>
              <a:rPr lang="en-US" i="1" dirty="0" smtClean="0"/>
              <a:t>.</a:t>
            </a:r>
          </a:p>
          <a:p>
            <a:r>
              <a:rPr lang="en-US" i="1" dirty="0"/>
              <a:t>The mission of the ISNI International Authority (ISNI-IA) is to assign to </a:t>
            </a:r>
            <a:r>
              <a:rPr lang="en-US" b="1" i="1" dirty="0"/>
              <a:t>the public name(s)</a:t>
            </a:r>
            <a:r>
              <a:rPr lang="en-US" i="1" dirty="0"/>
              <a:t> of a researcher, inventor, writer, artist, performer, publisher, etc. </a:t>
            </a:r>
            <a:r>
              <a:rPr lang="en-US" b="1" i="1" dirty="0"/>
              <a:t>a persistent unique identifying number</a:t>
            </a:r>
            <a:r>
              <a:rPr lang="en-US" i="1" dirty="0"/>
              <a:t> in order to resolve the problem of name ambiguity in search and discovery; and </a:t>
            </a:r>
            <a:r>
              <a:rPr lang="en-US" b="1" i="1" dirty="0"/>
              <a:t>diffuse each assigned ISNI</a:t>
            </a:r>
            <a:r>
              <a:rPr lang="en-US" i="1" dirty="0"/>
              <a:t> across all repertoires in the global supply chain so that every published work can be </a:t>
            </a:r>
            <a:r>
              <a:rPr lang="en-US" b="1" i="1" dirty="0"/>
              <a:t>unambiguously attributed to its creator </a:t>
            </a:r>
            <a:r>
              <a:rPr lang="en-US" i="1" dirty="0"/>
              <a:t>wherever that work is described.</a:t>
            </a:r>
          </a:p>
          <a:p>
            <a:r>
              <a:rPr lang="en-US" i="1" dirty="0"/>
              <a:t>By achieving these goals the ISNI will act as a </a:t>
            </a:r>
            <a:r>
              <a:rPr lang="en-US" b="1" i="1" dirty="0"/>
              <a:t>bridge identifier</a:t>
            </a:r>
            <a:r>
              <a:rPr lang="en-US" i="1" dirty="0"/>
              <a:t> across multiple domains and become a critical component in </a:t>
            </a:r>
            <a:r>
              <a:rPr lang="en-US" b="1" i="1" dirty="0"/>
              <a:t>Linked Data</a:t>
            </a:r>
            <a:r>
              <a:rPr lang="en-US" i="1" dirty="0"/>
              <a:t> and </a:t>
            </a:r>
            <a:r>
              <a:rPr lang="en-US" b="1" i="1" dirty="0"/>
              <a:t>Semantic Web</a:t>
            </a:r>
            <a:r>
              <a:rPr lang="en-US" i="1" dirty="0"/>
              <a:t> applications</a:t>
            </a:r>
            <a:r>
              <a:rPr lang="en-US" i="1" dirty="0" smtClean="0"/>
              <a:t>.</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30</a:t>
            </a:fld>
            <a:endParaRPr lang="fr-FR" dirty="0"/>
          </a:p>
        </p:txBody>
      </p:sp>
    </p:spTree>
    <p:extLst>
      <p:ext uri="{BB962C8B-B14F-4D97-AF65-F5344CB8AC3E}">
        <p14:creationId xmlns:p14="http://schemas.microsoft.com/office/powerpoint/2010/main" val="2488439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a:t>
            </a:r>
            <a:r>
              <a:rPr lang="fr-FR" dirty="0"/>
              <a:t>Marie-Claude </a:t>
            </a:r>
            <a:r>
              <a:rPr lang="fr-FR" dirty="0" err="1"/>
              <a:t>Deboin</a:t>
            </a:r>
            <a:r>
              <a:rPr lang="fr-FR" dirty="0"/>
              <a:t>. </a:t>
            </a:r>
            <a:r>
              <a:rPr lang="fr-FR" i="1" dirty="0"/>
              <a:t>Utiliser un identifiant chercheur pour gérer ses publications en 12 points</a:t>
            </a:r>
            <a:r>
              <a:rPr lang="fr-FR" dirty="0"/>
              <a:t>. 2/2015.  8 p. [en ligne]. Disponible sur : http://url.cirad.fr/ist/identifiant-chercheur</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31</a:t>
            </a:fld>
            <a:endParaRPr lang="fr-FR" dirty="0"/>
          </a:p>
        </p:txBody>
      </p:sp>
    </p:spTree>
    <p:extLst>
      <p:ext uri="{BB962C8B-B14F-4D97-AF65-F5344CB8AC3E}">
        <p14:creationId xmlns:p14="http://schemas.microsoft.com/office/powerpoint/2010/main" val="2869657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t>- Présentation générale : fonctionnement, principes, usages</a:t>
            </a:r>
            <a:br>
              <a:rPr lang="fr-FR" sz="1100" b="1" dirty="0"/>
            </a:br>
            <a:r>
              <a:rPr lang="fr-FR" sz="1100" b="1" dirty="0"/>
              <a:t>- ORCID dans le monde et en France</a:t>
            </a:r>
          </a:p>
          <a:p>
            <a:r>
              <a:rPr lang="fr-FR" sz="1100" b="1" dirty="0"/>
              <a:t>- L’écosystème ORCID : institutions, bailleurs de fonds, éditeurs</a:t>
            </a:r>
          </a:p>
          <a:p>
            <a:endParaRPr lang="fr-FR" sz="1100" b="1" dirty="0"/>
          </a:p>
          <a:p>
            <a:r>
              <a:rPr lang="fr-FR" sz="1200" b="1" dirty="0"/>
              <a:t>Tableau </a:t>
            </a:r>
            <a:r>
              <a:rPr lang="fr-FR" sz="1200" b="1" dirty="0" smtClean="0"/>
              <a:t>: </a:t>
            </a:r>
            <a:r>
              <a:rPr lang="fr-FR" sz="1200" b="1" dirty="0" smtClean="0"/>
              <a:t>http://urfist.chartes.psl.eu/sites/default/files/ab/bouchard_identifiants_chercheurs_tableau_122019.pdf</a:t>
            </a:r>
            <a:endParaRPr lang="fr-FR" sz="1200" b="1"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32</a:t>
            </a:fld>
            <a:endParaRPr lang="fr-FR" dirty="0"/>
          </a:p>
        </p:txBody>
      </p:sp>
    </p:spTree>
    <p:extLst>
      <p:ext uri="{BB962C8B-B14F-4D97-AF65-F5344CB8AC3E}">
        <p14:creationId xmlns:p14="http://schemas.microsoft.com/office/powerpoint/2010/main" val="841187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http://orcid.org/0000-0001-7062-0262</a:t>
            </a:r>
          </a:p>
          <a:p>
            <a:endParaRPr lang="fr-FR" dirty="0" smtClean="0"/>
          </a:p>
          <a:p>
            <a:pPr>
              <a:spcAft>
                <a:spcPts val="603"/>
              </a:spcAft>
            </a:pPr>
            <a:r>
              <a:rPr lang="fr-FR" sz="1100" b="1" u="sng" dirty="0">
                <a:solidFill>
                  <a:srgbClr val="E3C803"/>
                </a:solidFill>
              </a:rPr>
              <a:t>Présentation du service</a:t>
            </a:r>
            <a:endParaRPr lang="fr-FR" dirty="0" smtClean="0">
              <a:solidFill>
                <a:srgbClr val="E3C803"/>
              </a:solidFill>
            </a:endParaRPr>
          </a:p>
          <a:p>
            <a:pPr marL="175358" indent="-87680" defTabSz="918240">
              <a:defRPr/>
            </a:pPr>
            <a:r>
              <a:rPr lang="fr-FR" b="1" i="0" dirty="0" smtClean="0">
                <a:solidFill>
                  <a:srgbClr val="E3C803"/>
                </a:solidFill>
              </a:rPr>
              <a:t>- mission</a:t>
            </a:r>
            <a:r>
              <a:rPr lang="fr-FR" b="1" i="0" dirty="0" smtClean="0"/>
              <a:t> </a:t>
            </a:r>
            <a:r>
              <a:rPr lang="fr-FR" baseline="0" dirty="0" smtClean="0"/>
              <a:t>(https://orcid.org/about/what-is-orcid/mission)</a:t>
            </a:r>
            <a:endParaRPr lang="fr-FR" dirty="0" smtClean="0"/>
          </a:p>
          <a:p>
            <a:pPr marL="175358" indent="-87680"/>
            <a:r>
              <a:rPr lang="fr-FR" baseline="0" dirty="0" smtClean="0"/>
              <a:t>« </a:t>
            </a:r>
            <a:r>
              <a:rPr lang="en-US" i="1" dirty="0" smtClean="0"/>
              <a:t>ORCID provides an identifier for individuals to use with their name as they engage in research, scholarship, and innovation activities. We provide open tools that enable transparent and trustworthy connections between researchers, their contributions, and affiliations. We provide this service to help people find information and to simplify reporting and analysis.</a:t>
            </a:r>
            <a:r>
              <a:rPr lang="fr-FR" baseline="0" dirty="0" smtClean="0"/>
              <a:t> »</a:t>
            </a:r>
          </a:p>
          <a:p>
            <a:pPr marL="264632" indent="-89273"/>
            <a:r>
              <a:rPr lang="fr-FR" baseline="0" dirty="0" smtClean="0"/>
              <a:t>	- un répertoire (</a:t>
            </a:r>
            <a:r>
              <a:rPr lang="fr-FR" i="1" baseline="0" dirty="0" err="1" smtClean="0"/>
              <a:t>registry</a:t>
            </a:r>
            <a:r>
              <a:rPr lang="fr-FR" baseline="0" dirty="0" smtClean="0"/>
              <a:t>) fournissant un identifiant unique et permettant de gérer la liste de ses activités</a:t>
            </a:r>
          </a:p>
          <a:p>
            <a:pPr marL="264632" indent="-89273"/>
            <a:r>
              <a:rPr lang="fr-FR" baseline="0" dirty="0" smtClean="0"/>
              <a:t>	- une API permettant des échanges et des authentifications entre services</a:t>
            </a:r>
          </a:p>
          <a:p>
            <a:pPr marL="264632" indent="-89273"/>
            <a:endParaRPr lang="fr-FR" baseline="0" dirty="0" smtClean="0"/>
          </a:p>
          <a:p>
            <a:pPr marL="175358" indent="-87680"/>
            <a:r>
              <a:rPr lang="fr-FR" b="1" dirty="0" smtClean="0">
                <a:solidFill>
                  <a:srgbClr val="E3C803"/>
                </a:solidFill>
              </a:rPr>
              <a:t>- public</a:t>
            </a:r>
            <a:r>
              <a:rPr lang="fr-FR" baseline="0" dirty="0" smtClean="0"/>
              <a:t> (J. Brown, </a:t>
            </a:r>
            <a:r>
              <a:rPr lang="fr-FR" i="1" baseline="0" dirty="0" smtClean="0"/>
              <a:t>op. </a:t>
            </a:r>
            <a:r>
              <a:rPr lang="fr-FR" i="1" baseline="0" dirty="0" err="1" smtClean="0"/>
              <a:t>cit</a:t>
            </a:r>
            <a:r>
              <a:rPr lang="fr-FR" i="1" baseline="0" dirty="0" smtClean="0"/>
              <a:t>.</a:t>
            </a:r>
            <a:r>
              <a:rPr lang="fr-FR" i="0" baseline="0" dirty="0" smtClean="0"/>
              <a:t>, http://www.ariessys.com/wp-content/uploads/ORCID_Use_Cases_JB.pdf) : </a:t>
            </a:r>
            <a:r>
              <a:rPr lang="fr-FR" baseline="0" dirty="0" smtClean="0">
                <a:effectLst/>
                <a:latin typeface="Arial" panose="020B0604020202020204" pitchFamily="34" charset="0"/>
              </a:rPr>
              <a:t>« </a:t>
            </a:r>
            <a:r>
              <a:rPr lang="en-US" i="1" dirty="0" smtClean="0">
                <a:effectLst/>
                <a:latin typeface="Arial" panose="020B0604020202020204" pitchFamily="34" charset="0"/>
              </a:rPr>
              <a:t>ORCID’s vision is a world where all who participate in research, scholarship, and innovation are uniquely identified and connected to their contributions across disciplines, borders, and time</a:t>
            </a:r>
            <a:r>
              <a:rPr lang="en-US" i="1" dirty="0" smtClean="0"/>
              <a:t>.</a:t>
            </a:r>
            <a:r>
              <a:rPr lang="fr-FR" i="1" baseline="0" dirty="0" smtClean="0"/>
              <a:t> </a:t>
            </a:r>
            <a:r>
              <a:rPr lang="fr-FR" baseline="0" dirty="0" smtClean="0"/>
              <a:t>»</a:t>
            </a:r>
          </a:p>
          <a:p>
            <a:pPr marL="175358" indent="-87680"/>
            <a:endParaRPr lang="en-US" dirty="0" smtClean="0">
              <a:effectLst/>
              <a:latin typeface="Arial" panose="020B0604020202020204" pitchFamily="34" charset="0"/>
            </a:endParaRPr>
          </a:p>
          <a:p>
            <a:pPr marL="175358" indent="-87680"/>
            <a:r>
              <a:rPr lang="fr-FR" b="1" dirty="0" smtClean="0">
                <a:solidFill>
                  <a:srgbClr val="E3C803"/>
                </a:solidFill>
              </a:rPr>
              <a:t>- type </a:t>
            </a:r>
            <a:r>
              <a:rPr lang="fr-FR" b="1" dirty="0">
                <a:solidFill>
                  <a:srgbClr val="E3C803"/>
                </a:solidFill>
              </a:rPr>
              <a:t>d’informations</a:t>
            </a:r>
            <a:r>
              <a:rPr lang="fr-FR" b="1" baseline="0" dirty="0" smtClean="0"/>
              <a:t> </a:t>
            </a:r>
            <a:r>
              <a:rPr lang="fr-FR" baseline="0" dirty="0" smtClean="0"/>
              <a:t>(http://support.orcid.org/knowledgebase/articles/907206-what-information-does-orcid-store-does-orcid-stor) : « </a:t>
            </a:r>
            <a:r>
              <a:rPr lang="en-US" i="1" dirty="0" smtClean="0"/>
              <a:t>ORCID is not a repository: we do not store papers or datasets. ORCID is a source of data describing the connection between a person and their research activities, outputs, affiliations, and pointers to these resources. </a:t>
            </a:r>
            <a:r>
              <a:rPr lang="en-US" i="1" dirty="0" smtClean="0">
                <a:effectLst/>
              </a:rPr>
              <a:t>For example, using your ORCID identifier when you submit a paper means it will be included in the published paper. That establishes a trusted digital connection between you (with your ORCID identifier) and the paper (with its DOI). That connection allows people to find your paper and all the detailed metadata in the source record.</a:t>
            </a:r>
            <a:r>
              <a:rPr lang="fr-FR" i="1" baseline="0" dirty="0" smtClean="0"/>
              <a:t> </a:t>
            </a:r>
            <a:r>
              <a:rPr lang="fr-FR" baseline="0" dirty="0" smtClean="0"/>
              <a:t>»</a:t>
            </a:r>
          </a:p>
          <a:p>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33</a:t>
            </a:fld>
            <a:endParaRPr lang="fr-FR" dirty="0"/>
          </a:p>
        </p:txBody>
      </p:sp>
    </p:spTree>
    <p:extLst>
      <p:ext uri="{BB962C8B-B14F-4D97-AF65-F5344CB8AC3E}">
        <p14:creationId xmlns:p14="http://schemas.microsoft.com/office/powerpoint/2010/main" val="2674924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ORCID.</a:t>
            </a:r>
            <a:r>
              <a:rPr lang="fr-FR" baseline="0" dirty="0" smtClean="0"/>
              <a:t> </a:t>
            </a:r>
            <a:r>
              <a:rPr lang="fr-FR" i="1" baseline="0" dirty="0" err="1" smtClean="0"/>
              <a:t>What</a:t>
            </a:r>
            <a:r>
              <a:rPr lang="fr-FR" i="1" baseline="0" dirty="0" smtClean="0"/>
              <a:t> </a:t>
            </a:r>
            <a:r>
              <a:rPr lang="fr-FR" i="1" baseline="0" dirty="0" err="1" smtClean="0"/>
              <a:t>is</a:t>
            </a:r>
            <a:r>
              <a:rPr lang="fr-FR" i="1" baseline="0" dirty="0" smtClean="0"/>
              <a:t> ORCID ? </a:t>
            </a:r>
            <a:r>
              <a:rPr lang="fr-FR" baseline="0" dirty="0" smtClean="0"/>
              <a:t>Vidéo. 2014. 4’17. [en ligne]. Disponible sur : https://vimeo.com/97150912.</a:t>
            </a:r>
          </a:p>
          <a:p>
            <a:endParaRPr lang="fr-FR" baseline="0" dirty="0" smtClean="0"/>
          </a:p>
          <a:p>
            <a:pPr>
              <a:spcAft>
                <a:spcPts val="603"/>
              </a:spcAft>
            </a:pPr>
            <a:r>
              <a:rPr lang="fr-FR" sz="1100" b="1" u="sng" dirty="0">
                <a:solidFill>
                  <a:srgbClr val="E3C803"/>
                </a:solidFill>
              </a:rPr>
              <a:t>Organisation</a:t>
            </a:r>
            <a:endParaRPr lang="fr-FR" baseline="0" dirty="0" smtClean="0"/>
          </a:p>
          <a:p>
            <a:r>
              <a:rPr lang="fr-FR" baseline="0" dirty="0" smtClean="0"/>
              <a:t>à compléter par le rapport annuel 2016, ORCID. </a:t>
            </a:r>
            <a:r>
              <a:rPr lang="fr-FR" i="1" baseline="0" dirty="0" smtClean="0"/>
              <a:t>2016 </a:t>
            </a:r>
            <a:r>
              <a:rPr lang="fr-FR" i="1" baseline="0" dirty="0" err="1" smtClean="0"/>
              <a:t>Annual</a:t>
            </a:r>
            <a:r>
              <a:rPr lang="fr-FR" i="1" baseline="0" dirty="0" smtClean="0"/>
              <a:t> report. </a:t>
            </a:r>
            <a:r>
              <a:rPr lang="fr-FR" i="0" baseline="0" dirty="0" smtClean="0"/>
              <a:t>26 p. [en ligne]. Disponible sur : </a:t>
            </a:r>
            <a:r>
              <a:rPr lang="fr-FR" baseline="0" dirty="0" smtClean="0"/>
              <a:t>https://figshare.com/articles/ORCID_Annual_Report_2016_pdf/4810213 et l’enquête 2017, ORCID. </a:t>
            </a:r>
            <a:r>
              <a:rPr lang="en-US" i="1" baseline="0" dirty="0" smtClean="0"/>
              <a:t>ORCID 2017 Community survey report.</a:t>
            </a:r>
            <a:r>
              <a:rPr lang="en-US" baseline="0" dirty="0" smtClean="0"/>
              <a:t> 44 p. [</a:t>
            </a:r>
            <a:r>
              <a:rPr lang="en-US" baseline="0" dirty="0" err="1" smtClean="0"/>
              <a:t>en</a:t>
            </a:r>
            <a:r>
              <a:rPr lang="en-US" baseline="0" dirty="0" smtClean="0"/>
              <a:t> </a:t>
            </a:r>
            <a:r>
              <a:rPr lang="en-US" baseline="0" dirty="0" err="1" smtClean="0"/>
              <a:t>ligne</a:t>
            </a:r>
            <a:r>
              <a:rPr lang="en-US" baseline="0" dirty="0" smtClean="0"/>
              <a:t>]. </a:t>
            </a:r>
            <a:r>
              <a:rPr lang="en-US" baseline="0" dirty="0" err="1" smtClean="0"/>
              <a:t>Disponible</a:t>
            </a:r>
            <a:r>
              <a:rPr lang="en-US" baseline="0" dirty="0" smtClean="0"/>
              <a:t> sur : https://figshare.com/articles/ORCID_2017_Community_Survey_Report/5525476/1 ; </a:t>
            </a:r>
            <a:r>
              <a:rPr lang="fr-FR" b="1" baseline="0" dirty="0" smtClean="0"/>
              <a:t>sponsors</a:t>
            </a:r>
            <a:r>
              <a:rPr lang="fr-FR" baseline="0" dirty="0" smtClean="0"/>
              <a:t> : https://orcid.org/about/community/sponsors</a:t>
            </a:r>
            <a:r>
              <a:rPr lang="en-US" i="1" dirty="0"/>
              <a:t>2018 Member survey</a:t>
            </a:r>
            <a:r>
              <a:rPr lang="en-US" dirty="0"/>
              <a:t>. [</a:t>
            </a:r>
            <a:r>
              <a:rPr lang="en-US" dirty="0" err="1"/>
              <a:t>en</a:t>
            </a:r>
            <a:r>
              <a:rPr lang="en-US" dirty="0"/>
              <a:t> </a:t>
            </a:r>
            <a:r>
              <a:rPr lang="en-US" dirty="0" err="1"/>
              <a:t>ligne</a:t>
            </a:r>
            <a:r>
              <a:rPr lang="en-US" dirty="0"/>
              <a:t>]. </a:t>
            </a:r>
            <a:r>
              <a:rPr lang="en-US" dirty="0" err="1"/>
              <a:t>Disponible</a:t>
            </a:r>
            <a:r>
              <a:rPr lang="en-US" dirty="0"/>
              <a:t> sur : https://orcid.figshare.com/articles/ORCID_2018_MEMBER_SURVEY_pdf/7773962</a:t>
            </a:r>
            <a:endParaRPr lang="fr-FR" dirty="0"/>
          </a:p>
          <a:p>
            <a:pPr marL="172170" indent="-84491">
              <a:buFontTx/>
              <a:buChar char="-"/>
            </a:pPr>
            <a:endParaRPr lang="fr-FR" baseline="0" dirty="0" smtClean="0"/>
          </a:p>
          <a:p>
            <a:pPr marL="172170" indent="-84491" defTabSz="918240">
              <a:buFontTx/>
              <a:buChar char="-"/>
              <a:defRPr/>
            </a:pPr>
            <a:r>
              <a:rPr lang="fr-FR" b="1" baseline="0" dirty="0" smtClean="0"/>
              <a:t>membres</a:t>
            </a:r>
            <a:r>
              <a:rPr lang="fr-FR" baseline="0" dirty="0" smtClean="0"/>
              <a:t> : + 1000 à titre individuel (liste : https://orcid.org/members) et 20 </a:t>
            </a:r>
            <a:r>
              <a:rPr lang="fr-FR" i="1" baseline="0" dirty="0" smtClean="0"/>
              <a:t>consortia</a:t>
            </a:r>
            <a:r>
              <a:rPr lang="fr-FR" baseline="0" dirty="0" smtClean="0"/>
              <a:t> (liste : https://orcid.org/consortia</a:t>
            </a:r>
            <a:r>
              <a:rPr lang="fr-FR" dirty="0" smtClean="0"/>
              <a:t>)</a:t>
            </a:r>
            <a:endParaRPr lang="fr-FR" baseline="0" dirty="0" smtClean="0"/>
          </a:p>
          <a:p>
            <a:pPr marL="345935" lvl="1" indent="-81303" defTabSz="918240">
              <a:buFontTx/>
              <a:buChar char="-"/>
              <a:defRPr/>
            </a:pPr>
            <a:r>
              <a:rPr lang="fr-FR" baseline="0" dirty="0" smtClean="0"/>
              <a:t>origine géographique : </a:t>
            </a:r>
            <a:r>
              <a:rPr lang="fr-FR" dirty="0" smtClean="0"/>
              <a:t>Europe : 56 </a:t>
            </a:r>
            <a:r>
              <a:rPr lang="fr-FR" baseline="0" dirty="0" smtClean="0"/>
              <a:t>% ; EU / Canada</a:t>
            </a:r>
            <a:r>
              <a:rPr lang="fr-FR" dirty="0" smtClean="0"/>
              <a:t> :</a:t>
            </a:r>
            <a:r>
              <a:rPr lang="fr-FR" baseline="0" dirty="0" smtClean="0"/>
              <a:t> 26 % ; Asie-Pacifique</a:t>
            </a:r>
            <a:r>
              <a:rPr lang="fr-FR" dirty="0" smtClean="0"/>
              <a:t> : </a:t>
            </a:r>
            <a:r>
              <a:rPr lang="fr-FR" baseline="0" dirty="0" smtClean="0"/>
              <a:t>15 % ; Proche-Orient et Afrique</a:t>
            </a:r>
            <a:r>
              <a:rPr lang="fr-FR" dirty="0" smtClean="0"/>
              <a:t> : 4 %</a:t>
            </a:r>
            <a:r>
              <a:rPr lang="fr-FR" baseline="0" dirty="0" smtClean="0"/>
              <a:t> : </a:t>
            </a:r>
          </a:p>
          <a:p>
            <a:pPr marL="345935" lvl="1" indent="-81303" defTabSz="918240">
              <a:buFontTx/>
              <a:buChar char="-"/>
              <a:defRPr/>
            </a:pPr>
            <a:r>
              <a:rPr lang="fr-FR" baseline="0" dirty="0" smtClean="0"/>
              <a:t>secteur d’activité : établissements de recherche : 79 % ; éditeurs et associations : 9 % ; organismes financeurs</a:t>
            </a:r>
            <a:r>
              <a:rPr lang="fr-FR" dirty="0" smtClean="0"/>
              <a:t> </a:t>
            </a:r>
            <a:r>
              <a:rPr lang="fr-FR" baseline="0" dirty="0" smtClean="0"/>
              <a:t>6 % ; fournisseurs</a:t>
            </a:r>
            <a:r>
              <a:rPr lang="fr-FR" dirty="0" smtClean="0"/>
              <a:t> de service : 4 %</a:t>
            </a:r>
            <a:endParaRPr lang="fr-FR" baseline="0" dirty="0" smtClean="0"/>
          </a:p>
          <a:p>
            <a:pPr marL="172170" indent="-84491">
              <a:buFontTx/>
              <a:buChar char="-"/>
            </a:pPr>
            <a:r>
              <a:rPr lang="fr-FR" b="1" baseline="0" dirty="0" smtClean="0"/>
              <a:t>partenaires</a:t>
            </a:r>
            <a:r>
              <a:rPr lang="fr-FR" baseline="0" dirty="0" smtClean="0"/>
              <a:t> : 14 partenaires,</a:t>
            </a:r>
            <a:r>
              <a:rPr lang="fr-FR" dirty="0" smtClean="0"/>
              <a:t> dont l’ABES,</a:t>
            </a:r>
            <a:r>
              <a:rPr lang="fr-FR" baseline="0" dirty="0" smtClean="0"/>
              <a:t> sans compter la participation à d’autres projets (cf. liste https://orcid.org/content/partners)</a:t>
            </a:r>
          </a:p>
          <a:p>
            <a:pPr marL="172170" indent="-84491">
              <a:buFontTx/>
              <a:buChar char="-"/>
            </a:pPr>
            <a:r>
              <a:rPr lang="fr-FR" b="1" baseline="0" dirty="0" smtClean="0"/>
              <a:t>ambassadeurs</a:t>
            </a:r>
            <a:r>
              <a:rPr lang="fr-FR" baseline="0" dirty="0" smtClean="0"/>
              <a:t> : https://orcid.org/content/orcid-ambassadors</a:t>
            </a:r>
          </a:p>
          <a:p>
            <a:pPr marL="172170" indent="-84491">
              <a:buFontTx/>
              <a:buChar char="-"/>
            </a:pPr>
            <a:r>
              <a:rPr lang="fr-FR" b="1" baseline="0" dirty="0" smtClean="0"/>
              <a:t>conseil d’administration</a:t>
            </a:r>
            <a:r>
              <a:rPr lang="fr-FR" baseline="0" dirty="0" smtClean="0"/>
              <a:t> : https://orcid.org/content/orcid-team</a:t>
            </a:r>
          </a:p>
          <a:p>
            <a:pPr marL="172170" indent="-84491">
              <a:buFontTx/>
              <a:buChar char="-"/>
            </a:pPr>
            <a:r>
              <a:rPr lang="fr-FR" b="1" baseline="0" dirty="0" smtClean="0"/>
              <a:t>équipe</a:t>
            </a:r>
            <a:r>
              <a:rPr lang="fr-FR" baseline="0" dirty="0" smtClean="0"/>
              <a:t> : https://orcid.org/content/orcid-team</a:t>
            </a:r>
            <a:endParaRPr lang="fr-FR" b="1" baseline="0" dirty="0" smtClean="0"/>
          </a:p>
          <a:p>
            <a:pPr marL="172170" indent="-84491">
              <a:buFontTx/>
              <a:buChar char="-"/>
            </a:pPr>
            <a:r>
              <a:rPr lang="fr-FR" b="1" baseline="0" dirty="0" smtClean="0"/>
              <a:t>groupes de travail </a:t>
            </a:r>
            <a:r>
              <a:rPr lang="fr-FR" baseline="0" dirty="0" smtClean="0"/>
              <a:t>(</a:t>
            </a:r>
            <a:r>
              <a:rPr lang="fr-FR" i="1" baseline="0" dirty="0" err="1" smtClean="0"/>
              <a:t>task</a:t>
            </a:r>
            <a:r>
              <a:rPr lang="fr-FR" i="1" baseline="0" dirty="0" smtClean="0"/>
              <a:t> forces</a:t>
            </a:r>
            <a:r>
              <a:rPr lang="fr-FR" i="0" baseline="0" dirty="0" smtClean="0"/>
              <a:t>, composés</a:t>
            </a:r>
            <a:r>
              <a:rPr lang="fr-FR" baseline="0" dirty="0" smtClean="0"/>
              <a:t> de membres d’ORCID ou non) en cours (https://orcid.org/about/community) :</a:t>
            </a:r>
          </a:p>
          <a:p>
            <a:pPr marL="345935" lvl="1" indent="-81303">
              <a:buFontTx/>
              <a:buChar char="-"/>
            </a:pPr>
            <a:r>
              <a:rPr lang="fr-FR" dirty="0" smtClean="0"/>
              <a:t>monde académique et au-delà (SHS)</a:t>
            </a:r>
            <a:endParaRPr lang="fr-FR" baseline="0" dirty="0" smtClean="0"/>
          </a:p>
          <a:p>
            <a:pPr marL="345935" lvl="1" indent="-81303">
              <a:buFontTx/>
              <a:buChar char="-"/>
            </a:pPr>
            <a:r>
              <a:rPr lang="fr-FR" dirty="0" smtClean="0"/>
              <a:t>ORCID et </a:t>
            </a:r>
            <a:r>
              <a:rPr lang="fr-FR" i="1" dirty="0" err="1" smtClean="0"/>
              <a:t>peer</a:t>
            </a:r>
            <a:r>
              <a:rPr lang="fr-FR" i="1" dirty="0" smtClean="0"/>
              <a:t> review</a:t>
            </a:r>
            <a:endParaRPr lang="fr-FR" baseline="0" dirty="0" smtClean="0"/>
          </a:p>
          <a:p>
            <a:pPr marL="345935" lvl="1" indent="-81303">
              <a:buFontTx/>
              <a:buChar char="-"/>
            </a:pPr>
            <a:r>
              <a:rPr lang="fr-FR" dirty="0" smtClean="0"/>
              <a:t>ORCID et processus de publication</a:t>
            </a:r>
            <a:endParaRPr lang="fr-FR" baseline="0" dirty="0" smtClean="0"/>
          </a:p>
          <a:p>
            <a:pPr marL="345935" lvl="1" indent="-81303">
              <a:buFontTx/>
              <a:buChar char="-"/>
            </a:pPr>
            <a:r>
              <a:rPr lang="fr-FR" dirty="0" smtClean="0"/>
              <a:t>ORBIT et organismes financeurs</a:t>
            </a:r>
          </a:p>
          <a:p>
            <a:pPr marL="345935" lvl="1" indent="-81303">
              <a:buFontTx/>
              <a:buChar char="-"/>
            </a:pPr>
            <a:r>
              <a:rPr lang="fr-FR" dirty="0" smtClean="0"/>
              <a:t>publication et équipements</a:t>
            </a:r>
          </a:p>
          <a:p>
            <a:pPr marL="345935" lvl="1" indent="-81303">
              <a:buFontTx/>
              <a:buChar char="-"/>
            </a:pPr>
            <a:r>
              <a:rPr lang="fr-FR" baseline="0" dirty="0" smtClean="0"/>
              <a:t>programme confiance</a:t>
            </a:r>
          </a:p>
          <a:p>
            <a:pPr marL="345935" lvl="1" indent="-81303">
              <a:buFontTx/>
              <a:buChar char="-"/>
            </a:pPr>
            <a:r>
              <a:rPr lang="fr-FR" baseline="0" dirty="0" smtClean="0"/>
              <a:t>programme ambassadeur</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34</a:t>
            </a:fld>
            <a:endParaRPr lang="fr-FR" dirty="0"/>
          </a:p>
        </p:txBody>
      </p:sp>
    </p:spTree>
    <p:extLst>
      <p:ext uri="{BB962C8B-B14F-4D97-AF65-F5344CB8AC3E}">
        <p14:creationId xmlns:p14="http://schemas.microsoft.com/office/powerpoint/2010/main" val="413198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https://orcid.org/about/trust/home</a:t>
            </a:r>
          </a:p>
          <a:p>
            <a:endParaRPr lang="fr-FR" dirty="0" smtClean="0"/>
          </a:p>
          <a:p>
            <a:pPr>
              <a:spcAft>
                <a:spcPts val="603"/>
              </a:spcAft>
            </a:pPr>
            <a:r>
              <a:rPr lang="fr-FR" sz="1100" b="1" u="sng" dirty="0">
                <a:solidFill>
                  <a:srgbClr val="E3C803"/>
                </a:solidFill>
              </a:rPr>
              <a:t>Principes déclarés par </a:t>
            </a:r>
            <a:r>
              <a:rPr lang="fr-FR" sz="1100" b="1" u="sng" dirty="0" smtClean="0">
                <a:solidFill>
                  <a:srgbClr val="E3C803"/>
                </a:solidFill>
              </a:rPr>
              <a:t>ORCID</a:t>
            </a:r>
            <a:endParaRPr lang="fr-FR" sz="1100" u="sng" dirty="0">
              <a:solidFill>
                <a:srgbClr val="E3C803"/>
              </a:solidFill>
            </a:endParaRPr>
          </a:p>
          <a:p>
            <a:pPr marL="175358" indent="-87680"/>
            <a:r>
              <a:rPr lang="fr-FR" b="1" dirty="0" smtClean="0"/>
              <a:t>un</a:t>
            </a:r>
            <a:r>
              <a:rPr lang="fr-FR" b="1" baseline="0" dirty="0" smtClean="0"/>
              <a:t> service </a:t>
            </a:r>
          </a:p>
          <a:p>
            <a:pPr marL="264632" indent="-87680">
              <a:buFontTx/>
              <a:buChar char="-"/>
            </a:pPr>
            <a:r>
              <a:rPr lang="fr-FR" b="1" baseline="0" dirty="0" smtClean="0"/>
              <a:t>pérenne</a:t>
            </a:r>
          </a:p>
          <a:p>
            <a:pPr marL="264632" indent="-87680">
              <a:buFontTx/>
              <a:buChar char="-"/>
            </a:pPr>
            <a:r>
              <a:rPr lang="fr-FR" b="1" dirty="0" smtClean="0"/>
              <a:t>ouvert</a:t>
            </a:r>
          </a:p>
          <a:p>
            <a:pPr marL="264632" indent="-87680">
              <a:buFontTx/>
              <a:buChar char="-"/>
            </a:pPr>
            <a:r>
              <a:rPr lang="fr-FR" b="1" dirty="0" smtClean="0"/>
              <a:t>non-propriétaire</a:t>
            </a:r>
          </a:p>
          <a:p>
            <a:pPr marL="264632" indent="-87680">
              <a:buFontTx/>
              <a:buChar char="-"/>
            </a:pPr>
            <a:r>
              <a:rPr lang="fr-FR" b="1" dirty="0" smtClean="0"/>
              <a:t>indépendant</a:t>
            </a:r>
          </a:p>
          <a:p>
            <a:pPr marL="264632" indent="-87680">
              <a:buFontTx/>
              <a:buChar char="-"/>
            </a:pPr>
            <a:r>
              <a:rPr lang="fr-FR" b="1" dirty="0" smtClean="0"/>
              <a:t>interopérable</a:t>
            </a:r>
          </a:p>
          <a:p>
            <a:endParaRPr lang="fr-FR" dirty="0" smtClean="0"/>
          </a:p>
          <a:p>
            <a:r>
              <a:rPr lang="fr-FR" i="1" dirty="0" err="1" smtClean="0"/>
              <a:t>Individual</a:t>
            </a:r>
            <a:r>
              <a:rPr lang="fr-FR" i="1" dirty="0" smtClean="0"/>
              <a:t> control : </a:t>
            </a:r>
            <a:r>
              <a:rPr lang="en-US" b="1" i="1" dirty="0" smtClean="0"/>
              <a:t>Having confidence that ORCID will:</a:t>
            </a:r>
            <a:r>
              <a:rPr lang="en-US" i="1" dirty="0" smtClean="0"/>
              <a:t> </a:t>
            </a:r>
          </a:p>
          <a:p>
            <a:pPr marL="87680"/>
            <a:r>
              <a:rPr lang="en-US" i="1" dirty="0" smtClean="0"/>
              <a:t>Provide unique person identifiers </a:t>
            </a:r>
          </a:p>
          <a:p>
            <a:pPr marL="87680"/>
            <a:r>
              <a:rPr lang="en-US" i="1" dirty="0" smtClean="0"/>
              <a:t>Respect my privacy by letting me decide what information is associated with my </a:t>
            </a:r>
            <a:r>
              <a:rPr lang="en-US" i="1" dirty="0" err="1" smtClean="0"/>
              <a:t>iD</a:t>
            </a:r>
            <a:r>
              <a:rPr lang="en-US" i="1" dirty="0" smtClean="0"/>
              <a:t> </a:t>
            </a:r>
          </a:p>
          <a:p>
            <a:pPr marL="87680"/>
            <a:r>
              <a:rPr lang="en-US" i="1" dirty="0" smtClean="0"/>
              <a:t>Be clear and consistent about how I control access to my information </a:t>
            </a:r>
          </a:p>
          <a:p>
            <a:pPr marL="87680"/>
            <a:r>
              <a:rPr lang="en-US" i="1" dirty="0" smtClean="0"/>
              <a:t>Allow me to decide who has access to what information and to change those permissions at any time </a:t>
            </a:r>
          </a:p>
          <a:p>
            <a:pPr marL="87680"/>
            <a:r>
              <a:rPr lang="en-US" i="1" dirty="0" smtClean="0"/>
              <a:t>Follow the data protection rules in my country </a:t>
            </a:r>
          </a:p>
          <a:p>
            <a:pPr marL="87680"/>
            <a:endParaRPr lang="en-US" i="1" dirty="0" smtClean="0"/>
          </a:p>
          <a:p>
            <a:r>
              <a:rPr lang="fr-FR" i="1" dirty="0" err="1" smtClean="0"/>
              <a:t>Reliability</a:t>
            </a:r>
            <a:r>
              <a:rPr lang="fr-FR" i="1" dirty="0" smtClean="0"/>
              <a:t> : </a:t>
            </a:r>
            <a:r>
              <a:rPr lang="en-US" b="1" i="1" dirty="0" smtClean="0"/>
              <a:t>Having confidence that the ORCID Registry will:</a:t>
            </a:r>
            <a:r>
              <a:rPr lang="en-US" i="1" dirty="0" smtClean="0"/>
              <a:t> </a:t>
            </a:r>
          </a:p>
          <a:p>
            <a:pPr marL="87680"/>
            <a:r>
              <a:rPr lang="en-US" i="1" dirty="0" smtClean="0"/>
              <a:t>Be accessible to the public </a:t>
            </a:r>
          </a:p>
          <a:p>
            <a:pPr marL="87680"/>
            <a:r>
              <a:rPr lang="en-US" i="1" dirty="0" smtClean="0"/>
              <a:t>Be available when needed, now and in the future </a:t>
            </a:r>
          </a:p>
          <a:p>
            <a:pPr marL="87680"/>
            <a:r>
              <a:rPr lang="en-US" i="1" dirty="0" smtClean="0"/>
              <a:t>Support the use of my </a:t>
            </a:r>
            <a:r>
              <a:rPr lang="en-US" i="1" dirty="0" err="1" smtClean="0"/>
              <a:t>iD</a:t>
            </a:r>
            <a:r>
              <a:rPr lang="en-US" i="1" dirty="0" smtClean="0"/>
              <a:t> and Record </a:t>
            </a:r>
          </a:p>
          <a:p>
            <a:pPr marL="87680"/>
            <a:r>
              <a:rPr lang="en-US" i="1" dirty="0" smtClean="0"/>
              <a:t>Keep my personal information safe </a:t>
            </a:r>
          </a:p>
          <a:p>
            <a:pPr marL="87680"/>
            <a:r>
              <a:rPr lang="en-US" i="1" dirty="0" smtClean="0"/>
              <a:t>Continue to be driven by and respond to community needs </a:t>
            </a:r>
          </a:p>
          <a:p>
            <a:pPr marL="87680"/>
            <a:r>
              <a:rPr lang="en-US" i="1" dirty="0" smtClean="0"/>
              <a:t>Be prepared for challenges that may be hard to predict </a:t>
            </a:r>
          </a:p>
          <a:p>
            <a:pPr marL="87680"/>
            <a:r>
              <a:rPr lang="en-US" i="1" dirty="0" smtClean="0"/>
              <a:t>Evolve to the changing needs of its users </a:t>
            </a:r>
          </a:p>
          <a:p>
            <a:pPr marL="87680"/>
            <a:endParaRPr lang="en-US" i="1" dirty="0" smtClean="0"/>
          </a:p>
          <a:p>
            <a:r>
              <a:rPr lang="fr-FR" i="1" dirty="0" err="1" smtClean="0"/>
              <a:t>Accountability</a:t>
            </a:r>
            <a:r>
              <a:rPr lang="fr-FR" i="1" dirty="0" smtClean="0"/>
              <a:t> : </a:t>
            </a:r>
            <a:r>
              <a:rPr lang="en-US" b="1" i="1" dirty="0" smtClean="0"/>
              <a:t>Having confidence that ORCID will:</a:t>
            </a:r>
            <a:r>
              <a:rPr lang="en-US" i="1" dirty="0" smtClean="0"/>
              <a:t> </a:t>
            </a:r>
          </a:p>
          <a:p>
            <a:pPr marL="87680"/>
            <a:r>
              <a:rPr lang="en-US" i="1" dirty="0" smtClean="0"/>
              <a:t>Remain an open organization </a:t>
            </a:r>
          </a:p>
          <a:p>
            <a:pPr marL="87680"/>
            <a:r>
              <a:rPr lang="en-US" i="1" dirty="0" smtClean="0"/>
              <a:t>Persist as an service </a:t>
            </a:r>
          </a:p>
          <a:p>
            <a:pPr marL="87680"/>
            <a:r>
              <a:rPr lang="en-US" i="1" dirty="0" smtClean="0"/>
              <a:t>Be transparent when things don’t go as planned and enable users to fix things that aren’t right</a:t>
            </a:r>
          </a:p>
          <a:p>
            <a:pPr marL="87680"/>
            <a:endParaRPr lang="en-US" i="1" dirty="0" smtClean="0"/>
          </a:p>
          <a:p>
            <a:r>
              <a:rPr lang="en-US" i="1" dirty="0" smtClean="0"/>
              <a:t>Integrity</a:t>
            </a:r>
            <a:r>
              <a:rPr lang="en-US" i="1" baseline="0" dirty="0" smtClean="0"/>
              <a:t> : </a:t>
            </a:r>
            <a:r>
              <a:rPr lang="en-US" b="1" i="1" dirty="0" smtClean="0"/>
              <a:t>Having confidence that:</a:t>
            </a:r>
            <a:r>
              <a:rPr lang="en-US" i="1" dirty="0" smtClean="0"/>
              <a:t> </a:t>
            </a:r>
          </a:p>
          <a:p>
            <a:pPr marL="87680"/>
            <a:r>
              <a:rPr lang="en-US" i="1" dirty="0" smtClean="0"/>
              <a:t>ORCID enables high-fidelity connections with other identifiers</a:t>
            </a:r>
          </a:p>
          <a:p>
            <a:pPr marL="87680"/>
            <a:r>
              <a:rPr lang="en-US" i="1" dirty="0" smtClean="0"/>
              <a:t>You understand how to interpret information stored in an ORCID record</a:t>
            </a:r>
          </a:p>
          <a:p>
            <a:endParaRPr lang="en-US" b="1" i="0" u="sng" dirty="0" smtClean="0"/>
          </a:p>
          <a:p>
            <a:pPr marL="88900" indent="-88900"/>
            <a:r>
              <a:rPr lang="fr-FR" b="1" i="0" u="sng" dirty="0" smtClean="0">
                <a:solidFill>
                  <a:srgbClr val="E3C803"/>
                </a:solidFill>
              </a:rPr>
              <a:t>Mais, dans les</a:t>
            </a:r>
            <a:r>
              <a:rPr lang="fr-FR" b="1" i="0" u="sng" baseline="0" dirty="0" smtClean="0">
                <a:solidFill>
                  <a:srgbClr val="E3C803"/>
                </a:solidFill>
              </a:rPr>
              <a:t> faits, </a:t>
            </a:r>
            <a:r>
              <a:rPr lang="fr-FR" b="1" i="0" u="sng" baseline="0" dirty="0" smtClean="0"/>
              <a:t/>
            </a:r>
            <a:br>
              <a:rPr lang="fr-FR" b="1" i="0" u="sng" baseline="0" dirty="0" smtClean="0"/>
            </a:br>
            <a:r>
              <a:rPr lang="fr-FR" b="1" i="0" baseline="0" dirty="0" smtClean="0"/>
              <a:t>- pas un total </a:t>
            </a:r>
            <a:r>
              <a:rPr lang="fr-FR" b="1" i="1" baseline="0" dirty="0" smtClean="0"/>
              <a:t>open access</a:t>
            </a:r>
            <a:r>
              <a:rPr lang="fr-FR" b="0" i="1" baseline="0" dirty="0" smtClean="0"/>
              <a:t> </a:t>
            </a:r>
            <a:r>
              <a:rPr lang="fr-FR" b="0" i="0" baseline="0" dirty="0" smtClean="0"/>
              <a:t>(accès aux données une seule fois par an </a:t>
            </a:r>
            <a:r>
              <a:rPr lang="fr-FR" b="0" i="1" baseline="0" dirty="0" smtClean="0"/>
              <a:t>via</a:t>
            </a:r>
            <a:r>
              <a:rPr lang="fr-FR" b="0" i="0" baseline="0" dirty="0" smtClean="0"/>
              <a:t> un livrable d’ORCID) </a:t>
            </a:r>
            <a:r>
              <a:rPr lang="fr-FR" b="0" i="0" baseline="0" dirty="0" smtClean="0">
                <a:sym typeface="Wingdings" panose="05000000000000000000" pitchFamily="2" charset="2"/>
              </a:rPr>
              <a:t> seul ORCID dispose de toutes les informations en temps réel</a:t>
            </a:r>
            <a:r>
              <a:rPr lang="fr-FR" b="0" i="0" baseline="0" dirty="0" smtClean="0"/>
              <a:t/>
            </a:r>
            <a:br>
              <a:rPr lang="fr-FR" b="0" i="0" baseline="0" dirty="0" smtClean="0"/>
            </a:br>
            <a:r>
              <a:rPr lang="fr-FR" b="1" i="0" baseline="0" dirty="0" smtClean="0"/>
              <a:t>- des données de médiocre qualité (non vérifiées, incomplètes, etc.) </a:t>
            </a:r>
            <a:r>
              <a:rPr lang="fr-FR" b="0" i="0" baseline="0" dirty="0" smtClean="0"/>
              <a:t>; par ex., n’importe qui peut se créer un compte – ORCID veut croire à la vertu des chercheurs et de la communauté</a:t>
            </a:r>
            <a:br>
              <a:rPr lang="fr-FR" b="0" i="0" baseline="0" dirty="0" smtClean="0"/>
            </a:br>
            <a:r>
              <a:rPr lang="fr-FR" b="1" i="0" baseline="0" dirty="0" smtClean="0"/>
              <a:t>- un processus de représentation pas totalement transparent</a:t>
            </a:r>
            <a:br>
              <a:rPr lang="fr-FR" b="1" i="0" baseline="0" dirty="0" smtClean="0"/>
            </a:br>
            <a:r>
              <a:rPr lang="fr-FR" b="1" i="0" baseline="0" dirty="0" smtClean="0"/>
              <a:t>- des coûts d’adhésion conséquents </a:t>
            </a:r>
            <a:r>
              <a:rPr lang="fr-FR" b="0" i="0" baseline="0" dirty="0" smtClean="0"/>
              <a:t>(</a:t>
            </a:r>
            <a:r>
              <a:rPr lang="fr-FR" b="0" i="0" u="none" baseline="0" dirty="0" smtClean="0"/>
              <a:t>de $ 5 000 à $ 25 000 hors consortium) entraînant des inégalités de fait</a:t>
            </a:r>
            <a:r>
              <a:rPr lang="fr-FR" b="1" i="0" u="sng" baseline="0" dirty="0" smtClean="0"/>
              <a:t/>
            </a:r>
            <a:br>
              <a:rPr lang="fr-FR" b="1" i="0" u="sng" baseline="0" dirty="0" smtClean="0"/>
            </a:br>
            <a:r>
              <a:rPr lang="fr-FR" b="1" i="0" baseline="0" dirty="0" smtClean="0"/>
              <a:t>- une nécessaire coopération avec les éditeurs</a:t>
            </a:r>
            <a:r>
              <a:rPr lang="fr-FR" b="0" i="0" baseline="0" dirty="0" smtClean="0"/>
              <a:t>, </a:t>
            </a:r>
            <a:r>
              <a:rPr lang="fr-FR" b="0" i="0" u="none" baseline="0" dirty="0" smtClean="0"/>
              <a:t>amenant une possible monopolisation de la communication scientifique </a:t>
            </a:r>
            <a:r>
              <a:rPr lang="fr-FR" b="0" i="1" u="none" baseline="0" dirty="0" smtClean="0"/>
              <a:t>via</a:t>
            </a:r>
            <a:r>
              <a:rPr lang="fr-FR" b="0" i="0" u="none" baseline="0" dirty="0" smtClean="0"/>
              <a:t> les identifiants (cf. </a:t>
            </a:r>
            <a:r>
              <a:rPr lang="fr-FR" b="0" i="0" u="none" baseline="0" dirty="0" err="1" smtClean="0"/>
              <a:t>Subbiah</a:t>
            </a:r>
            <a:r>
              <a:rPr lang="fr-FR" b="0" i="0" u="none" baseline="0" dirty="0" smtClean="0"/>
              <a:t> </a:t>
            </a:r>
            <a:r>
              <a:rPr lang="fr-FR" b="0" i="0" u="none" baseline="0" dirty="0" err="1" smtClean="0"/>
              <a:t>Arunachalam</a:t>
            </a:r>
            <a:r>
              <a:rPr lang="fr-FR" b="0" i="0" u="none" baseline="0" dirty="0" smtClean="0"/>
              <a:t> et </a:t>
            </a:r>
            <a:r>
              <a:rPr lang="fr-FR" b="0" i="0" u="none" baseline="0" dirty="0" err="1" smtClean="0"/>
              <a:t>Muthu</a:t>
            </a:r>
            <a:r>
              <a:rPr lang="fr-FR" b="0" i="0" u="none" baseline="0" dirty="0" smtClean="0"/>
              <a:t> </a:t>
            </a:r>
            <a:r>
              <a:rPr lang="fr-FR" b="0" i="0" u="none" baseline="0" dirty="0" err="1" smtClean="0"/>
              <a:t>Madhan</a:t>
            </a:r>
            <a:r>
              <a:rPr lang="fr-FR" b="0" i="0" u="none" baseline="0" dirty="0" smtClean="0"/>
              <a:t>. « </a:t>
            </a:r>
            <a:r>
              <a:rPr lang="en-US" dirty="0" smtClean="0"/>
              <a:t>Adopting ORCID as a unique identifier will benefit all involved in scholarly communication</a:t>
            </a:r>
            <a:r>
              <a:rPr lang="fr-FR" b="0" i="0" u="none" baseline="0" dirty="0" smtClean="0"/>
              <a:t> ». </a:t>
            </a:r>
            <a:r>
              <a:rPr lang="fr-FR" b="0" i="1" u="none" baseline="0" dirty="0" smtClean="0"/>
              <a:t>The national </a:t>
            </a:r>
            <a:r>
              <a:rPr lang="fr-FR" b="0" i="1" u="none" baseline="0" dirty="0" err="1" smtClean="0"/>
              <a:t>medical</a:t>
            </a:r>
            <a:r>
              <a:rPr lang="fr-FR" b="0" i="1" u="none" baseline="0" dirty="0" smtClean="0"/>
              <a:t> journal of </a:t>
            </a:r>
            <a:r>
              <a:rPr lang="fr-FR" b="0" i="1" u="none" baseline="0" dirty="0" err="1" smtClean="0"/>
              <a:t>India</a:t>
            </a:r>
            <a:r>
              <a:rPr lang="fr-FR" b="0" i="1" u="none" baseline="0" dirty="0" smtClean="0"/>
              <a:t>. </a:t>
            </a:r>
            <a:r>
              <a:rPr lang="fr-FR" b="0" i="0" u="none" baseline="0" dirty="0" smtClean="0"/>
              <a:t> 2016. vol. 29, n° 4, p. 227-234. [en ligne]. Disponible sur : http://www.nmji.in/downloadpdf.asp?issn=0970-258X;year=2016;volume=29;issue=4;spage=227;epage=234;aulast=Arunachalam;type=2)</a:t>
            </a:r>
            <a:endParaRPr lang="fr-FR" b="0" i="0" u="none"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35</a:t>
            </a:fld>
            <a:endParaRPr lang="fr-FR" dirty="0"/>
          </a:p>
        </p:txBody>
      </p:sp>
    </p:spTree>
    <p:extLst>
      <p:ext uri="{BB962C8B-B14F-4D97-AF65-F5344CB8AC3E}">
        <p14:creationId xmlns:p14="http://schemas.microsoft.com/office/powerpoint/2010/main" val="364841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Référence : </a:t>
            </a:r>
            <a:r>
              <a:rPr lang="fr-FR" b="0" i="0" baseline="0" dirty="0" smtClean="0"/>
              <a:t>ORCID. </a:t>
            </a:r>
            <a:r>
              <a:rPr lang="fr-FR" b="0" i="1" baseline="0" dirty="0" smtClean="0"/>
              <a:t>2017 </a:t>
            </a:r>
            <a:r>
              <a:rPr lang="fr-FR" b="0" i="1" baseline="0" dirty="0" err="1" smtClean="0"/>
              <a:t>Annual</a:t>
            </a:r>
            <a:r>
              <a:rPr lang="fr-FR" b="0" i="1" baseline="0" dirty="0" smtClean="0"/>
              <a:t> report</a:t>
            </a:r>
            <a:r>
              <a:rPr lang="fr-FR" b="0" i="0" baseline="0" dirty="0" smtClean="0"/>
              <a:t>. 19 p. [en ligne]. Disponible sur : https://figshare.com/articles/ORCID_Annual_Report_2017/5950318</a:t>
            </a:r>
            <a:endParaRPr lang="fr-FR" i="0" dirty="0" smtClean="0"/>
          </a:p>
          <a:p>
            <a:pPr>
              <a:spcAft>
                <a:spcPts val="603"/>
              </a:spcAft>
            </a:pPr>
            <a:endParaRPr lang="fr-FR" i="0" dirty="0" smtClean="0"/>
          </a:p>
          <a:p>
            <a:pPr>
              <a:spcAft>
                <a:spcPts val="603"/>
              </a:spcAft>
            </a:pPr>
            <a:r>
              <a:rPr lang="fr-FR" sz="1100" b="1" u="sng" dirty="0">
                <a:solidFill>
                  <a:srgbClr val="E3C803"/>
                </a:solidFill>
              </a:rPr>
              <a:t>Fonctionnement</a:t>
            </a:r>
            <a:r>
              <a:rPr lang="fr-FR" sz="1100" u="sng" dirty="0">
                <a:solidFill>
                  <a:srgbClr val="E3C803"/>
                </a:solidFill>
              </a:rPr>
              <a:t> </a:t>
            </a:r>
          </a:p>
          <a:p>
            <a:pPr indent="6350"/>
            <a:r>
              <a:rPr lang="fr-FR" i="0" dirty="0" smtClean="0"/>
              <a:t>ORCID</a:t>
            </a:r>
            <a:r>
              <a:rPr lang="fr-FR" i="0" baseline="0" dirty="0" smtClean="0"/>
              <a:t> repose sur deux fonctions principales :</a:t>
            </a:r>
          </a:p>
          <a:p>
            <a:pPr marL="175358" indent="-87680"/>
            <a:r>
              <a:rPr lang="fr-FR" i="0" baseline="0" dirty="0" smtClean="0"/>
              <a:t>- un </a:t>
            </a:r>
            <a:r>
              <a:rPr lang="fr-FR" b="1" i="0" baseline="0" dirty="0" smtClean="0"/>
              <a:t>répertoire</a:t>
            </a:r>
            <a:r>
              <a:rPr lang="fr-FR" i="0" baseline="0" dirty="0" smtClean="0"/>
              <a:t> pour obtenir un identifiant et gérer la liste de ses activités</a:t>
            </a:r>
          </a:p>
          <a:p>
            <a:pPr marL="175358" indent="-87680"/>
            <a:r>
              <a:rPr lang="fr-FR" i="0" baseline="0" dirty="0" smtClean="0"/>
              <a:t>- des </a:t>
            </a:r>
            <a:r>
              <a:rPr lang="fr-FR" b="1" i="0" baseline="0" dirty="0" smtClean="0"/>
              <a:t>API</a:t>
            </a:r>
            <a:r>
              <a:rPr lang="fr-FR" i="0" baseline="0" dirty="0" smtClean="0"/>
              <a:t> qui permettent les liens et les échanges avec d’autres systèmes via authentification – cf. </a:t>
            </a:r>
            <a:r>
              <a:rPr lang="fr-FR" i="0" baseline="0" dirty="0" err="1" smtClean="0"/>
              <a:t>prncipe</a:t>
            </a:r>
            <a:r>
              <a:rPr lang="fr-FR" i="0" baseline="0" dirty="0" smtClean="0"/>
              <a:t> du « </a:t>
            </a:r>
            <a:r>
              <a:rPr lang="fr-FR" i="1" baseline="0" dirty="0" smtClean="0"/>
              <a:t>enter once, </a:t>
            </a:r>
            <a:r>
              <a:rPr lang="fr-FR" i="1" baseline="0" dirty="0" err="1" smtClean="0"/>
              <a:t>reuse</a:t>
            </a:r>
            <a:r>
              <a:rPr lang="fr-FR" i="1" dirty="0" smtClean="0"/>
              <a:t> </a:t>
            </a:r>
            <a:r>
              <a:rPr lang="fr-FR" i="1" dirty="0" err="1" smtClean="0"/>
              <a:t>often</a:t>
            </a:r>
            <a:r>
              <a:rPr lang="fr-FR" i="0" dirty="0" smtClean="0"/>
              <a:t> »</a:t>
            </a:r>
          </a:p>
          <a:p>
            <a:pPr marL="345935" lvl="1" indent="-81303">
              <a:buFontTx/>
              <a:buChar char="-"/>
            </a:pPr>
            <a:r>
              <a:rPr lang="fr-FR" dirty="0" smtClean="0"/>
              <a:t>institutions</a:t>
            </a:r>
            <a:r>
              <a:rPr lang="fr-FR" dirty="0"/>
              <a:t>, éditeurs, bailleurs de fonds </a:t>
            </a:r>
            <a:r>
              <a:rPr lang="fr-FR" dirty="0">
                <a:sym typeface="Wingdings" panose="05000000000000000000" pitchFamily="2" charset="2"/>
              </a:rPr>
              <a:t> </a:t>
            </a:r>
            <a:r>
              <a:rPr lang="fr-FR" dirty="0"/>
              <a:t>cf. </a:t>
            </a:r>
            <a:r>
              <a:rPr lang="fr-FR" i="1" dirty="0"/>
              <a:t>infra</a:t>
            </a:r>
            <a:endParaRPr lang="fr-FR" dirty="0"/>
          </a:p>
          <a:p>
            <a:pPr marL="345935" lvl="1" indent="-81303">
              <a:buFontTx/>
              <a:buChar char="-"/>
            </a:pPr>
            <a:r>
              <a:rPr lang="fr-FR" dirty="0"/>
              <a:t>fournisseurs de services comme des bases de données bibliographiques (Scopus, WOS, </a:t>
            </a:r>
            <a:r>
              <a:rPr lang="fr-FR" dirty="0" err="1"/>
              <a:t>ProQuest</a:t>
            </a:r>
            <a:r>
              <a:rPr lang="fr-FR" dirty="0"/>
              <a:t>), des plateformes de dépôt de contenu (</a:t>
            </a:r>
            <a:r>
              <a:rPr lang="fr-FR" dirty="0" err="1"/>
              <a:t>Figshare</a:t>
            </a:r>
            <a:r>
              <a:rPr lang="fr-FR" dirty="0"/>
              <a:t>), des outils d’impact (Altmetric) </a:t>
            </a:r>
          </a:p>
          <a:p>
            <a:pPr marL="345935" lvl="1" indent="-81303">
              <a:buFontTx/>
              <a:buChar char="-"/>
            </a:pPr>
            <a:r>
              <a:rPr lang="fr-FR" dirty="0"/>
              <a:t>projets encyclopédiques (Wikipédia, cf. https://en.wikipedia.org/wiki/Category:Wikipedia_articles_with_ORCID_identifiers)</a:t>
            </a:r>
          </a:p>
          <a:p>
            <a:endParaRPr lang="fr-FR" dirty="0" smtClean="0"/>
          </a:p>
          <a:p>
            <a:pPr>
              <a:spcAft>
                <a:spcPts val="603"/>
              </a:spcAft>
            </a:pPr>
            <a:r>
              <a:rPr lang="fr-FR" sz="1100" b="1" u="sng" dirty="0">
                <a:solidFill>
                  <a:srgbClr val="E3C803"/>
                </a:solidFill>
              </a:rPr>
              <a:t>ORCID et adhésion</a:t>
            </a:r>
          </a:p>
          <a:p>
            <a:r>
              <a:rPr lang="fr-FR" dirty="0" smtClean="0"/>
              <a:t>L’adhésion à ORCID (</a:t>
            </a:r>
            <a:r>
              <a:rPr lang="fr-FR" i="1" dirty="0" err="1" smtClean="0"/>
              <a:t>membership</a:t>
            </a:r>
            <a:r>
              <a:rPr lang="fr-FR" dirty="0" smtClean="0"/>
              <a:t>), à titre individuel ou </a:t>
            </a:r>
            <a:r>
              <a:rPr lang="fr-FR" i="1" dirty="0" smtClean="0"/>
              <a:t>via</a:t>
            </a:r>
            <a:r>
              <a:rPr lang="fr-FR" dirty="0" smtClean="0"/>
              <a:t> un consortium permet d’accéder à d’autres services et d’autres données (API, rapports personnalisés, soutien technique, intégration dans des services locaux)</a:t>
            </a:r>
          </a:p>
          <a:p>
            <a:endParaRPr lang="fr-FR" dirty="0" smtClean="0"/>
          </a:p>
          <a:p>
            <a:pPr marL="175358" indent="-87680">
              <a:spcAft>
                <a:spcPts val="301"/>
              </a:spcAft>
            </a:pPr>
            <a:r>
              <a:rPr lang="fr-FR" b="1" dirty="0"/>
              <a:t>- </a:t>
            </a:r>
            <a:r>
              <a:rPr lang="fr-FR" b="1" dirty="0" smtClean="0">
                <a:solidFill>
                  <a:srgbClr val="E3C803"/>
                </a:solidFill>
              </a:rPr>
              <a:t>raisons d’adhérer </a:t>
            </a:r>
            <a:r>
              <a:rPr lang="fr-FR" dirty="0"/>
              <a:t>(cf. </a:t>
            </a:r>
            <a:r>
              <a:rPr lang="fr-FR" dirty="0" smtClean="0"/>
              <a:t>https</a:t>
            </a:r>
            <a:r>
              <a:rPr lang="fr-FR" dirty="0"/>
              <a:t>://</a:t>
            </a:r>
            <a:r>
              <a:rPr lang="fr-FR" dirty="0" smtClean="0"/>
              <a:t>orcid.figshare.com/articles/ORCID_2018_MEMBER_SURVEY_pdf/7773962)</a:t>
            </a:r>
            <a:endParaRPr lang="fr-FR" b="1" dirty="0">
              <a:solidFill>
                <a:srgbClr val="E3C803"/>
              </a:solidFill>
            </a:endParaRPr>
          </a:p>
          <a:p>
            <a:pPr lvl="1" indent="-78115">
              <a:buFontTx/>
              <a:buChar char="-"/>
            </a:pPr>
            <a:r>
              <a:rPr lang="fr-FR" dirty="0" smtClean="0"/>
              <a:t>désambiguïsation des chercheurs dans les systèmes locaux</a:t>
            </a:r>
          </a:p>
          <a:p>
            <a:pPr lvl="1" indent="-78115">
              <a:buFontTx/>
              <a:buChar char="-"/>
            </a:pPr>
            <a:r>
              <a:rPr lang="fr-FR" dirty="0" smtClean="0"/>
              <a:t>réutilisation de données ORCID pour des besoins locaux</a:t>
            </a:r>
          </a:p>
          <a:p>
            <a:pPr lvl="1" indent="-78115">
              <a:buFontTx/>
              <a:buChar char="-"/>
            </a:pPr>
            <a:r>
              <a:rPr lang="fr-FR" dirty="0" smtClean="0"/>
              <a:t>ajouter et mettre à jour les comptes ORCID des chercheurs locaux</a:t>
            </a:r>
          </a:p>
          <a:p>
            <a:pPr lvl="1" indent="-78115">
              <a:buFontTx/>
              <a:buChar char="-"/>
            </a:pPr>
            <a:r>
              <a:rPr lang="fr-FR" dirty="0" smtClean="0"/>
              <a:t>faciliter l’analyse et le suivi entre des systèmes multiples</a:t>
            </a:r>
            <a:endParaRPr lang="fr-FR" dirty="0"/>
          </a:p>
          <a:p>
            <a:endParaRPr lang="fr-FR" b="1" dirty="0">
              <a:solidFill>
                <a:srgbClr val="E3C803"/>
              </a:solidFill>
            </a:endParaRPr>
          </a:p>
          <a:p>
            <a:pPr marL="180975" indent="-95250"/>
            <a:r>
              <a:rPr lang="fr-FR" b="1" dirty="0"/>
              <a:t>- </a:t>
            </a:r>
            <a:r>
              <a:rPr lang="fr-FR" b="1" dirty="0" smtClean="0">
                <a:solidFill>
                  <a:srgbClr val="E3C803"/>
                </a:solidFill>
              </a:rPr>
              <a:t>exemples </a:t>
            </a:r>
            <a:r>
              <a:rPr lang="fr-FR" b="1" dirty="0">
                <a:solidFill>
                  <a:srgbClr val="E3C803"/>
                </a:solidFill>
              </a:rPr>
              <a:t>d’intégrations d’ORCID </a:t>
            </a:r>
            <a:r>
              <a:rPr lang="fr-FR" dirty="0"/>
              <a:t>(https://</a:t>
            </a:r>
            <a:r>
              <a:rPr lang="fr-FR" dirty="0" smtClean="0"/>
              <a:t>orcid.figshare.com/articles/ORCID_2018_MEMBER_SURVEY_pdf/7773962):</a:t>
            </a:r>
          </a:p>
          <a:p>
            <a:pPr marL="361950" indent="-95250">
              <a:tabLst>
                <a:tab pos="361950" algn="l"/>
              </a:tabLst>
            </a:pPr>
            <a:r>
              <a:rPr lang="fr-FR" dirty="0" smtClean="0"/>
              <a:t>- systèmes de publications (soumission de manuscrits, </a:t>
            </a:r>
            <a:r>
              <a:rPr lang="fr-FR" i="1" dirty="0" err="1" smtClean="0"/>
              <a:t>peer</a:t>
            </a:r>
            <a:r>
              <a:rPr lang="fr-FR" i="1" dirty="0" smtClean="0"/>
              <a:t> review</a:t>
            </a:r>
            <a:r>
              <a:rPr lang="fr-FR" dirty="0" smtClean="0"/>
              <a:t>, systèmes de thèses et de mémoires) : 45 %</a:t>
            </a:r>
          </a:p>
          <a:p>
            <a:pPr marL="361950" indent="-95250">
              <a:tabLst>
                <a:tab pos="361950" algn="l"/>
              </a:tabLst>
            </a:pPr>
            <a:r>
              <a:rPr lang="fr-FR" i="1" dirty="0" smtClean="0"/>
              <a:t>- data management </a:t>
            </a:r>
            <a:r>
              <a:rPr lang="fr-FR" i="1" dirty="0" err="1" smtClean="0"/>
              <a:t>systems</a:t>
            </a:r>
            <a:r>
              <a:rPr lang="fr-FR" dirty="0" smtClean="0"/>
              <a:t> (réservoirs, systèmes de CV) : 43 % et </a:t>
            </a:r>
            <a:r>
              <a:rPr lang="fr-FR" i="1" dirty="0" err="1" smtClean="0"/>
              <a:t>reporting</a:t>
            </a:r>
            <a:r>
              <a:rPr lang="fr-FR" i="1" dirty="0" smtClean="0"/>
              <a:t> </a:t>
            </a:r>
            <a:r>
              <a:rPr lang="fr-FR" i="1" dirty="0" err="1" smtClean="0"/>
              <a:t>systems</a:t>
            </a:r>
            <a:r>
              <a:rPr lang="fr-FR" dirty="0" smtClean="0"/>
              <a:t> (CRIS, conflit d’intérêt, bourses postdoctorales) : 40 %</a:t>
            </a:r>
          </a:p>
          <a:p>
            <a:pPr marL="361950" indent="-95250">
              <a:tabLst>
                <a:tab pos="361950" algn="l"/>
              </a:tabLst>
            </a:pPr>
            <a:r>
              <a:rPr lang="fr-FR" dirty="0" smtClean="0"/>
              <a:t>- outils et systèmes de profils pour les chercheur (systèmes de profils, carnets de laboratoire) : 30 %</a:t>
            </a:r>
          </a:p>
          <a:p>
            <a:pPr marL="361950" indent="-95250">
              <a:tabLst>
                <a:tab pos="361950" algn="l"/>
              </a:tabLst>
            </a:pPr>
            <a:r>
              <a:rPr lang="fr-FR" dirty="0" smtClean="0"/>
              <a:t>- systèmes liés au financement (soumission, suivi) : 22 %</a:t>
            </a:r>
          </a:p>
          <a:p>
            <a:pPr marL="361950" indent="-95250">
              <a:tabLst>
                <a:tab pos="361950" algn="l"/>
              </a:tabLst>
            </a:pPr>
            <a:r>
              <a:rPr lang="fr-FR" dirty="0" smtClean="0"/>
              <a:t>- fournisseurs d’identifiants pérennes, permettant du travail croisé : 5 %</a:t>
            </a:r>
            <a:br>
              <a:rPr lang="fr-FR" dirty="0" smtClean="0"/>
            </a:b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36</a:t>
            </a:fld>
            <a:endParaRPr lang="fr-FR" dirty="0"/>
          </a:p>
        </p:txBody>
      </p:sp>
    </p:spTree>
    <p:extLst>
      <p:ext uri="{BB962C8B-B14F-4D97-AF65-F5344CB8AC3E}">
        <p14:creationId xmlns:p14="http://schemas.microsoft.com/office/powerpoint/2010/main" val="2807807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http://support.orcid.org/knowledgebase/articles/463380-overview-of-your-orcid-record</a:t>
            </a:r>
          </a:p>
          <a:p>
            <a:endParaRPr lang="fr-FR" dirty="0" smtClean="0"/>
          </a:p>
          <a:p>
            <a:pPr>
              <a:spcAft>
                <a:spcPts val="603"/>
              </a:spcAft>
            </a:pPr>
            <a:r>
              <a:rPr lang="fr-FR" sz="1100" b="1" u="sng" dirty="0">
                <a:solidFill>
                  <a:srgbClr val="E3C803"/>
                </a:solidFill>
              </a:rPr>
              <a:t>Contenu</a:t>
            </a:r>
          </a:p>
          <a:p>
            <a:pPr marL="264632" indent="-176953">
              <a:buAutoNum type="arabicPeriod"/>
            </a:pPr>
            <a:r>
              <a:rPr lang="fr-FR" dirty="0" smtClean="0"/>
              <a:t>nom</a:t>
            </a:r>
          </a:p>
          <a:p>
            <a:pPr marL="264632" indent="-176953">
              <a:buAutoNum type="arabicPeriod"/>
            </a:pPr>
            <a:r>
              <a:rPr lang="fr-FR" dirty="0" smtClean="0"/>
              <a:t>informations personnelles</a:t>
            </a:r>
          </a:p>
          <a:p>
            <a:pPr marL="264632" indent="-176953">
              <a:buAutoNum type="arabicPeriod"/>
            </a:pPr>
            <a:r>
              <a:rPr lang="fr-FR" dirty="0" smtClean="0"/>
              <a:t>biographie</a:t>
            </a:r>
          </a:p>
          <a:p>
            <a:pPr marL="264632" indent="-176953">
              <a:buAutoNum type="arabicPeriod"/>
            </a:pPr>
            <a:r>
              <a:rPr lang="fr-FR" dirty="0" smtClean="0"/>
              <a:t>éducation</a:t>
            </a:r>
          </a:p>
          <a:p>
            <a:pPr marL="264632" indent="-176953">
              <a:buAutoNum type="arabicPeriod"/>
            </a:pPr>
            <a:r>
              <a:rPr lang="fr-FR" dirty="0" smtClean="0"/>
              <a:t>emploi</a:t>
            </a:r>
          </a:p>
          <a:p>
            <a:pPr marL="264632" indent="-176953">
              <a:buAutoNum type="arabicPeriod"/>
            </a:pPr>
            <a:r>
              <a:rPr lang="fr-FR" dirty="0" smtClean="0"/>
              <a:t>financement</a:t>
            </a:r>
          </a:p>
          <a:p>
            <a:pPr marL="264632" indent="-176953">
              <a:buAutoNum type="arabicPeriod"/>
            </a:pPr>
            <a:r>
              <a:rPr lang="fr-FR" dirty="0" smtClean="0"/>
              <a:t>travaux</a:t>
            </a:r>
          </a:p>
          <a:p>
            <a:pPr marL="264632" indent="-176953">
              <a:buAutoNum type="arabicPeriod"/>
            </a:pPr>
            <a:r>
              <a:rPr lang="fr-FR" dirty="0" smtClean="0"/>
              <a:t>paramètres</a:t>
            </a:r>
            <a:r>
              <a:rPr lang="fr-FR" baseline="0" dirty="0" smtClean="0"/>
              <a:t> du compte</a:t>
            </a:r>
          </a:p>
          <a:p>
            <a:pPr marL="264632" indent="-176953">
              <a:buAutoNum type="arabicPeriod"/>
            </a:pPr>
            <a:r>
              <a:rPr lang="fr-FR" baseline="0" dirty="0" smtClean="0"/>
              <a:t>visibilité </a:t>
            </a:r>
            <a:r>
              <a:rPr lang="fr-FR" baseline="0" dirty="0" smtClean="0">
                <a:sym typeface="Wingdings" panose="05000000000000000000" pitchFamily="2" charset="2"/>
              </a:rPr>
              <a:t> !</a:t>
            </a:r>
            <a:r>
              <a:rPr lang="fr-FR" dirty="0" smtClean="0">
                <a:sym typeface="Wingdings" panose="05000000000000000000" pitchFamily="2" charset="2"/>
              </a:rPr>
              <a:t> </a:t>
            </a:r>
            <a:r>
              <a:rPr lang="fr-FR" baseline="0" dirty="0" smtClean="0">
                <a:sym typeface="Wingdings" panose="05000000000000000000" pitchFamily="2" charset="2"/>
              </a:rPr>
              <a:t>certains comptes peuvent sembler vides, alors qu’ils sont juste rendus privés</a:t>
            </a:r>
            <a:endParaRPr lang="fr-FR" baseline="0" dirty="0" smtClean="0"/>
          </a:p>
          <a:p>
            <a:endParaRPr lang="fr-FR" baseline="0" dirty="0" smtClean="0"/>
          </a:p>
          <a:p>
            <a:r>
              <a:rPr lang="fr-FR" b="1" dirty="0">
                <a:sym typeface="Wingdings" panose="05000000000000000000" pitchFamily="2" charset="2"/>
              </a:rPr>
              <a:t>A prendre pour ce qu’il est : </a:t>
            </a:r>
            <a:r>
              <a:rPr lang="fr-FR" b="1" u="sng" dirty="0">
                <a:sym typeface="Wingdings" panose="05000000000000000000" pitchFamily="2" charset="2"/>
              </a:rPr>
              <a:t>un hub entre différents services </a:t>
            </a:r>
            <a:r>
              <a:rPr lang="fr-FR" dirty="0">
                <a:sym typeface="Wingdings" panose="05000000000000000000" pitchFamily="2" charset="2"/>
              </a:rPr>
              <a:t>(cf. constat de Martin Klein et Herbert Van de </a:t>
            </a:r>
            <a:r>
              <a:rPr lang="fr-FR" dirty="0" err="1">
                <a:sym typeface="Wingdings" panose="05000000000000000000" pitchFamily="2" charset="2"/>
              </a:rPr>
              <a:t>Sompel</a:t>
            </a:r>
            <a:r>
              <a:rPr lang="fr-FR" dirty="0">
                <a:sym typeface="Wingdings" panose="05000000000000000000" pitchFamily="2" charset="2"/>
              </a:rPr>
              <a:t>,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dirty="0">
                <a:sym typeface="Wingdings" panose="05000000000000000000" pitchFamily="2" charset="2"/>
              </a:rPr>
              <a:t>https://arxiv.org/abs/1703.09343 pour utiliser ORCID comme outil de recherche, et cet échange sur Twitter : https://twitter.com/EvoMRI/status/861640255384014849)</a:t>
            </a:r>
          </a:p>
          <a:p>
            <a:pPr marL="175358" indent="-87680">
              <a:buFontTx/>
              <a:buChar char="-"/>
            </a:pPr>
            <a:r>
              <a:rPr lang="fr-FR" dirty="0">
                <a:sym typeface="Wingdings" panose="05000000000000000000" pitchFamily="2" charset="2"/>
              </a:rPr>
              <a:t>n’est pas un service de profil (peu d’informations descriptives possibles)</a:t>
            </a:r>
          </a:p>
          <a:p>
            <a:pPr marL="175358" indent="-87680">
              <a:buFontTx/>
              <a:buChar char="-"/>
            </a:pPr>
            <a:r>
              <a:rPr lang="fr-FR" dirty="0">
                <a:sym typeface="Wingdings" panose="05000000000000000000" pitchFamily="2" charset="2"/>
              </a:rPr>
              <a:t>n’est pas un outil de gestion de références bibliographiques (piètres qualités des références bibliographiques)</a:t>
            </a:r>
          </a:p>
          <a:p>
            <a:pPr marL="175358" indent="-87680">
              <a:buFontTx/>
              <a:buChar char="-"/>
            </a:pPr>
            <a:r>
              <a:rPr lang="fr-FR" dirty="0">
                <a:sym typeface="Wingdings" panose="05000000000000000000" pitchFamily="2" charset="2"/>
              </a:rPr>
              <a:t>n’est pas un moteur de recherche (le moteur ne permet de chercher qu’au nom ou au numéro ; pour chercher au niveau des institutions, besoin de passer par l’API)</a:t>
            </a:r>
          </a:p>
          <a:p>
            <a:pPr marL="175358" indent="-87680"/>
            <a:endParaRPr lang="fr-FR" baseline="0" dirty="0" smtClean="0">
              <a:sym typeface="Wingdings" panose="05000000000000000000" pitchFamily="2" charset="2"/>
            </a:endParaRPr>
          </a:p>
          <a:p>
            <a:endParaRPr lang="fr-FR" baseline="0" dirty="0" smtClean="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37</a:t>
            </a:fld>
            <a:endParaRPr lang="fr-FR" dirty="0"/>
          </a:p>
        </p:txBody>
      </p:sp>
    </p:spTree>
    <p:extLst>
      <p:ext uri="{BB962C8B-B14F-4D97-AF65-F5344CB8AC3E}">
        <p14:creationId xmlns:p14="http://schemas.microsoft.com/office/powerpoint/2010/main" val="55461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Aft>
                <a:spcPts val="603"/>
              </a:spcAft>
              <a:defRPr/>
            </a:pPr>
            <a:r>
              <a:rPr lang="fr-FR" sz="1100" b="1" u="sng" dirty="0">
                <a:solidFill>
                  <a:srgbClr val="E3C803"/>
                </a:solidFill>
              </a:rPr>
              <a:t>ORCID comme un pivot (</a:t>
            </a:r>
            <a:r>
              <a:rPr lang="fr-FR" sz="1100" b="1" i="1" u="sng" dirty="0">
                <a:solidFill>
                  <a:srgbClr val="E3C803"/>
                </a:solidFill>
              </a:rPr>
              <a:t>hub</a:t>
            </a:r>
            <a:r>
              <a:rPr lang="fr-FR" sz="1100" b="1" u="sng" dirty="0">
                <a:solidFill>
                  <a:srgbClr val="E3C803"/>
                </a:solidFill>
              </a:rPr>
              <a:t>)</a:t>
            </a:r>
          </a:p>
          <a:p>
            <a:pPr marL="175358" indent="-87680">
              <a:defRPr/>
            </a:pPr>
            <a:r>
              <a:rPr lang="fr-FR" dirty="0" smtClean="0"/>
              <a:t>- «</a:t>
            </a:r>
            <a:r>
              <a:rPr lang="fr-FR" dirty="0"/>
              <a:t> </a:t>
            </a:r>
            <a:r>
              <a:rPr lang="en-US" i="1" dirty="0"/>
              <a:t>They don’t even try to deliver one “full service package”, but they want to provide a sustainable, agreed-upon source of author data available to all kinds of services</a:t>
            </a:r>
            <a:r>
              <a:rPr lang="fr-FR" dirty="0"/>
              <a:t> » (L. Heller, </a:t>
            </a:r>
            <a:r>
              <a:rPr lang="fr-FR" i="1" dirty="0"/>
              <a:t>op. </a:t>
            </a:r>
            <a:r>
              <a:rPr lang="fr-FR" i="1" dirty="0" err="1"/>
              <a:t>cit</a:t>
            </a:r>
            <a:r>
              <a:rPr lang="fr-FR" i="1" dirty="0"/>
              <a:t>.</a:t>
            </a:r>
            <a:r>
              <a:rPr lang="fr-FR" dirty="0"/>
              <a:t>, http://blogs.lse.ac.uk/impactofsocialsciences/2015/07/16/scholarlyprofile-of-the-future</a:t>
            </a:r>
            <a:r>
              <a:rPr lang="fr-FR" dirty="0" smtClean="0"/>
              <a:t>/)</a:t>
            </a:r>
            <a:r>
              <a:rPr lang="fr-FR" dirty="0">
                <a:sym typeface="Wingdings" panose="05000000000000000000" pitchFamily="2" charset="2"/>
              </a:rPr>
              <a:t> </a:t>
            </a:r>
            <a:endParaRPr lang="fr-FR" dirty="0" smtClean="0">
              <a:sym typeface="Wingdings" panose="05000000000000000000" pitchFamily="2" charset="2"/>
            </a:endParaRPr>
          </a:p>
          <a:p>
            <a:pPr marL="452744" indent="-87680">
              <a:defRPr/>
            </a:pPr>
            <a:r>
              <a:rPr lang="fr-FR" dirty="0" smtClean="0">
                <a:sym typeface="Wingdings" panose="05000000000000000000" pitchFamily="2" charset="2"/>
              </a:rPr>
              <a:t> </a:t>
            </a:r>
            <a:r>
              <a:rPr lang="fr-FR" dirty="0">
                <a:sym typeface="Wingdings" panose="05000000000000000000" pitchFamily="2" charset="2"/>
              </a:rPr>
              <a:t>ORCID au centre d’un réseau d’échanges de données permettant :</a:t>
            </a:r>
            <a:br>
              <a:rPr lang="fr-FR" dirty="0">
                <a:sym typeface="Wingdings" panose="05000000000000000000" pitchFamily="2" charset="2"/>
              </a:rPr>
            </a:br>
            <a:r>
              <a:rPr lang="fr-FR" dirty="0">
                <a:sym typeface="Wingdings" panose="05000000000000000000" pitchFamily="2" charset="2"/>
              </a:rPr>
              <a:t>- d’alimenter et produire d’autres </a:t>
            </a:r>
            <a:r>
              <a:rPr lang="fr-FR" b="1" dirty="0">
                <a:sym typeface="Wingdings" panose="05000000000000000000" pitchFamily="2" charset="2"/>
              </a:rPr>
              <a:t>services</a:t>
            </a:r>
          </a:p>
          <a:p>
            <a:pPr marL="452744">
              <a:defRPr/>
            </a:pPr>
            <a:r>
              <a:rPr lang="fr-FR" dirty="0"/>
              <a:t>- de récupérer et croiser des </a:t>
            </a:r>
            <a:r>
              <a:rPr lang="fr-FR" b="1" dirty="0"/>
              <a:t>données</a:t>
            </a:r>
          </a:p>
          <a:p>
            <a:pPr marL="264632" indent="-89273">
              <a:defRPr/>
            </a:pPr>
            <a:r>
              <a:rPr lang="fr-FR" dirty="0" smtClean="0"/>
              <a:t>- </a:t>
            </a:r>
            <a:r>
              <a:rPr lang="fr-FR" dirty="0"/>
              <a:t>ORCID lui-même produit peu d’informations (numéro ID)</a:t>
            </a:r>
          </a:p>
          <a:p>
            <a:pPr marL="365065" indent="-189706">
              <a:defRPr/>
            </a:pPr>
            <a:r>
              <a:rPr lang="fr-FR" dirty="0" smtClean="0"/>
              <a:t>- l’essentiel </a:t>
            </a:r>
            <a:r>
              <a:rPr lang="fr-FR" dirty="0"/>
              <a:t>des informations est remplie soit manuellement par le chercheur (ex. : profil), soit automatiquement à partir d’applications tierces (ex. : éditeurs, bases de données</a:t>
            </a:r>
            <a:r>
              <a:rPr lang="fr-FR" dirty="0" smtClean="0"/>
              <a:t>)</a:t>
            </a:r>
          </a:p>
          <a:p>
            <a:pPr marL="452744" indent="-87680">
              <a:defRPr/>
            </a:pPr>
            <a:r>
              <a:rPr lang="fr-FR" dirty="0" smtClean="0">
                <a:sym typeface="Wingdings" panose="05000000000000000000" pitchFamily="2" charset="2"/>
              </a:rPr>
              <a:t> besoin </a:t>
            </a:r>
            <a:r>
              <a:rPr lang="fr-FR" dirty="0">
                <a:sym typeface="Wingdings" panose="05000000000000000000" pitchFamily="2" charset="2"/>
              </a:rPr>
              <a:t>de </a:t>
            </a:r>
            <a:r>
              <a:rPr lang="fr-FR" b="1" dirty="0">
                <a:sym typeface="Wingdings" panose="05000000000000000000" pitchFamily="2" charset="2"/>
              </a:rPr>
              <a:t>donner l’accès </a:t>
            </a:r>
            <a:r>
              <a:rPr lang="fr-FR" dirty="0">
                <a:sym typeface="Wingdings" panose="05000000000000000000" pitchFamily="2" charset="2"/>
              </a:rPr>
              <a:t>à ces services(même principe que les applications tierces utilisées sur Facebook ou Twitter</a:t>
            </a:r>
            <a:r>
              <a:rPr lang="fr-FR" dirty="0" smtClean="0">
                <a:sym typeface="Wingdings" panose="05000000000000000000" pitchFamily="2" charset="2"/>
              </a:rPr>
              <a:t>)</a:t>
            </a:r>
          </a:p>
          <a:p>
            <a:pPr marL="452744" indent="-87680">
              <a:defRPr/>
            </a:pPr>
            <a:endParaRPr lang="fr-FR" dirty="0">
              <a:sym typeface="Wingdings" panose="05000000000000000000" pitchFamily="2" charset="2"/>
            </a:endParaRPr>
          </a:p>
          <a:p>
            <a:pPr marL="175358" indent="-87680">
              <a:spcAft>
                <a:spcPts val="301"/>
              </a:spcAft>
            </a:pPr>
            <a:r>
              <a:rPr lang="fr-FR" b="1" dirty="0" smtClean="0"/>
              <a:t>- alimentation </a:t>
            </a:r>
            <a:r>
              <a:rPr lang="fr-FR" b="1" dirty="0"/>
              <a:t>automatique ou manuelle selon les champs</a:t>
            </a:r>
          </a:p>
          <a:p>
            <a:pPr marL="264632" indent="-89273"/>
            <a:r>
              <a:rPr lang="fr-FR" dirty="0">
                <a:sym typeface="Wingdings" panose="05000000000000000000" pitchFamily="2" charset="2"/>
              </a:rPr>
              <a:t>- problème : </a:t>
            </a:r>
            <a:r>
              <a:rPr lang="fr-FR" b="1" dirty="0">
                <a:sym typeface="Wingdings" panose="05000000000000000000" pitchFamily="2" charset="2"/>
              </a:rPr>
              <a:t>pas de vérification des données déclaratives </a:t>
            </a:r>
            <a:r>
              <a:rPr lang="fr-FR" dirty="0">
                <a:sym typeface="Wingdings" panose="05000000000000000000" pitchFamily="2" charset="2"/>
              </a:rPr>
              <a:t>saisies par le chercheur par ORCID </a:t>
            </a:r>
            <a:br>
              <a:rPr lang="fr-FR" dirty="0">
                <a:sym typeface="Wingdings" panose="05000000000000000000" pitchFamily="2" charset="2"/>
              </a:rPr>
            </a:br>
            <a:r>
              <a:rPr lang="fr-FR" dirty="0">
                <a:sym typeface="Wingdings" panose="05000000000000000000" pitchFamily="2" charset="2"/>
              </a:rPr>
              <a:t> faire en sorte que l’alimentation automatique vienne de </a:t>
            </a:r>
            <a:r>
              <a:rPr lang="fr-FR" b="1" dirty="0">
                <a:sym typeface="Wingdings" panose="05000000000000000000" pitchFamily="2" charset="2"/>
              </a:rPr>
              <a:t>tiers de confiance </a:t>
            </a:r>
            <a:r>
              <a:rPr lang="fr-FR" dirty="0">
                <a:sym typeface="Wingdings" panose="05000000000000000000" pitchFamily="2" charset="2"/>
              </a:rPr>
              <a:t>(</a:t>
            </a:r>
            <a:r>
              <a:rPr lang="fr-FR" i="1" dirty="0" err="1">
                <a:sym typeface="Wingdings" panose="05000000000000000000" pitchFamily="2" charset="2"/>
              </a:rPr>
              <a:t>trusted</a:t>
            </a:r>
            <a:r>
              <a:rPr lang="fr-FR" i="1" dirty="0">
                <a:sym typeface="Wingdings" panose="05000000000000000000" pitchFamily="2" charset="2"/>
              </a:rPr>
              <a:t> parties</a:t>
            </a:r>
            <a:r>
              <a:rPr lang="fr-FR" dirty="0">
                <a:sym typeface="Wingdings" panose="05000000000000000000" pitchFamily="2" charset="2"/>
              </a:rPr>
              <a:t>), comme des institutions, des bases de données, des éditeurs</a:t>
            </a:r>
          </a:p>
          <a:p>
            <a:pPr marL="540423" lvl="1" indent="0"/>
            <a:r>
              <a:rPr lang="fr-FR" dirty="0">
                <a:sym typeface="Wingdings" panose="05000000000000000000" pitchFamily="2" charset="2"/>
              </a:rPr>
              <a:t>ex. :</a:t>
            </a:r>
            <a:r>
              <a:rPr lang="fr-FR" dirty="0"/>
              <a:t> Caroline Le </a:t>
            </a:r>
            <a:r>
              <a:rPr lang="fr-FR" dirty="0" err="1"/>
              <a:t>Bihan</a:t>
            </a:r>
            <a:r>
              <a:rPr lang="fr-FR" dirty="0"/>
              <a:t> pour l’IFREMER, http://orcid.org/0000-0002-8737-2530</a:t>
            </a:r>
          </a:p>
          <a:p>
            <a:pPr lvl="1"/>
            <a:endParaRPr lang="fr-FR" dirty="0">
              <a:sym typeface="Wingdings" panose="05000000000000000000" pitchFamily="2" charset="2"/>
            </a:endParaRPr>
          </a:p>
          <a:p>
            <a:pPr marL="172170" indent="-172170">
              <a:buFontTx/>
              <a:buChar char="-"/>
            </a:pPr>
            <a:endParaRPr lang="fr-FR" dirty="0">
              <a:sym typeface="Wingdings" panose="05000000000000000000" pitchFamily="2" charset="2"/>
            </a:endParaRPr>
          </a:p>
          <a:p>
            <a:pPr marL="172170" indent="-172170">
              <a:buFontTx/>
              <a:buChar char="-"/>
            </a:pPr>
            <a:endParaRPr lang="fr-FR" dirty="0">
              <a:sym typeface="Wingdings" panose="05000000000000000000" pitchFamily="2" charset="2"/>
            </a:endParaRPr>
          </a:p>
          <a:p>
            <a:pPr marL="172170" indent="-172170">
              <a:buFontTx/>
              <a:buChar char="-"/>
            </a:pPr>
            <a:endParaRPr lang="fr-FR" dirty="0">
              <a:sym typeface="Wingdings" panose="05000000000000000000" pitchFamily="2" charset="2"/>
            </a:endParaRPr>
          </a:p>
          <a:p>
            <a:pPr marL="172170" indent="-172170">
              <a:buFontTx/>
              <a:buChar char="-"/>
            </a:pPr>
            <a:endParaRPr lang="fr-FR" dirty="0" smtClean="0">
              <a:sym typeface="Wingdings" panose="05000000000000000000" pitchFamily="2" charset="2"/>
            </a:endParaRPr>
          </a:p>
          <a:p>
            <a:pPr marL="172170" indent="-172170">
              <a:buFontTx/>
              <a:buChar char="-"/>
            </a:pPr>
            <a:endParaRPr lang="fr-FR" dirty="0">
              <a:sym typeface="Wingdings" panose="05000000000000000000" pitchFamily="2" charset="2"/>
            </a:endParaRPr>
          </a:p>
          <a:p>
            <a:pPr marL="172170" indent="-172170">
              <a:buFontTx/>
              <a:buChar char="-"/>
            </a:pPr>
            <a:endParaRPr lang="fr-FR" dirty="0" smtClean="0">
              <a:sym typeface="Wingdings" panose="05000000000000000000" pitchFamily="2" charset="2"/>
            </a:endParaRPr>
          </a:p>
          <a:p>
            <a:pPr marL="264632"/>
            <a:r>
              <a:rPr lang="fr-FR" dirty="0" smtClean="0">
                <a:sym typeface="Wingdings" panose="05000000000000000000" pitchFamily="2" charset="2"/>
              </a:rPr>
              <a:t> </a:t>
            </a:r>
            <a:r>
              <a:rPr lang="fr-FR" dirty="0">
                <a:sym typeface="Wingdings" panose="05000000000000000000" pitchFamily="2" charset="2"/>
              </a:rPr>
              <a:t>faire en sorte que les informations soient visibles et vérifiables</a:t>
            </a:r>
          </a:p>
          <a:p>
            <a:r>
              <a:rPr lang="fr-FR" dirty="0">
                <a:sym typeface="Wingdings" panose="05000000000000000000" pitchFamily="2" charset="2"/>
              </a:rPr>
              <a:t>« </a:t>
            </a:r>
            <a:r>
              <a:rPr lang="en-US" i="1" dirty="0"/>
              <a:t>Josh Brown, ORCID’s regional director for Europe, says that if researchers were tempted to claim papers or data that they didn’t actually produce, it would hardly go unnoticed. “The idea is that ORCID data that is shared between systems is open for validation and cross-checking by those systems,” he says. “By displaying provenance and by the nature of the data itself — which tends to be publicly available or verifiable — any misuse can be detected by the people best placed to do so.” </a:t>
            </a:r>
            <a:r>
              <a:rPr lang="fr-FR" dirty="0">
                <a:sym typeface="Wingdings" panose="05000000000000000000" pitchFamily="2" charset="2"/>
              </a:rPr>
              <a:t>» (</a:t>
            </a:r>
            <a:r>
              <a:rPr lang="fr-FR" dirty="0" err="1">
                <a:sym typeface="Wingdings" panose="05000000000000000000" pitchFamily="2" charset="2"/>
              </a:rPr>
              <a:t>Quirin</a:t>
            </a:r>
            <a:r>
              <a:rPr lang="fr-FR" dirty="0">
                <a:sym typeface="Wingdings" panose="05000000000000000000" pitchFamily="2" charset="2"/>
              </a:rPr>
              <a:t> </a:t>
            </a:r>
            <a:r>
              <a:rPr lang="fr-FR" dirty="0" err="1">
                <a:sym typeface="Wingdings" panose="05000000000000000000" pitchFamily="2" charset="2"/>
              </a:rPr>
              <a:t>Schiermeier</a:t>
            </a:r>
            <a:r>
              <a:rPr lang="fr-FR" dirty="0">
                <a:sym typeface="Wingdings" panose="05000000000000000000" pitchFamily="2" charset="2"/>
              </a:rPr>
              <a:t>. « A tag of </a:t>
            </a:r>
            <a:r>
              <a:rPr lang="fr-FR" dirty="0" err="1">
                <a:sym typeface="Wingdings" panose="05000000000000000000" pitchFamily="2" charset="2"/>
              </a:rPr>
              <a:t>one’s</a:t>
            </a:r>
            <a:r>
              <a:rPr lang="fr-FR" dirty="0">
                <a:sym typeface="Wingdings" panose="05000000000000000000" pitchFamily="2" charset="2"/>
              </a:rPr>
              <a:t> </a:t>
            </a:r>
            <a:r>
              <a:rPr lang="fr-FR" dirty="0" err="1">
                <a:sym typeface="Wingdings" panose="05000000000000000000" pitchFamily="2" charset="2"/>
              </a:rPr>
              <a:t>own</a:t>
            </a:r>
            <a:r>
              <a:rPr lang="fr-FR" dirty="0">
                <a:sym typeface="Wingdings" panose="05000000000000000000" pitchFamily="2" charset="2"/>
              </a:rPr>
              <a:t> ». </a:t>
            </a:r>
            <a:r>
              <a:rPr lang="fr-FR" i="1" dirty="0">
                <a:sym typeface="Wingdings" panose="05000000000000000000" pitchFamily="2" charset="2"/>
              </a:rPr>
              <a:t>Nature</a:t>
            </a:r>
            <a:r>
              <a:rPr lang="fr-FR" dirty="0">
                <a:sym typeface="Wingdings" panose="05000000000000000000" pitchFamily="2" charset="2"/>
              </a:rPr>
              <a:t>. vol. 526. 8/10/2015. p. 281-283. [en ligne]. Disponible sur : http://www.nature.com/nature/journal/v526/n7572/full/nj7572-281a.html)</a:t>
            </a:r>
          </a:p>
          <a:p>
            <a:pPr defTabSz="918240">
              <a:defRPr/>
            </a:pPr>
            <a:endParaRPr lang="fr-FR" b="1" dirty="0"/>
          </a:p>
          <a:p>
            <a:pPr defTabSz="918240">
              <a:defRPr/>
            </a:pPr>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38</a:t>
            </a:fld>
            <a:endParaRPr lang="fr-FR" dirty="0"/>
          </a:p>
        </p:txBody>
      </p:sp>
      <p:pic>
        <p:nvPicPr>
          <p:cNvPr id="5" name="Image 4"/>
          <p:cNvPicPr>
            <a:picLocks noChangeAspect="1"/>
          </p:cNvPicPr>
          <p:nvPr/>
        </p:nvPicPr>
        <p:blipFill>
          <a:blip r:embed="rId3"/>
          <a:stretch>
            <a:fillRect/>
          </a:stretch>
        </p:blipFill>
        <p:spPr>
          <a:xfrm>
            <a:off x="1348216" y="8109679"/>
            <a:ext cx="4104418" cy="899718"/>
          </a:xfrm>
          <a:prstGeom prst="rect">
            <a:avLst/>
          </a:prstGeom>
        </p:spPr>
      </p:pic>
      <p:sp>
        <p:nvSpPr>
          <p:cNvPr id="6" name="Ellipse 5"/>
          <p:cNvSpPr/>
          <p:nvPr/>
        </p:nvSpPr>
        <p:spPr>
          <a:xfrm>
            <a:off x="1348216" y="8718142"/>
            <a:ext cx="757210" cy="265573"/>
          </a:xfrm>
          <a:prstGeom prst="ellipse">
            <a:avLst/>
          </a:prstGeom>
          <a:noFill/>
          <a:ln w="3810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lIns="91824" tIns="45912" rIns="91824" bIns="45912" rtlCol="0" anchor="ctr"/>
          <a:lstStyle/>
          <a:p>
            <a:pPr algn="ctr"/>
            <a:endParaRPr lang="fr-FR"/>
          </a:p>
        </p:txBody>
      </p:sp>
    </p:spTree>
    <p:extLst>
      <p:ext uri="{BB962C8B-B14F-4D97-AF65-F5344CB8AC3E}">
        <p14:creationId xmlns:p14="http://schemas.microsoft.com/office/powerpoint/2010/main" val="991115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P. Aventurier, </a:t>
            </a:r>
            <a:r>
              <a:rPr lang="fr-FR" i="1" dirty="0" smtClean="0"/>
              <a:t>op. </a:t>
            </a:r>
            <a:r>
              <a:rPr lang="fr-FR" i="1" dirty="0" err="1" smtClean="0"/>
              <a:t>cit</a:t>
            </a:r>
            <a:r>
              <a:rPr lang="fr-FR" i="1" dirty="0" smtClean="0"/>
              <a:t>., </a:t>
            </a:r>
            <a:r>
              <a:rPr lang="fr-FR" baseline="0" dirty="0" smtClean="0"/>
              <a:t>https://hal.archives-ouvertes.fr/cel-01314562</a:t>
            </a:r>
          </a:p>
          <a:p>
            <a:endParaRPr lang="fr-FR" dirty="0" smtClean="0"/>
          </a:p>
          <a:p>
            <a:pPr marL="175358" indent="-87680"/>
            <a:r>
              <a:rPr lang="fr-FR" dirty="0" smtClean="0"/>
              <a:t>- en plus d’une alimentation automatique avec d’autres services (« </a:t>
            </a:r>
            <a:r>
              <a:rPr lang="fr-FR" i="1" dirty="0" err="1" smtClean="0"/>
              <a:t>organizations</a:t>
            </a:r>
            <a:r>
              <a:rPr lang="fr-FR" dirty="0" smtClean="0"/>
              <a:t>  »), possibilité d’ajouter </a:t>
            </a:r>
            <a:r>
              <a:rPr lang="fr-FR" dirty="0"/>
              <a:t>des délégués pour mettre à jour son profil (http://</a:t>
            </a:r>
            <a:r>
              <a:rPr lang="fr-FR" dirty="0" smtClean="0"/>
              <a:t>support.orcid.org/knowledgebase/articles/217659-add-a-trusted-individual-to-your-orcid-record)</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39</a:t>
            </a:fld>
            <a:endParaRPr lang="fr-FR" dirty="0"/>
          </a:p>
        </p:txBody>
      </p:sp>
    </p:spTree>
    <p:extLst>
      <p:ext uri="{BB962C8B-B14F-4D97-AF65-F5344CB8AC3E}">
        <p14:creationId xmlns:p14="http://schemas.microsoft.com/office/powerpoint/2010/main" val="392860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fr-FR" dirty="0" err="1" smtClean="0"/>
              <a:t>Declan</a:t>
            </a:r>
            <a:r>
              <a:rPr lang="fr-FR" dirty="0" smtClean="0"/>
              <a:t> Butler. « </a:t>
            </a:r>
            <a:r>
              <a:rPr lang="fr-FR" dirty="0" err="1" smtClean="0"/>
              <a:t>Scientists</a:t>
            </a:r>
            <a:r>
              <a:rPr lang="fr-FR" dirty="0" smtClean="0"/>
              <a:t> : </a:t>
            </a:r>
            <a:r>
              <a:rPr lang="fr-FR" dirty="0" err="1" smtClean="0"/>
              <a:t>your</a:t>
            </a:r>
            <a:r>
              <a:rPr lang="fr-FR" dirty="0" smtClean="0"/>
              <a:t> </a:t>
            </a:r>
            <a:r>
              <a:rPr lang="fr-FR" dirty="0" err="1" smtClean="0"/>
              <a:t>number</a:t>
            </a:r>
            <a:r>
              <a:rPr lang="fr-FR" dirty="0" smtClean="0"/>
              <a:t> </a:t>
            </a:r>
            <a:r>
              <a:rPr lang="fr-FR" dirty="0" err="1" smtClean="0"/>
              <a:t>is</a:t>
            </a:r>
            <a:r>
              <a:rPr lang="fr-FR" dirty="0" smtClean="0"/>
              <a:t> up ». </a:t>
            </a:r>
            <a:r>
              <a:rPr lang="fr-FR" i="1" dirty="0" smtClean="0"/>
              <a:t>Nature</a:t>
            </a:r>
            <a:r>
              <a:rPr lang="fr-FR" dirty="0" smtClean="0"/>
              <a:t>. vol. 485. 30/05/2012. p. 564. [en ligne]. Disponible sur : http://www.nature.com/news/scientists-your-number-is-up-1.10740.</a:t>
            </a:r>
          </a:p>
          <a:p>
            <a:endParaRPr lang="fr-FR" dirty="0" smtClean="0"/>
          </a:p>
          <a:p>
            <a:pPr marL="87680" indent="-87680">
              <a:spcAft>
                <a:spcPts val="603"/>
              </a:spcAft>
            </a:pPr>
            <a:r>
              <a:rPr lang="fr-FR" sz="1100" b="1" u="sng" dirty="0">
                <a:solidFill>
                  <a:srgbClr val="D21D59"/>
                </a:solidFill>
              </a:rPr>
              <a:t>Contexte de l’article</a:t>
            </a:r>
          </a:p>
          <a:p>
            <a:pPr marL="87680"/>
            <a:r>
              <a:rPr lang="fr-FR" dirty="0" smtClean="0"/>
              <a:t>-</a:t>
            </a:r>
            <a:r>
              <a:rPr lang="fr-FR" baseline="0" dirty="0" smtClean="0"/>
              <a:t> </a:t>
            </a:r>
            <a:r>
              <a:rPr lang="fr-FR" baseline="0" dirty="0" smtClean="0">
                <a:solidFill>
                  <a:srgbClr val="D21D59"/>
                </a:solidFill>
              </a:rPr>
              <a:t>déploiement d’ORCID </a:t>
            </a:r>
            <a:r>
              <a:rPr lang="fr-FR" baseline="0" dirty="0" smtClean="0"/>
              <a:t>[</a:t>
            </a:r>
            <a:r>
              <a:rPr lang="en-US" i="1" baseline="0" dirty="0" smtClean="0"/>
              <a:t>Open Researcher and Contributor ID</a:t>
            </a:r>
            <a:r>
              <a:rPr lang="en-US" baseline="0" dirty="0" smtClean="0"/>
              <a:t>] </a:t>
            </a:r>
            <a:r>
              <a:rPr lang="fr-FR" baseline="0" dirty="0" smtClean="0"/>
              <a:t>(projet depuis 2009)</a:t>
            </a:r>
          </a:p>
          <a:p>
            <a:pPr marL="175358"/>
            <a:r>
              <a:rPr lang="fr-FR" baseline="0" dirty="0" smtClean="0"/>
              <a:t>* un identifiant « </a:t>
            </a:r>
            <a:r>
              <a:rPr lang="fr-FR" b="1" i="1" baseline="0" dirty="0" smtClean="0"/>
              <a:t>machine-</a:t>
            </a:r>
            <a:r>
              <a:rPr lang="fr-FR" b="1" i="1" baseline="0" dirty="0" err="1" smtClean="0"/>
              <a:t>readable</a:t>
            </a:r>
            <a:r>
              <a:rPr lang="fr-FR" baseline="0" dirty="0" smtClean="0"/>
              <a:t> » pour favoriser les </a:t>
            </a:r>
            <a:r>
              <a:rPr lang="fr-FR" b="1" baseline="0" dirty="0" smtClean="0"/>
              <a:t>échanges</a:t>
            </a:r>
          </a:p>
          <a:p>
            <a:pPr marL="175358"/>
            <a:r>
              <a:rPr lang="fr-FR" baseline="0" dirty="0" smtClean="0"/>
              <a:t>* dans le contexte du </a:t>
            </a:r>
            <a:r>
              <a:rPr lang="fr-FR" b="1" i="1" baseline="0" dirty="0" err="1" smtClean="0"/>
              <a:t>big</a:t>
            </a:r>
            <a:r>
              <a:rPr lang="fr-FR" b="1" i="1" baseline="0" dirty="0" smtClean="0"/>
              <a:t> data </a:t>
            </a:r>
            <a:r>
              <a:rPr lang="fr-FR" b="0" i="0" baseline="0" dirty="0" smtClean="0"/>
              <a:t>pour favoriser les </a:t>
            </a:r>
            <a:r>
              <a:rPr lang="fr-FR" b="1" i="0" baseline="0" dirty="0" smtClean="0"/>
              <a:t>analyses</a:t>
            </a:r>
          </a:p>
          <a:p>
            <a:pPr marL="175358" indent="-87680"/>
            <a:r>
              <a:rPr lang="fr-FR" baseline="0" dirty="0" smtClean="0"/>
              <a:t>- </a:t>
            </a:r>
            <a:r>
              <a:rPr lang="fr-FR" baseline="0" dirty="0" smtClean="0">
                <a:solidFill>
                  <a:srgbClr val="D21D59"/>
                </a:solidFill>
              </a:rPr>
              <a:t>dans un dossier sur les « </a:t>
            </a:r>
            <a:r>
              <a:rPr lang="fr-FR" b="1" i="1" baseline="0" dirty="0" err="1" smtClean="0">
                <a:solidFill>
                  <a:srgbClr val="D21D59"/>
                </a:solidFill>
              </a:rPr>
              <a:t>scientometrics</a:t>
            </a:r>
            <a:r>
              <a:rPr lang="fr-FR" b="0" i="0" baseline="0" dirty="0" smtClean="0">
                <a:solidFill>
                  <a:srgbClr val="D21D59"/>
                </a:solidFill>
              </a:rPr>
              <a:t> » </a:t>
            </a:r>
            <a:r>
              <a:rPr lang="fr-FR" b="0" i="0" baseline="0" dirty="0" smtClean="0"/>
              <a:t>pour favoriser le </a:t>
            </a:r>
            <a:r>
              <a:rPr lang="fr-FR" b="1" i="0" baseline="0" dirty="0" smtClean="0"/>
              <a:t>management</a:t>
            </a:r>
            <a:r>
              <a:rPr lang="fr-FR" b="0" i="0" baseline="0" dirty="0" smtClean="0"/>
              <a:t> de la recherche</a:t>
            </a:r>
          </a:p>
          <a:p>
            <a:endParaRPr lang="fr-FR" dirty="0" smtClean="0">
              <a:sym typeface="Wingdings" panose="05000000000000000000" pitchFamily="2" charset="2"/>
            </a:endParaRPr>
          </a:p>
          <a:p>
            <a:r>
              <a:rPr lang="fr-FR" dirty="0" smtClean="0">
                <a:sym typeface="Wingdings" panose="05000000000000000000" pitchFamily="2" charset="2"/>
              </a:rPr>
              <a:t> </a:t>
            </a:r>
            <a:r>
              <a:rPr lang="fr-FR" dirty="0" smtClean="0"/>
              <a:t>« </a:t>
            </a:r>
            <a:r>
              <a:rPr lang="en-US" i="1" dirty="0" smtClean="0"/>
              <a:t>If ORCID takes off, it could revolutionize research management, vastly increase the precision and breadth of scientific metrics and help in developing new analyses of, for example, social networks</a:t>
            </a:r>
            <a:r>
              <a:rPr lang="en-US" dirty="0" smtClean="0"/>
              <a:t>.</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a:t>
            </a:fld>
            <a:endParaRPr lang="fr-FR" dirty="0"/>
          </a:p>
        </p:txBody>
      </p:sp>
    </p:spTree>
    <p:extLst>
      <p:ext uri="{BB962C8B-B14F-4D97-AF65-F5344CB8AC3E}">
        <p14:creationId xmlns:p14="http://schemas.microsoft.com/office/powerpoint/2010/main" val="2804836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a:t>
            </a:r>
            <a:r>
              <a:rPr lang="en-US" dirty="0"/>
              <a:t>C. Barry Carter et Christopher F. </a:t>
            </a:r>
            <a:r>
              <a:rPr lang="en-US" dirty="0" err="1"/>
              <a:t>Blanford</a:t>
            </a:r>
            <a:r>
              <a:rPr lang="en-US" dirty="0"/>
              <a:t>. </a:t>
            </a:r>
            <a:r>
              <a:rPr lang="fr-FR" dirty="0"/>
              <a:t>« </a:t>
            </a:r>
            <a:r>
              <a:rPr lang="en-US" dirty="0"/>
              <a:t>All authors must now supply ORCID identifiers </a:t>
            </a:r>
            <a:r>
              <a:rPr lang="fr-FR" dirty="0"/>
              <a:t>». </a:t>
            </a:r>
            <a:r>
              <a:rPr lang="fr-FR" i="1" dirty="0"/>
              <a:t>Journal of </a:t>
            </a:r>
            <a:r>
              <a:rPr lang="fr-FR" i="1" dirty="0" err="1"/>
              <a:t>materials</a:t>
            </a:r>
            <a:r>
              <a:rPr lang="fr-FR" i="1" dirty="0"/>
              <a:t> science.</a:t>
            </a:r>
            <a:r>
              <a:rPr lang="fr-FR" dirty="0"/>
              <a:t> 06/2017. vol. 52, n°11, p. 6147-6149. [en ligne]. Disponible sur : https://link.springer.com/article/10.1007/s10853-017-0919-7. </a:t>
            </a:r>
          </a:p>
          <a:p>
            <a:pPr defTabSz="918240">
              <a:defRPr/>
            </a:pPr>
            <a:endParaRPr lang="fr-FR" dirty="0" smtClean="0"/>
          </a:p>
          <a:p>
            <a:pPr>
              <a:spcAft>
                <a:spcPts val="603"/>
              </a:spcAft>
            </a:pPr>
            <a:r>
              <a:rPr lang="fr-FR" sz="1100" b="1" u="sng" dirty="0">
                <a:solidFill>
                  <a:srgbClr val="E3C803"/>
                </a:solidFill>
              </a:rPr>
              <a:t>Chiffres d’usages par les chercheurs</a:t>
            </a:r>
          </a:p>
          <a:p>
            <a:pPr marL="175358" indent="-87680">
              <a:spcAft>
                <a:spcPts val="301"/>
              </a:spcAft>
            </a:pPr>
            <a:r>
              <a:rPr lang="fr-FR" b="1" dirty="0" smtClean="0"/>
              <a:t>- </a:t>
            </a:r>
            <a:r>
              <a:rPr lang="fr-FR" b="1" dirty="0" smtClean="0">
                <a:solidFill>
                  <a:srgbClr val="E3C803"/>
                </a:solidFill>
              </a:rPr>
              <a:t>inscriptions </a:t>
            </a:r>
          </a:p>
          <a:p>
            <a:pPr lvl="1" indent="-78115">
              <a:buFontTx/>
              <a:buChar char="-"/>
            </a:pPr>
            <a:r>
              <a:rPr lang="fr-FR" b="1" dirty="0" smtClean="0"/>
              <a:t>un top 10 qui ne recoupe pas la répartition générale du nombre des chercheurs au niveau mondial</a:t>
            </a:r>
            <a:r>
              <a:rPr lang="fr-FR" dirty="0" smtClean="0"/>
              <a:t> : Etats-Unis, 17 % ; UK, 7,1 % ; Espagne : 6,9 %, puis Chine, Brésil, Inde, Italie, Australie, Portugal, Russie (cf. Martin Klein et Herbert Van de </a:t>
            </a:r>
            <a:r>
              <a:rPr lang="fr-FR" dirty="0" err="1" smtClean="0"/>
              <a:t>Sompel</a:t>
            </a:r>
            <a:r>
              <a:rPr lang="fr-FR" dirty="0" smtClean="0"/>
              <a:t>. « </a:t>
            </a:r>
            <a:r>
              <a:rPr lang="fr-FR" dirty="0" err="1" smtClean="0"/>
              <a:t>Discovering</a:t>
            </a:r>
            <a:r>
              <a:rPr lang="fr-FR" dirty="0" smtClean="0"/>
              <a:t> </a:t>
            </a:r>
            <a:r>
              <a:rPr lang="fr-FR" dirty="0" err="1" smtClean="0"/>
              <a:t>Scholarly</a:t>
            </a:r>
            <a:r>
              <a:rPr lang="fr-FR" dirty="0" smtClean="0"/>
              <a:t> </a:t>
            </a:r>
            <a:r>
              <a:rPr lang="fr-FR" dirty="0" err="1" smtClean="0"/>
              <a:t>Orphans</a:t>
            </a:r>
            <a:r>
              <a:rPr lang="fr-FR" dirty="0" smtClean="0"/>
              <a:t> </a:t>
            </a:r>
            <a:r>
              <a:rPr lang="fr-FR" dirty="0" err="1" smtClean="0"/>
              <a:t>Using</a:t>
            </a:r>
            <a:r>
              <a:rPr lang="fr-FR" dirty="0" smtClean="0"/>
              <a:t> ORCID ». </a:t>
            </a:r>
            <a:r>
              <a:rPr lang="fr-FR" i="1" dirty="0" err="1" smtClean="0"/>
              <a:t>Conference</a:t>
            </a:r>
            <a:r>
              <a:rPr lang="fr-FR" i="1" dirty="0" smtClean="0"/>
              <a:t> ’17. </a:t>
            </a:r>
            <a:r>
              <a:rPr lang="fr-FR" dirty="0" smtClean="0"/>
              <a:t>Washington, 07/2017. [soumis le 27/03/2017]. 10 p. [en ligne]. Disponible sur : https://arxiv.org/abs/1703.09343) : ORCID n’est pas représentatif du monde de la recherche en général : si la croissance actuelle se poursuit, il faudrait attendre au moins 2020 pour que tous les chercheurs aient un numéro ORCID</a:t>
            </a:r>
          </a:p>
          <a:p>
            <a:pPr lvl="1" indent="-78115">
              <a:buFontTx/>
              <a:buChar char="-"/>
            </a:pPr>
            <a:r>
              <a:rPr lang="fr-FR" dirty="0" smtClean="0"/>
              <a:t>une répartition par pays différente de l’utilisation des ResearcherID par exemple (cf. carte des ResearcherID : </a:t>
            </a:r>
            <a:r>
              <a:rPr lang="fr-FR" i="1" dirty="0" smtClean="0"/>
              <a:t>World </a:t>
            </a:r>
            <a:r>
              <a:rPr lang="fr-FR" i="1" dirty="0" err="1" smtClean="0"/>
              <a:t>map</a:t>
            </a:r>
            <a:r>
              <a:rPr lang="fr-FR" dirty="0" smtClean="0"/>
              <a:t>, http://www.researcherid.com/ViewProfileSearch.action)</a:t>
            </a:r>
          </a:p>
          <a:p>
            <a:pPr lvl="1" indent="-78115">
              <a:buFontTx/>
              <a:buChar char="-"/>
            </a:pPr>
            <a:endParaRPr lang="fr-FR" dirty="0" smtClean="0"/>
          </a:p>
          <a:p>
            <a:pPr marL="176953" indent="-89273">
              <a:spcAft>
                <a:spcPts val="301"/>
              </a:spcAft>
            </a:pPr>
            <a:r>
              <a:rPr lang="fr-FR" b="1" dirty="0" smtClean="0"/>
              <a:t>- </a:t>
            </a:r>
            <a:r>
              <a:rPr lang="fr-FR" b="1" dirty="0" smtClean="0">
                <a:solidFill>
                  <a:srgbClr val="E3C803"/>
                </a:solidFill>
              </a:rPr>
              <a:t>usages généraux </a:t>
            </a:r>
          </a:p>
          <a:p>
            <a:pPr marL="175358" defTabSz="918240">
              <a:defRPr/>
            </a:pPr>
            <a:r>
              <a:rPr lang="fr-FR" dirty="0" smtClean="0"/>
              <a:t>David Armstrong et al. </a:t>
            </a:r>
            <a:r>
              <a:rPr lang="fr-FR" i="1" dirty="0" smtClean="0"/>
              <a:t>ORCID Survey</a:t>
            </a:r>
            <a:r>
              <a:rPr lang="fr-FR" i="1" baseline="0" dirty="0" smtClean="0"/>
              <a:t> 2015. </a:t>
            </a:r>
            <a:r>
              <a:rPr lang="fr-FR" baseline="0" dirty="0" smtClean="0"/>
              <a:t>2015. 42 p. [en ligne]. Disponible sur : https://figshare.com/articles/ORCID_2015_Survey_Report_final_/2008206 et ORCID, </a:t>
            </a:r>
            <a:r>
              <a:rPr lang="fr-FR" i="1" baseline="0" dirty="0" smtClean="0"/>
              <a:t>op. </a:t>
            </a:r>
            <a:r>
              <a:rPr lang="fr-FR" i="1" baseline="0" dirty="0" err="1" smtClean="0"/>
              <a:t>cit</a:t>
            </a:r>
            <a:r>
              <a:rPr lang="fr-FR" i="1" baseline="0" dirty="0" smtClean="0"/>
              <a:t>.</a:t>
            </a:r>
            <a:r>
              <a:rPr lang="fr-FR" i="0" baseline="0" dirty="0" smtClean="0"/>
              <a:t>,</a:t>
            </a:r>
            <a:r>
              <a:rPr lang="en-US" baseline="0" dirty="0" smtClean="0"/>
              <a:t> https://figshare.com/articles/ORCID_2017_Community_Survey_Report/5525476/1 - </a:t>
            </a:r>
            <a:r>
              <a:rPr lang="fr-FR" baseline="0" dirty="0" smtClean="0"/>
              <a:t>enquête de marché par ORCID, sans ciblage de profils de répondants : ! biais potentiels en faveur de personnes qui connaissent déjà ORCID</a:t>
            </a:r>
          </a:p>
          <a:p>
            <a:pPr marL="264632" indent="-89273">
              <a:buFontTx/>
              <a:buChar char="-"/>
            </a:pPr>
            <a:r>
              <a:rPr lang="fr-FR" baseline="0" dirty="0" smtClean="0"/>
              <a:t>une meilleure connaissance chez les éditeurs (77 %) et les bibliothécaires (89 %) que la moyenne (60 %) ; en Europe, seulement 56 % des répondants connaîtraient ORCID (2015)</a:t>
            </a:r>
          </a:p>
          <a:p>
            <a:pPr marL="264632" indent="-89273">
              <a:buFontTx/>
              <a:buChar char="-"/>
            </a:pPr>
            <a:r>
              <a:rPr lang="fr-FR" baseline="0" dirty="0" smtClean="0"/>
              <a:t>une connaissance davantage </a:t>
            </a:r>
            <a:r>
              <a:rPr lang="fr-FR" b="1" baseline="0" dirty="0" smtClean="0"/>
              <a:t>via les éditeurs </a:t>
            </a:r>
            <a:r>
              <a:rPr lang="fr-FR" baseline="0" dirty="0" smtClean="0"/>
              <a:t>(46 %) ou </a:t>
            </a:r>
            <a:r>
              <a:rPr lang="fr-FR" b="1" baseline="0" dirty="0" smtClean="0"/>
              <a:t>les pairs </a:t>
            </a:r>
            <a:r>
              <a:rPr lang="fr-FR" baseline="0" dirty="0" smtClean="0"/>
              <a:t>(31%) que les institutions (18 % ; 25 % en Europe de l’ouest), mais avec des nuances selon les disciplines (2017)</a:t>
            </a:r>
          </a:p>
          <a:p>
            <a:pPr marL="264632" indent="-89273" defTabSz="918240">
              <a:buFontTx/>
              <a:buChar char="-"/>
              <a:defRPr/>
            </a:pPr>
            <a:r>
              <a:rPr lang="fr-FR" baseline="0" dirty="0" smtClean="0"/>
              <a:t>près d’une inscription sur 2 (58 %) est requise par un organisme extérieur (</a:t>
            </a:r>
            <a:r>
              <a:rPr lang="fr-FR" b="1" baseline="0" dirty="0" smtClean="0"/>
              <a:t>un éditeur</a:t>
            </a:r>
            <a:r>
              <a:rPr lang="fr-FR" b="0" baseline="0" dirty="0" smtClean="0"/>
              <a:t> (46 %),</a:t>
            </a:r>
            <a:r>
              <a:rPr lang="fr-FR" baseline="0" dirty="0" smtClean="0"/>
              <a:t> une institution (20 %) ou un organisme financeur (19 %), (2017). Mais </a:t>
            </a:r>
            <a:r>
              <a:rPr lang="fr-FR" b="1" baseline="0" dirty="0" smtClean="0"/>
              <a:t>¼ ne mettent pas à jour leur numéro ORCID </a:t>
            </a:r>
            <a:r>
              <a:rPr lang="fr-FR" b="0" baseline="0" dirty="0" smtClean="0"/>
              <a:t>(2015)</a:t>
            </a:r>
          </a:p>
          <a:p>
            <a:pPr marL="264632" lvl="1" indent="-89273" defTabSz="918240">
              <a:buFontTx/>
              <a:buChar char="-"/>
              <a:defRPr/>
            </a:pPr>
            <a:r>
              <a:rPr lang="fr-FR" b="1" baseline="0" dirty="0" smtClean="0"/>
              <a:t>attentes avant tout pratiques et personnelles </a:t>
            </a:r>
            <a:r>
              <a:rPr lang="fr-FR" b="0" baseline="0" dirty="0" smtClean="0"/>
              <a:t>: rassembler ses productions sous un seul identifiant et faciliter la découverte de leurs productions par les lecteurs (2017, détails p. 18) </a:t>
            </a:r>
          </a:p>
          <a:p>
            <a:pPr marL="264632" indent="-89273">
              <a:buFontTx/>
              <a:buChar char="-"/>
            </a:pPr>
            <a:r>
              <a:rPr lang="fr-FR" dirty="0" smtClean="0"/>
              <a:t>86 %</a:t>
            </a:r>
            <a:r>
              <a:rPr lang="fr-FR" baseline="0" dirty="0" smtClean="0"/>
              <a:t> des répondant seraient favorables à des mandats pour utiliser ORCID, à commencer par des mandats d’éditeurs (2017) ; en 2015, les bibliothécaires notamment seraient plus convaincus que d’autres catégories</a:t>
            </a:r>
          </a:p>
          <a:p>
            <a:pPr marL="264632" indent="-89273">
              <a:buFontTx/>
              <a:buChar char="-"/>
            </a:pPr>
            <a:endParaRPr lang="fr-FR" baseline="0" dirty="0" smtClean="0"/>
          </a:p>
          <a:p>
            <a:pPr marL="172170" indent="-84491">
              <a:spcAft>
                <a:spcPts val="301"/>
              </a:spcAft>
              <a:buFontTx/>
              <a:buChar char="-"/>
            </a:pPr>
            <a:r>
              <a:rPr lang="fr-FR" b="1" baseline="0" dirty="0" smtClean="0">
                <a:solidFill>
                  <a:srgbClr val="E3C803"/>
                </a:solidFill>
              </a:rPr>
              <a:t>des usages encore modérés</a:t>
            </a:r>
          </a:p>
          <a:p>
            <a:pPr marL="347529" indent="-172170">
              <a:buFontTx/>
              <a:buChar char="-"/>
            </a:pPr>
            <a:r>
              <a:rPr lang="fr-FR" baseline="0" dirty="0" smtClean="0"/>
              <a:t>entre 2015 et 2017, un accroissement du nombre de comptes et de leurs usages, avant tout autour des publications (articles de revues) : 72 % des utilisateurs l’utilisent lors de processus de publication d’articles ; les autres usages (ex. : dans une institution, dans ses autres profils, dans des </a:t>
            </a:r>
            <a:r>
              <a:rPr lang="fr-FR" i="1" baseline="0" dirty="0" err="1" smtClean="0"/>
              <a:t>reviews</a:t>
            </a:r>
            <a:r>
              <a:rPr lang="fr-FR" i="0" baseline="0" dirty="0" smtClean="0"/>
              <a:t>) atteignent au mieux 25 % et </a:t>
            </a:r>
            <a:r>
              <a:rPr lang="fr-FR" b="1" i="0" baseline="0" dirty="0" smtClean="0"/>
              <a:t>1 chercheur sur 10 n’utilise pas son ORCID</a:t>
            </a:r>
            <a:r>
              <a:rPr lang="fr-FR" i="0" baseline="0" dirty="0" smtClean="0"/>
              <a:t> (</a:t>
            </a:r>
            <a:r>
              <a:rPr lang="fr-FR" baseline="0" dirty="0" smtClean="0"/>
              <a:t>ORCID, </a:t>
            </a:r>
            <a:r>
              <a:rPr lang="fr-FR" i="1" baseline="0" dirty="0" smtClean="0"/>
              <a:t>op. </a:t>
            </a:r>
            <a:r>
              <a:rPr lang="fr-FR" i="1" baseline="0" dirty="0" err="1" smtClean="0"/>
              <a:t>cit</a:t>
            </a:r>
            <a:r>
              <a:rPr lang="fr-FR" i="1" baseline="0" dirty="0" smtClean="0"/>
              <a:t>.</a:t>
            </a:r>
            <a:r>
              <a:rPr lang="fr-FR" i="0" baseline="0" dirty="0" smtClean="0"/>
              <a:t>,</a:t>
            </a:r>
            <a:r>
              <a:rPr lang="en-US" baseline="0" dirty="0" smtClean="0"/>
              <a:t> https://figshare.com/articles/ORCID_2017_Community_Survey_Report/5525476/1, p. 20)</a:t>
            </a:r>
            <a:endParaRPr lang="fr-FR" baseline="0" dirty="0" smtClean="0"/>
          </a:p>
          <a:p>
            <a:pPr marL="347529" indent="-172170">
              <a:buFontTx/>
              <a:buChar char="-"/>
            </a:pPr>
            <a:r>
              <a:rPr lang="fr-FR" baseline="0" dirty="0" smtClean="0"/>
              <a:t>sur les 7,6 M. de comptes créés au 06/12/2019 (https://orcid.org/statistics</a:t>
            </a:r>
            <a:r>
              <a:rPr lang="fr-FR" b="0" i="0" baseline="0" dirty="0" smtClean="0"/>
              <a:t>) et même si on constate une évolution vers un meilleur remplissage de ces informations (ORCID. </a:t>
            </a:r>
            <a:r>
              <a:rPr lang="fr-FR" b="0" i="1" baseline="0" dirty="0" smtClean="0"/>
              <a:t>2017 </a:t>
            </a:r>
            <a:r>
              <a:rPr lang="fr-FR" b="0" i="1" baseline="0" dirty="0" err="1" smtClean="0"/>
              <a:t>annual</a:t>
            </a:r>
            <a:r>
              <a:rPr lang="fr-FR" b="0" i="1" baseline="0" dirty="0" smtClean="0"/>
              <a:t> rep</a:t>
            </a:r>
            <a:r>
              <a:rPr lang="fr-FR" b="0" i="0" baseline="0" dirty="0" smtClean="0"/>
              <a:t>ort. 19 p. [en ligne]. Disponible sur : https://figshare.com/articles/ORCID_Annual_Report_2017/5950318)</a:t>
            </a:r>
            <a:r>
              <a:rPr lang="fr-FR" baseline="0" dirty="0" smtClean="0"/>
              <a:t> : </a:t>
            </a:r>
          </a:p>
          <a:p>
            <a:pPr marL="629697" lvl="1" indent="-89273" defTabSz="918240">
              <a:buFontTx/>
              <a:buChar char="-"/>
              <a:defRPr/>
            </a:pPr>
            <a:r>
              <a:rPr lang="fr-FR" baseline="0" dirty="0" smtClean="0"/>
              <a:t>2,1 M. complètent la partie </a:t>
            </a:r>
            <a:r>
              <a:rPr lang="fr-FR" i="1" baseline="0" dirty="0" err="1" smtClean="0"/>
              <a:t>education</a:t>
            </a:r>
            <a:endParaRPr lang="fr-FR" i="0" baseline="0" dirty="0" smtClean="0"/>
          </a:p>
          <a:p>
            <a:pPr marL="629697" lvl="1" indent="-89273" defTabSz="918240">
              <a:buFontTx/>
              <a:buChar char="-"/>
              <a:defRPr/>
            </a:pPr>
            <a:r>
              <a:rPr lang="fr-FR" i="0" baseline="0" dirty="0" smtClean="0"/>
              <a:t>2 M. complètent la partie </a:t>
            </a:r>
            <a:r>
              <a:rPr lang="fr-FR" i="1" baseline="0" dirty="0" err="1" smtClean="0"/>
              <a:t>employement</a:t>
            </a:r>
            <a:endParaRPr lang="fr-FR" i="1" baseline="0" dirty="0" smtClean="0"/>
          </a:p>
          <a:p>
            <a:pPr marL="629697" lvl="1" indent="-89273">
              <a:buFontTx/>
              <a:buChar char="-"/>
            </a:pPr>
            <a:r>
              <a:rPr lang="fr-FR" i="0" baseline="0" dirty="0" smtClean="0"/>
              <a:t>1,9 M. complètent la partie </a:t>
            </a:r>
            <a:r>
              <a:rPr lang="fr-FR" i="1" baseline="0" dirty="0" err="1" smtClean="0"/>
              <a:t>works</a:t>
            </a:r>
            <a:r>
              <a:rPr lang="fr-FR" i="1" baseline="0" dirty="0" smtClean="0"/>
              <a:t> </a:t>
            </a:r>
            <a:r>
              <a:rPr lang="fr-FR" i="0" baseline="0" dirty="0" smtClean="0"/>
              <a:t>(articles : 85 %, présentation : 7 %, ouvrages : 2,5 % ; en revanche, </a:t>
            </a:r>
            <a:r>
              <a:rPr lang="fr-FR" b="1" i="0" baseline="0" dirty="0" smtClean="0"/>
              <a:t>les données de la recherche sont extrêmement rares</a:t>
            </a:r>
            <a:r>
              <a:rPr lang="fr-FR" i="0" baseline="0" dirty="0" smtClean="0"/>
              <a:t> alors que ce sont justement ces productions qui pourraient tirer le plus profit d’ORCID, </a:t>
            </a:r>
            <a:r>
              <a:rPr lang="fr-FR" i="0" baseline="0" dirty="0" err="1" smtClean="0"/>
              <a:t>d’ap</a:t>
            </a:r>
            <a:r>
              <a:rPr lang="fr-FR" i="0" baseline="0" dirty="0" smtClean="0"/>
              <a:t>. M. Klein et Van de </a:t>
            </a:r>
            <a:r>
              <a:rPr lang="fr-FR" i="0" baseline="0" dirty="0" err="1" smtClean="0"/>
              <a:t>Sompel</a:t>
            </a:r>
            <a:r>
              <a:rPr lang="fr-FR" i="0" baseline="0" dirty="0" smtClean="0"/>
              <a:t>, </a:t>
            </a:r>
            <a:r>
              <a:rPr lang="fr-FR" i="1" baseline="0" dirty="0" smtClean="0"/>
              <a:t>op. </a:t>
            </a:r>
            <a:r>
              <a:rPr lang="fr-FR" i="1" baseline="0" dirty="0" err="1" smtClean="0"/>
              <a:t>cit</a:t>
            </a:r>
            <a:r>
              <a:rPr lang="fr-FR" i="1" baseline="0" dirty="0" smtClean="0"/>
              <a:t>., </a:t>
            </a:r>
            <a:r>
              <a:rPr lang="fr-FR" dirty="0" smtClean="0"/>
              <a:t>https://arxiv.org/abs/1703.09343</a:t>
            </a:r>
            <a:r>
              <a:rPr lang="fr-FR" i="0" baseline="0" dirty="0" smtClean="0"/>
              <a:t>)</a:t>
            </a:r>
          </a:p>
          <a:p>
            <a:pPr marL="629697" lvl="1" indent="-89273">
              <a:buFontTx/>
              <a:buChar char="-"/>
            </a:pPr>
            <a:r>
              <a:rPr lang="fr-FR" i="0" baseline="0" dirty="0" smtClean="0"/>
              <a:t>200 000 complètent la partie </a:t>
            </a:r>
            <a:r>
              <a:rPr lang="fr-FR" i="1" baseline="0" dirty="0" err="1" smtClean="0"/>
              <a:t>funding</a:t>
            </a:r>
            <a:endParaRPr lang="fr-FR" i="0" baseline="0" dirty="0" smtClean="0"/>
          </a:p>
          <a:p>
            <a:pPr marL="629697" lvl="1" indent="-89273">
              <a:buFontTx/>
              <a:buChar char="-"/>
              <a:defRPr/>
            </a:pPr>
            <a:r>
              <a:rPr lang="fr-FR" i="0" baseline="0" dirty="0" smtClean="0"/>
              <a:t>110 000 complètent la partie </a:t>
            </a:r>
            <a:r>
              <a:rPr lang="fr-FR" i="1" baseline="0" dirty="0" err="1" smtClean="0"/>
              <a:t>peer</a:t>
            </a:r>
            <a:r>
              <a:rPr lang="fr-FR" i="1" baseline="0" dirty="0" smtClean="0"/>
              <a:t> review</a:t>
            </a:r>
            <a:endParaRPr lang="fr-FR" i="0" baseline="0" dirty="0" smtClean="0"/>
          </a:p>
          <a:p>
            <a:pPr marL="629697" lvl="1" indent="-89273">
              <a:buFontTx/>
              <a:buChar char="-"/>
              <a:defRPr/>
            </a:pPr>
            <a:r>
              <a:rPr lang="fr-FR" i="0" baseline="0" dirty="0" smtClean="0"/>
              <a:t>généralement des informations publiques et non verrouillées ( &gt; 85 %) </a:t>
            </a:r>
            <a:r>
              <a:rPr lang="fr-FR" dirty="0" smtClean="0"/>
              <a:t>(</a:t>
            </a:r>
            <a:r>
              <a:rPr lang="fr-FR" dirty="0" err="1" smtClean="0"/>
              <a:t>d’ap</a:t>
            </a:r>
            <a:r>
              <a:rPr lang="fr-FR" dirty="0" smtClean="0"/>
              <a:t>. Klein </a:t>
            </a:r>
            <a:r>
              <a:rPr lang="fr-FR" i="0" baseline="0" dirty="0" smtClean="0"/>
              <a:t>et Van de </a:t>
            </a:r>
            <a:r>
              <a:rPr lang="fr-FR" i="0" baseline="0" dirty="0" err="1" smtClean="0"/>
              <a:t>Sompel</a:t>
            </a:r>
            <a:r>
              <a:rPr lang="fr-FR" baseline="0" dirty="0" smtClean="0"/>
              <a:t>)</a:t>
            </a:r>
          </a:p>
          <a:p>
            <a:pPr marL="629697" lvl="1" indent="-89273">
              <a:buFontTx/>
              <a:buChar char="-"/>
              <a:defRPr/>
            </a:pPr>
            <a:r>
              <a:rPr lang="fr-FR" i="0" baseline="0" dirty="0" smtClean="0"/>
              <a:t>mais des données d’identité numériques (notamment autres présences en ligne), rares (&lt;10 %, </a:t>
            </a:r>
            <a:r>
              <a:rPr lang="fr-FR" dirty="0" err="1" smtClean="0"/>
              <a:t>d’ap</a:t>
            </a:r>
            <a:r>
              <a:rPr lang="fr-FR" dirty="0" smtClean="0"/>
              <a:t>. Klein </a:t>
            </a:r>
            <a:r>
              <a:rPr lang="fr-FR" i="0" baseline="0" dirty="0" smtClean="0"/>
              <a:t>et Van de </a:t>
            </a:r>
            <a:r>
              <a:rPr lang="fr-FR" i="0" baseline="0" dirty="0" err="1" smtClean="0"/>
              <a:t>Sompel</a:t>
            </a:r>
            <a:r>
              <a:rPr lang="fr-FR" i="0" baseline="0" dirty="0" smtClean="0"/>
              <a:t>) ; 733 000 indiquent des identifiants chercheurs</a:t>
            </a:r>
          </a:p>
          <a:p>
            <a:pPr marL="365065" lvl="1" indent="0" defTabSz="918240">
              <a:defRPr/>
            </a:pPr>
            <a:r>
              <a:rPr lang="fr-FR" i="0" baseline="0" dirty="0" smtClean="0">
                <a:sym typeface="Wingdings" panose="05000000000000000000" pitchFamily="2" charset="2"/>
              </a:rPr>
              <a:t> </a:t>
            </a:r>
            <a:r>
              <a:rPr lang="fr-FR" b="1" i="0" baseline="0" dirty="0" smtClean="0">
                <a:sym typeface="Wingdings" panose="05000000000000000000" pitchFamily="2" charset="2"/>
              </a:rPr>
              <a:t>plus une identité qu’un profil</a:t>
            </a:r>
            <a:r>
              <a:rPr lang="fr-FR" b="0" i="0" baseline="0" dirty="0" smtClean="0">
                <a:sym typeface="Wingdings" panose="05000000000000000000" pitchFamily="2" charset="2"/>
              </a:rPr>
              <a:t>, même si comptes ORCID de </a:t>
            </a:r>
            <a:r>
              <a:rPr lang="fr-FR" b="0" baseline="0" dirty="0" smtClean="0"/>
              <a:t>plus en plus utilisés comme un CV (« </a:t>
            </a:r>
            <a:r>
              <a:rPr lang="fr-FR" b="0" i="1" baseline="0" dirty="0" err="1" smtClean="0"/>
              <a:t>electronic</a:t>
            </a:r>
            <a:r>
              <a:rPr lang="fr-FR" b="0" i="1" baseline="0" dirty="0" smtClean="0"/>
              <a:t> résumé</a:t>
            </a:r>
            <a:r>
              <a:rPr lang="fr-FR" b="0" baseline="0" dirty="0" smtClean="0"/>
              <a:t> », </a:t>
            </a:r>
            <a:r>
              <a:rPr lang="fr-FR" baseline="0" dirty="0" smtClean="0"/>
              <a:t>ORCID, </a:t>
            </a:r>
            <a:r>
              <a:rPr lang="fr-FR" i="1" baseline="0" dirty="0" smtClean="0"/>
              <a:t>op. </a:t>
            </a:r>
            <a:r>
              <a:rPr lang="fr-FR" i="1" baseline="0" dirty="0" err="1" smtClean="0"/>
              <a:t>cit</a:t>
            </a:r>
            <a:r>
              <a:rPr lang="fr-FR" i="1" baseline="0" dirty="0" smtClean="0"/>
              <a:t>.</a:t>
            </a:r>
            <a:r>
              <a:rPr lang="fr-FR" i="0" baseline="0" dirty="0" smtClean="0"/>
              <a:t>,</a:t>
            </a:r>
            <a:r>
              <a:rPr lang="en-US" baseline="0" dirty="0" smtClean="0"/>
              <a:t> https://figshare.com/articles/ORCID_2017_Community_Survey_Report/5525476/1, </a:t>
            </a:r>
            <a:r>
              <a:rPr lang="fr-FR" b="0" baseline="0" dirty="0" smtClean="0"/>
              <a:t>2017) </a:t>
            </a:r>
            <a:endParaRPr lang="fr-FR" b="1" i="0" baseline="0" dirty="0" smtClean="0"/>
          </a:p>
          <a:p>
            <a:pPr defTabSz="918240">
              <a:defRPr/>
            </a:pPr>
            <a:r>
              <a:rPr lang="fr-FR" b="0" i="0" baseline="0" dirty="0" smtClean="0">
                <a:sym typeface="Wingdings" panose="05000000000000000000" pitchFamily="2" charset="2"/>
              </a:rPr>
              <a:t> seuls 1/5 des chercheurs rempliraient les informations concernant leur travail : « </a:t>
            </a:r>
            <a:r>
              <a:rPr lang="fr-FR" b="1" i="1" baseline="0" dirty="0" smtClean="0">
                <a:sym typeface="Wingdings" panose="05000000000000000000" pitchFamily="2" charset="2"/>
              </a:rPr>
              <a:t>This </a:t>
            </a:r>
            <a:r>
              <a:rPr lang="en-US" b="1" i="1" baseline="0" dirty="0" smtClean="0">
                <a:sym typeface="Wingdings" panose="05000000000000000000" pitchFamily="2" charset="2"/>
              </a:rPr>
              <a:t>number is surprisingly low and may indicate that scholars use other services such as ResearchGate or Academia.edu for their profile data</a:t>
            </a:r>
            <a:r>
              <a:rPr lang="fr-FR" b="0" i="0" baseline="0" dirty="0" smtClean="0">
                <a:sym typeface="Wingdings" panose="05000000000000000000" pitchFamily="2" charset="2"/>
              </a:rPr>
              <a:t> » (</a:t>
            </a:r>
            <a:r>
              <a:rPr lang="fr-FR" i="0" baseline="0" dirty="0" smtClean="0"/>
              <a:t>Klein et Van de </a:t>
            </a:r>
            <a:r>
              <a:rPr lang="fr-FR" i="0" baseline="0" dirty="0" err="1" smtClean="0"/>
              <a:t>Sompel</a:t>
            </a:r>
            <a:r>
              <a:rPr lang="fr-FR" i="0" baseline="0" dirty="0" smtClean="0"/>
              <a:t>)</a:t>
            </a:r>
            <a:endParaRPr lang="fr-FR" b="0" i="0" baseline="0" dirty="0" smtClean="0"/>
          </a:p>
          <a:p>
            <a:endParaRPr lang="fr-FR" i="1" baseline="0" dirty="0" smtClean="0"/>
          </a:p>
          <a:p>
            <a:pPr defTabSz="918240">
              <a:defRPr/>
            </a:pPr>
            <a:r>
              <a:rPr lang="fr-FR" i="0" baseline="0" dirty="0" smtClean="0"/>
              <a:t>Pour aller plus loin : suivre l’attribution d’identifiants pérennes (DOI et ORCID) : http://dashboard.project-thor.eu/dashboard/researcher/</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40</a:t>
            </a:fld>
            <a:endParaRPr lang="fr-FR" dirty="0"/>
          </a:p>
        </p:txBody>
      </p:sp>
    </p:spTree>
    <p:extLst>
      <p:ext uri="{BB962C8B-B14F-4D97-AF65-F5344CB8AC3E}">
        <p14:creationId xmlns:p14="http://schemas.microsoft.com/office/powerpoint/2010/main" val="1000875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a:t>
            </a:r>
            <a:r>
              <a:rPr lang="fr-FR" baseline="0" dirty="0" smtClean="0"/>
              <a:t>ORCID, </a:t>
            </a:r>
            <a:r>
              <a:rPr lang="fr-FR" i="1" baseline="0" dirty="0" smtClean="0"/>
              <a:t>op. </a:t>
            </a:r>
            <a:r>
              <a:rPr lang="fr-FR" i="1" baseline="0" dirty="0" err="1" smtClean="0"/>
              <a:t>cit</a:t>
            </a:r>
            <a:r>
              <a:rPr lang="fr-FR" i="1" baseline="0" dirty="0" smtClean="0"/>
              <a:t>.</a:t>
            </a:r>
            <a:r>
              <a:rPr lang="fr-FR" i="0" baseline="0" dirty="0" smtClean="0"/>
              <a:t>,</a:t>
            </a:r>
            <a:r>
              <a:rPr lang="en-US" baseline="0" dirty="0" smtClean="0"/>
              <a:t> https://figshare.com/articles/ORCID_2017_Community_Survey_Report/5525476/1 (</a:t>
            </a:r>
            <a:r>
              <a:rPr lang="en-US" baseline="0" dirty="0" err="1" smtClean="0"/>
              <a:t>résultats</a:t>
            </a:r>
            <a:r>
              <a:rPr lang="en-US" baseline="0" dirty="0" smtClean="0"/>
              <a:t> </a:t>
            </a:r>
            <a:r>
              <a:rPr lang="en-US" baseline="0" dirty="0" err="1" smtClean="0"/>
              <a:t>d’après</a:t>
            </a:r>
            <a:r>
              <a:rPr lang="en-US" baseline="0" dirty="0" smtClean="0"/>
              <a:t> un questionnaire ORCID, et non les </a:t>
            </a:r>
            <a:r>
              <a:rPr lang="en-US" baseline="0" dirty="0" err="1" smtClean="0"/>
              <a:t>données</a:t>
            </a:r>
            <a:r>
              <a:rPr lang="en-US" baseline="0" dirty="0" smtClean="0"/>
              <a:t> </a:t>
            </a:r>
            <a:r>
              <a:rPr lang="en-US" baseline="0" dirty="0" err="1" smtClean="0"/>
              <a:t>d’ORCID</a:t>
            </a:r>
            <a:r>
              <a:rPr lang="en-US" baseline="0" dirty="0" smtClean="0"/>
              <a:t>)</a:t>
            </a:r>
            <a:endParaRPr lang="fr-FR" baseline="0" dirty="0" smtClean="0"/>
          </a:p>
          <a:p>
            <a:pPr marL="172170" indent="-172170">
              <a:buFontTx/>
              <a:buChar char="-"/>
            </a:pPr>
            <a:endParaRPr lang="fr-FR" i="1" baseline="0" dirty="0" smtClean="0"/>
          </a:p>
          <a:p>
            <a:pPr marL="175358" indent="-87680" defTabSz="918240">
              <a:spcAft>
                <a:spcPts val="301"/>
              </a:spcAft>
              <a:defRPr/>
            </a:pPr>
            <a:r>
              <a:rPr lang="fr-FR" b="1" i="0" baseline="0" dirty="0" smtClean="0"/>
              <a:t>- </a:t>
            </a:r>
            <a:r>
              <a:rPr lang="fr-FR" b="1" i="0" baseline="0" dirty="0" smtClean="0">
                <a:solidFill>
                  <a:srgbClr val="E3C803"/>
                </a:solidFill>
              </a:rPr>
              <a:t>de forts usages disciplinaires </a:t>
            </a:r>
          </a:p>
          <a:p>
            <a:pPr marL="175358" defTabSz="918240">
              <a:defRPr/>
            </a:pPr>
            <a:r>
              <a:rPr lang="fr-FR" dirty="0"/>
              <a:t>Martin </a:t>
            </a:r>
            <a:r>
              <a:rPr lang="fr-FR" dirty="0" smtClean="0"/>
              <a:t>Klein et Herbert Van de </a:t>
            </a:r>
            <a:r>
              <a:rPr lang="fr-FR" dirty="0" err="1" smtClean="0"/>
              <a:t>Sompel</a:t>
            </a:r>
            <a:r>
              <a:rPr lang="fr-FR" dirty="0" smtClean="0"/>
              <a:t>,</a:t>
            </a:r>
            <a:r>
              <a:rPr lang="fr-FR" baseline="0" dirty="0" smtClean="0"/>
              <a:t> </a:t>
            </a:r>
            <a:r>
              <a:rPr lang="fr-FR" i="1" baseline="0" dirty="0" smtClean="0"/>
              <a:t>op. </a:t>
            </a:r>
            <a:r>
              <a:rPr lang="fr-FR" i="1" baseline="0" dirty="0" err="1" smtClean="0"/>
              <a:t>cit</a:t>
            </a:r>
            <a:r>
              <a:rPr lang="fr-FR" i="1" baseline="0" dirty="0" smtClean="0"/>
              <a:t>, </a:t>
            </a:r>
            <a:r>
              <a:rPr lang="fr-FR" baseline="0" dirty="0" smtClean="0"/>
              <a:t>https://arxiv.org/abs/1703.09343</a:t>
            </a:r>
            <a:endParaRPr lang="fr-FR" b="1" i="0" baseline="0" dirty="0" smtClean="0"/>
          </a:p>
          <a:p>
            <a:pPr marL="264632" indent="-89273">
              <a:buFontTx/>
              <a:buChar char="-"/>
            </a:pPr>
            <a:r>
              <a:rPr lang="fr-FR" b="1" i="0" baseline="0" dirty="0" smtClean="0"/>
              <a:t>la couverture disciplinaire</a:t>
            </a:r>
            <a:r>
              <a:rPr lang="fr-FR" b="0" i="0" baseline="0" dirty="0" smtClean="0"/>
              <a:t>, en revanche, </a:t>
            </a:r>
            <a:r>
              <a:rPr lang="fr-FR" b="1" i="0" baseline="0" dirty="0" smtClean="0"/>
              <a:t>correspond plutôt bien au monde de la publication </a:t>
            </a:r>
            <a:r>
              <a:rPr lang="fr-FR" i="0" baseline="0" dirty="0" smtClean="0"/>
              <a:t>: prédominance des sciences de la vie – c’est d’ailleurs dans cette catégorie qu’ORCID est le plus connu (</a:t>
            </a:r>
            <a:r>
              <a:rPr lang="fr-FR" b="0" i="0" baseline="0" dirty="0" smtClean="0"/>
              <a:t>ORCID, </a:t>
            </a:r>
            <a:r>
              <a:rPr lang="fr-FR" b="0" i="1" baseline="0" dirty="0" smtClean="0"/>
              <a:t>op. </a:t>
            </a:r>
            <a:r>
              <a:rPr lang="fr-FR" b="0" i="1" baseline="0" dirty="0" err="1" smtClean="0"/>
              <a:t>cit</a:t>
            </a:r>
            <a:r>
              <a:rPr lang="fr-FR" b="0" i="1" baseline="0" dirty="0" smtClean="0"/>
              <a:t>.</a:t>
            </a:r>
            <a:r>
              <a:rPr lang="fr-FR" b="0" i="0" baseline="0" dirty="0" smtClean="0"/>
              <a:t>, https://figshare.com/articles/ORCID_Annual_Report_2016_pdf/4810213)</a:t>
            </a:r>
          </a:p>
          <a:p>
            <a:pPr marL="175358" defTabSz="918240">
              <a:defRPr/>
            </a:pPr>
            <a:r>
              <a:rPr lang="fr-FR" b="0" i="0" baseline="0" dirty="0" smtClean="0">
                <a:sym typeface="Wingdings" panose="05000000000000000000" pitchFamily="2" charset="2"/>
              </a:rPr>
              <a:t> </a:t>
            </a:r>
            <a:r>
              <a:rPr lang="fr-FR" b="0" i="0" baseline="0" dirty="0" smtClean="0"/>
              <a:t>plus développé dans les disciplines qui publient (beaucoup) dans des revues (sciences de la vie, puis sciences physiques) ; moins important dans les disciplines où le livre continue à être un mode de publication important (SHS, arts) dans la mesure où les éditeurs implantent d’abord ORCID dans le </a:t>
            </a:r>
            <a:r>
              <a:rPr lang="fr-FR" b="0" i="1" baseline="0" dirty="0" smtClean="0"/>
              <a:t>workflow</a:t>
            </a:r>
            <a:r>
              <a:rPr lang="fr-FR" b="0" i="0" baseline="0" dirty="0" smtClean="0"/>
              <a:t> des revues et non le </a:t>
            </a:r>
            <a:r>
              <a:rPr lang="fr-FR" b="0" i="1" baseline="0" dirty="0" smtClean="0"/>
              <a:t>workflow</a:t>
            </a:r>
            <a:r>
              <a:rPr lang="fr-FR" b="0" i="0" baseline="0" dirty="0" smtClean="0"/>
              <a:t> des ouvrages ; mais développement de la participation d’éditeurs d’ouvrages SHS (</a:t>
            </a:r>
            <a:r>
              <a:rPr lang="fr-FR" b="0" i="0" baseline="0" dirty="0" err="1" smtClean="0"/>
              <a:t>Brill</a:t>
            </a:r>
            <a:r>
              <a:rPr lang="fr-FR" b="0" i="0" baseline="0" dirty="0" smtClean="0"/>
              <a:t> et OpenEdition en 2017)</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41</a:t>
            </a:fld>
            <a:endParaRPr lang="fr-FR" dirty="0"/>
          </a:p>
        </p:txBody>
      </p:sp>
    </p:spTree>
    <p:extLst>
      <p:ext uri="{BB962C8B-B14F-4D97-AF65-F5344CB8AC3E}">
        <p14:creationId xmlns:p14="http://schemas.microsoft.com/office/powerpoint/2010/main" val="2819300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Martin </a:t>
            </a:r>
            <a:r>
              <a:rPr lang="fr-FR" dirty="0" smtClean="0"/>
              <a:t>Klein et Herbert Van de </a:t>
            </a:r>
            <a:r>
              <a:rPr lang="fr-FR" dirty="0" err="1" smtClean="0"/>
              <a:t>Sompel</a:t>
            </a:r>
            <a:r>
              <a:rPr lang="fr-FR" dirty="0" smtClean="0"/>
              <a:t>, </a:t>
            </a:r>
            <a:r>
              <a:rPr lang="fr-FR" i="1" dirty="0" smtClean="0"/>
              <a:t>op. </a:t>
            </a:r>
            <a:r>
              <a:rPr lang="fr-FR" i="1" dirty="0" err="1" smtClean="0"/>
              <a:t>cit</a:t>
            </a:r>
            <a:r>
              <a:rPr lang="fr-FR" i="1" dirty="0" smtClean="0"/>
              <a:t>., </a:t>
            </a:r>
            <a:r>
              <a:rPr lang="fr-FR" baseline="0" dirty="0" smtClean="0"/>
              <a:t>https://arxiv.org/abs/1703.09343.</a:t>
            </a:r>
          </a:p>
          <a:p>
            <a:pPr defTabSz="918240">
              <a:defRPr/>
            </a:pPr>
            <a:r>
              <a:rPr lang="fr-FR" baseline="0" dirty="0" smtClean="0"/>
              <a:t>A compléter par </a:t>
            </a:r>
            <a:r>
              <a:rPr lang="fr-FR" baseline="0" noProof="0" dirty="0" smtClean="0"/>
              <a:t>John </a:t>
            </a:r>
            <a:r>
              <a:rPr lang="fr-FR" baseline="0" noProof="0" dirty="0" err="1" smtClean="0"/>
              <a:t>Bohannon</a:t>
            </a:r>
            <a:r>
              <a:rPr lang="fr-FR" baseline="0" noProof="0" dirty="0" smtClean="0"/>
              <a:t> et Kirk </a:t>
            </a:r>
            <a:r>
              <a:rPr lang="fr-FR" baseline="0" noProof="0" dirty="0" err="1" smtClean="0"/>
              <a:t>Doran</a:t>
            </a:r>
            <a:r>
              <a:rPr lang="fr-FR" baseline="0" noProof="0" dirty="0" smtClean="0"/>
              <a:t>. « </a:t>
            </a:r>
            <a:r>
              <a:rPr lang="fr-FR" baseline="0" noProof="0" dirty="0" err="1" smtClean="0"/>
              <a:t>Introducing</a:t>
            </a:r>
            <a:r>
              <a:rPr lang="fr-FR" baseline="0" noProof="0" dirty="0" smtClean="0"/>
              <a:t> ORCID ». </a:t>
            </a:r>
            <a:r>
              <a:rPr lang="fr-FR" dirty="0"/>
              <a:t>vol. 356, Issue 6339. 19/05/2017.</a:t>
            </a:r>
            <a:r>
              <a:rPr lang="fr-FR" i="1" baseline="0" noProof="0" dirty="0" smtClean="0"/>
              <a:t> </a:t>
            </a:r>
            <a:r>
              <a:rPr lang="fr-FR" i="0" baseline="0" noProof="0" dirty="0" smtClean="0"/>
              <a:t>p. 691-692. [en ligne]. Disponible sur : http://science.sciencemag.org/content/356/6339/691.</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42</a:t>
            </a:fld>
            <a:endParaRPr lang="fr-FR" dirty="0"/>
          </a:p>
        </p:txBody>
      </p:sp>
    </p:spTree>
    <p:extLst>
      <p:ext uri="{BB962C8B-B14F-4D97-AF65-F5344CB8AC3E}">
        <p14:creationId xmlns:p14="http://schemas.microsoft.com/office/powerpoint/2010/main" val="8437764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l"/>
            <a:r>
              <a:rPr lang="fr-FR" b="0" dirty="0" smtClean="0"/>
              <a:t>Images via : http://mapsof.net</a:t>
            </a:r>
          </a:p>
          <a:p>
            <a:pPr algn="l"/>
            <a:endParaRPr lang="fr-FR" b="1" dirty="0" smtClean="0"/>
          </a:p>
          <a:p>
            <a:pPr>
              <a:spcAft>
                <a:spcPts val="603"/>
              </a:spcAft>
            </a:pPr>
            <a:r>
              <a:rPr lang="fr-FR" sz="1100" b="1" u="sng" dirty="0">
                <a:solidFill>
                  <a:srgbClr val="E3C803"/>
                </a:solidFill>
              </a:rPr>
              <a:t>Approches européennes</a:t>
            </a:r>
          </a:p>
          <a:p>
            <a:r>
              <a:rPr lang="fr-FR" dirty="0"/>
              <a:t>[cf. notamment : EPRIST. </a:t>
            </a:r>
            <a:r>
              <a:rPr lang="fr-FR" i="1" dirty="0"/>
              <a:t>ORCID en bref</a:t>
            </a:r>
            <a:r>
              <a:rPr lang="fr-FR" dirty="0"/>
              <a:t>. 4 p. [en ligne]. Disponible sur : http://www.eprist.fr/wp-content/uploads/2017/01/EPRIST-ORCIDenbref.pdf]</a:t>
            </a:r>
          </a:p>
          <a:p>
            <a:pPr marL="183330" indent="-82897">
              <a:defRPr/>
            </a:pPr>
            <a:r>
              <a:rPr lang="fr-FR" dirty="0"/>
              <a:t>-</a:t>
            </a:r>
            <a:r>
              <a:rPr lang="fr-FR" b="1" dirty="0"/>
              <a:t> </a:t>
            </a:r>
            <a:r>
              <a:rPr lang="fr-FR" b="1" dirty="0">
                <a:solidFill>
                  <a:srgbClr val="E3C803"/>
                </a:solidFill>
              </a:rPr>
              <a:t>Commission européenne </a:t>
            </a:r>
            <a:r>
              <a:rPr lang="fr-FR" dirty="0"/>
              <a:t>: dans le cadre du mandat pour l’</a:t>
            </a:r>
            <a:r>
              <a:rPr lang="fr-FR" i="1" dirty="0"/>
              <a:t>open access</a:t>
            </a:r>
            <a:r>
              <a:rPr lang="fr-FR" dirty="0"/>
              <a:t> du programme Horizon 2020 (cf. </a:t>
            </a:r>
            <a:r>
              <a:rPr lang="fr-FR" i="1" dirty="0"/>
              <a:t>supra</a:t>
            </a:r>
            <a:r>
              <a:rPr lang="fr-FR" dirty="0"/>
              <a:t> : </a:t>
            </a:r>
            <a:r>
              <a:rPr lang="en-US" dirty="0"/>
              <a:t>European commission. Directorate - General for Research &amp; Innovation, </a:t>
            </a:r>
            <a:r>
              <a:rPr lang="en-US" i="1" dirty="0"/>
              <a:t>op. cit.</a:t>
            </a:r>
            <a:r>
              <a:rPr lang="en-US" dirty="0"/>
              <a:t>, http://ec.europa.eu/research/participants/data/ref/h2020/grants_manual/hi/oa_pilot/h2020-hi-oa-pilot-guide_en.pdf) :</a:t>
            </a:r>
          </a:p>
          <a:p>
            <a:pPr marL="183330" indent="-82897">
              <a:defRPr/>
            </a:pPr>
            <a:r>
              <a:rPr lang="en-US" dirty="0"/>
              <a:t>	- </a:t>
            </a:r>
            <a:r>
              <a:rPr lang="en-US" dirty="0" err="1"/>
              <a:t>recommandation</a:t>
            </a:r>
            <a:r>
              <a:rPr lang="en-US" dirty="0"/>
              <a:t> de </a:t>
            </a:r>
            <a:r>
              <a:rPr lang="en-US" dirty="0" err="1"/>
              <a:t>l’utilisation</a:t>
            </a:r>
            <a:r>
              <a:rPr lang="en-US" dirty="0"/>
              <a:t> </a:t>
            </a:r>
            <a:r>
              <a:rPr lang="en-US" dirty="0" err="1"/>
              <a:t>d’identifiants</a:t>
            </a:r>
            <a:r>
              <a:rPr lang="en-US" dirty="0"/>
              <a:t> </a:t>
            </a:r>
            <a:r>
              <a:rPr lang="en-US" dirty="0" err="1"/>
              <a:t>comme</a:t>
            </a:r>
            <a:r>
              <a:rPr lang="en-US" dirty="0"/>
              <a:t> ORCID</a:t>
            </a:r>
            <a:endParaRPr lang="fr-FR" b="1" i="1" dirty="0">
              <a:solidFill>
                <a:srgbClr val="FF0000"/>
              </a:solidFill>
            </a:endParaRPr>
          </a:p>
          <a:p>
            <a:pPr marL="182563" indent="-90488">
              <a:tabLst>
                <a:tab pos="182563" algn="l"/>
              </a:tabLst>
            </a:pPr>
            <a:r>
              <a:rPr lang="fr-FR" dirty="0"/>
              <a:t>- </a:t>
            </a:r>
            <a:r>
              <a:rPr lang="fr-FR" b="1" i="1" dirty="0">
                <a:solidFill>
                  <a:srgbClr val="E3C803"/>
                </a:solidFill>
              </a:rPr>
              <a:t>Science Europe</a:t>
            </a:r>
            <a:r>
              <a:rPr lang="fr-FR" dirty="0"/>
              <a:t>, association d’organisations européennes de financement et de performance de la recherche, visant à promouvoir une ère de recherche européenne </a:t>
            </a:r>
            <a:r>
              <a:rPr lang="fr-FR" i="1" dirty="0"/>
              <a:t>via</a:t>
            </a:r>
            <a:r>
              <a:rPr lang="fr-FR" dirty="0"/>
              <a:t> un travail avec les universités, les académies, les organisations scientifiques intergouvernementales et la Commission européenne : http://www.scienceeurope.org/ (</a:t>
            </a:r>
            <a:r>
              <a:rPr lang="fr-FR" i="1" dirty="0"/>
              <a:t>Science Europe Position </a:t>
            </a:r>
            <a:r>
              <a:rPr lang="fr-FR" i="1" dirty="0" err="1"/>
              <a:t>Statement</a:t>
            </a:r>
            <a:r>
              <a:rPr lang="fr-FR" i="1" dirty="0"/>
              <a:t>. On </a:t>
            </a:r>
            <a:r>
              <a:rPr lang="fr-FR" i="1" dirty="0" err="1"/>
              <a:t>Research</a:t>
            </a:r>
            <a:r>
              <a:rPr lang="fr-FR" i="1" dirty="0"/>
              <a:t> Information </a:t>
            </a:r>
            <a:r>
              <a:rPr lang="fr-FR" i="1" dirty="0" err="1"/>
              <a:t>Systems</a:t>
            </a:r>
            <a:r>
              <a:rPr lang="fr-FR" i="1" dirty="0"/>
              <a:t>. </a:t>
            </a:r>
            <a:r>
              <a:rPr lang="fr-FR" dirty="0"/>
              <a:t>11/2016. 8 p. [en ligne]. Disponible sur : http://www.scienceeurope.org/wp-content/uploads/2016/11/SE_PositionStatement_RIS_WEB.pdf) </a:t>
            </a:r>
          </a:p>
          <a:p>
            <a:pPr marL="267820" indent="-82897">
              <a:buFontTx/>
              <a:buChar char="-"/>
            </a:pPr>
            <a:r>
              <a:rPr lang="fr-FR" dirty="0"/>
              <a:t>recommande l’adoption d’identifiants uniques pour favoriser l’interopérabilité, ORCID semblant l’initiative « la plus prometteuse »</a:t>
            </a:r>
          </a:p>
          <a:p>
            <a:pPr marL="267820" lvl="1" indent="-82897">
              <a:buFontTx/>
              <a:buChar char="-"/>
            </a:pPr>
            <a:r>
              <a:rPr lang="fr-FR" dirty="0"/>
              <a:t>souhaite se rapprocher d’ORCID pour mieux identifier les cas d’usages et les problèmes actuels en matière de qualité des données, et réfléchir à des moyens d’améliorer ce point</a:t>
            </a:r>
          </a:p>
          <a:p>
            <a:pPr defTabSz="918240">
              <a:defRPr/>
            </a:pPr>
            <a:endParaRPr lang="fr-FR" b="1" dirty="0"/>
          </a:p>
          <a:p>
            <a:pPr>
              <a:spcAft>
                <a:spcPts val="603"/>
              </a:spcAft>
              <a:defRPr/>
            </a:pPr>
            <a:r>
              <a:rPr lang="fr-FR" sz="1100" b="1" u="sng" dirty="0">
                <a:solidFill>
                  <a:srgbClr val="E3C803"/>
                </a:solidFill>
              </a:rPr>
              <a:t>Approches nationales </a:t>
            </a:r>
          </a:p>
          <a:p>
            <a:pPr marL="263912" indent="-171450">
              <a:buFontTx/>
              <a:buChar char="-"/>
            </a:pPr>
            <a:r>
              <a:rPr lang="fr-FR" dirty="0"/>
              <a:t>en 2017 : 16 </a:t>
            </a:r>
            <a:r>
              <a:rPr lang="fr-FR" i="1" dirty="0"/>
              <a:t>consortia</a:t>
            </a:r>
            <a:r>
              <a:rPr lang="fr-FR" dirty="0"/>
              <a:t> dont des </a:t>
            </a:r>
            <a:r>
              <a:rPr lang="fr-FR" i="1" dirty="0"/>
              <a:t>consortia</a:t>
            </a:r>
            <a:r>
              <a:rPr lang="fr-FR" dirty="0"/>
              <a:t> nationaux (Afrique du Sud, Allemagne, Belgique, Brésil, Canada, Danemark, Espagne, Finlande, Italie, Norvège, Pays-Bas, Royaume-Uni), soit plus de 200 institutions</a:t>
            </a:r>
          </a:p>
          <a:p>
            <a:pPr marL="266700" indent="-84138"/>
            <a:r>
              <a:rPr lang="fr-FR" dirty="0"/>
              <a:t>- origine de ces </a:t>
            </a:r>
            <a:r>
              <a:rPr lang="fr-FR" i="1" dirty="0"/>
              <a:t>consortia </a:t>
            </a:r>
            <a:r>
              <a:rPr lang="fr-FR" dirty="0"/>
              <a:t>:</a:t>
            </a:r>
          </a:p>
          <a:p>
            <a:pPr marL="358775" indent="-84138"/>
            <a:r>
              <a:rPr lang="fr-FR" dirty="0"/>
              <a:t>- recommandations nationales (ex. : Royaume-Uni et Suède, 2013 ; Australie, 2015)</a:t>
            </a:r>
          </a:p>
          <a:p>
            <a:pPr marL="358775" indent="-84138"/>
            <a:r>
              <a:rPr lang="fr-FR" dirty="0"/>
              <a:t>- demandes de bailleurs de fonds (ex. : Portugal, 2013 ; Autriche, 2016)</a:t>
            </a:r>
          </a:p>
          <a:p>
            <a:pPr marL="358775" indent="-84138"/>
            <a:r>
              <a:rPr lang="fr-FR" dirty="0"/>
              <a:t>- déploiement au niveau universitaire (ex. : Danemark, 2014)</a:t>
            </a:r>
          </a:p>
          <a:p>
            <a:pPr marL="266700" indent="-84138"/>
            <a:r>
              <a:rPr lang="fr-FR" dirty="0"/>
              <a:t>- liste 2019 : https://orcid.org/consortia</a:t>
            </a:r>
          </a:p>
          <a:p>
            <a:pPr marL="267820" indent="-84491"/>
            <a:endParaRPr lang="fr-FR" dirty="0"/>
          </a:p>
          <a:p>
            <a:pPr algn="l"/>
            <a:endParaRPr lang="fr-FR" b="1" dirty="0" smtClean="0"/>
          </a:p>
          <a:p>
            <a:pPr>
              <a:spcAft>
                <a:spcPts val="603"/>
              </a:spcAft>
            </a:pPr>
            <a:r>
              <a:rPr lang="fr-FR" sz="1100" b="1" u="sng" dirty="0">
                <a:solidFill>
                  <a:srgbClr val="E3C803"/>
                </a:solidFill>
              </a:rPr>
              <a:t>Exemples nationaux</a:t>
            </a:r>
            <a:endParaRPr lang="fr-FR" b="1" dirty="0" smtClean="0"/>
          </a:p>
          <a:p>
            <a:pPr marL="183330" indent="-90868">
              <a:spcAft>
                <a:spcPts val="301"/>
              </a:spcAft>
            </a:pPr>
            <a:r>
              <a:rPr lang="fr-FR" b="1" dirty="0" smtClean="0"/>
              <a:t>- </a:t>
            </a:r>
            <a:r>
              <a:rPr lang="fr-FR" b="1" dirty="0" smtClean="0">
                <a:solidFill>
                  <a:srgbClr val="E3C803"/>
                </a:solidFill>
              </a:rPr>
              <a:t>Royaume-Uni</a:t>
            </a:r>
            <a:r>
              <a:rPr lang="fr-FR" dirty="0" smtClean="0">
                <a:solidFill>
                  <a:srgbClr val="E3C803"/>
                </a:solidFill>
              </a:rPr>
              <a:t> </a:t>
            </a:r>
          </a:p>
          <a:p>
            <a:pPr marL="183330" indent="-7971"/>
            <a:r>
              <a:rPr lang="fr-FR" dirty="0" smtClean="0"/>
              <a:t>voir notamment https://orcid.org/members, https://orcid.org/consortia, Josh Brown.</a:t>
            </a:r>
            <a:r>
              <a:rPr lang="fr-FR" baseline="0" dirty="0" smtClean="0"/>
              <a:t> </a:t>
            </a:r>
            <a:r>
              <a:rPr lang="en-US" i="1" dirty="0"/>
              <a:t>ORCID : an introduction</a:t>
            </a:r>
            <a:r>
              <a:rPr lang="en-US" dirty="0"/>
              <a:t>. ORCID DE workshop, 25/10/2016. </a:t>
            </a:r>
            <a:r>
              <a:rPr lang="en-US" dirty="0" err="1"/>
              <a:t>Présentation</a:t>
            </a:r>
            <a:r>
              <a:rPr lang="en-US" dirty="0"/>
              <a:t>, 31 p. [</a:t>
            </a:r>
            <a:r>
              <a:rPr lang="en-US" dirty="0" err="1"/>
              <a:t>en</a:t>
            </a:r>
            <a:r>
              <a:rPr lang="en-US" dirty="0"/>
              <a:t> </a:t>
            </a:r>
            <a:r>
              <a:rPr lang="en-US" dirty="0" err="1"/>
              <a:t>ligne</a:t>
            </a:r>
            <a:r>
              <a:rPr lang="en-US" dirty="0"/>
              <a:t>]. </a:t>
            </a:r>
            <a:r>
              <a:rPr lang="en-US" dirty="0" err="1"/>
              <a:t>Disponible</a:t>
            </a:r>
            <a:r>
              <a:rPr lang="en-US" dirty="0"/>
              <a:t> sur : </a:t>
            </a:r>
            <a:r>
              <a:rPr lang="fr-FR" dirty="0" smtClean="0"/>
              <a:t>https://zenodo.org/record/163564/files/20161025_Brown_ORCID%20DE.pdf</a:t>
            </a:r>
          </a:p>
          <a:p>
            <a:pPr marL="267820" indent="-84491">
              <a:buFontTx/>
              <a:buChar char="-"/>
            </a:pPr>
            <a:r>
              <a:rPr lang="fr-FR" dirty="0" smtClean="0"/>
              <a:t>étude du JISC (2012)</a:t>
            </a:r>
            <a:r>
              <a:rPr lang="fr-FR" baseline="0" dirty="0" smtClean="0"/>
              <a:t> sur les avantages et les inconvénients des identifiants auteur </a:t>
            </a:r>
            <a:r>
              <a:rPr lang="fr-FR" baseline="0" dirty="0" smtClean="0">
                <a:sym typeface="Wingdings" panose="05000000000000000000" pitchFamily="2" charset="2"/>
              </a:rPr>
              <a:t> </a:t>
            </a:r>
            <a:r>
              <a:rPr lang="fr-FR" dirty="0" smtClean="0"/>
              <a:t>recommandation en 2013, soutenu par un </a:t>
            </a:r>
            <a:r>
              <a:rPr lang="fr-FR" i="1" dirty="0" smtClean="0"/>
              <a:t>joint</a:t>
            </a:r>
            <a:r>
              <a:rPr lang="fr-FR" i="1" baseline="0" dirty="0" smtClean="0"/>
              <a:t> </a:t>
            </a:r>
            <a:r>
              <a:rPr lang="fr-FR" i="1" baseline="0" dirty="0" err="1" smtClean="0"/>
              <a:t>statement</a:t>
            </a:r>
            <a:r>
              <a:rPr lang="fr-FR" i="0" baseline="0" dirty="0" smtClean="0"/>
              <a:t> des principaux acteurs de la recherche anglaise</a:t>
            </a:r>
            <a:r>
              <a:rPr lang="fr-FR" baseline="0" dirty="0" smtClean="0"/>
              <a:t> ; </a:t>
            </a:r>
          </a:p>
          <a:p>
            <a:pPr marL="267820" indent="-84491">
              <a:buFontTx/>
              <a:buChar char="-"/>
            </a:pPr>
            <a:r>
              <a:rPr lang="fr-FR" baseline="0" dirty="0" smtClean="0"/>
              <a:t>projet pilote en 2014 ; consortium en 2015 autour du JISC, pour 3 ans, le temps de mettre en place le système et d’en tirer un premier bilan</a:t>
            </a:r>
            <a:endParaRPr lang="fr-FR" dirty="0" smtClean="0"/>
          </a:p>
          <a:p>
            <a:pPr marL="267820" indent="-84491"/>
            <a:r>
              <a:rPr lang="fr-FR" dirty="0" smtClean="0"/>
              <a:t>- déploiement</a:t>
            </a:r>
            <a:r>
              <a:rPr lang="fr-FR" baseline="0" dirty="0" smtClean="0"/>
              <a:t> dans les </a:t>
            </a:r>
            <a:r>
              <a:rPr lang="fr-FR" b="1" baseline="0" dirty="0" smtClean="0"/>
              <a:t>institutions</a:t>
            </a:r>
            <a:r>
              <a:rPr lang="fr-FR" baseline="0" dirty="0" smtClean="0"/>
              <a:t> </a:t>
            </a:r>
            <a:r>
              <a:rPr lang="fr-FR" dirty="0" smtClean="0"/>
              <a:t>: </a:t>
            </a:r>
          </a:p>
          <a:p>
            <a:pPr marL="267820" lvl="1" indent="-84491" defTabSz="918240">
              <a:defRPr/>
            </a:pPr>
            <a:r>
              <a:rPr lang="fr-FR" dirty="0" smtClean="0"/>
              <a:t>- </a:t>
            </a:r>
            <a:r>
              <a:rPr lang="fr-FR" baseline="0" dirty="0" smtClean="0"/>
              <a:t>consortium national, a</a:t>
            </a:r>
            <a:r>
              <a:rPr lang="fr-FR" dirty="0" smtClean="0"/>
              <a:t>utour</a:t>
            </a:r>
            <a:r>
              <a:rPr lang="fr-FR" baseline="0" dirty="0" smtClean="0"/>
              <a:t> du </a:t>
            </a:r>
            <a:r>
              <a:rPr lang="fr-FR" dirty="0" smtClean="0"/>
              <a:t>JISC (</a:t>
            </a:r>
            <a:r>
              <a:rPr lang="fr-FR" i="1" dirty="0" smtClean="0"/>
              <a:t>Joint Information </a:t>
            </a:r>
            <a:r>
              <a:rPr lang="fr-FR" i="1" dirty="0" err="1" smtClean="0"/>
              <a:t>Systems</a:t>
            </a:r>
            <a:r>
              <a:rPr lang="fr-FR" i="1" dirty="0" smtClean="0"/>
              <a:t> </a:t>
            </a:r>
            <a:r>
              <a:rPr lang="fr-FR" i="1" dirty="0" err="1" smtClean="0"/>
              <a:t>Committee</a:t>
            </a:r>
            <a:r>
              <a:rPr lang="fr-FR" dirty="0" smtClean="0"/>
              <a:t>, https://www.jisc.ac.uk/, organisme</a:t>
            </a:r>
            <a:r>
              <a:rPr lang="fr-FR" baseline="0" dirty="0" smtClean="0"/>
              <a:t> chargé de l’IST pour l’enseignement supérieur et la recherche), comprenant 80 universités, une dizaine de </a:t>
            </a:r>
            <a:r>
              <a:rPr lang="fr-FR" i="1" baseline="0" dirty="0" err="1" smtClean="0"/>
              <a:t>colleges</a:t>
            </a:r>
            <a:r>
              <a:rPr lang="fr-FR" baseline="0" dirty="0" smtClean="0"/>
              <a:t> et </a:t>
            </a:r>
            <a:r>
              <a:rPr lang="fr-FR" i="1" baseline="0" dirty="0" err="1" smtClean="0"/>
              <a:t>schools</a:t>
            </a:r>
            <a:r>
              <a:rPr lang="fr-FR" baseline="0" dirty="0" smtClean="0"/>
              <a:t> et les 7 </a:t>
            </a:r>
            <a:r>
              <a:rPr lang="fr-FR" i="1" baseline="0" dirty="0" err="1" smtClean="0"/>
              <a:t>Research</a:t>
            </a:r>
            <a:r>
              <a:rPr lang="fr-FR" i="1" baseline="0" dirty="0" smtClean="0"/>
              <a:t> </a:t>
            </a:r>
            <a:r>
              <a:rPr lang="fr-FR" i="1" baseline="0" dirty="0" err="1" smtClean="0"/>
              <a:t>councils</a:t>
            </a:r>
            <a:r>
              <a:rPr lang="fr-FR" i="1" baseline="0" dirty="0" smtClean="0"/>
              <a:t> : </a:t>
            </a:r>
            <a:r>
              <a:rPr lang="fr-FR" i="0" baseline="0" dirty="0" smtClean="0"/>
              <a:t>même si chaque établissement peut avoir des approches différentes sur ces questions, tous doivent alimenter l’évaluation nationale (REF - </a:t>
            </a:r>
            <a:r>
              <a:rPr lang="fr-FR" i="1" baseline="0" dirty="0" err="1" smtClean="0"/>
              <a:t>Research</a:t>
            </a:r>
            <a:r>
              <a:rPr lang="fr-FR" i="1" baseline="0" dirty="0" smtClean="0"/>
              <a:t> Excellence Framework</a:t>
            </a:r>
            <a:r>
              <a:rPr lang="fr-FR" i="0" baseline="0" dirty="0" smtClean="0"/>
              <a:t>) et se mettre en conformité avec les attentes en matière d’</a:t>
            </a:r>
            <a:r>
              <a:rPr lang="fr-FR" i="1" baseline="0" dirty="0" smtClean="0"/>
              <a:t>open </a:t>
            </a:r>
            <a:r>
              <a:rPr lang="fr-FR" i="1" baseline="0" dirty="0" err="1" smtClean="0"/>
              <a:t>access</a:t>
            </a:r>
            <a:endParaRPr lang="fr-FR" i="1" baseline="0" dirty="0" smtClean="0"/>
          </a:p>
          <a:p>
            <a:pPr marL="267820" indent="-84491"/>
            <a:r>
              <a:rPr lang="fr-FR" i="0" baseline="0" dirty="0" smtClean="0"/>
              <a:t>- position des </a:t>
            </a:r>
            <a:r>
              <a:rPr lang="fr-FR" b="1" i="0" baseline="0" dirty="0" smtClean="0"/>
              <a:t>bailleurs de fonds</a:t>
            </a:r>
            <a:r>
              <a:rPr lang="fr-FR" i="0" baseline="0" dirty="0" smtClean="0"/>
              <a:t> :</a:t>
            </a:r>
          </a:p>
          <a:p>
            <a:pPr marL="360282" indent="-92462"/>
            <a:r>
              <a:rPr lang="fr-FR" i="0" baseline="0" dirty="0" smtClean="0"/>
              <a:t>- le NIHR (</a:t>
            </a:r>
            <a:r>
              <a:rPr lang="fr-FR" i="1" baseline="0" dirty="0" smtClean="0"/>
              <a:t>National Institute for </a:t>
            </a:r>
            <a:r>
              <a:rPr lang="fr-FR" i="1" baseline="0" dirty="0" err="1" smtClean="0"/>
              <a:t>Health</a:t>
            </a:r>
            <a:r>
              <a:rPr lang="fr-FR" i="1" baseline="0" dirty="0" smtClean="0"/>
              <a:t> </a:t>
            </a:r>
            <a:r>
              <a:rPr lang="fr-FR" i="1" baseline="0" dirty="0" err="1" smtClean="0"/>
              <a:t>Research</a:t>
            </a:r>
            <a:r>
              <a:rPr lang="fr-FR" i="0" baseline="0" dirty="0" smtClean="0"/>
              <a:t>) et le </a:t>
            </a:r>
            <a:r>
              <a:rPr lang="fr-FR" i="0" baseline="0" dirty="0" err="1" smtClean="0"/>
              <a:t>Wellcome</a:t>
            </a:r>
            <a:r>
              <a:rPr lang="fr-FR" i="0" baseline="0" dirty="0" smtClean="0"/>
              <a:t> Trust (à partir de 08/2015) demandent des ORCID pour les demandes de financement</a:t>
            </a:r>
          </a:p>
          <a:p>
            <a:pPr marL="360282" lvl="1" indent="-92462">
              <a:buFontTx/>
              <a:buChar char="-"/>
            </a:pPr>
            <a:r>
              <a:rPr lang="fr-FR" i="0" baseline="0" dirty="0" smtClean="0"/>
              <a:t>les </a:t>
            </a:r>
            <a:r>
              <a:rPr lang="fr-FR" i="1" baseline="0" dirty="0" err="1" smtClean="0"/>
              <a:t>Research</a:t>
            </a:r>
            <a:r>
              <a:rPr lang="fr-FR" i="1" baseline="0" dirty="0" smtClean="0"/>
              <a:t> </a:t>
            </a:r>
            <a:r>
              <a:rPr lang="fr-FR" i="1" baseline="0" dirty="0" err="1" smtClean="0"/>
              <a:t>Councils</a:t>
            </a:r>
            <a:r>
              <a:rPr lang="fr-FR" i="0" baseline="0" dirty="0" smtClean="0"/>
              <a:t> (RCUK) ont déployé ORCID dans leurs systèmes chargés des subventions et des productions qui en découlent et envisagent des mandats (cf. notamment la plateforme </a:t>
            </a:r>
            <a:r>
              <a:rPr lang="fr-FR" i="0" baseline="0" dirty="0" err="1" smtClean="0"/>
              <a:t>ResearchFish</a:t>
            </a:r>
            <a:r>
              <a:rPr lang="fr-FR" i="0" baseline="0" dirty="0" smtClean="0"/>
              <a:t> - </a:t>
            </a:r>
            <a:r>
              <a:rPr lang="fr-FR" i="1" baseline="0" dirty="0" err="1" smtClean="0"/>
              <a:t>Research</a:t>
            </a:r>
            <a:r>
              <a:rPr lang="fr-FR" i="1" baseline="0" dirty="0" smtClean="0"/>
              <a:t> Impact </a:t>
            </a:r>
            <a:r>
              <a:rPr lang="fr-FR" i="1" baseline="0" dirty="0" err="1" smtClean="0"/>
              <a:t>Assessment</a:t>
            </a:r>
            <a:r>
              <a:rPr lang="fr-FR" i="1" baseline="0" dirty="0" smtClean="0"/>
              <a:t> Platform</a:t>
            </a:r>
            <a:r>
              <a:rPr lang="fr-FR" i="0" baseline="0" dirty="0" smtClean="0"/>
              <a:t>)</a:t>
            </a:r>
          </a:p>
          <a:p>
            <a:pPr marL="360282" lvl="1" indent="-92462">
              <a:buFontTx/>
              <a:buChar char="-"/>
            </a:pPr>
            <a:r>
              <a:rPr lang="fr-FR" i="0" baseline="0" dirty="0" smtClean="0"/>
              <a:t>l’HEFCE (</a:t>
            </a:r>
            <a:r>
              <a:rPr lang="fr-FR" i="1" baseline="0" dirty="0" err="1" smtClean="0"/>
              <a:t>Higher</a:t>
            </a:r>
            <a:r>
              <a:rPr lang="fr-FR" i="1" baseline="0" dirty="0" smtClean="0"/>
              <a:t> </a:t>
            </a:r>
            <a:r>
              <a:rPr lang="fr-FR" i="1" baseline="0" dirty="0" err="1" smtClean="0"/>
              <a:t>Education</a:t>
            </a:r>
            <a:r>
              <a:rPr lang="fr-FR" i="1" baseline="0" dirty="0" smtClean="0"/>
              <a:t> </a:t>
            </a:r>
            <a:r>
              <a:rPr lang="fr-FR" i="1" baseline="0" dirty="0" err="1" smtClean="0"/>
              <a:t>Funding</a:t>
            </a:r>
            <a:r>
              <a:rPr lang="fr-FR" i="1" baseline="0" dirty="0" smtClean="0"/>
              <a:t> Council</a:t>
            </a:r>
            <a:r>
              <a:rPr lang="fr-FR" i="0" baseline="0" dirty="0" smtClean="0"/>
              <a:t>) s’interrogeait en 2016 sur la manière d’encourager l’utilisation d’ORCID et envisage un mandat ; cf. également </a:t>
            </a:r>
            <a:r>
              <a:rPr lang="fr-FR" i="1" baseline="0" dirty="0" smtClean="0"/>
              <a:t>The </a:t>
            </a:r>
            <a:r>
              <a:rPr lang="fr-FR" i="1" baseline="0" dirty="0" err="1" smtClean="0"/>
              <a:t>Metric</a:t>
            </a:r>
            <a:r>
              <a:rPr lang="fr-FR" i="1" baseline="0" dirty="0" smtClean="0"/>
              <a:t> Tide</a:t>
            </a:r>
            <a:r>
              <a:rPr lang="fr-FR" i="0" baseline="0" dirty="0" smtClean="0"/>
              <a:t>, </a:t>
            </a:r>
            <a:r>
              <a:rPr lang="fr-FR" i="1" baseline="0" dirty="0" smtClean="0"/>
              <a:t>infra</a:t>
            </a:r>
          </a:p>
          <a:p>
            <a:pPr marL="345935" lvl="1" indent="-172170">
              <a:buFontTx/>
              <a:buChar char="-"/>
            </a:pPr>
            <a:endParaRPr lang="fr-FR" i="1" baseline="0" dirty="0" smtClean="0"/>
          </a:p>
          <a:p>
            <a:pPr marL="183330" indent="-90868">
              <a:spcAft>
                <a:spcPts val="301"/>
              </a:spcAft>
            </a:pPr>
            <a:r>
              <a:rPr lang="fr-FR" b="1" i="0" baseline="0" dirty="0" smtClean="0"/>
              <a:t>- </a:t>
            </a:r>
            <a:r>
              <a:rPr lang="fr-FR" b="1" i="0" baseline="0" dirty="0" smtClean="0">
                <a:solidFill>
                  <a:srgbClr val="E3C803"/>
                </a:solidFill>
              </a:rPr>
              <a:t>Italie</a:t>
            </a:r>
            <a:r>
              <a:rPr lang="fr-FR" i="0" baseline="0" dirty="0" smtClean="0">
                <a:solidFill>
                  <a:srgbClr val="E3C803"/>
                </a:solidFill>
              </a:rPr>
              <a:t> </a:t>
            </a:r>
          </a:p>
          <a:p>
            <a:pPr marL="183330" indent="-7971"/>
            <a:r>
              <a:rPr lang="fr-FR" dirty="0" smtClean="0"/>
              <a:t>voir notamment https://orcid.org/members, https://orcid.org/consortia et Alice </a:t>
            </a:r>
            <a:r>
              <a:rPr lang="fr-FR" dirty="0" err="1" smtClean="0"/>
              <a:t>Meadows</a:t>
            </a:r>
            <a:r>
              <a:rPr lang="fr-FR" dirty="0" smtClean="0"/>
              <a:t>. « </a:t>
            </a:r>
            <a:r>
              <a:rPr lang="fr-FR" dirty="0" err="1" smtClean="0"/>
              <a:t>Italy</a:t>
            </a:r>
            <a:r>
              <a:rPr lang="fr-FR" dirty="0" smtClean="0"/>
              <a:t> </a:t>
            </a:r>
            <a:r>
              <a:rPr lang="fr-FR" dirty="0" err="1" smtClean="0"/>
              <a:t>launches</a:t>
            </a:r>
            <a:r>
              <a:rPr lang="fr-FR" dirty="0" smtClean="0"/>
              <a:t> national</a:t>
            </a:r>
            <a:r>
              <a:rPr lang="fr-FR" baseline="0" dirty="0" smtClean="0"/>
              <a:t> ORCID </a:t>
            </a:r>
            <a:r>
              <a:rPr lang="fr-FR" baseline="0" dirty="0" err="1" smtClean="0"/>
              <a:t>implementation</a:t>
            </a:r>
            <a:r>
              <a:rPr lang="fr-FR" baseline="0" dirty="0" smtClean="0"/>
              <a:t> ». </a:t>
            </a:r>
            <a:r>
              <a:rPr lang="fr-FR" i="1" baseline="0" dirty="0" smtClean="0"/>
              <a:t>ORCID </a:t>
            </a:r>
            <a:r>
              <a:rPr lang="fr-FR" i="0" baseline="0" dirty="0" smtClean="0"/>
              <a:t>blog. 19/06/2015. [en ligne]. Disponible sur : </a:t>
            </a:r>
            <a:r>
              <a:rPr lang="fr-FR" i="0" dirty="0" smtClean="0"/>
              <a:t>http</a:t>
            </a:r>
            <a:r>
              <a:rPr lang="fr-FR" dirty="0" smtClean="0"/>
              <a:t>://orcid.org/blog/2015/06/19/italy-launches-national-orcid-implementation</a:t>
            </a:r>
          </a:p>
          <a:p>
            <a:pPr marL="267820" indent="-84491" defTabSz="918240">
              <a:buFontTx/>
              <a:buChar char="-"/>
              <a:defRPr/>
            </a:pPr>
            <a:r>
              <a:rPr lang="fr-FR" dirty="0" smtClean="0"/>
              <a:t>contexte : projet en 2015, dans le cadre</a:t>
            </a:r>
            <a:r>
              <a:rPr lang="it-IT" i="0" baseline="0" dirty="0" smtClean="0"/>
              <a:t> du VQR 2011-2014 (l’évaluation nationale quadriannuelle) afin de simplifier le travail de tous les participants et améliorer la qualité des données fournies : S. Fantoni : </a:t>
            </a:r>
            <a:r>
              <a:rPr lang="en-US" dirty="0" smtClean="0"/>
              <a:t>“</a:t>
            </a:r>
            <a:r>
              <a:rPr lang="en-US" i="1" dirty="0" smtClean="0"/>
              <a:t>ANVUR is pleased for this agreement, as it will facilitate and make more reliable the Agency’s evaluation tasks. In particular, the incoming national assessment of research (VQR 2011-2014) will constitute an occasion not to be missed to provide all Italian professors and researchers with the ORCID identifier and to link to it the publications submitted for evaluation</a:t>
            </a:r>
            <a:r>
              <a:rPr lang="en-US" dirty="0" smtClean="0"/>
              <a:t>”) </a:t>
            </a:r>
            <a:endParaRPr lang="fr-FR" dirty="0" smtClean="0"/>
          </a:p>
          <a:p>
            <a:pPr marL="267820" indent="-84491" defTabSz="918240">
              <a:buFontTx/>
              <a:buChar char="-"/>
              <a:defRPr/>
            </a:pPr>
            <a:r>
              <a:rPr lang="fr-FR" dirty="0" smtClean="0"/>
              <a:t>déploiement</a:t>
            </a:r>
            <a:r>
              <a:rPr lang="fr-FR" baseline="0" dirty="0" smtClean="0"/>
              <a:t> dans les </a:t>
            </a:r>
            <a:r>
              <a:rPr lang="fr-FR" b="1" baseline="0" dirty="0" smtClean="0"/>
              <a:t>institutions</a:t>
            </a:r>
            <a:r>
              <a:rPr lang="fr-FR" baseline="0" dirty="0" smtClean="0"/>
              <a:t> </a:t>
            </a:r>
            <a:r>
              <a:rPr lang="fr-FR" dirty="0" smtClean="0"/>
              <a:t>: </a:t>
            </a:r>
          </a:p>
          <a:p>
            <a:pPr marL="357094" indent="-89273"/>
            <a:r>
              <a:rPr lang="fr-FR" i="0" baseline="0" dirty="0" smtClean="0"/>
              <a:t>- consortium national autour de CINECA (consortium rassemblant 70 universités, 6 instituts de recherche et le ministère de l’</a:t>
            </a:r>
            <a:r>
              <a:rPr lang="fr-FR" i="0" baseline="0" dirty="0" err="1" smtClean="0"/>
              <a:t>Education</a:t>
            </a:r>
            <a:r>
              <a:rPr lang="fr-FR" i="0" baseline="0" dirty="0" smtClean="0"/>
              <a:t> dans le domaine de l’IST, https://www.cineca.it) ; CINECA fournit l’intégration à la plateforme </a:t>
            </a:r>
            <a:r>
              <a:rPr lang="fr-FR" i="0" baseline="0" dirty="0" err="1" smtClean="0"/>
              <a:t>DSpace</a:t>
            </a:r>
            <a:endParaRPr lang="fr-FR" i="0" baseline="0" dirty="0" smtClean="0"/>
          </a:p>
          <a:p>
            <a:pPr marL="357094" indent="-89273"/>
            <a:r>
              <a:rPr lang="fr-FR" i="0" baseline="0" dirty="0" smtClean="0"/>
              <a:t>- création d’une architecture générale en </a:t>
            </a:r>
            <a:r>
              <a:rPr lang="fr-FR" i="1" baseline="0" dirty="0" smtClean="0"/>
              <a:t>open source</a:t>
            </a:r>
            <a:r>
              <a:rPr lang="fr-FR" i="0" baseline="0" dirty="0" smtClean="0"/>
              <a:t>, pour gérer l’accès aux API et soutenir les intégrations locales ; les systèmes national et locaux doivent tous être liés à ORCID et ensemble en utilisant un </a:t>
            </a:r>
            <a:r>
              <a:rPr lang="fr-FR" i="1" baseline="0" dirty="0" smtClean="0"/>
              <a:t>hub</a:t>
            </a:r>
            <a:r>
              <a:rPr lang="fr-FR" i="0" baseline="0" dirty="0" smtClean="0"/>
              <a:t> d’autorisation national	</a:t>
            </a:r>
          </a:p>
          <a:p>
            <a:pPr marL="357094" indent="-89273"/>
            <a:r>
              <a:rPr lang="fr-FR" i="0" baseline="0" dirty="0" smtClean="0"/>
              <a:t>- projet IRIDE (</a:t>
            </a:r>
            <a:r>
              <a:rPr lang="fr-FR" i="1" baseline="0" dirty="0" err="1" smtClean="0"/>
              <a:t>Italian</a:t>
            </a:r>
            <a:r>
              <a:rPr lang="fr-FR" i="1" baseline="0" dirty="0" smtClean="0"/>
              <a:t> </a:t>
            </a:r>
            <a:r>
              <a:rPr lang="fr-FR" i="1" baseline="0" dirty="0" err="1" smtClean="0"/>
              <a:t>Researcher</a:t>
            </a:r>
            <a:r>
              <a:rPr lang="fr-FR" i="1" baseline="0" dirty="0" smtClean="0"/>
              <a:t> Identifier for Evaluation</a:t>
            </a:r>
            <a:r>
              <a:rPr lang="fr-FR" i="0" baseline="0" dirty="0" smtClean="0"/>
              <a:t>) par l’ANVUR (</a:t>
            </a:r>
            <a:r>
              <a:rPr lang="it-IT" i="1" baseline="0" dirty="0" smtClean="0"/>
              <a:t>Agenzia nazionale di valutazione del sistema universitario e della ricerca</a:t>
            </a:r>
            <a:r>
              <a:rPr lang="it-IT" i="0" baseline="0" dirty="0" smtClean="0"/>
              <a:t>) </a:t>
            </a:r>
            <a:r>
              <a:rPr lang="fr-FR" i="0" baseline="0" dirty="0" smtClean="0"/>
              <a:t>et la CRUI (</a:t>
            </a:r>
            <a:r>
              <a:rPr lang="it-IT" i="1" baseline="0" dirty="0" smtClean="0"/>
              <a:t>Conferenza dei rettori delle università italiane</a:t>
            </a:r>
            <a:r>
              <a:rPr lang="it-IT" i="0" baseline="0" dirty="0" smtClean="0"/>
              <a:t>) </a:t>
            </a:r>
            <a:r>
              <a:rPr lang="fr-FR" i="0" baseline="0" dirty="0" smtClean="0"/>
              <a:t>: projet visant à ce que fin</a:t>
            </a:r>
            <a:r>
              <a:rPr lang="fr-FR" i="0" dirty="0" smtClean="0"/>
              <a:t> 2016</a:t>
            </a:r>
            <a:r>
              <a:rPr lang="fr-FR" i="0" baseline="0" dirty="0" smtClean="0"/>
              <a:t> 80 % des chercheurs italiens, y compris les PhD et les post-docs, possèdent un ORCID avec leurs publications, remontant jusqu’en 2006 ; pour les accompagner tout le long de leur carrière et rassembler aussi bien les publications, que les  projets de recherche, les récompenses</a:t>
            </a:r>
          </a:p>
          <a:p>
            <a:pPr marL="355500" indent="-178547"/>
            <a:r>
              <a:rPr lang="fr-FR" i="0" baseline="0" dirty="0" smtClean="0"/>
              <a:t>- quelques éléments</a:t>
            </a:r>
            <a:r>
              <a:rPr lang="fr-FR" i="0" dirty="0" smtClean="0"/>
              <a:t> de bilan : quelques difficultés, notamment sur Scopus pour </a:t>
            </a:r>
            <a:r>
              <a:rPr lang="fr-FR" i="0" dirty="0" err="1" smtClean="0"/>
              <a:t>dédoublonner</a:t>
            </a:r>
            <a:r>
              <a:rPr lang="fr-FR" i="0" dirty="0" smtClean="0"/>
              <a:t> des articles dans leurs différentes phases de publicatio</a:t>
            </a:r>
            <a:r>
              <a:rPr lang="fr-FR" dirty="0" smtClean="0"/>
              <a:t>n (cf. Tessa </a:t>
            </a:r>
            <a:r>
              <a:rPr lang="fr-FR" dirty="0" err="1" smtClean="0"/>
              <a:t>Piazzini</a:t>
            </a:r>
            <a:r>
              <a:rPr lang="fr-FR" dirty="0" smtClean="0"/>
              <a:t>. « </a:t>
            </a:r>
            <a:r>
              <a:rPr lang="it-IT" dirty="0" smtClean="0"/>
              <a:t>La valutazione </a:t>
            </a:r>
            <a:r>
              <a:rPr lang="it-IT" dirty="0"/>
              <a:t>della </a:t>
            </a:r>
            <a:r>
              <a:rPr lang="it-IT" dirty="0" smtClean="0"/>
              <a:t>qualità </a:t>
            </a:r>
            <a:r>
              <a:rPr lang="it-IT" dirty="0"/>
              <a:t>della </a:t>
            </a:r>
            <a:r>
              <a:rPr lang="it-IT" dirty="0" smtClean="0"/>
              <a:t>ricerca </a:t>
            </a:r>
            <a:r>
              <a:rPr lang="it-IT" dirty="0"/>
              <a:t>(VQR</a:t>
            </a:r>
            <a:r>
              <a:rPr lang="it-IT" dirty="0" smtClean="0"/>
              <a:t>). Un’esperienza </a:t>
            </a:r>
            <a:r>
              <a:rPr lang="it-IT" dirty="0"/>
              <a:t>da bibliotecari all’Università di Firenze </a:t>
            </a:r>
            <a:r>
              <a:rPr lang="fr-FR" dirty="0" smtClean="0"/>
              <a:t> ». </a:t>
            </a:r>
            <a:r>
              <a:rPr lang="fr-FR" i="1" dirty="0" err="1" smtClean="0"/>
              <a:t>Jlis</a:t>
            </a:r>
            <a:r>
              <a:rPr lang="fr-FR" i="1" dirty="0" smtClean="0"/>
              <a:t>. </a:t>
            </a:r>
            <a:r>
              <a:rPr lang="fr-FR" dirty="0" smtClean="0"/>
              <a:t>2017. vol. 8, n°1. [en ligne]. </a:t>
            </a:r>
            <a:r>
              <a:rPr lang="fr-FR" dirty="0"/>
              <a:t>Disponible sur : https://</a:t>
            </a:r>
            <a:r>
              <a:rPr lang="fr-FR" dirty="0" smtClean="0"/>
              <a:t>www.jlis.it/article/view/12154)</a:t>
            </a:r>
            <a:endParaRPr lang="fr-FR" i="0" baseline="0" dirty="0" smtClean="0"/>
          </a:p>
          <a:p>
            <a:pPr marL="172170" indent="-172170">
              <a:buFontTx/>
              <a:buChar char="-"/>
            </a:pPr>
            <a:endParaRPr lang="fr-FR" i="0" baseline="0" dirty="0" smtClean="0"/>
          </a:p>
          <a:p>
            <a:pPr marL="183330" indent="-90868">
              <a:spcAft>
                <a:spcPts val="301"/>
              </a:spcAft>
            </a:pPr>
            <a:r>
              <a:rPr lang="fr-FR" b="1" i="0" baseline="0" dirty="0" smtClean="0"/>
              <a:t>- </a:t>
            </a:r>
            <a:r>
              <a:rPr lang="fr-FR" b="1" i="0" baseline="0" dirty="0" smtClean="0">
                <a:solidFill>
                  <a:srgbClr val="E3C803"/>
                </a:solidFill>
              </a:rPr>
              <a:t>Australie</a:t>
            </a:r>
          </a:p>
          <a:p>
            <a:pPr marL="183330" indent="-7971">
              <a:spcAft>
                <a:spcPts val="301"/>
              </a:spcAft>
            </a:pPr>
            <a:r>
              <a:rPr lang="fr-FR" dirty="0" smtClean="0"/>
              <a:t>voir notamment https://orcid.org/members, https://orcid.org/consortia et https://aaf.edu.au/orcid/</a:t>
            </a:r>
          </a:p>
          <a:p>
            <a:pPr marL="267820" indent="-84491"/>
            <a:r>
              <a:rPr lang="fr-FR" i="0" baseline="0" dirty="0" smtClean="0"/>
              <a:t>- contexte : réflexion à partir de mi-2015 en parallèle d’un </a:t>
            </a:r>
            <a:r>
              <a:rPr lang="fr-FR" i="1" baseline="0" dirty="0" smtClean="0"/>
              <a:t>joint </a:t>
            </a:r>
            <a:r>
              <a:rPr lang="fr-FR" i="1" baseline="0" dirty="0" err="1" smtClean="0"/>
              <a:t>statement</a:t>
            </a:r>
            <a:r>
              <a:rPr lang="fr-FR" i="1" baseline="0" dirty="0" smtClean="0"/>
              <a:t> </a:t>
            </a:r>
            <a:r>
              <a:rPr lang="fr-FR" i="0" baseline="0" dirty="0" smtClean="0"/>
              <a:t>de l’</a:t>
            </a:r>
            <a:r>
              <a:rPr lang="en-US" i="1" baseline="0" dirty="0" smtClean="0"/>
              <a:t>Australian Research Council</a:t>
            </a:r>
            <a:r>
              <a:rPr lang="en-US" i="0" baseline="0" dirty="0" smtClean="0"/>
              <a:t> (ARC) et du </a:t>
            </a:r>
            <a:r>
              <a:rPr lang="en-US" i="1" baseline="0" dirty="0" smtClean="0"/>
              <a:t>National Health and Medical Research Council </a:t>
            </a:r>
            <a:r>
              <a:rPr lang="en-US" i="0" baseline="0" dirty="0" smtClean="0"/>
              <a:t>(NHMRC) </a:t>
            </a:r>
            <a:r>
              <a:rPr lang="en-US" i="0" baseline="0" dirty="0" err="1" smtClean="0"/>
              <a:t>encourageant</a:t>
            </a:r>
            <a:r>
              <a:rPr lang="en-US" i="0" baseline="0" dirty="0" smtClean="0"/>
              <a:t> </a:t>
            </a:r>
            <a:r>
              <a:rPr lang="en-US" i="0" baseline="0" dirty="0" err="1" smtClean="0"/>
              <a:t>tous</a:t>
            </a:r>
            <a:r>
              <a:rPr lang="en-US" i="0" baseline="0" dirty="0" smtClean="0"/>
              <a:t> les </a:t>
            </a:r>
            <a:r>
              <a:rPr lang="en-US" i="0" baseline="0" dirty="0" err="1" smtClean="0"/>
              <a:t>chercheurs</a:t>
            </a:r>
            <a:r>
              <a:rPr lang="en-US" i="0" baseline="0" dirty="0" smtClean="0"/>
              <a:t> </a:t>
            </a:r>
            <a:r>
              <a:rPr lang="en-US" i="0" baseline="0" dirty="0" err="1" smtClean="0"/>
              <a:t>demandant</a:t>
            </a:r>
            <a:r>
              <a:rPr lang="en-US" i="0" baseline="0" dirty="0" smtClean="0"/>
              <a:t> des </a:t>
            </a:r>
            <a:r>
              <a:rPr lang="en-US" i="0" baseline="0" dirty="0" err="1" smtClean="0"/>
              <a:t>financements</a:t>
            </a:r>
            <a:r>
              <a:rPr lang="en-US" i="0" baseline="0" dirty="0" smtClean="0"/>
              <a:t> à </a:t>
            </a:r>
            <a:r>
              <a:rPr lang="en-US" i="0" baseline="0" dirty="0" err="1" smtClean="0"/>
              <a:t>avoir</a:t>
            </a:r>
            <a:r>
              <a:rPr lang="en-US" i="0" baseline="0" dirty="0" smtClean="0"/>
              <a:t> un ORCID (http://ands.org.au/__data/assets/pdf_file/0007/417346/orcid-joint-statement-of-principle.pdf à </a:t>
            </a:r>
            <a:r>
              <a:rPr lang="en-US" i="0" baseline="0" dirty="0" err="1" smtClean="0"/>
              <a:t>compléter</a:t>
            </a:r>
            <a:r>
              <a:rPr lang="en-US" i="0" baseline="0" dirty="0" smtClean="0"/>
              <a:t> par https://www.nhmrc.gov.au/_files_nhmrc/file/grants/policy/nhmrc_arc_orcid_statement_april_2015.pdf</a:t>
            </a:r>
            <a:endParaRPr lang="fr-FR" i="0" baseline="0" dirty="0" smtClean="0"/>
          </a:p>
          <a:p>
            <a:pPr marL="267820" indent="-84491">
              <a:buFontTx/>
              <a:buChar char="-"/>
            </a:pPr>
            <a:r>
              <a:rPr lang="fr-FR" i="0" baseline="0" dirty="0" smtClean="0"/>
              <a:t>consortium national autour de l’</a:t>
            </a:r>
            <a:r>
              <a:rPr lang="fr-FR" i="1" baseline="0" dirty="0" err="1" smtClean="0"/>
              <a:t>Australian</a:t>
            </a:r>
            <a:r>
              <a:rPr lang="fr-FR" i="1" baseline="0" dirty="0" smtClean="0"/>
              <a:t> Access </a:t>
            </a:r>
            <a:r>
              <a:rPr lang="fr-FR" i="1" baseline="0" dirty="0" err="1" smtClean="0"/>
              <a:t>Federation</a:t>
            </a:r>
            <a:r>
              <a:rPr lang="fr-FR" i="1" baseline="0" dirty="0" smtClean="0"/>
              <a:t> </a:t>
            </a:r>
            <a:r>
              <a:rPr lang="fr-FR" i="0" baseline="0" dirty="0" smtClean="0"/>
              <a:t>(AAF, https://aaf.edu.au/)</a:t>
            </a:r>
          </a:p>
          <a:p>
            <a:pPr marL="267820" indent="-84491">
              <a:buFontTx/>
              <a:buChar char="-"/>
            </a:pPr>
            <a:r>
              <a:rPr lang="fr-FR" i="0" baseline="0" dirty="0" smtClean="0"/>
              <a:t>nombreuses informations sur les pages associées de l’AAF (</a:t>
            </a:r>
            <a:r>
              <a:rPr lang="fr-FR" dirty="0" smtClean="0"/>
              <a:t>https://aaf.edu.au/orcid), notamment modèle, conditions d’adhésion,</a:t>
            </a:r>
            <a:r>
              <a:rPr lang="fr-FR" baseline="0" dirty="0" smtClean="0"/>
              <a:t> rôle réciproque des partenaires, ressources possibles (</a:t>
            </a:r>
            <a:r>
              <a:rPr lang="fr-FR" i="1" baseline="0" dirty="0" err="1" smtClean="0"/>
              <a:t>greenhouse</a:t>
            </a:r>
            <a:r>
              <a:rPr lang="fr-FR" i="0" baseline="0" dirty="0" smtClean="0"/>
              <a:t>, exemples de documents de communication)</a:t>
            </a:r>
          </a:p>
          <a:p>
            <a:pPr marL="172170" indent="-82897">
              <a:buFontTx/>
              <a:buChar char="-"/>
            </a:pPr>
            <a:endParaRPr lang="fr-FR" i="0" baseline="0" dirty="0" smtClean="0"/>
          </a:p>
          <a:p>
            <a:pPr marL="89273"/>
            <a:r>
              <a:rPr lang="fr-FR" i="0" baseline="0" dirty="0" smtClean="0"/>
              <a:t>Le plus récent : consortium canadien lancé mi-avril 2017 (https://orcid-ca.org/)</a:t>
            </a:r>
            <a:endParaRPr lang="fr-FR" i="0"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43</a:t>
            </a:fld>
            <a:endParaRPr lang="fr-FR" dirty="0"/>
          </a:p>
        </p:txBody>
      </p:sp>
    </p:spTree>
    <p:extLst>
      <p:ext uri="{BB962C8B-B14F-4D97-AF65-F5344CB8AC3E}">
        <p14:creationId xmlns:p14="http://schemas.microsoft.com/office/powerpoint/2010/main" val="1218376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Image : ORCID.</a:t>
            </a:r>
            <a:r>
              <a:rPr lang="fr-FR" baseline="0" dirty="0" smtClean="0"/>
              <a:t> </a:t>
            </a:r>
            <a:r>
              <a:rPr lang="fr-FR" i="1" baseline="0" dirty="0" err="1" smtClean="0"/>
              <a:t>What</a:t>
            </a:r>
            <a:r>
              <a:rPr lang="fr-FR" i="1" baseline="0" dirty="0" smtClean="0"/>
              <a:t> </a:t>
            </a:r>
            <a:r>
              <a:rPr lang="fr-FR" i="1" baseline="0" dirty="0" err="1" smtClean="0"/>
              <a:t>is</a:t>
            </a:r>
            <a:r>
              <a:rPr lang="fr-FR" i="1" baseline="0" dirty="0" smtClean="0"/>
              <a:t> ORCID ? </a:t>
            </a:r>
            <a:r>
              <a:rPr lang="fr-FR" baseline="0" dirty="0" smtClean="0"/>
              <a:t>Vidéo. 2014. 4’17. [en ligne]. Disponible sur : https://vimeo.com/97150912.</a:t>
            </a:r>
            <a:br>
              <a:rPr lang="fr-FR" baseline="0" dirty="0" smtClean="0"/>
            </a:br>
            <a:r>
              <a:rPr lang="fr-FR" baseline="0" dirty="0" smtClean="0"/>
              <a:t>Cf. https://orcid.org/members</a:t>
            </a:r>
          </a:p>
          <a:p>
            <a:endParaRPr lang="fr-FR" baseline="0" dirty="0" smtClean="0"/>
          </a:p>
          <a:p>
            <a:pPr>
              <a:spcAft>
                <a:spcPts val="603"/>
              </a:spcAft>
            </a:pPr>
            <a:r>
              <a:rPr lang="fr-FR" sz="1100" b="1" u="sng" dirty="0">
                <a:solidFill>
                  <a:srgbClr val="E3C803"/>
                </a:solidFill>
              </a:rPr>
              <a:t>Début 2018 : un certain retard</a:t>
            </a:r>
            <a:endParaRPr lang="fr-FR" sz="1100" u="sng" dirty="0">
              <a:solidFill>
                <a:srgbClr val="E3C803"/>
              </a:solidFill>
            </a:endParaRPr>
          </a:p>
          <a:p>
            <a:pPr marL="183330" indent="-79708">
              <a:buFontTx/>
              <a:buChar char="-"/>
            </a:pPr>
            <a:r>
              <a:rPr lang="fr-FR" b="1" baseline="0" dirty="0" smtClean="0">
                <a:solidFill>
                  <a:srgbClr val="E3C803"/>
                </a:solidFill>
              </a:rPr>
              <a:t>gouvernance </a:t>
            </a:r>
          </a:p>
          <a:p>
            <a:pPr marL="267820" indent="-84491"/>
            <a:r>
              <a:rPr lang="fr-FR" baseline="0" dirty="0" smtClean="0"/>
              <a:t>- peu de membres : </a:t>
            </a:r>
            <a:r>
              <a:rPr lang="fr-FR" dirty="0" smtClean="0"/>
              <a:t>7 membres (https://orcid.org/members) : CIRAD,</a:t>
            </a:r>
            <a:r>
              <a:rPr lang="fr-FR" baseline="0" dirty="0" smtClean="0"/>
              <a:t> </a:t>
            </a:r>
            <a:r>
              <a:rPr lang="fr-FR" dirty="0" smtClean="0"/>
              <a:t>EDP Sciences, Fondation </a:t>
            </a:r>
            <a:r>
              <a:rPr lang="fr-FR" dirty="0" err="1" smtClean="0"/>
              <a:t>Leducq</a:t>
            </a:r>
            <a:r>
              <a:rPr lang="fr-FR" dirty="0" smtClean="0"/>
              <a:t>,</a:t>
            </a:r>
            <a:r>
              <a:rPr lang="fr-FR" baseline="0" dirty="0" smtClean="0"/>
              <a:t> </a:t>
            </a:r>
            <a:r>
              <a:rPr lang="fr-FR" dirty="0" smtClean="0"/>
              <a:t>IFREMER, Institut</a:t>
            </a:r>
            <a:r>
              <a:rPr lang="fr-FR" baseline="0" dirty="0" smtClean="0"/>
              <a:t> national du cancer, IRSTEA, OpenEdition</a:t>
            </a:r>
          </a:p>
          <a:p>
            <a:pPr marL="267820" indent="-84491"/>
            <a:r>
              <a:rPr lang="fr-FR" baseline="0" dirty="0" smtClean="0"/>
              <a:t>	   ex. d’OpenEdition : dans le cadre du </a:t>
            </a:r>
            <a:r>
              <a:rPr lang="en-US" baseline="0" dirty="0" err="1" smtClean="0"/>
              <a:t>projet</a:t>
            </a:r>
            <a:r>
              <a:rPr lang="en-US" baseline="0" dirty="0" smtClean="0"/>
              <a:t> </a:t>
            </a:r>
            <a:r>
              <a:rPr lang="en-US" baseline="0" dirty="0" err="1" smtClean="0"/>
              <a:t>européen</a:t>
            </a:r>
            <a:r>
              <a:rPr lang="en-US" baseline="0" dirty="0" smtClean="0"/>
              <a:t> </a:t>
            </a:r>
            <a:r>
              <a:rPr lang="en-US" i="1" baseline="0" dirty="0" smtClean="0"/>
              <a:t>High Integration of Research Monographs in the European Open Science Infrastructure</a:t>
            </a:r>
            <a:r>
              <a:rPr lang="en-US" baseline="0" dirty="0" smtClean="0"/>
              <a:t> (HIRMEOS) </a:t>
            </a:r>
            <a:r>
              <a:rPr lang="fr-FR" baseline="0" dirty="0" smtClean="0"/>
              <a:t> (été 2017, cf. </a:t>
            </a:r>
            <a:r>
              <a:rPr lang="fr-FR" baseline="0" dirty="0" err="1" smtClean="0"/>
              <a:t>Meriai</a:t>
            </a:r>
            <a:r>
              <a:rPr lang="fr-FR" baseline="0" dirty="0" smtClean="0"/>
              <a:t>, « OpenEdition utilise le système d’identification des auteurs ORCID ». </a:t>
            </a:r>
            <a:r>
              <a:rPr lang="fr-FR" sz="800" i="1" dirty="0"/>
              <a:t>L’édition électronique ouverte. </a:t>
            </a:r>
            <a:r>
              <a:rPr lang="fr-FR" baseline="0" dirty="0" smtClean="0"/>
              <a:t>5/07/2017. [en ligne]. Disponible sur : https://leo.hypotheses.org/13424)</a:t>
            </a:r>
          </a:p>
          <a:p>
            <a:pPr marL="267820" indent="-84491" defTabSz="918240">
              <a:defRPr/>
            </a:pPr>
            <a:r>
              <a:rPr lang="fr-FR" baseline="0" dirty="0" smtClean="0"/>
              <a:t>- pas de consortia</a:t>
            </a:r>
          </a:p>
          <a:p>
            <a:pPr marL="267820" indent="-84491" defTabSz="918240">
              <a:defRPr/>
            </a:pPr>
            <a:r>
              <a:rPr lang="fr-FR" baseline="0" dirty="0" smtClean="0"/>
              <a:t>- peu de partenariats : 1 partenariat : ABES « </a:t>
            </a:r>
            <a:r>
              <a:rPr lang="en-US" i="1" dirty="0" smtClean="0"/>
              <a:t>ORCID is collaborating with ABES to coordinate efforts to adopt identifiers and standards to manage access to and reporting of research works</a:t>
            </a:r>
            <a:r>
              <a:rPr lang="fr-FR" dirty="0"/>
              <a:t> »</a:t>
            </a:r>
            <a:r>
              <a:rPr lang="en-US" dirty="0" smtClean="0"/>
              <a:t>. </a:t>
            </a:r>
            <a:endParaRPr lang="fr-FR" baseline="0" dirty="0" smtClean="0"/>
          </a:p>
          <a:p>
            <a:pPr marL="267820" indent="-84491">
              <a:buFontTx/>
              <a:buChar char="-"/>
            </a:pPr>
            <a:r>
              <a:rPr lang="fr-FR" baseline="0" dirty="0" smtClean="0"/>
              <a:t>pas d’ambassadeur français</a:t>
            </a:r>
          </a:p>
          <a:p>
            <a:pPr marL="267820" indent="-84491">
              <a:buFontTx/>
              <a:buChar char="-"/>
            </a:pPr>
            <a:r>
              <a:rPr lang="fr-FR" baseline="0" dirty="0" smtClean="0"/>
              <a:t>pas de traduction des documents d’information en français (</a:t>
            </a:r>
            <a:r>
              <a:rPr lang="fr-FR" i="1" baseline="0" dirty="0" err="1" smtClean="0"/>
              <a:t>Outreach</a:t>
            </a:r>
            <a:r>
              <a:rPr lang="fr-FR" i="1" baseline="0" dirty="0" smtClean="0"/>
              <a:t> </a:t>
            </a:r>
            <a:r>
              <a:rPr lang="fr-FR" i="1" baseline="0" dirty="0" err="1" smtClean="0"/>
              <a:t>resources</a:t>
            </a:r>
            <a:r>
              <a:rPr lang="fr-FR" i="1" baseline="0" dirty="0" smtClean="0"/>
              <a:t>, </a:t>
            </a:r>
            <a:r>
              <a:rPr lang="fr-FR" i="0" baseline="0" dirty="0" smtClean="0"/>
              <a:t>https://members.orcid.org/outreach-resources</a:t>
            </a:r>
            <a:r>
              <a:rPr lang="fr-FR" dirty="0" smtClean="0"/>
              <a:t>) – sinon </a:t>
            </a:r>
            <a:r>
              <a:rPr lang="fr-FR" dirty="0"/>
              <a:t>deux documents par le CIRAD https://coop-ist.cirad.fr/actualites/avez-vous-votre-identifiant-chercheur-orcid-id</a:t>
            </a:r>
            <a:endParaRPr lang="fr-FR" baseline="0" dirty="0" smtClean="0"/>
          </a:p>
          <a:p>
            <a:pPr marL="183330" indent="-79708">
              <a:buFontTx/>
              <a:buChar char="-"/>
            </a:pPr>
            <a:r>
              <a:rPr lang="fr-FR" b="1" i="0" baseline="0" dirty="0" smtClean="0">
                <a:solidFill>
                  <a:srgbClr val="E3C803"/>
                </a:solidFill>
              </a:rPr>
              <a:t>adhésions</a:t>
            </a:r>
          </a:p>
          <a:p>
            <a:pPr marL="267820" lvl="1" indent="-78115" defTabSz="918240">
              <a:buFontTx/>
              <a:buChar char="-"/>
              <a:defRPr/>
            </a:pPr>
            <a:r>
              <a:rPr lang="fr-FR" i="0" baseline="0" dirty="0" smtClean="0"/>
              <a:t>la </a:t>
            </a:r>
            <a:r>
              <a:rPr lang="fr-FR" b="1" i="0" baseline="0" dirty="0" smtClean="0"/>
              <a:t>France apparaît 16</a:t>
            </a:r>
            <a:r>
              <a:rPr lang="fr-FR" b="1" i="0" baseline="30000" dirty="0" smtClean="0"/>
              <a:t>e</a:t>
            </a:r>
            <a:r>
              <a:rPr lang="fr-FR" b="1" i="0" baseline="0" dirty="0" smtClean="0"/>
              <a:t> en nombre d’ORCID, soit 1,8 % du total, alors qu’elle se trouve au 7</a:t>
            </a:r>
            <a:r>
              <a:rPr lang="fr-FR" b="1" i="0" baseline="30000" dirty="0" smtClean="0"/>
              <a:t>e</a:t>
            </a:r>
            <a:r>
              <a:rPr lang="fr-FR" b="1" i="0" baseline="0" dirty="0" smtClean="0"/>
              <a:t> rang mondial </a:t>
            </a:r>
            <a:r>
              <a:rPr lang="fr-FR" i="0" baseline="0" dirty="0" smtClean="0"/>
              <a:t>avec 3,4 % des chercheurs (</a:t>
            </a:r>
            <a:r>
              <a:rPr lang="fr-FR" dirty="0"/>
              <a:t>Martin </a:t>
            </a:r>
            <a:r>
              <a:rPr lang="fr-FR" dirty="0" smtClean="0"/>
              <a:t>Klein et Herbert Van de </a:t>
            </a:r>
            <a:r>
              <a:rPr lang="fr-FR" dirty="0" err="1" smtClean="0"/>
              <a:t>Sompel</a:t>
            </a:r>
            <a:r>
              <a:rPr lang="fr-FR" dirty="0" smtClean="0"/>
              <a:t>,</a:t>
            </a:r>
            <a:r>
              <a:rPr lang="fr-FR" baseline="0" dirty="0" smtClean="0"/>
              <a:t> </a:t>
            </a:r>
            <a:r>
              <a:rPr lang="fr-FR" i="1" baseline="0" dirty="0" smtClean="0"/>
              <a:t>op. </a:t>
            </a:r>
            <a:r>
              <a:rPr lang="fr-FR" i="1" baseline="0" dirty="0" err="1" smtClean="0"/>
              <a:t>cit</a:t>
            </a:r>
            <a:r>
              <a:rPr lang="fr-FR" i="1" baseline="0" dirty="0" smtClean="0"/>
              <a:t>, </a:t>
            </a:r>
            <a:r>
              <a:rPr lang="fr-FR" baseline="0" dirty="0" smtClean="0"/>
              <a:t>https://arxiv.org/abs/1703.09343)</a:t>
            </a:r>
            <a:r>
              <a:rPr lang="fr-FR" i="0" baseline="0" dirty="0" smtClean="0"/>
              <a:t> </a:t>
            </a:r>
          </a:p>
          <a:p>
            <a:pPr marL="267820" lvl="1" indent="-78115">
              <a:buFontTx/>
              <a:buChar char="-"/>
            </a:pPr>
            <a:r>
              <a:rPr lang="fr-FR" b="1" i="0" baseline="0" dirty="0" smtClean="0"/>
              <a:t>72 000 comptes en France sur 3 M. </a:t>
            </a:r>
            <a:r>
              <a:rPr lang="fr-FR" i="0" baseline="0" dirty="0" smtClean="0"/>
              <a:t>(EPRIST.</a:t>
            </a:r>
            <a:r>
              <a:rPr lang="fr-FR" i="0" dirty="0" smtClean="0"/>
              <a:t> </a:t>
            </a:r>
            <a:r>
              <a:rPr lang="fr-FR" i="1" dirty="0"/>
              <a:t>ORCID en bref</a:t>
            </a:r>
            <a:r>
              <a:rPr lang="fr-FR" dirty="0"/>
              <a:t>. 2017. 4 p. [en ligne]. Disponible sur :</a:t>
            </a:r>
            <a:r>
              <a:rPr lang="fr-FR" i="1" baseline="0" dirty="0" smtClean="0"/>
              <a:t> </a:t>
            </a:r>
            <a:r>
              <a:rPr lang="fr-FR" i="0" baseline="0" dirty="0" smtClean="0"/>
              <a:t>http://www.eprist.fr/wp-content/uploads/2017/01/EPRIST-ORCIDenbref.pdf)</a:t>
            </a:r>
          </a:p>
          <a:p>
            <a:pPr lvl="1" indent="-78115">
              <a:buFontTx/>
              <a:buChar char="-"/>
            </a:pPr>
            <a:endParaRPr lang="fr-FR" i="0"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44</a:t>
            </a:fld>
            <a:endParaRPr lang="fr-FR" dirty="0"/>
          </a:p>
        </p:txBody>
      </p:sp>
    </p:spTree>
    <p:extLst>
      <p:ext uri="{BB962C8B-B14F-4D97-AF65-F5344CB8AC3E}">
        <p14:creationId xmlns:p14="http://schemas.microsoft.com/office/powerpoint/2010/main" val="412356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Cf. </a:t>
            </a:r>
            <a:r>
              <a:rPr lang="fr-FR" dirty="0"/>
              <a:t>EPRIST, </a:t>
            </a:r>
            <a:r>
              <a:rPr lang="fr-FR" i="1" dirty="0"/>
              <a:t>op. </a:t>
            </a:r>
            <a:r>
              <a:rPr lang="fr-FR" i="1" dirty="0" err="1"/>
              <a:t>cit</a:t>
            </a:r>
            <a:r>
              <a:rPr lang="fr-FR" i="1" dirty="0"/>
              <a:t>.</a:t>
            </a:r>
            <a:r>
              <a:rPr lang="fr-FR" dirty="0"/>
              <a:t>, http://www.eprist.fr/wp-content/uploads/2017/01/EPRIST-ORCIDenbref.pdf et Jérôme </a:t>
            </a:r>
            <a:r>
              <a:rPr lang="fr-FR" dirty="0" err="1"/>
              <a:t>Kalfon</a:t>
            </a:r>
            <a:r>
              <a:rPr lang="fr-FR" dirty="0"/>
              <a:t>. </a:t>
            </a:r>
            <a:r>
              <a:rPr lang="fr-FR" i="1" dirty="0" smtClean="0">
                <a:effectLst/>
                <a:latin typeface="Arial" panose="020B0604020202020204" pitchFamily="34" charset="0"/>
              </a:rPr>
              <a:t>Création d’un annuaire national fédéré et attribution d’une adresse mail à vie pour les titulaires d’un doctorat</a:t>
            </a:r>
            <a:r>
              <a:rPr lang="fr-FR" dirty="0" smtClean="0">
                <a:effectLst/>
                <a:latin typeface="Arial" panose="020B0604020202020204" pitchFamily="34" charset="0"/>
              </a:rPr>
              <a:t>. Rapport.</a:t>
            </a:r>
            <a:r>
              <a:rPr lang="fr-FR" baseline="0" dirty="0" smtClean="0">
                <a:effectLst/>
                <a:latin typeface="Arial" panose="020B0604020202020204" pitchFamily="34" charset="0"/>
              </a:rPr>
              <a:t> 30/03/2017. 29 p. [en ligne]. Disponible sur : https://cache.media.enseignementsup-recherche.gouv.fr/file/Actus/01/1/Rapport_de_Jerome_Kalfon_-_30.03_745011.pdf, qui fournit encore d’autres</a:t>
            </a:r>
            <a:r>
              <a:rPr lang="fr-FR" dirty="0" smtClean="0">
                <a:effectLst/>
                <a:latin typeface="Arial" panose="020B0604020202020204" pitchFamily="34" charset="0"/>
              </a:rPr>
              <a:t> exemples p. 24-25</a:t>
            </a:r>
            <a:endParaRPr lang="fr-FR" baseline="0" dirty="0" smtClean="0"/>
          </a:p>
          <a:p>
            <a:endParaRPr lang="fr-FR" baseline="0" dirty="0" smtClean="0"/>
          </a:p>
          <a:p>
            <a:pPr>
              <a:spcAft>
                <a:spcPts val="603"/>
              </a:spcAft>
            </a:pPr>
            <a:r>
              <a:rPr lang="fr-FR" sz="1100" b="1" u="sng" dirty="0">
                <a:solidFill>
                  <a:srgbClr val="E3C803"/>
                </a:solidFill>
              </a:rPr>
              <a:t>Implémentations</a:t>
            </a:r>
          </a:p>
          <a:p>
            <a:pPr marL="172170" indent="-79708">
              <a:buFontTx/>
              <a:buChar char="-"/>
            </a:pPr>
            <a:r>
              <a:rPr lang="fr-FR" b="1" baseline="0" dirty="0" smtClean="0"/>
              <a:t>IFREMER</a:t>
            </a:r>
            <a:r>
              <a:rPr lang="fr-FR" baseline="0" dirty="0" smtClean="0"/>
              <a:t> : interconnexion avec son annuaire (ex. : Eric Abadie : page annuaire : http://annuaire.ifremer.fr/cv/15709/ et page ORCID : http://orcid.org/0000-0001-9431-2010, où source : </a:t>
            </a:r>
            <a:r>
              <a:rPr lang="fr-FR" baseline="0" dirty="0" err="1" smtClean="0"/>
              <a:t>Archimer</a:t>
            </a:r>
            <a:r>
              <a:rPr lang="fr-FR" baseline="0" dirty="0" smtClean="0"/>
              <a:t>) et </a:t>
            </a:r>
            <a:r>
              <a:rPr lang="fr-FR" baseline="0" dirty="0" err="1" smtClean="0"/>
              <a:t>Archimer</a:t>
            </a:r>
            <a:r>
              <a:rPr lang="fr-FR" baseline="0" dirty="0" smtClean="0"/>
              <a:t>, son archive ouverte institutionnelle (ex. de </a:t>
            </a:r>
            <a:r>
              <a:rPr lang="fr-FR" dirty="0"/>
              <a:t>cette publication : http://archimer.ifremer.fr/doc/00136/24733</a:t>
            </a:r>
            <a:r>
              <a:rPr lang="fr-FR" dirty="0" smtClean="0"/>
              <a:t>/)</a:t>
            </a:r>
            <a:endParaRPr lang="fr-FR" baseline="0" dirty="0" smtClean="0"/>
          </a:p>
          <a:p>
            <a:pPr marL="172170" indent="-79708">
              <a:buFontTx/>
              <a:buChar char="-"/>
            </a:pPr>
            <a:r>
              <a:rPr lang="fr-FR" b="1" baseline="0" dirty="0" smtClean="0"/>
              <a:t>HCERES</a:t>
            </a:r>
            <a:r>
              <a:rPr lang="fr-FR" baseline="0" dirty="0" smtClean="0"/>
              <a:t> : depuis la campagne d’évaluation 2016, possibilité d’indiquer le numéro ORCID des </a:t>
            </a:r>
            <a:r>
              <a:rPr lang="fr-FR" baseline="0" dirty="0" err="1" smtClean="0"/>
              <a:t>publiants</a:t>
            </a:r>
            <a:r>
              <a:rPr lang="fr-FR" baseline="0" dirty="0" smtClean="0"/>
              <a:t> (mais pas obligatoire, cf. HCERES. </a:t>
            </a:r>
            <a:r>
              <a:rPr lang="fr-FR" i="1" baseline="0" dirty="0" err="1" smtClean="0"/>
              <a:t>Evaluation</a:t>
            </a:r>
            <a:r>
              <a:rPr lang="fr-FR" i="1" baseline="0" dirty="0" smtClean="0"/>
              <a:t> des entités de recherche. Vague C : Campagne d’évaluation 2016-2017</a:t>
            </a:r>
            <a:r>
              <a:rPr lang="fr-FR" i="0" baseline="0" dirty="0" smtClean="0"/>
              <a:t>. 89 p. [en ligne]. Disponible sur : http://www.hceres.fr/content/download/25698/397651/file/Livret%20Global%20Entit%C3%A9s%20de%20Recherche.pdf)</a:t>
            </a:r>
          </a:p>
          <a:p>
            <a:endParaRPr lang="fr-FR" baseline="0" dirty="0" smtClean="0"/>
          </a:p>
          <a:p>
            <a:pPr>
              <a:spcAft>
                <a:spcPts val="603"/>
              </a:spcAft>
            </a:pPr>
            <a:r>
              <a:rPr lang="fr-FR" sz="1100" b="1" u="sng" dirty="0">
                <a:solidFill>
                  <a:srgbClr val="E3C803"/>
                </a:solidFill>
              </a:rPr>
              <a:t>Réflexions et travaux</a:t>
            </a:r>
          </a:p>
          <a:p>
            <a:pPr marL="172170" indent="-79708" defTabSz="918240">
              <a:buFontTx/>
              <a:buChar char="-"/>
              <a:defRPr/>
            </a:pPr>
            <a:r>
              <a:rPr lang="fr-FR" b="1" baseline="0" dirty="0" smtClean="0"/>
              <a:t>INRA</a:t>
            </a:r>
            <a:r>
              <a:rPr lang="fr-FR" b="0" baseline="0" dirty="0" smtClean="0"/>
              <a:t> : </a:t>
            </a:r>
          </a:p>
          <a:p>
            <a:pPr marL="267820" lvl="1" indent="-78115" defTabSz="918240">
              <a:buFontTx/>
              <a:buChar char="-"/>
              <a:defRPr/>
            </a:pPr>
            <a:r>
              <a:rPr lang="fr-FR" b="0" baseline="0" dirty="0" smtClean="0"/>
              <a:t>réflexion autour d’une adhésion à ORCID (Service Q/R en IST. INRA. </a:t>
            </a:r>
            <a:r>
              <a:rPr lang="fr-FR" b="0" i="1" baseline="0" dirty="0" smtClean="0"/>
              <a:t>Recommandations INRA à propos de l’identifiant ORCID</a:t>
            </a:r>
            <a:r>
              <a:rPr lang="fr-FR" b="0" baseline="0" dirty="0" smtClean="0"/>
              <a:t>. 16/09/2016. [en ligne]. Disponible sur : http://ist.blogs.inra.fr/questionreponses/2016/09/16/recommandations-inra-a-propos-de-lidentifiant-orcid/) et projet d’intégration dans </a:t>
            </a:r>
            <a:r>
              <a:rPr lang="fr-FR" b="0" baseline="0" dirty="0" err="1" smtClean="0"/>
              <a:t>ProdINRA</a:t>
            </a:r>
            <a:r>
              <a:rPr lang="fr-FR" b="0" baseline="0" dirty="0" smtClean="0"/>
              <a:t>, l’archive ouverte institutionnelle (</a:t>
            </a:r>
            <a:r>
              <a:rPr lang="fr-FR" dirty="0" smtClean="0"/>
              <a:t>https://twitter.com/nemopeeters/status/847916557753888770) </a:t>
            </a:r>
          </a:p>
          <a:p>
            <a:pPr marL="267820" lvl="1" indent="-78115" defTabSz="918240">
              <a:buFontTx/>
              <a:buChar char="-"/>
              <a:defRPr/>
            </a:pPr>
            <a:r>
              <a:rPr lang="fr-FR" dirty="0" smtClean="0"/>
              <a:t>recommandation pour utiliser ORCID comme identifiant chercheur (Diane Le </a:t>
            </a:r>
            <a:r>
              <a:rPr lang="fr-FR" dirty="0" err="1" smtClean="0"/>
              <a:t>Hénaff</a:t>
            </a:r>
            <a:r>
              <a:rPr lang="fr-FR" dirty="0" smtClean="0"/>
              <a:t>,</a:t>
            </a:r>
            <a:r>
              <a:rPr lang="fr-FR" baseline="0" dirty="0" smtClean="0"/>
              <a:t> Anne-Sophie Grenier et Dominique Fournier. « ORCID – http://orcid.org. L’identifiant chercheur incontournable ». </a:t>
            </a:r>
            <a:r>
              <a:rPr lang="fr-FR" i="1" baseline="0" dirty="0" err="1" smtClean="0"/>
              <a:t>Actitv’IST</a:t>
            </a:r>
            <a:r>
              <a:rPr lang="fr-FR" i="1" baseline="0" dirty="0" smtClean="0"/>
              <a:t>. </a:t>
            </a:r>
            <a:r>
              <a:rPr lang="fr-FR" i="0" baseline="0" dirty="0" smtClean="0"/>
              <a:t>n°2, 01/2017.  2 p. [en ligne]. Disponible sur : http://prodinra.inra.fr/?locale=fr#!ConsultNotice:387601)</a:t>
            </a:r>
          </a:p>
          <a:p>
            <a:pPr marL="267820" lvl="1" indent="-78115" defTabSz="918240">
              <a:buFontTx/>
              <a:buChar char="-"/>
              <a:defRPr/>
            </a:pPr>
            <a:endParaRPr lang="fr-FR" b="0" baseline="0" dirty="0" smtClean="0"/>
          </a:p>
          <a:p>
            <a:pPr marL="172170" indent="-79708">
              <a:buFontTx/>
              <a:buChar char="-"/>
            </a:pPr>
            <a:r>
              <a:rPr lang="fr-FR" b="1" dirty="0"/>
              <a:t>IRD</a:t>
            </a:r>
            <a:r>
              <a:rPr lang="fr-FR" dirty="0"/>
              <a:t> : conseils pour utiliser ORCID (IST IRD. </a:t>
            </a:r>
            <a:r>
              <a:rPr lang="fr-FR" i="1" dirty="0"/>
              <a:t>Identifiant chercheur</a:t>
            </a:r>
            <a:r>
              <a:rPr lang="fr-FR" dirty="0"/>
              <a:t>. 2016. [en ligne]. Disponible sur : https://www.mpl.ird.fr/documentation/identifiant_chercheur.html</a:t>
            </a:r>
            <a:r>
              <a:rPr lang="fr-FR" dirty="0" smtClean="0"/>
              <a:t>)</a:t>
            </a:r>
          </a:p>
          <a:p>
            <a:pPr marL="172170" indent="-79708">
              <a:buFontTx/>
              <a:buChar char="-"/>
            </a:pPr>
            <a:endParaRPr lang="fr-FR" dirty="0"/>
          </a:p>
          <a:p>
            <a:pPr marL="172170" indent="-79708">
              <a:buFontTx/>
              <a:buChar char="-"/>
            </a:pPr>
            <a:r>
              <a:rPr lang="fr-FR" b="1" baseline="0" dirty="0" smtClean="0"/>
              <a:t>EPRIST</a:t>
            </a:r>
            <a:r>
              <a:rPr lang="fr-FR" baseline="0" dirty="0" smtClean="0"/>
              <a:t> (Responsables IST des organismes de recherche) et autres associations professionnelles : </a:t>
            </a:r>
            <a:r>
              <a:rPr lang="fr-FR" b="1" baseline="0" dirty="0" smtClean="0"/>
              <a:t>groupe de travail ORCID </a:t>
            </a:r>
            <a:r>
              <a:rPr lang="fr-FR" baseline="0" dirty="0" smtClean="0"/>
              <a:t>(http://www.eprist.fr/gt-orcid/) depuis 04/2016 ; </a:t>
            </a:r>
          </a:p>
          <a:p>
            <a:pPr marL="345935" lvl="1" indent="-78115">
              <a:buFontTx/>
              <a:buChar char="-"/>
            </a:pPr>
            <a:r>
              <a:rPr lang="fr-FR" baseline="0" dirty="0" smtClean="0"/>
              <a:t>composition : des membres des EPRIST, l’ADBU, Couperin, l’ABES et le CCSD ; </a:t>
            </a:r>
          </a:p>
          <a:p>
            <a:pPr marL="345935" lvl="1" indent="-78115" defTabSz="918240">
              <a:buFontTx/>
              <a:buChar char="-"/>
              <a:defRPr/>
            </a:pPr>
            <a:r>
              <a:rPr lang="fr-FR" baseline="0" dirty="0" smtClean="0"/>
              <a:t>but : « dans le cadre de travail sur les référentiels, en vue de proposer au MENESR une stratégie cohérente en la matière » (ADBU. </a:t>
            </a:r>
            <a:r>
              <a:rPr lang="fr-FR" i="1" baseline="0" dirty="0" smtClean="0"/>
              <a:t>Rapport moral  Année universitaire 2015-2016  présenté à l’Assemblée générale du mardi 4 octobre 2016 . </a:t>
            </a:r>
            <a:r>
              <a:rPr lang="fr-FR" i="0" baseline="0" dirty="0" smtClean="0"/>
              <a:t>2016. 25 p. [en ligne]. Disponible sur : </a:t>
            </a:r>
            <a:r>
              <a:rPr lang="fr-FR" dirty="0" smtClean="0"/>
              <a:t>http://adbu.fr/competplug/uploads/2015/03/Rapport-moral-ADBU-2016_definitif.pdf)</a:t>
            </a:r>
            <a:endParaRPr lang="fr-FR" baseline="0" dirty="0" smtClean="0"/>
          </a:p>
          <a:p>
            <a:pPr marL="345935" lvl="1" indent="-78115">
              <a:buFontTx/>
              <a:buChar char="-"/>
            </a:pPr>
            <a:r>
              <a:rPr lang="fr-FR" baseline="0" dirty="0" smtClean="0"/>
              <a:t>réflexions sur </a:t>
            </a:r>
          </a:p>
          <a:p>
            <a:pPr marL="543612" lvl="2" indent="-92462">
              <a:buFontTx/>
              <a:buChar char="-"/>
            </a:pPr>
            <a:r>
              <a:rPr lang="fr-FR" dirty="0" smtClean="0"/>
              <a:t>l’opportunité d’une adhésion consortiale à ORCID</a:t>
            </a:r>
          </a:p>
          <a:p>
            <a:pPr marL="543612" lvl="2" indent="-92462">
              <a:buFontTx/>
              <a:buChar char="-"/>
            </a:pPr>
            <a:r>
              <a:rPr lang="fr-FR" dirty="0" smtClean="0"/>
              <a:t>l’intérêt de connecter les différentes archives ouvertes ou systèmes d’informations recherche avec ORCID</a:t>
            </a:r>
          </a:p>
          <a:p>
            <a:pPr marL="543612" lvl="2" indent="-92462">
              <a:buFontTx/>
              <a:buChar char="-"/>
            </a:pPr>
            <a:r>
              <a:rPr lang="fr-FR" dirty="0" smtClean="0"/>
              <a:t>la cohérence entre les autres identifiants auteur et les outils utilisés par les chercheurs, bases de données et systèmes d’information liés au processus de la recherche (éditeurs, bailleurs de fonds, évaluation, etc.)</a:t>
            </a:r>
          </a:p>
          <a:p>
            <a:pPr marL="543612" lvl="2" indent="-92462">
              <a:buFontTx/>
              <a:buChar char="-"/>
            </a:pPr>
            <a:r>
              <a:rPr lang="fr-FR" dirty="0"/>
              <a:t>la fourniture des éléments permettant aux organismes d’EPRIST d’aboutir éventuellement à une recommandation concernant la création de comptes ORCID par les chercheurs de chaque institution</a:t>
            </a:r>
            <a:endParaRPr lang="fr-FR" dirty="0" smtClean="0"/>
          </a:p>
          <a:p>
            <a:pPr marL="345935" lvl="1" indent="-78115">
              <a:buFontTx/>
              <a:buChar char="-"/>
              <a:defRPr/>
            </a:pPr>
            <a:r>
              <a:rPr lang="fr-FR" dirty="0" smtClean="0"/>
              <a:t>1</a:t>
            </a:r>
            <a:r>
              <a:rPr lang="fr-FR" baseline="30000" dirty="0" smtClean="0"/>
              <a:t>e</a:t>
            </a:r>
            <a:r>
              <a:rPr lang="fr-FR" dirty="0" smtClean="0"/>
              <a:t> production : la notice citée </a:t>
            </a:r>
            <a:r>
              <a:rPr lang="fr-FR" dirty="0"/>
              <a:t>EPRIST. </a:t>
            </a:r>
            <a:r>
              <a:rPr lang="fr-FR" i="1" dirty="0"/>
              <a:t>ORCID en bref</a:t>
            </a:r>
            <a:r>
              <a:rPr lang="fr-FR" dirty="0"/>
              <a:t>. </a:t>
            </a:r>
            <a:r>
              <a:rPr lang="fr-FR" i="1" dirty="0"/>
              <a:t>op. </a:t>
            </a:r>
            <a:r>
              <a:rPr lang="fr-FR" i="1" dirty="0" err="1"/>
              <a:t>cit</a:t>
            </a:r>
            <a:r>
              <a:rPr lang="fr-FR" i="1" dirty="0"/>
              <a:t>.</a:t>
            </a:r>
            <a:r>
              <a:rPr lang="fr-FR" dirty="0"/>
              <a:t> http://</a:t>
            </a:r>
            <a:r>
              <a:rPr lang="fr-FR" dirty="0" smtClean="0"/>
              <a:t>www.eprist.fr/wp-content/uploads/2017/01/EPRIST-ORCIDenbref.pdf</a:t>
            </a:r>
          </a:p>
          <a:p>
            <a:pPr marL="345935" lvl="1" indent="-78115">
              <a:buFontTx/>
              <a:buChar char="-"/>
              <a:defRPr/>
            </a:pPr>
            <a:endParaRPr lang="fr-FR" dirty="0"/>
          </a:p>
          <a:p>
            <a:pPr marL="183330" lvl="1" indent="-90868" defTabSz="918240">
              <a:buFontTx/>
              <a:buChar char="-"/>
              <a:defRPr/>
            </a:pPr>
            <a:r>
              <a:rPr lang="fr-FR" b="1" dirty="0"/>
              <a:t>ABES</a:t>
            </a:r>
            <a:r>
              <a:rPr lang="fr-FR" dirty="0"/>
              <a:t> (Agence bibliographique de l’enseignement supérieur)</a:t>
            </a:r>
          </a:p>
          <a:p>
            <a:pPr marL="360282" lvl="2" indent="-92462" defTabSz="918240">
              <a:buFontTx/>
              <a:buChar char="-"/>
              <a:defRPr/>
            </a:pPr>
            <a:r>
              <a:rPr lang="fr-FR" baseline="0" dirty="0" smtClean="0"/>
              <a:t>1</a:t>
            </a:r>
            <a:r>
              <a:rPr lang="fr-FR" baseline="30000" dirty="0" smtClean="0"/>
              <a:t>e</a:t>
            </a:r>
            <a:r>
              <a:rPr lang="fr-FR" baseline="0" dirty="0" smtClean="0"/>
              <a:t> rencontre, 09/2015 autour d’IdRef : ABES. « </a:t>
            </a:r>
            <a:r>
              <a:rPr lang="fr-FR" i="0" baseline="0" dirty="0" smtClean="0"/>
              <a:t>Rencontre ORCID-ABES autour d‘</a:t>
            </a:r>
            <a:r>
              <a:rPr lang="fr-FR" i="0" baseline="0" dirty="0" err="1" smtClean="0"/>
              <a:t>IdRef</a:t>
            </a:r>
            <a:r>
              <a:rPr lang="fr-FR" i="0" baseline="0" dirty="0" smtClean="0"/>
              <a:t> ». </a:t>
            </a:r>
            <a:r>
              <a:rPr lang="fr-FR" i="1" baseline="0" dirty="0" err="1" smtClean="0"/>
              <a:t>Fil’ABES</a:t>
            </a:r>
            <a:r>
              <a:rPr lang="fr-FR" i="1" baseline="0" dirty="0" smtClean="0"/>
              <a:t>. </a:t>
            </a:r>
            <a:r>
              <a:rPr lang="fr-FR" i="0" baseline="0" dirty="0" smtClean="0"/>
              <a:t>15/09/2015. [en ligne]. Disponible sur : </a:t>
            </a:r>
            <a:r>
              <a:rPr lang="fr-FR" baseline="0" dirty="0" smtClean="0"/>
              <a:t>https://fil.abes.fr/2015/09/15/rencontre-orcid-abes-autour-didref/ ;</a:t>
            </a:r>
          </a:p>
          <a:p>
            <a:pPr marL="360282" lvl="2" indent="-92462" defTabSz="918240">
              <a:buFontTx/>
              <a:buChar char="-"/>
              <a:defRPr/>
            </a:pPr>
            <a:r>
              <a:rPr lang="fr-FR" i="1" baseline="0" dirty="0" err="1" smtClean="0"/>
              <a:t>Memorandum</a:t>
            </a:r>
            <a:r>
              <a:rPr lang="fr-FR" i="1" baseline="0" dirty="0" smtClean="0"/>
              <a:t> of </a:t>
            </a:r>
            <a:r>
              <a:rPr lang="fr-FR" i="1" baseline="0" dirty="0" err="1" smtClean="0"/>
              <a:t>understanding</a:t>
            </a:r>
            <a:r>
              <a:rPr lang="fr-FR" i="1" baseline="0" dirty="0" smtClean="0"/>
              <a:t> </a:t>
            </a:r>
            <a:r>
              <a:rPr lang="fr-FR" i="0" baseline="0" dirty="0" smtClean="0"/>
              <a:t>(protocole d’entente), 07/2016. ABES. </a:t>
            </a:r>
            <a:r>
              <a:rPr lang="fr-FR" baseline="0" dirty="0" smtClean="0"/>
              <a:t>« </a:t>
            </a:r>
            <a:r>
              <a:rPr lang="fr-FR" i="0" baseline="0" dirty="0" smtClean="0"/>
              <a:t>L’ABES et ORCID concluent un protocole d’entente (</a:t>
            </a:r>
            <a:r>
              <a:rPr lang="fr-FR" i="1" baseline="0" dirty="0" err="1" smtClean="0"/>
              <a:t>Memorandum</a:t>
            </a:r>
            <a:r>
              <a:rPr lang="fr-FR" i="1" baseline="0" dirty="0" smtClean="0"/>
              <a:t> of </a:t>
            </a:r>
            <a:r>
              <a:rPr lang="fr-FR" i="1" baseline="0" dirty="0" err="1" smtClean="0"/>
              <a:t>Understanding</a:t>
            </a:r>
            <a:r>
              <a:rPr lang="fr-FR" i="0" baseline="0" dirty="0" smtClean="0"/>
              <a:t>) ». </a:t>
            </a:r>
            <a:r>
              <a:rPr lang="fr-FR" i="1" baseline="0" dirty="0" err="1" smtClean="0"/>
              <a:t>Fil’ABES</a:t>
            </a:r>
            <a:r>
              <a:rPr lang="fr-FR" i="1" baseline="0" dirty="0" smtClean="0"/>
              <a:t>. </a:t>
            </a:r>
            <a:r>
              <a:rPr lang="fr-FR" i="0" baseline="0" dirty="0" smtClean="0"/>
              <a:t>06/07/2016. [en ligne]. Disponible sur : https://fil.abes.fr/2016/07/06/labes-et-orcid-concluent-un-protocole-dentente-memorandum-of-understanding/ : </a:t>
            </a:r>
          </a:p>
          <a:p>
            <a:pPr marL="628102" lvl="3" indent="-172170" defTabSz="918240">
              <a:buFont typeface="Wingdings" panose="05000000000000000000" pitchFamily="2" charset="2"/>
              <a:buChar char="à"/>
              <a:defRPr/>
            </a:pPr>
            <a:r>
              <a:rPr lang="fr-FR" i="0" baseline="0" dirty="0" smtClean="0"/>
              <a:t>encourager l’utilisation d’identifiants pérennes pour les chercheurs, les travaux et les organisations pour tous les types de productions scientifiques</a:t>
            </a:r>
          </a:p>
          <a:p>
            <a:pPr marL="628102" lvl="3" indent="-172170" defTabSz="918240">
              <a:buFont typeface="Wingdings" panose="05000000000000000000" pitchFamily="2" charset="2"/>
              <a:buChar char="à"/>
              <a:defRPr/>
            </a:pPr>
            <a:r>
              <a:rPr lang="fr-FR" i="0" baseline="0" dirty="0" smtClean="0"/>
              <a:t>favoriser les interactions entre IdRef et ORCID : opérations d’alignement IdRef-ORCID programmées pour l’identification des personnes présentes dans les deux référentiels, et favoriser ainsi les rapprochements (</a:t>
            </a:r>
            <a:r>
              <a:rPr lang="fr-FR" dirty="0"/>
              <a:t>François Mistral et Yann Nicolas. « IdRef, les autorités en conquête et en partage ». « Autorités, identifiants, entités. L’expansion des référentiels »,</a:t>
            </a:r>
            <a:r>
              <a:rPr lang="fr-FR" i="1" dirty="0"/>
              <a:t> op. </a:t>
            </a:r>
            <a:r>
              <a:rPr lang="fr-FR" i="1" dirty="0" err="1"/>
              <a:t>cit</a:t>
            </a:r>
            <a:r>
              <a:rPr lang="fr-FR" i="1" dirty="0"/>
              <a:t>., </a:t>
            </a:r>
            <a:r>
              <a:rPr lang="fr-FR" dirty="0"/>
              <a:t>sur : http://abes.fr/Publications-Evenements/Arabesques/Arabesques-n-85, p. 8-9)</a:t>
            </a:r>
            <a:endParaRPr lang="fr-FR" i="0" baseline="0" dirty="0" smtClean="0"/>
          </a:p>
          <a:p>
            <a:pPr marL="628102" lvl="3" indent="-172170" defTabSz="918240">
              <a:buFont typeface="Wingdings" panose="05000000000000000000" pitchFamily="2" charset="2"/>
              <a:buChar char="à"/>
              <a:defRPr/>
            </a:pPr>
            <a:r>
              <a:rPr lang="fr-FR" i="0" baseline="0" dirty="0" smtClean="0"/>
              <a:t>assurer une infrastructure solide de liens non ambigus et vérifiables</a:t>
            </a:r>
          </a:p>
          <a:p>
            <a:pPr marL="628102" lvl="3" indent="-172170" defTabSz="918240">
              <a:buFont typeface="Wingdings" panose="05000000000000000000" pitchFamily="2" charset="2"/>
              <a:buChar char="à"/>
              <a:defRPr/>
            </a:pPr>
            <a:r>
              <a:rPr lang="fr-FR" i="0" baseline="0" dirty="0" smtClean="0"/>
              <a:t>développer des API ORCID dans les systèmes de l’ABES et des membres du réseau IdRef comme Persée et ADUM, notamment en implémentant ORCID dans les outils de recherche</a:t>
            </a:r>
          </a:p>
          <a:p>
            <a:pPr marL="628102" lvl="3" indent="-172170" defTabSz="918240">
              <a:buFont typeface="Wingdings" panose="05000000000000000000" pitchFamily="2" charset="2"/>
              <a:buChar char="à"/>
              <a:defRPr/>
            </a:pPr>
            <a:r>
              <a:rPr lang="fr-FR" i="0" baseline="0" dirty="0" smtClean="0"/>
              <a:t>pour l’ABES, ouverture de la réflexion aux autres acteurs de l’IST, dans la lignée des préconisions de BSN (Bibliothèque scientifique numérique)</a:t>
            </a:r>
          </a:p>
          <a:p>
            <a:pPr marL="455932" lvl="3" defTabSz="918240">
              <a:defRPr/>
            </a:pPr>
            <a:r>
              <a:rPr lang="fr-FR" i="0" baseline="0" dirty="0" smtClean="0"/>
              <a:t>? vers une adhésion à ORCID (cf. https://twitter.com/ORCID_Org/status/850161371811430401)</a:t>
            </a:r>
          </a:p>
          <a:p>
            <a:pPr marL="455932" lvl="3" defTabSz="918240">
              <a:defRPr/>
            </a:pPr>
            <a:endParaRPr lang="fr-FR" i="0" baseline="0" dirty="0" smtClean="0"/>
          </a:p>
          <a:p>
            <a:pPr marL="183330" lvl="1" indent="-84491" defTabSz="918240">
              <a:buFontTx/>
              <a:buChar char="-"/>
              <a:defRPr/>
            </a:pPr>
            <a:r>
              <a:rPr lang="fr-FR" b="1" i="0" baseline="0" dirty="0" smtClean="0"/>
              <a:t>CCSD</a:t>
            </a:r>
            <a:r>
              <a:rPr lang="fr-FR" i="0" baseline="0" dirty="0" smtClean="0"/>
              <a:t> : </a:t>
            </a:r>
          </a:p>
          <a:p>
            <a:pPr marL="360282" lvl="2" indent="-92462" defTabSz="918240">
              <a:buFontTx/>
              <a:buChar char="-"/>
              <a:defRPr/>
            </a:pPr>
            <a:r>
              <a:rPr lang="fr-FR" i="0" baseline="0" dirty="0" smtClean="0"/>
              <a:t>possibilité d’indiquer son numéro ORCID dans le CV HAL</a:t>
            </a:r>
          </a:p>
          <a:p>
            <a:pPr marL="360282" lvl="2" indent="-92462" defTabSz="918240">
              <a:buFontTx/>
              <a:buChar char="-"/>
              <a:defRPr/>
            </a:pPr>
            <a:r>
              <a:rPr lang="fr-FR" dirty="0" smtClean="0"/>
              <a:t>possibilité de se connecter à HAL avec son numéro ORCID</a:t>
            </a:r>
            <a:endParaRPr lang="fr-FR" i="0" baseline="0" dirty="0" smtClean="0"/>
          </a:p>
          <a:p>
            <a:pPr marL="360282" lvl="2" indent="-92462" defTabSz="918240">
              <a:buFontTx/>
              <a:buChar char="-"/>
              <a:defRPr/>
            </a:pPr>
            <a:r>
              <a:rPr lang="fr-FR" i="0" baseline="0" dirty="0" smtClean="0"/>
              <a:t>souhait qu’ORCID puisse fournir des données, comme </a:t>
            </a:r>
            <a:r>
              <a:rPr lang="fr-FR" i="0" baseline="0" dirty="0" err="1" smtClean="0"/>
              <a:t>arXiv</a:t>
            </a:r>
            <a:r>
              <a:rPr lang="fr-FR" i="0" baseline="0" dirty="0" smtClean="0"/>
              <a:t> ou </a:t>
            </a:r>
            <a:r>
              <a:rPr lang="fr-FR" i="0" baseline="0" dirty="0" err="1" smtClean="0"/>
              <a:t>PubMed</a:t>
            </a:r>
            <a:r>
              <a:rPr lang="fr-FR" i="0" baseline="0" dirty="0" smtClean="0"/>
              <a:t>,</a:t>
            </a:r>
          </a:p>
          <a:p>
            <a:pPr marL="267820" lvl="2" indent="0" defTabSz="918240">
              <a:defRPr/>
            </a:pPr>
            <a:r>
              <a:rPr lang="fr-FR" i="0" baseline="0" dirty="0" smtClean="0"/>
              <a:t> </a:t>
            </a:r>
          </a:p>
          <a:p>
            <a:pPr marL="183330" lvl="2" indent="-92462" defTabSz="918240">
              <a:buFontTx/>
              <a:buChar char="-"/>
              <a:defRPr/>
            </a:pPr>
            <a:r>
              <a:rPr lang="fr-FR" b="1" dirty="0" smtClean="0"/>
              <a:t>Couperin</a:t>
            </a:r>
            <a:r>
              <a:rPr lang="fr-FR" dirty="0" smtClean="0"/>
              <a:t> :</a:t>
            </a:r>
          </a:p>
          <a:p>
            <a:pPr marL="360282" lvl="2" indent="-92462">
              <a:buFontTx/>
              <a:buChar char="-"/>
              <a:defRPr/>
            </a:pPr>
            <a:r>
              <a:rPr lang="fr-FR" dirty="0" smtClean="0"/>
              <a:t>abonnement pour pouvoir utiliser une API ORCID dans le cadre du service </a:t>
            </a:r>
            <a:r>
              <a:rPr lang="fr-FR" dirty="0" err="1" smtClean="0"/>
              <a:t>Dissemin</a:t>
            </a:r>
            <a:r>
              <a:rPr lang="fr-FR" dirty="0" smtClean="0"/>
              <a:t> (cf. </a:t>
            </a:r>
            <a:r>
              <a:rPr lang="fr-FR" i="1" dirty="0" smtClean="0"/>
              <a:t>infra</a:t>
            </a:r>
            <a:r>
              <a:rPr lang="fr-FR" dirty="0" smtClean="0"/>
              <a:t>)</a:t>
            </a:r>
          </a:p>
          <a:p>
            <a:pPr marL="360282" lvl="2" indent="-92462">
              <a:buFontTx/>
              <a:buChar char="-"/>
              <a:defRPr/>
            </a:pPr>
            <a:endParaRPr lang="fr-FR" dirty="0" smtClean="0"/>
          </a:p>
          <a:p>
            <a:pPr marL="267820" lvl="2" indent="0">
              <a:defRPr/>
            </a:pPr>
            <a:r>
              <a:rPr lang="fr-FR" dirty="0" smtClean="0">
                <a:sym typeface="Wingdings" panose="05000000000000000000" pitchFamily="2" charset="2"/>
              </a:rPr>
              <a:t> réflexion nationale (cf. Francis</a:t>
            </a:r>
            <a:r>
              <a:rPr lang="fr-FR" baseline="0" dirty="0" smtClean="0">
                <a:sym typeface="Wingdings" panose="05000000000000000000" pitchFamily="2" charset="2"/>
              </a:rPr>
              <a:t> André, journée </a:t>
            </a:r>
            <a:r>
              <a:rPr lang="fr-FR" baseline="0" dirty="0" err="1" smtClean="0">
                <a:sym typeface="Wingdings" panose="05000000000000000000" pitchFamily="2" charset="2"/>
              </a:rPr>
              <a:t>Innométriques</a:t>
            </a:r>
            <a:r>
              <a:rPr lang="fr-FR" baseline="0" dirty="0" smtClean="0">
                <a:sym typeface="Wingdings" panose="05000000000000000000" pitchFamily="2" charset="2"/>
              </a:rPr>
              <a:t> 2017, http://www.cnrs.fr/dist/journee-inometriques_2017.html, 7’20’’ </a:t>
            </a:r>
            <a:r>
              <a:rPr lang="fr-FR" baseline="0" dirty="0" err="1" smtClean="0">
                <a:sym typeface="Wingdings" panose="05000000000000000000" pitchFamily="2" charset="2"/>
              </a:rPr>
              <a:t>sqq</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45</a:t>
            </a:fld>
            <a:endParaRPr lang="fr-FR" dirty="0"/>
          </a:p>
        </p:txBody>
      </p:sp>
    </p:spTree>
    <p:extLst>
      <p:ext uri="{BB962C8B-B14F-4D97-AF65-F5344CB8AC3E}">
        <p14:creationId xmlns:p14="http://schemas.microsoft.com/office/powerpoint/2010/main" val="868554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Référence : Ministère de l’enseignement supérieur, de la recherche</a:t>
            </a:r>
            <a:r>
              <a:rPr lang="fr-FR" baseline="0" dirty="0" smtClean="0"/>
              <a:t> et de l’innovation. </a:t>
            </a:r>
            <a:r>
              <a:rPr lang="fr-FR" i="1" baseline="0" dirty="0" smtClean="0"/>
              <a:t>Plan national pour la science ouverte</a:t>
            </a:r>
            <a:r>
              <a:rPr lang="fr-FR" i="0" baseline="0" dirty="0" smtClean="0"/>
              <a:t>. 7/2018. 12 p. [en ligne]. Disponible sur : http://cache.media.enseignementsup-recherche.gouv.fr/file/Actus/67/2/PLAN_NATIONAL_SCIENCE_OUVERTE_978672.pdf.</a:t>
            </a:r>
          </a:p>
          <a:p>
            <a:endParaRPr lang="fr-FR" dirty="0" smtClean="0"/>
          </a:p>
          <a:p>
            <a:pPr>
              <a:spcAft>
                <a:spcPts val="603"/>
              </a:spcAft>
            </a:pPr>
            <a:r>
              <a:rPr lang="fr-FR" sz="1100" b="1" u="sng" dirty="0">
                <a:solidFill>
                  <a:srgbClr val="E3C803"/>
                </a:solidFill>
              </a:rPr>
              <a:t>Situation début 2018</a:t>
            </a:r>
          </a:p>
          <a:p>
            <a:pPr marL="177800" marR="0" indent="-88900" algn="l" defTabSz="914400" rtl="0" eaLnBrk="1" fontAlgn="auto" latinLnBrk="0" hangingPunct="1">
              <a:lnSpc>
                <a:spcPct val="100000"/>
              </a:lnSpc>
              <a:spcBef>
                <a:spcPts val="0"/>
              </a:spcBef>
              <a:spcAft>
                <a:spcPts val="0"/>
              </a:spcAft>
              <a:buClrTx/>
              <a:buSzTx/>
              <a:buFontTx/>
              <a:buNone/>
              <a:tabLst/>
              <a:defRPr/>
            </a:pPr>
            <a:r>
              <a:rPr lang="fr-FR" b="1" dirty="0" smtClean="0"/>
              <a:t>- le </a:t>
            </a:r>
            <a:r>
              <a:rPr lang="fr-FR" b="1" dirty="0"/>
              <a:t>Comité pour la science </a:t>
            </a:r>
            <a:r>
              <a:rPr lang="fr-FR" b="1" dirty="0" smtClean="0"/>
              <a:t>ouverte </a:t>
            </a:r>
            <a:r>
              <a:rPr lang="fr-FR" b="0" dirty="0" smtClean="0"/>
              <a:t>: d</a:t>
            </a:r>
            <a:r>
              <a:rPr lang="fr-FR" dirty="0" smtClean="0"/>
              <a:t>ébut 2018, évolution de la bibliothèq</a:t>
            </a:r>
            <a:r>
              <a:rPr lang="fr-FR" baseline="0" dirty="0" smtClean="0"/>
              <a:t>ue scientifique numérique (BSN) vers le </a:t>
            </a:r>
            <a:r>
              <a:rPr lang="fr-FR" b="1" baseline="0" dirty="0" smtClean="0"/>
              <a:t>Comité de la science ouverte </a:t>
            </a:r>
            <a:r>
              <a:rPr lang="fr-FR" baseline="0" dirty="0" smtClean="0"/>
              <a:t>(</a:t>
            </a:r>
            <a:r>
              <a:rPr lang="fr-FR" baseline="0" dirty="0" err="1" smtClean="0"/>
              <a:t>CoSO</a:t>
            </a:r>
            <a:r>
              <a:rPr lang="fr-FR" baseline="0" dirty="0" smtClean="0"/>
              <a:t>) (cf. http://www.bibliothequescientifiquenumerique.fr/evolution-de-la-bsn-vers-le-comite-pour-la-science-ouverte-coso/)</a:t>
            </a:r>
            <a:br>
              <a:rPr lang="fr-FR" baseline="0" dirty="0" smtClean="0"/>
            </a:br>
            <a:r>
              <a:rPr lang="fr-FR" baseline="0" dirty="0" smtClean="0"/>
              <a:t>- un des engagements de l’initiative </a:t>
            </a:r>
            <a:r>
              <a:rPr lang="fr-FR" i="1" baseline="0" dirty="0" smtClean="0"/>
              <a:t>Open Gouvernement </a:t>
            </a:r>
            <a:r>
              <a:rPr lang="fr-FR" i="1" baseline="0" dirty="0" err="1" smtClean="0"/>
              <a:t>Partnership</a:t>
            </a:r>
            <a:r>
              <a:rPr lang="fr-FR" i="1" baseline="0" dirty="0" smtClean="0"/>
              <a:t> </a:t>
            </a:r>
            <a:r>
              <a:rPr lang="fr-FR" i="0" baseline="0" dirty="0" smtClean="0"/>
              <a:t>/ Partenariat pour un gouvernement ouvert (PGO)</a:t>
            </a:r>
            <a:r>
              <a:rPr lang="fr-FR" baseline="0" dirty="0" smtClean="0"/>
              <a:t> « Construire un écosystème de la Science ouverte » (</a:t>
            </a:r>
            <a:r>
              <a:rPr lang="fr-FR" i="1" dirty="0" smtClean="0"/>
              <a:t>Plan d’action gouvernement ouvert 2018-2020.</a:t>
            </a:r>
            <a:r>
              <a:rPr lang="fr-FR" baseline="0" dirty="0" smtClean="0"/>
              <a:t> 2018. [en ligne]. Disponible sur : </a:t>
            </a:r>
            <a:r>
              <a:rPr lang="fr-FR" sz="1000" baseline="0" dirty="0" smtClean="0"/>
              <a:t>https://gouvernement-ouvert.etalab.gouv.fr/pgo-concertation/topic/5a1bfc1b498edd6b29cb10d4, </a:t>
            </a:r>
            <a:r>
              <a:rPr lang="fr-FR" baseline="0" dirty="0" smtClean="0"/>
              <a:t>engagement 14) </a:t>
            </a:r>
            <a:r>
              <a:rPr lang="fr-FR" dirty="0" smtClean="0"/>
              <a:t>« Adhésion nationale à ORCID (système d'identification unique des chercheurs qui permet de connaître plus simplement et sûrement les contributions scientifiques d'un chercheur) - 2018 ou 2019 »</a:t>
            </a:r>
          </a:p>
          <a:p>
            <a:pPr marL="723900" indent="-171450">
              <a:buFont typeface="Wingdings" panose="05000000000000000000" pitchFamily="2" charset="2"/>
              <a:buChar char="à"/>
            </a:pPr>
            <a:r>
              <a:rPr lang="fr-FR" b="1" u="sng" dirty="0" smtClean="0">
                <a:sym typeface="Wingdings" panose="05000000000000000000" pitchFamily="2" charset="2"/>
              </a:rPr>
              <a:t>établir un consortium</a:t>
            </a:r>
            <a:r>
              <a:rPr lang="fr-FR" b="1" u="sng" baseline="0" dirty="0" smtClean="0">
                <a:sym typeface="Wingdings" panose="05000000000000000000" pitchFamily="2" charset="2"/>
              </a:rPr>
              <a:t> français </a:t>
            </a:r>
          </a:p>
          <a:p>
            <a:pPr marL="349250" indent="-82550">
              <a:buFontTx/>
              <a:buChar char="-"/>
            </a:pPr>
            <a:r>
              <a:rPr lang="fr-FR" baseline="0" dirty="0" smtClean="0">
                <a:sym typeface="Wingdings" panose="05000000000000000000" pitchFamily="2" charset="2"/>
              </a:rPr>
              <a:t>! nécessitera de nombreux domaines d’expertise (management du changement, formation, communication, support et développement techniques (cf. Alice </a:t>
            </a:r>
            <a:r>
              <a:rPr lang="fr-FR" baseline="0" dirty="0" err="1" smtClean="0">
                <a:sym typeface="Wingdings" panose="05000000000000000000" pitchFamily="2" charset="2"/>
              </a:rPr>
              <a:t>Meadows</a:t>
            </a:r>
            <a:r>
              <a:rPr lang="fr-FR" baseline="0" dirty="0" smtClean="0">
                <a:sym typeface="Wingdings" panose="05000000000000000000" pitchFamily="2" charset="2"/>
              </a:rPr>
              <a:t>. « </a:t>
            </a:r>
            <a:r>
              <a:rPr lang="en-US" baseline="0" dirty="0" smtClean="0">
                <a:sym typeface="Wingdings" panose="05000000000000000000" pitchFamily="2" charset="2"/>
              </a:rPr>
              <a:t>Five Key Takeaways from ORCID's First Consortia Workshop</a:t>
            </a:r>
            <a:r>
              <a:rPr lang="fr-FR" baseline="0" dirty="0" smtClean="0">
                <a:sym typeface="Wingdings" panose="05000000000000000000" pitchFamily="2" charset="2"/>
              </a:rPr>
              <a:t> ». </a:t>
            </a:r>
            <a:r>
              <a:rPr lang="fr-FR" i="1" baseline="0" dirty="0" smtClean="0">
                <a:sym typeface="Wingdings" panose="05000000000000000000" pitchFamily="2" charset="2"/>
              </a:rPr>
              <a:t>ORCID blog. </a:t>
            </a:r>
            <a:r>
              <a:rPr lang="fr-FR" i="0" baseline="0" dirty="0" smtClean="0">
                <a:sym typeface="Wingdings" panose="05000000000000000000" pitchFamily="2" charset="2"/>
              </a:rPr>
              <a:t>30/01/2018. [en ligne]. Disponible sur : https://orcid.org/blog/2018/01/30/five-key-takeaways-orcids-first-consortia-workshop) ; pour aller plus loin, </a:t>
            </a:r>
            <a:r>
              <a:rPr lang="fr-FR" i="1" baseline="0" dirty="0" smtClean="0">
                <a:sym typeface="Wingdings" panose="05000000000000000000" pitchFamily="2" charset="2"/>
              </a:rPr>
              <a:t>ORCID for consortia</a:t>
            </a:r>
            <a:r>
              <a:rPr lang="fr-FR" i="0" baseline="0" dirty="0" smtClean="0">
                <a:sym typeface="Wingdings" panose="05000000000000000000" pitchFamily="2" charset="2"/>
              </a:rPr>
              <a:t>, https://orcid.org/content/orcid-consortia, et notamment </a:t>
            </a:r>
            <a:r>
              <a:rPr lang="en-US" i="1" baseline="0" dirty="0" smtClean="0">
                <a:sym typeface="Wingdings" panose="05000000000000000000" pitchFamily="2" charset="2"/>
              </a:rPr>
              <a:t>Roles and Responsibilities of ORCID Consortia</a:t>
            </a:r>
            <a:r>
              <a:rPr lang="en-US" i="0" baseline="0" dirty="0" smtClean="0">
                <a:sym typeface="Wingdings" panose="05000000000000000000" pitchFamily="2" charset="2"/>
              </a:rPr>
              <a:t>, 13/10/2017, https://orcid.org/sites/default/files/ckfinder/userfiles/files/Roles%20and%20Responsibilities%20of%20ORCID%20Consortia.pdf et </a:t>
            </a:r>
            <a:r>
              <a:rPr lang="fr-FR" i="0" baseline="0" dirty="0" smtClean="0">
                <a:sym typeface="Wingdings" panose="05000000000000000000" pitchFamily="2" charset="2"/>
              </a:rPr>
              <a:t>enquête 2017 sur les consortiums, https://figshare.com/articles/ORCID_Consortia_Survey_Report_2017/5579605 </a:t>
            </a:r>
          </a:p>
          <a:p>
            <a:pPr marL="182563" indent="-92075">
              <a:defRPr/>
            </a:pPr>
            <a:r>
              <a:rPr lang="fr-FR" i="0" baseline="0" dirty="0" smtClean="0">
                <a:sym typeface="Wingdings" panose="05000000000000000000" pitchFamily="2" charset="2"/>
              </a:rPr>
              <a:t>- </a:t>
            </a:r>
            <a:r>
              <a:rPr lang="fr-FR" i="1" baseline="0" dirty="0" smtClean="0">
                <a:sym typeface="Wingdings" panose="05000000000000000000" pitchFamily="2" charset="2"/>
              </a:rPr>
              <a:t>Plan national pour la science ouverte </a:t>
            </a:r>
            <a:r>
              <a:rPr lang="fr-FR" i="0" baseline="0" dirty="0" smtClean="0">
                <a:sym typeface="Wingdings" panose="05000000000000000000" pitchFamily="2" charset="2"/>
              </a:rPr>
              <a:t>(4/07/2018) : </a:t>
            </a:r>
            <a:r>
              <a:rPr lang="fr-FR" sz="1000" b="1" dirty="0" smtClean="0">
                <a:sym typeface="Wingdings" panose="05000000000000000000" pitchFamily="2" charset="2"/>
              </a:rPr>
              <a:t>projet d’une adhésion nationale au consortium ORCID en 2019</a:t>
            </a:r>
            <a:r>
              <a:rPr lang="fr-FR" sz="1000" b="1" baseline="0" dirty="0" smtClean="0">
                <a:sym typeface="Wingdings" panose="05000000000000000000" pitchFamily="2" charset="2"/>
              </a:rPr>
              <a:t> </a:t>
            </a:r>
            <a:r>
              <a:rPr lang="fr-FR" sz="1000" b="0" baseline="0" dirty="0" smtClean="0">
                <a:sym typeface="Wingdings" panose="05000000000000000000" pitchFamily="2" charset="2"/>
              </a:rPr>
              <a:t>;</a:t>
            </a:r>
            <a:r>
              <a:rPr lang="fr-FR" baseline="0" dirty="0" smtClean="0">
                <a:sym typeface="Wingdings" panose="05000000000000000000" pitchFamily="2" charset="2"/>
              </a:rPr>
              <a:t> informations auprès des présidents d’université et des directeurs de SCD </a:t>
            </a:r>
            <a:endParaRPr lang="fr-FR" dirty="0" smtClean="0">
              <a:sym typeface="Wingdings" panose="05000000000000000000" pitchFamily="2" charset="2"/>
            </a:endParaRPr>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ym typeface="Wingdings" panose="05000000000000000000" pitchFamily="2" charset="2"/>
              </a:rPr>
              <a:t>consortium</a:t>
            </a:r>
            <a:r>
              <a:rPr lang="fr-FR" baseline="0" dirty="0" smtClean="0">
                <a:sym typeface="Wingdings" panose="05000000000000000000" pitchFamily="2" charset="2"/>
              </a:rPr>
              <a:t> Couperin mandé par le MESRI dans le cadre du Comité pour la science ouverte (</a:t>
            </a:r>
            <a:r>
              <a:rPr lang="fr-FR" baseline="0" dirty="0" err="1" smtClean="0">
                <a:sym typeface="Wingdings" panose="05000000000000000000" pitchFamily="2" charset="2"/>
              </a:rPr>
              <a:t>CoSO</a:t>
            </a:r>
            <a:r>
              <a:rPr lang="fr-FR" baseline="0" dirty="0" smtClean="0">
                <a:sym typeface="Wingdings" panose="05000000000000000000" pitchFamily="2" charset="2"/>
              </a:rPr>
              <a:t>)</a:t>
            </a:r>
            <a:endParaRPr lang="fr-FR" dirty="0" smtClean="0">
              <a:sym typeface="Wingdings" panose="05000000000000000000" pitchFamily="2" charset="2"/>
            </a:endParaRPr>
          </a:p>
          <a:p>
            <a:pPr marL="438150" indent="-171450">
              <a:buFontTx/>
              <a:buChar char="-"/>
              <a:defRPr/>
            </a:pPr>
            <a:r>
              <a:rPr lang="fr-FR" dirty="0" smtClean="0">
                <a:sym typeface="Wingdings" panose="05000000000000000000" pitchFamily="2" charset="2"/>
              </a:rPr>
              <a:t>buts : « </a:t>
            </a:r>
            <a:r>
              <a:rPr lang="fr-FR" dirty="0"/>
              <a:t>La création du consortium permet de bénéficier de tarifs préférentiels d’abonnement aux services d’ORCID, offre un cadre de mutualisation des expériences et d’assurer une présence française plus importante dans la gouvernance d’ORCID. </a:t>
            </a:r>
            <a:r>
              <a:rPr lang="fr-FR" dirty="0" smtClean="0">
                <a:sym typeface="Wingdings" panose="05000000000000000000" pitchFamily="2" charset="2"/>
              </a:rPr>
              <a:t>» </a:t>
            </a:r>
            <a:r>
              <a:rPr lang="fr-FR" dirty="0">
                <a:sym typeface="Wingdings" panose="05000000000000000000" pitchFamily="2" charset="2"/>
              </a:rPr>
              <a:t>(https://www.couperin.org/images/stories/ORCID/Accord_consortium_ORCID.docx) </a:t>
            </a:r>
            <a:r>
              <a:rPr lang="fr-FR" dirty="0" smtClean="0">
                <a:sym typeface="Wingdings" panose="05000000000000000000" pitchFamily="2" charset="2"/>
              </a:rPr>
              <a:t>: cf. souhait</a:t>
            </a:r>
            <a:r>
              <a:rPr lang="fr-FR" baseline="0" dirty="0" smtClean="0">
                <a:sym typeface="Wingdings" panose="05000000000000000000" pitchFamily="2" charset="2"/>
              </a:rPr>
              <a:t> de la </a:t>
            </a:r>
            <a:r>
              <a:rPr lang="fr-FR" dirty="0" smtClean="0">
                <a:sym typeface="Wingdings" panose="05000000000000000000" pitchFamily="2" charset="2"/>
              </a:rPr>
              <a:t>France</a:t>
            </a:r>
            <a:r>
              <a:rPr lang="fr-FR" baseline="0" dirty="0" smtClean="0">
                <a:sym typeface="Wingdings" panose="05000000000000000000" pitchFamily="2" charset="2"/>
              </a:rPr>
              <a:t> d’être présente dans les grandes instances de la science ouverte (cf. lors des annonces aux Journées nationales de la science ouverte 2018 : https://twitter.com/amarois/status/1069878737955627009)</a:t>
            </a:r>
            <a:r>
              <a:rPr lang="fr-FR" dirty="0" smtClean="0"/>
              <a:t> : </a:t>
            </a:r>
            <a:r>
              <a:rPr lang="fr-FR" sz="1000" b="1" dirty="0" smtClean="0">
                <a:sym typeface="Wingdings" panose="05000000000000000000" pitchFamily="2" charset="2"/>
              </a:rPr>
              <a:t>question de la gouvernance de ces institutions pour construire les conditions d’une vraie science ouverte</a:t>
            </a:r>
            <a:endParaRPr lang="fr-FR" b="0" u="none" dirty="0" smtClean="0"/>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sym typeface="Wingdings" panose="05000000000000000000" pitchFamily="2" charset="2"/>
              </a:rPr>
              <a:t>dans</a:t>
            </a:r>
            <a:r>
              <a:rPr lang="fr-FR" baseline="0" dirty="0" smtClean="0">
                <a:sym typeface="Wingdings" panose="05000000000000000000" pitchFamily="2" charset="2"/>
              </a:rPr>
              <a:t> un premier temps, </a:t>
            </a:r>
            <a:r>
              <a:rPr lang="fr-FR" dirty="0" smtClean="0">
                <a:sym typeface="Wingdings" panose="05000000000000000000" pitchFamily="2" charset="2"/>
              </a:rPr>
              <a:t>en l’absence de développement technique local ou</a:t>
            </a:r>
            <a:r>
              <a:rPr lang="fr-FR" baseline="0" dirty="0" smtClean="0">
                <a:sym typeface="Wingdings" panose="05000000000000000000" pitchFamily="2" charset="2"/>
              </a:rPr>
              <a:t> national</a:t>
            </a:r>
            <a:r>
              <a:rPr lang="fr-FR" dirty="0" smtClean="0">
                <a:sym typeface="Wingdings" panose="05000000000000000000" pitchFamily="2" charset="2"/>
              </a:rPr>
              <a:t>, l’adhésion à ORCID s’apparente plutôt à un geste politique de soutien à la science ouverte (cf. adhésion au DOAJ) ; néanmoins l’adhésion au consortium</a:t>
            </a:r>
            <a:r>
              <a:rPr lang="fr-FR" baseline="0" dirty="0" smtClean="0">
                <a:sym typeface="Wingdings" panose="05000000000000000000" pitchFamily="2" charset="2"/>
              </a:rPr>
              <a:t> permet d’ores et déjà d’accéder aux services et API déjà proposés par ORCID (https://orcid.org/about/membership)</a:t>
            </a:r>
            <a:endParaRPr lang="fr-FR" dirty="0" smtClean="0">
              <a:sym typeface="Wingdings" panose="05000000000000000000" pitchFamily="2" charset="2"/>
            </a:endParaRPr>
          </a:p>
          <a:p>
            <a:pPr marL="438150" indent="-171450">
              <a:buFontTx/>
              <a:buChar char="-"/>
              <a:defRPr/>
            </a:pPr>
            <a:r>
              <a:rPr lang="fr-FR" dirty="0" smtClean="0">
                <a:sym typeface="Wingdings" panose="05000000000000000000" pitchFamily="2" charset="2"/>
              </a:rPr>
              <a:t>dans l’immédiat : pas d’obligation de création de comptes pour les chercheurs</a:t>
            </a:r>
          </a:p>
          <a:p>
            <a:pPr marL="177800" indent="0">
              <a:buFontTx/>
              <a:buNone/>
            </a:pPr>
            <a:endParaRPr lang="fr-FR" dirty="0"/>
          </a:p>
        </p:txBody>
      </p:sp>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46</a:t>
            </a:fld>
            <a:endParaRPr lang="fr-FR" dirty="0"/>
          </a:p>
        </p:txBody>
      </p:sp>
    </p:spTree>
    <p:extLst>
      <p:ext uri="{BB962C8B-B14F-4D97-AF65-F5344CB8AC3E}">
        <p14:creationId xmlns:p14="http://schemas.microsoft.com/office/powerpoint/2010/main" val="3797753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751982"/>
            <a:ext cx="5438140" cy="5222597"/>
          </a:xfrm>
        </p:spPr>
        <p:txBody>
          <a:bodyPr/>
          <a:lstStyle/>
          <a:p>
            <a:pPr>
              <a:spcAft>
                <a:spcPts val="603"/>
              </a:spcAft>
            </a:pPr>
            <a:r>
              <a:rPr lang="fr-FR" sz="1100" b="1" u="sng" dirty="0" smtClean="0">
                <a:solidFill>
                  <a:srgbClr val="E3C803"/>
                </a:solidFill>
              </a:rPr>
              <a:t>Situation 2019</a:t>
            </a:r>
          </a:p>
          <a:p>
            <a:pPr marL="260350" marR="0" indent="-171450" algn="l" defTabSz="914400" rtl="0" eaLnBrk="1" fontAlgn="auto" latinLnBrk="0" hangingPunct="1">
              <a:lnSpc>
                <a:spcPct val="100000"/>
              </a:lnSpc>
              <a:spcBef>
                <a:spcPts val="0"/>
              </a:spcBef>
              <a:spcAft>
                <a:spcPts val="0"/>
              </a:spcAft>
              <a:buClrTx/>
              <a:buSzTx/>
              <a:buFontTx/>
              <a:buChar char="-"/>
              <a:tabLst/>
              <a:defRPr/>
            </a:pPr>
            <a:r>
              <a:rPr lang="fr-FR" b="1" dirty="0" smtClean="0"/>
              <a:t>10/2019</a:t>
            </a:r>
            <a:r>
              <a:rPr lang="fr-FR" b="1" baseline="0" dirty="0" smtClean="0"/>
              <a:t> : lancement du consortium « Communauté française ORCID » </a:t>
            </a:r>
            <a:r>
              <a:rPr lang="fr-FR" b="0" baseline="0" dirty="0" smtClean="0"/>
              <a:t>-cf. https://www.couperin.org/breves/1399-le-consortium-communaute-francaise-orcid-est-lance-en-octobre-2019-avec-24-etablissements et </a:t>
            </a:r>
            <a:r>
              <a:rPr lang="fr-FR" sz="1000" dirty="0" smtClean="0"/>
              <a:t>https://www.couperin.org/images/stories/ORCID/Accord_consortium_ORCID.docx)</a:t>
            </a:r>
            <a:endParaRPr lang="fr-FR" b="0" baseline="0" dirty="0" smtClean="0"/>
          </a:p>
          <a:p>
            <a:pPr marL="623888" marR="0" lvl="1" indent="-171450" algn="l" defTabSz="914400" rtl="0" eaLnBrk="1" fontAlgn="auto" latinLnBrk="0" hangingPunct="1">
              <a:lnSpc>
                <a:spcPct val="100000"/>
              </a:lnSpc>
              <a:spcBef>
                <a:spcPts val="0"/>
              </a:spcBef>
              <a:spcAft>
                <a:spcPts val="0"/>
              </a:spcAft>
              <a:buClrTx/>
              <a:buSzTx/>
              <a:buFontTx/>
              <a:buChar char="-"/>
              <a:tabLst/>
              <a:defRPr/>
            </a:pPr>
            <a:r>
              <a:rPr lang="fr-FR" b="0" baseline="0" dirty="0" smtClean="0"/>
              <a:t>rôle et responsabilités des consortiums ORCID : https://orcid.org/content/orcid-consortia et https://orcid.figshare.com/articles/Roles_and_Responsibilities_of_ORCID_Consortia/5695639</a:t>
            </a:r>
          </a:p>
          <a:p>
            <a:pPr marL="623888" marR="0" lvl="1" indent="-171450" algn="l" defTabSz="914400" rtl="0" eaLnBrk="1" fontAlgn="auto" latinLnBrk="0" hangingPunct="1">
              <a:lnSpc>
                <a:spcPct val="100000"/>
              </a:lnSpc>
              <a:spcBef>
                <a:spcPts val="0"/>
              </a:spcBef>
              <a:spcAft>
                <a:spcPts val="0"/>
              </a:spcAft>
              <a:buClrTx/>
              <a:buSzTx/>
              <a:buFontTx/>
              <a:buChar char="-"/>
              <a:tabLst/>
              <a:defRPr/>
            </a:pPr>
            <a:r>
              <a:rPr lang="fr-FR" b="0" baseline="0" dirty="0" smtClean="0"/>
              <a:t>34 membres au 29/11/2019 (soit une adhésion de 4 000 $ par établissement) ; le statut de membre n’est pas restreint à des établissements de recherche, mais peut concerner « les universités, écoles d’enseignement supérieur, organismes de recherche, éditeurs, infrastructures de recherche, et opérateurs, et toute autre institutions française volontaire et à jour de son adhésion agissant dans le domaine de la recherche scientifique et des services aux chercheurs » ; de nouveaux établissements pourront les rejoindre par la suite</a:t>
            </a:r>
          </a:p>
          <a:p>
            <a:pPr marL="623888" marR="0" lvl="1" indent="-171450" algn="l" defTabSz="914400" rtl="0" eaLnBrk="1" fontAlgn="auto" latinLnBrk="0" hangingPunct="1">
              <a:lnSpc>
                <a:spcPct val="100000"/>
              </a:lnSpc>
              <a:spcBef>
                <a:spcPts val="0"/>
              </a:spcBef>
              <a:spcAft>
                <a:spcPts val="0"/>
              </a:spcAft>
              <a:buClrTx/>
              <a:buSzTx/>
              <a:buFontTx/>
              <a:buChar char="-"/>
              <a:tabLst/>
              <a:defRPr/>
            </a:pPr>
            <a:r>
              <a:rPr lang="fr-FR" b="0" baseline="0" dirty="0" smtClean="0"/>
              <a:t>objectifs : </a:t>
            </a:r>
          </a:p>
          <a:p>
            <a:pPr marL="792163" marR="0" lvl="3" indent="-171450" algn="l" defTabSz="914400" rtl="0" eaLnBrk="1" fontAlgn="auto" latinLnBrk="0" hangingPunct="1">
              <a:lnSpc>
                <a:spcPct val="100000"/>
              </a:lnSpc>
              <a:spcBef>
                <a:spcPts val="0"/>
              </a:spcBef>
              <a:spcAft>
                <a:spcPts val="0"/>
              </a:spcAft>
              <a:buClrTx/>
              <a:buSzTx/>
              <a:buFontTx/>
              <a:buChar char="-"/>
              <a:tabLst/>
              <a:defRPr/>
            </a:pPr>
            <a:r>
              <a:rPr lang="fr-FR" b="0" baseline="0" dirty="0" smtClean="0"/>
              <a:t>créer un espace d’échange autour de l’implémentation technique dans les établissements et son adoption par la communauté</a:t>
            </a:r>
          </a:p>
          <a:p>
            <a:pPr marL="792163" marR="0" lvl="3" indent="-171450" algn="l" defTabSz="914400" rtl="0" eaLnBrk="1" fontAlgn="auto" latinLnBrk="0" hangingPunct="1">
              <a:lnSpc>
                <a:spcPct val="100000"/>
              </a:lnSpc>
              <a:spcBef>
                <a:spcPts val="0"/>
              </a:spcBef>
              <a:spcAft>
                <a:spcPts val="0"/>
              </a:spcAft>
              <a:buClrTx/>
              <a:buSzTx/>
              <a:buFontTx/>
              <a:buChar char="-"/>
              <a:tabLst/>
              <a:defRPr/>
            </a:pPr>
            <a:r>
              <a:rPr lang="fr-FR" b="0" baseline="0" dirty="0" smtClean="0"/>
              <a:t>développer collectivement des services autour d’ORCID concrets (</a:t>
            </a:r>
            <a:r>
              <a:rPr lang="fr-FR" b="0" i="1" baseline="0" dirty="0" smtClean="0"/>
              <a:t>proof of concept</a:t>
            </a:r>
            <a:r>
              <a:rPr lang="fr-FR" b="0" i="0" baseline="0" dirty="0" smtClean="0"/>
              <a:t>) – intégration dans les systèmes d’informations des établissements comme dans les plateformes externes</a:t>
            </a:r>
          </a:p>
          <a:p>
            <a:pPr marL="792163" marR="0" lvl="3" indent="-171450" algn="l" defTabSz="914400" rtl="0" eaLnBrk="1" fontAlgn="auto" latinLnBrk="0" hangingPunct="1">
              <a:lnSpc>
                <a:spcPct val="100000"/>
              </a:lnSpc>
              <a:spcBef>
                <a:spcPts val="0"/>
              </a:spcBef>
              <a:spcAft>
                <a:spcPts val="0"/>
              </a:spcAft>
              <a:buClrTx/>
              <a:buSzTx/>
              <a:buFontTx/>
              <a:buChar char="-"/>
              <a:tabLst/>
              <a:defRPr/>
            </a:pPr>
            <a:r>
              <a:rPr lang="fr-FR" b="0" i="0" baseline="0" dirty="0" smtClean="0"/>
              <a:t>donner des pistes pour une « adoption d’ORCID à </a:t>
            </a:r>
            <a:r>
              <a:rPr lang="fr-FR" b="0" baseline="0" dirty="0" smtClean="0"/>
              <a:t>l’échelle nationale d’ici un à deux ans » (solutions</a:t>
            </a:r>
            <a:r>
              <a:rPr lang="fr-FR" b="0" dirty="0" smtClean="0"/>
              <a:t> pertinentes, remontée des besoins, notamment pour prendre en compte la « diversité des usages</a:t>
            </a:r>
            <a:r>
              <a:rPr lang="fr-FR" b="0" baseline="0" dirty="0" smtClean="0"/>
              <a:t> quotidiens » des chercheurs</a:t>
            </a:r>
            <a:r>
              <a:rPr lang="fr-FR" b="0" dirty="0" smtClean="0"/>
              <a:t>)</a:t>
            </a:r>
            <a:endParaRPr lang="fr-FR" sz="1000" dirty="0" smtClean="0">
              <a:effectLst/>
            </a:endParaRPr>
          </a:p>
          <a:p>
            <a:pPr marL="260350" marR="0" indent="-171450" algn="l" defTabSz="914400" rtl="0" eaLnBrk="1" fontAlgn="auto" latinLnBrk="0" hangingPunct="1">
              <a:lnSpc>
                <a:spcPct val="100000"/>
              </a:lnSpc>
              <a:spcBef>
                <a:spcPts val="0"/>
              </a:spcBef>
              <a:spcAft>
                <a:spcPts val="0"/>
              </a:spcAft>
              <a:buClrTx/>
              <a:buSzTx/>
              <a:buFontTx/>
              <a:buChar char="-"/>
              <a:tabLst/>
              <a:defRPr/>
            </a:pPr>
            <a:endParaRPr lang="fr-FR" sz="1000" dirty="0" smtClean="0">
              <a:effectLst/>
            </a:endParaRP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47</a:t>
            </a:fld>
            <a:endParaRPr lang="fr-FR" dirty="0"/>
          </a:p>
        </p:txBody>
      </p:sp>
    </p:spTree>
    <p:extLst>
      <p:ext uri="{BB962C8B-B14F-4D97-AF65-F5344CB8AC3E}">
        <p14:creationId xmlns:p14="http://schemas.microsoft.com/office/powerpoint/2010/main" val="36241199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751982"/>
            <a:ext cx="5438140" cy="5222597"/>
          </a:xfrm>
        </p:spPr>
        <p:txBody>
          <a:bodyPr/>
          <a:lstStyle/>
          <a:p>
            <a:pPr marL="623888" lvl="1" indent="-171450">
              <a:buFontTx/>
              <a:buChar char="-"/>
              <a:defRPr/>
            </a:pPr>
            <a:r>
              <a:rPr lang="fr-FR" dirty="0" smtClean="0"/>
              <a:t>organisation </a:t>
            </a:r>
            <a:r>
              <a:rPr lang="fr-FR" dirty="0"/>
              <a:t>du consortium </a:t>
            </a:r>
            <a:r>
              <a:rPr lang="fr-FR" dirty="0" smtClean="0"/>
              <a:t>(cf. </a:t>
            </a:r>
            <a:r>
              <a:rPr lang="fr-FR" i="1" dirty="0" smtClean="0"/>
              <a:t>Accord de consortium « communauté française ORCID</a:t>
            </a:r>
            <a:r>
              <a:rPr lang="fr-FR" i="1" dirty="0"/>
              <a:t> », </a:t>
            </a:r>
            <a:r>
              <a:rPr lang="fr-FR" sz="900" dirty="0"/>
              <a:t>https://www.couperin.org/images/stories/ORCID/Accord_consortium_ORCID.docx</a:t>
            </a:r>
            <a:r>
              <a:rPr lang="fr-FR" dirty="0" smtClean="0"/>
              <a:t>)</a:t>
            </a:r>
            <a:endParaRPr lang="fr-FR" dirty="0"/>
          </a:p>
          <a:p>
            <a:pPr marL="623888" lvl="1" indent="-171450">
              <a:buFontTx/>
              <a:buChar char="-"/>
              <a:defRPr/>
            </a:pPr>
            <a:r>
              <a:rPr lang="fr-FR" dirty="0" smtClean="0"/>
              <a:t>moyens des suivi : recueil</a:t>
            </a:r>
            <a:r>
              <a:rPr lang="fr-FR" baseline="0" dirty="0" smtClean="0"/>
              <a:t> d’informations </a:t>
            </a:r>
            <a:r>
              <a:rPr lang="fr-FR" baseline="0" dirty="0" err="1" smtClean="0"/>
              <a:t>bi-annuel</a:t>
            </a:r>
            <a:r>
              <a:rPr lang="fr-FR" baseline="0" dirty="0" smtClean="0"/>
              <a:t> sur l’avancement des actions entreprises et rapports d’étapes réguliers ; rédaction d’un plan d’actions par le comité exécutif et voté en assemblée générale ; </a:t>
            </a:r>
            <a:r>
              <a:rPr lang="fr-FR" dirty="0" smtClean="0"/>
              <a:t>rédaction d’un rapport</a:t>
            </a:r>
            <a:r>
              <a:rPr lang="fr-FR" baseline="0" dirty="0" smtClean="0"/>
              <a:t> d’activité annuel destiné au </a:t>
            </a:r>
            <a:r>
              <a:rPr lang="fr-FR" baseline="0" dirty="0" err="1" smtClean="0"/>
              <a:t>CoSO</a:t>
            </a:r>
            <a:r>
              <a:rPr lang="fr-FR" baseline="0" dirty="0" smtClean="0"/>
              <a:t> qui peut formuler des orientations et des recommandations</a:t>
            </a:r>
            <a:endParaRPr lang="fr-FR" dirty="0" smtClean="0"/>
          </a:p>
          <a:p>
            <a:pPr marL="623888" lvl="1" indent="-171450">
              <a:buFontTx/>
              <a:buChar char="-"/>
              <a:defRPr/>
            </a:pPr>
            <a:endParaRPr lang="fr-FR" b="0" baseline="0" dirty="0"/>
          </a:p>
          <a:p>
            <a:pPr marL="623888" lvl="1" indent="-171450">
              <a:buFontTx/>
              <a:buChar char="-"/>
              <a:defRPr/>
            </a:pPr>
            <a:r>
              <a:rPr lang="fr-FR" b="0" baseline="0" dirty="0" smtClean="0"/>
              <a:t>29/11 : </a:t>
            </a:r>
            <a:r>
              <a:rPr lang="fr-FR" sz="1000" dirty="0" smtClean="0">
                <a:effectLst/>
              </a:rPr>
              <a:t>assemblée générale constitutive de la communauté française ORCID</a:t>
            </a:r>
          </a:p>
          <a:p>
            <a:pPr marL="260350" marR="0" indent="-171450" algn="l" defTabSz="914400" rtl="0" eaLnBrk="1" fontAlgn="auto" latinLnBrk="0" hangingPunct="1">
              <a:lnSpc>
                <a:spcPct val="100000"/>
              </a:lnSpc>
              <a:spcBef>
                <a:spcPts val="0"/>
              </a:spcBef>
              <a:spcAft>
                <a:spcPts val="0"/>
              </a:spcAft>
              <a:buClrTx/>
              <a:buSzTx/>
              <a:buFontTx/>
              <a:buChar char="-"/>
              <a:tabLst/>
              <a:defRPr/>
            </a:pPr>
            <a:endParaRPr lang="fr-FR" sz="1000" dirty="0" smtClean="0">
              <a:effectLst/>
            </a:endParaRPr>
          </a:p>
          <a:p>
            <a:pPr marL="260350" marR="0" indent="-171450" algn="l" defTabSz="914400" rtl="0" eaLnBrk="1" fontAlgn="auto" latinLnBrk="0" hangingPunct="1">
              <a:lnSpc>
                <a:spcPct val="100000"/>
              </a:lnSpc>
              <a:spcBef>
                <a:spcPts val="0"/>
              </a:spcBef>
              <a:spcAft>
                <a:spcPts val="0"/>
              </a:spcAft>
              <a:buClrTx/>
              <a:buSzTx/>
              <a:buFontTx/>
              <a:buChar char="-"/>
              <a:tabLst/>
              <a:defRPr/>
            </a:pPr>
            <a:endParaRPr lang="fr-FR" sz="1000" dirty="0" smtClean="0">
              <a:effectLst/>
            </a:endParaRPr>
          </a:p>
          <a:p>
            <a:pPr marL="260350" marR="0" indent="-171450" algn="l" defTabSz="914400" rtl="0" eaLnBrk="1" fontAlgn="auto" latinLnBrk="0" hangingPunct="1">
              <a:lnSpc>
                <a:spcPct val="100000"/>
              </a:lnSpc>
              <a:spcBef>
                <a:spcPts val="0"/>
              </a:spcBef>
              <a:spcAft>
                <a:spcPts val="0"/>
              </a:spcAft>
              <a:buClrTx/>
              <a:buSzTx/>
              <a:buFontTx/>
              <a:buChar char="-"/>
              <a:tabLst/>
              <a:defRPr/>
            </a:pPr>
            <a:endParaRPr lang="fr-FR" sz="1000" dirty="0" smtClean="0">
              <a:effectLst/>
            </a:endParaRP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48</a:t>
            </a:fld>
            <a:endParaRPr lang="fr-FR" dirty="0"/>
          </a:p>
        </p:txBody>
      </p:sp>
    </p:spTree>
    <p:extLst>
      <p:ext uri="{BB962C8B-B14F-4D97-AF65-F5344CB8AC3E}">
        <p14:creationId xmlns:p14="http://schemas.microsoft.com/office/powerpoint/2010/main" val="1185420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 : Institut national du</a:t>
            </a:r>
            <a:r>
              <a:rPr lang="fr-FR" b="0" baseline="0" dirty="0" smtClean="0"/>
              <a:t> cancer, 2017, </a:t>
            </a:r>
            <a:r>
              <a:rPr lang="fr-FR" b="0" dirty="0" smtClean="0"/>
              <a:t>http://www.e-cancer.fr/Institut-national-du-cancer/Appels-a-projets/Appels-a-projets-en-cours/SHS-E-SP-2017</a:t>
            </a:r>
          </a:p>
          <a:p>
            <a:endParaRPr lang="fr-FR" b="0" dirty="0" smtClean="0"/>
          </a:p>
          <a:p>
            <a:pPr>
              <a:spcAft>
                <a:spcPts val="603"/>
              </a:spcAft>
            </a:pPr>
            <a:r>
              <a:rPr lang="fr-FR" sz="1100" b="1" u="sng" dirty="0">
                <a:solidFill>
                  <a:srgbClr val="E3C803"/>
                </a:solidFill>
              </a:rPr>
              <a:t>Les bailleurs de fonds</a:t>
            </a:r>
          </a:p>
          <a:p>
            <a:pPr marL="177800" indent="-88900"/>
            <a:r>
              <a:rPr lang="fr-FR" b="0" i="0" baseline="0" dirty="0" smtClean="0"/>
              <a:t>- de plus en plus de bailleurs de fonds donnent la possibilité de saisir un identifiant lors du dépôt d’un projet de recherche ou d’une demande de bourse</a:t>
            </a:r>
            <a:endParaRPr lang="fr-FR" b="0" dirty="0" smtClean="0"/>
          </a:p>
          <a:p>
            <a:pPr marL="266700" indent="-88900"/>
            <a:r>
              <a:rPr lang="fr-FR" b="0" dirty="0" smtClean="0"/>
              <a:t>Autres exemples : </a:t>
            </a:r>
          </a:p>
          <a:p>
            <a:pPr marL="355600" indent="-84138" defTabSz="918240">
              <a:defRPr/>
            </a:pPr>
            <a:r>
              <a:rPr lang="fr-FR" b="1" dirty="0" smtClean="0"/>
              <a:t>- </a:t>
            </a:r>
            <a:r>
              <a:rPr lang="fr-FR" b="1" i="0" baseline="0" dirty="0" smtClean="0"/>
              <a:t>ANR : propose </a:t>
            </a:r>
            <a:r>
              <a:rPr lang="fr-FR" i="0" baseline="0" dirty="0" smtClean="0"/>
              <a:t>pour les projets 2017 d’indiquer le numéro ORCID lors des soumissions (mais pas obligatoire)</a:t>
            </a:r>
            <a:endParaRPr lang="fr-FR" b="0" dirty="0" smtClean="0"/>
          </a:p>
          <a:p>
            <a:pPr marL="355600" indent="-84138"/>
            <a:r>
              <a:rPr lang="fr-FR" b="1" dirty="0" smtClean="0"/>
              <a:t>- Conseil européen de la recherche (</a:t>
            </a:r>
            <a:r>
              <a:rPr lang="fr-FR" b="1" i="1" dirty="0" err="1" smtClean="0"/>
              <a:t>European</a:t>
            </a:r>
            <a:r>
              <a:rPr lang="fr-FR" b="1" i="1" dirty="0" smtClean="0"/>
              <a:t> </a:t>
            </a:r>
            <a:r>
              <a:rPr lang="fr-FR" b="1" i="1" dirty="0" err="1" smtClean="0"/>
              <a:t>Research</a:t>
            </a:r>
            <a:r>
              <a:rPr lang="fr-FR" b="1" i="1" dirty="0" smtClean="0"/>
              <a:t> Council </a:t>
            </a:r>
            <a:r>
              <a:rPr lang="fr-FR" b="1" dirty="0" smtClean="0"/>
              <a:t>/ ERC) de la Commission</a:t>
            </a:r>
            <a:r>
              <a:rPr lang="fr-FR" b="1" baseline="0" dirty="0" smtClean="0"/>
              <a:t> européenne </a:t>
            </a:r>
            <a:r>
              <a:rPr lang="fr-FR" b="0" dirty="0" smtClean="0"/>
              <a:t>:</a:t>
            </a:r>
          </a:p>
          <a:p>
            <a:pPr marL="355600" indent="-84138" defTabSz="918240">
              <a:defRPr/>
            </a:pPr>
            <a:r>
              <a:rPr lang="fr-FR" b="0" dirty="0" smtClean="0"/>
              <a:t>-</a:t>
            </a:r>
            <a:r>
              <a:rPr lang="fr-FR" b="0" baseline="0" dirty="0" smtClean="0"/>
              <a:t> lors du dépôt de dossier pour une demande de bourse, un champ </a:t>
            </a:r>
            <a:r>
              <a:rPr lang="fr-FR" b="0" baseline="0" dirty="0" err="1" smtClean="0"/>
              <a:t>Researcher</a:t>
            </a:r>
            <a:r>
              <a:rPr lang="fr-FR" b="0" baseline="0" dirty="0" smtClean="0"/>
              <a:t> ID du formulaire </a:t>
            </a:r>
            <a:r>
              <a:rPr lang="fr-FR" b="0" i="1" baseline="0" dirty="0" smtClean="0"/>
              <a:t>Grant application </a:t>
            </a:r>
            <a:r>
              <a:rPr lang="fr-FR" b="0" i="0" baseline="0" dirty="0" smtClean="0"/>
              <a:t>: « </a:t>
            </a:r>
            <a:r>
              <a:rPr lang="fr-FR" i="1" dirty="0" smtClean="0"/>
              <a:t>If </a:t>
            </a:r>
            <a:r>
              <a:rPr lang="fr-FR" i="1" dirty="0" err="1" smtClean="0"/>
              <a:t>you</a:t>
            </a:r>
            <a:r>
              <a:rPr lang="fr-FR" i="1" dirty="0" smtClean="0"/>
              <a:t> have a </a:t>
            </a:r>
            <a:r>
              <a:rPr lang="fr-FR" i="1" dirty="0" err="1" smtClean="0"/>
              <a:t>researcher</a:t>
            </a:r>
            <a:r>
              <a:rPr lang="fr-FR" i="1" dirty="0" smtClean="0"/>
              <a:t> identifier </a:t>
            </a:r>
            <a:r>
              <a:rPr lang="fr-FR" i="1" dirty="0" err="1" smtClean="0"/>
              <a:t>number</a:t>
            </a:r>
            <a:r>
              <a:rPr lang="fr-FR" i="1" dirty="0" smtClean="0"/>
              <a:t> (</a:t>
            </a:r>
            <a:r>
              <a:rPr lang="fr-FR" i="1" dirty="0" err="1" smtClean="0"/>
              <a:t>e.g</a:t>
            </a:r>
            <a:r>
              <a:rPr lang="fr-FR" i="1" dirty="0" smtClean="0"/>
              <a:t>. </a:t>
            </a:r>
            <a:r>
              <a:rPr lang="fr-FR" i="1" dirty="0" err="1" smtClean="0"/>
              <a:t>Researcher</a:t>
            </a:r>
            <a:r>
              <a:rPr lang="fr-FR" i="1" dirty="0" smtClean="0"/>
              <a:t> ID, ORCID) </a:t>
            </a:r>
            <a:r>
              <a:rPr lang="fr-FR" i="1" dirty="0" err="1" smtClean="0"/>
              <a:t>please</a:t>
            </a:r>
            <a:r>
              <a:rPr lang="fr-FR" i="1" dirty="0" smtClean="0"/>
              <a:t> enter </a:t>
            </a:r>
            <a:r>
              <a:rPr lang="fr-FR" i="1" dirty="0" err="1" smtClean="0"/>
              <a:t>it</a:t>
            </a:r>
            <a:r>
              <a:rPr lang="fr-FR" i="1" dirty="0" smtClean="0"/>
              <a:t> </a:t>
            </a:r>
            <a:r>
              <a:rPr lang="fr-FR" i="1" dirty="0" err="1" smtClean="0"/>
              <a:t>here</a:t>
            </a:r>
            <a:r>
              <a:rPr lang="fr-FR" i="1" dirty="0" smtClean="0"/>
              <a:t> »</a:t>
            </a:r>
            <a:endParaRPr lang="fr-FR" b="1" dirty="0" smtClean="0"/>
          </a:p>
          <a:p>
            <a:pPr defTabSz="918240">
              <a:defRPr/>
            </a:pPr>
            <a:endParaRPr lang="fr-FR" b="0" dirty="0" smtClean="0"/>
          </a:p>
          <a:p>
            <a:pPr marL="177800" indent="-88900" defTabSz="918240">
              <a:defRPr/>
            </a:pPr>
            <a:r>
              <a:rPr lang="fr-FR" b="0" dirty="0" smtClean="0"/>
              <a:t>- les </a:t>
            </a:r>
            <a:r>
              <a:rPr lang="fr-FR" b="0" i="1" dirty="0" err="1" smtClean="0"/>
              <a:t>funders</a:t>
            </a:r>
            <a:r>
              <a:rPr lang="fr-FR" b="0" i="0" dirty="0" smtClean="0"/>
              <a:t> membres d’ORCID</a:t>
            </a:r>
            <a:r>
              <a:rPr lang="fr-FR" b="0" i="0" baseline="0" dirty="0" smtClean="0"/>
              <a:t> ne sont pas les seuls à s’intéresser à ORCID, même si dans leur cas, les informations peuvent souvent être trouvées avec l’outil développé par la société </a:t>
            </a:r>
            <a:r>
              <a:rPr lang="fr-FR" b="0" i="0" baseline="0" dirty="0" err="1" smtClean="0"/>
              <a:t>ÜberResearch</a:t>
            </a:r>
            <a:endParaRPr lang="fr-FR" b="0" i="0" baseline="0" dirty="0" smtClean="0"/>
          </a:p>
          <a:p>
            <a:pPr marL="177800" indent="-88900" defTabSz="918240">
              <a:defRPr/>
            </a:pPr>
            <a:endParaRPr lang="fr-FR" b="0" i="0" baseline="0" dirty="0" smtClean="0"/>
          </a:p>
          <a:p>
            <a:pPr marL="177800" indent="-88900" defTabSz="918240">
              <a:defRPr/>
            </a:pPr>
            <a:r>
              <a:rPr lang="fr-FR" b="0" i="0" baseline="0" dirty="0" smtClean="0"/>
              <a:t>- projet ORBIT (</a:t>
            </a:r>
            <a:r>
              <a:rPr lang="en-US" b="0" i="1" baseline="0" dirty="0" smtClean="0"/>
              <a:t>ORCID Reducing Burden and Improving Transparency</a:t>
            </a:r>
            <a:r>
              <a:rPr lang="en-US" b="0" i="0" baseline="0" dirty="0" smtClean="0"/>
              <a:t>) pour </a:t>
            </a:r>
            <a:r>
              <a:rPr lang="en-US" b="0" i="0" baseline="0" dirty="0" err="1" smtClean="0"/>
              <a:t>faciliter</a:t>
            </a:r>
            <a:r>
              <a:rPr lang="en-US" b="0" i="0" baseline="0" dirty="0" smtClean="0"/>
              <a:t> les liens avec les </a:t>
            </a:r>
            <a:r>
              <a:rPr lang="en-US" b="0" i="0" baseline="0" dirty="0" err="1" smtClean="0"/>
              <a:t>bailleurs</a:t>
            </a:r>
            <a:r>
              <a:rPr lang="en-US" b="0" i="0" baseline="0" dirty="0" smtClean="0"/>
              <a:t> de </a:t>
            </a:r>
            <a:r>
              <a:rPr lang="en-US" b="0" i="0" baseline="0" dirty="0" err="1" smtClean="0"/>
              <a:t>fonds</a:t>
            </a:r>
            <a:r>
              <a:rPr lang="en-US" b="0" i="0" baseline="0" dirty="0" smtClean="0"/>
              <a:t> (cf. https://orcid.org/organizations/funders/orbit)</a:t>
            </a:r>
            <a:endParaRPr lang="fr-FR" b="0" i="0" baseline="0"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49</a:t>
            </a:fld>
            <a:endParaRPr lang="fr-FR" dirty="0"/>
          </a:p>
        </p:txBody>
      </p:sp>
    </p:spTree>
    <p:extLst>
      <p:ext uri="{BB962C8B-B14F-4D97-AF65-F5344CB8AC3E}">
        <p14:creationId xmlns:p14="http://schemas.microsoft.com/office/powerpoint/2010/main" val="164416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en-US" dirty="0" smtClean="0"/>
              <a:t>European commission. Directorate - General for Research &amp; Innovation. </a:t>
            </a:r>
            <a:r>
              <a:rPr lang="en-US" i="1" dirty="0" smtClean="0"/>
              <a:t>Guidelines to the Rules on Open Access to Scientific Publications and Open Access to Research Data in Horizon 2020</a:t>
            </a:r>
            <a:r>
              <a:rPr lang="en-US" dirty="0" smtClean="0"/>
              <a:t>. Version 3.2, 21/03/2017. 11 p. [</a:t>
            </a:r>
            <a:r>
              <a:rPr lang="en-US" dirty="0" err="1" smtClean="0"/>
              <a:t>en</a:t>
            </a:r>
            <a:r>
              <a:rPr lang="en-US" dirty="0" smtClean="0"/>
              <a:t> </a:t>
            </a:r>
            <a:r>
              <a:rPr lang="en-US" dirty="0" err="1" smtClean="0"/>
              <a:t>ligne</a:t>
            </a:r>
            <a:r>
              <a:rPr lang="en-US" dirty="0" smtClean="0"/>
              <a:t>]. </a:t>
            </a:r>
            <a:r>
              <a:rPr lang="en-US" dirty="0" err="1" smtClean="0"/>
              <a:t>Disponible</a:t>
            </a:r>
            <a:r>
              <a:rPr lang="en-US" dirty="0" smtClean="0"/>
              <a:t> sur : http://ec.europa.eu/research/participants/data/ref/h2020/grants_manual/hi/oa_pilot/h2020-hi-oa-pilot-guide_en.pdf. </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a:t>
            </a:fld>
            <a:endParaRPr lang="fr-FR" dirty="0"/>
          </a:p>
        </p:txBody>
      </p:sp>
    </p:spTree>
    <p:extLst>
      <p:ext uri="{BB962C8B-B14F-4D97-AF65-F5344CB8AC3E}">
        <p14:creationId xmlns:p14="http://schemas.microsoft.com/office/powerpoint/2010/main" val="3706529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 </a:t>
            </a:r>
            <a:r>
              <a:rPr lang="en-US" dirty="0" smtClean="0"/>
              <a:t>Requiring ORCID in Publication Workflows: Open Letter</a:t>
            </a:r>
            <a:r>
              <a:rPr lang="fr-FR" dirty="0" smtClean="0"/>
              <a:t> ». </a:t>
            </a:r>
            <a:r>
              <a:rPr lang="fr-FR" i="1" dirty="0" smtClean="0"/>
              <a:t>ORCID.</a:t>
            </a:r>
            <a:r>
              <a:rPr lang="fr-FR" i="1" baseline="0" dirty="0" smtClean="0"/>
              <a:t> </a:t>
            </a:r>
            <a:r>
              <a:rPr lang="fr-FR" i="0" baseline="0" dirty="0" smtClean="0"/>
              <a:t>[en ligne]. Disponible sur : </a:t>
            </a:r>
            <a:r>
              <a:rPr lang="fr-FR" dirty="0" smtClean="0"/>
              <a:t>https://orcid.org/content/requiring-orcid-publication-workflows-open-letter</a:t>
            </a:r>
          </a:p>
          <a:p>
            <a:endParaRPr lang="fr-FR" dirty="0" smtClean="0"/>
          </a:p>
          <a:p>
            <a:pPr>
              <a:spcAft>
                <a:spcPts val="603"/>
              </a:spcAft>
            </a:pPr>
            <a:r>
              <a:rPr lang="fr-FR" sz="1100" b="1" u="sng" dirty="0">
                <a:solidFill>
                  <a:srgbClr val="E3C803"/>
                </a:solidFill>
              </a:rPr>
              <a:t>Les éditeurs</a:t>
            </a:r>
          </a:p>
          <a:p>
            <a:pPr marL="183330" indent="-90868">
              <a:spcAft>
                <a:spcPts val="301"/>
              </a:spcAft>
            </a:pPr>
            <a:r>
              <a:rPr lang="fr-FR" b="1" dirty="0" smtClean="0"/>
              <a:t>- contexte de l’</a:t>
            </a:r>
            <a:r>
              <a:rPr lang="fr-FR" b="1" i="1" dirty="0" smtClean="0"/>
              <a:t>Open </a:t>
            </a:r>
            <a:r>
              <a:rPr lang="fr-FR" b="1" i="1" dirty="0" err="1" smtClean="0"/>
              <a:t>letter</a:t>
            </a:r>
            <a:r>
              <a:rPr lang="fr-FR" b="1" dirty="0" smtClean="0"/>
              <a:t> </a:t>
            </a:r>
            <a:r>
              <a:rPr lang="fr-FR" b="0" i="0" dirty="0" smtClean="0"/>
              <a:t>(cf. Laure </a:t>
            </a:r>
            <a:r>
              <a:rPr lang="fr-FR" b="0" i="0" dirty="0" err="1" smtClean="0"/>
              <a:t>Haak</a:t>
            </a:r>
            <a:r>
              <a:rPr lang="fr-FR" b="0" i="0" dirty="0" smtClean="0"/>
              <a:t>. «</a:t>
            </a:r>
            <a:r>
              <a:rPr lang="fr-FR" b="0" i="0" dirty="0" err="1" smtClean="0"/>
              <a:t>Publishers</a:t>
            </a:r>
            <a:r>
              <a:rPr lang="fr-FR" b="0" i="0" dirty="0" smtClean="0"/>
              <a:t> </a:t>
            </a:r>
            <a:r>
              <a:rPr lang="fr-FR" b="0" i="0" dirty="0" err="1" smtClean="0"/>
              <a:t>start</a:t>
            </a:r>
            <a:r>
              <a:rPr lang="fr-FR" b="0" i="0" dirty="0" smtClean="0"/>
              <a:t> </a:t>
            </a:r>
            <a:r>
              <a:rPr lang="fr-FR" b="0" i="0" dirty="0" err="1" smtClean="0"/>
              <a:t>requiring</a:t>
            </a:r>
            <a:r>
              <a:rPr lang="fr-FR" b="0" i="0" dirty="0" smtClean="0"/>
              <a:t> ORCI</a:t>
            </a:r>
            <a:r>
              <a:rPr lang="fr-FR" b="0" i="0" baseline="0" dirty="0" smtClean="0"/>
              <a:t>D </a:t>
            </a:r>
            <a:r>
              <a:rPr lang="fr-FR" b="0" i="0" baseline="0" dirty="0" err="1" smtClean="0"/>
              <a:t>IDs</a:t>
            </a:r>
            <a:r>
              <a:rPr lang="fr-FR" b="0" i="0" dirty="0" smtClean="0"/>
              <a:t> ». </a:t>
            </a:r>
            <a:r>
              <a:rPr lang="fr-FR" b="0" i="1" dirty="0" smtClean="0"/>
              <a:t>ORCID</a:t>
            </a:r>
            <a:r>
              <a:rPr lang="fr-FR" b="0" i="0" dirty="0" smtClean="0"/>
              <a:t>.</a:t>
            </a:r>
            <a:r>
              <a:rPr lang="fr-FR" b="0" i="0" baseline="0" dirty="0" smtClean="0"/>
              <a:t> [en ligne]. Disponible sur : http://orcid.org/blog/2016/01/07/publishers-start-requiring-orcid-ids)</a:t>
            </a:r>
            <a:endParaRPr lang="fr-FR" b="0" i="0" dirty="0" smtClean="0"/>
          </a:p>
          <a:p>
            <a:pPr marL="267820" indent="-84491" defTabSz="918240">
              <a:buFontTx/>
              <a:buChar char="-"/>
              <a:defRPr/>
            </a:pPr>
            <a:r>
              <a:rPr lang="fr-FR" baseline="0" dirty="0" smtClean="0"/>
              <a:t>plus de 3 000 revues collectent déjà des numéros ORCID pour les auteurs correspondants afin de simplifier le processus de soumission, notamment car implémentation d’ORCID dans des systèmes de soumission (ex. : </a:t>
            </a:r>
            <a:r>
              <a:rPr lang="fr-FR" baseline="0" dirty="0" err="1" smtClean="0"/>
              <a:t>ScholarOne</a:t>
            </a:r>
            <a:r>
              <a:rPr lang="fr-FR" baseline="0" dirty="0" smtClean="0"/>
              <a:t>, </a:t>
            </a:r>
            <a:r>
              <a:rPr lang="fr-FR" baseline="0" dirty="0" err="1" smtClean="0"/>
              <a:t>HighWire</a:t>
            </a:r>
            <a:r>
              <a:rPr lang="fr-FR" baseline="0" dirty="0" smtClean="0"/>
              <a:t>)</a:t>
            </a:r>
          </a:p>
          <a:p>
            <a:pPr marL="267820" indent="-84491">
              <a:buFontTx/>
              <a:buChar char="-"/>
            </a:pPr>
            <a:r>
              <a:rPr lang="fr-FR" dirty="0" smtClean="0"/>
              <a:t>mise en place de l’auto-update avec</a:t>
            </a:r>
            <a:r>
              <a:rPr lang="fr-FR" baseline="0" dirty="0" smtClean="0"/>
              <a:t> Crossref, 10/2015</a:t>
            </a:r>
          </a:p>
          <a:p>
            <a:pPr marL="267820" indent="-84491">
              <a:buFontTx/>
              <a:buChar char="-"/>
            </a:pPr>
            <a:r>
              <a:rPr lang="fr-FR" baseline="0" dirty="0" smtClean="0"/>
              <a:t>une étude indique que plus de 70 % des chercheurs ne seraient pas contre l’utilisation obligatoire de numéros ORCID dans le processus d’édition</a:t>
            </a:r>
          </a:p>
          <a:p>
            <a:pPr marL="172170" indent="-172170">
              <a:buFontTx/>
              <a:buChar char="-"/>
            </a:pPr>
            <a:endParaRPr lang="fr-FR" baseline="0" dirty="0" smtClean="0"/>
          </a:p>
          <a:p>
            <a:pPr marL="183330" indent="-90868">
              <a:spcAft>
                <a:spcPts val="301"/>
              </a:spcAft>
            </a:pPr>
            <a:r>
              <a:rPr lang="fr-FR" b="1" baseline="0" dirty="0" smtClean="0"/>
              <a:t>- l’</a:t>
            </a:r>
            <a:r>
              <a:rPr lang="fr-FR" b="1" i="1" baseline="0" dirty="0" smtClean="0"/>
              <a:t>Open </a:t>
            </a:r>
            <a:r>
              <a:rPr lang="fr-FR" b="1" i="1" baseline="0" dirty="0" err="1" smtClean="0"/>
              <a:t>Letter</a:t>
            </a:r>
            <a:endParaRPr lang="fr-FR" b="1" i="1" baseline="0" dirty="0" smtClean="0"/>
          </a:p>
          <a:p>
            <a:pPr marL="267820" indent="-84491"/>
            <a:r>
              <a:rPr lang="fr-FR" dirty="0" smtClean="0"/>
              <a:t>- 3 éditeurs (</a:t>
            </a:r>
            <a:r>
              <a:rPr lang="fr-FR" baseline="0" dirty="0" err="1" smtClean="0"/>
              <a:t>eLife</a:t>
            </a:r>
            <a:r>
              <a:rPr lang="fr-FR" baseline="0" dirty="0" smtClean="0"/>
              <a:t>, PLOS et </a:t>
            </a:r>
            <a:r>
              <a:rPr lang="fr-FR" dirty="0" smtClean="0"/>
              <a:t>The Royal Society) suivis ensuite de 5 autres</a:t>
            </a:r>
            <a:r>
              <a:rPr lang="fr-FR" baseline="0" dirty="0" smtClean="0"/>
              <a:t> (American </a:t>
            </a:r>
            <a:r>
              <a:rPr lang="fr-FR" baseline="0" dirty="0" err="1" smtClean="0"/>
              <a:t>Geophysical</a:t>
            </a:r>
            <a:r>
              <a:rPr lang="fr-FR" baseline="0" dirty="0" smtClean="0"/>
              <a:t> Union, EMBO </a:t>
            </a:r>
            <a:r>
              <a:rPr lang="fr-FR" baseline="0" dirty="0" err="1" smtClean="0"/>
              <a:t>Press</a:t>
            </a:r>
            <a:r>
              <a:rPr lang="fr-FR" baseline="0" dirty="0" smtClean="0"/>
              <a:t>, </a:t>
            </a:r>
            <a:r>
              <a:rPr lang="fr-FR" baseline="0" dirty="0" err="1" smtClean="0"/>
              <a:t>Hindawi</a:t>
            </a:r>
            <a:r>
              <a:rPr lang="fr-FR" baseline="0" dirty="0" smtClean="0"/>
              <a:t>, IEEE, Science </a:t>
            </a:r>
            <a:r>
              <a:rPr lang="fr-FR" baseline="0" dirty="0" err="1" smtClean="0"/>
              <a:t>journals</a:t>
            </a:r>
            <a:r>
              <a:rPr lang="fr-FR" baseline="0" dirty="0" smtClean="0"/>
              <a:t>) se rapprochent fin 2015 </a:t>
            </a:r>
            <a:r>
              <a:rPr lang="fr-FR" dirty="0" smtClean="0"/>
              <a:t>afin de demander</a:t>
            </a:r>
            <a:r>
              <a:rPr lang="fr-FR" baseline="0" dirty="0" smtClean="0"/>
              <a:t> des numéros ORCID </a:t>
            </a:r>
            <a:r>
              <a:rPr lang="fr-FR" i="1" baseline="0" dirty="0" smtClean="0"/>
              <a:t>a minima </a:t>
            </a:r>
            <a:r>
              <a:rPr lang="fr-FR" baseline="0" dirty="0" smtClean="0"/>
              <a:t>aux auteurs correspondants et dans l’idéal au moment de la soumission, pour faciliter le processus de publication</a:t>
            </a:r>
            <a:br>
              <a:rPr lang="fr-FR" baseline="0" dirty="0" smtClean="0"/>
            </a:br>
            <a:r>
              <a:rPr lang="fr-FR" baseline="0" dirty="0" smtClean="0">
                <a:sym typeface="Wingdings" panose="05000000000000000000" pitchFamily="2" charset="2"/>
              </a:rPr>
              <a:t></a:t>
            </a:r>
            <a:r>
              <a:rPr lang="fr-FR" baseline="0" dirty="0" smtClean="0"/>
              <a:t> appel à développer de bonnes pratiques, notamment en suivant des normes pour cette mise en œuvre (</a:t>
            </a:r>
            <a:r>
              <a:rPr lang="fr-FR" i="1" baseline="0" dirty="0" err="1" smtClean="0"/>
              <a:t>Implementation</a:t>
            </a:r>
            <a:r>
              <a:rPr lang="fr-FR" i="1" baseline="0" dirty="0" smtClean="0"/>
              <a:t> guidelines</a:t>
            </a:r>
            <a:r>
              <a:rPr lang="fr-FR" baseline="0" dirty="0" smtClean="0"/>
              <a:t> : https://orcid.org/content/orcid-publication-workflows-step-step-guide-publishers) comme l’utilisation de l’API ORCID, le recours au système d’</a:t>
            </a:r>
            <a:r>
              <a:rPr lang="fr-FR" i="1" baseline="0" dirty="0" smtClean="0"/>
              <a:t>auto-update</a:t>
            </a:r>
            <a:r>
              <a:rPr lang="fr-FR" i="0" baseline="0" dirty="0" smtClean="0"/>
              <a:t> ou l’indication des identifiants sur la publication papier et électronique (implémentation dans les métadonnées)</a:t>
            </a:r>
            <a:endParaRPr lang="fr-FR" i="1" baseline="0" dirty="0" smtClean="0"/>
          </a:p>
          <a:p>
            <a:pPr marL="267820"/>
            <a:r>
              <a:rPr lang="fr-FR" baseline="0" dirty="0" smtClean="0">
                <a:sym typeface="Wingdings" panose="05000000000000000000" pitchFamily="2" charset="2"/>
              </a:rPr>
              <a:t></a:t>
            </a:r>
            <a:r>
              <a:rPr lang="fr-FR" baseline="0" dirty="0" smtClean="0"/>
              <a:t> ouverture d’une liste de signataires et invitation aux homologues à faire de même</a:t>
            </a:r>
          </a:p>
          <a:p>
            <a:pPr marL="267820" indent="-84491"/>
            <a:r>
              <a:rPr lang="fr-FR" baseline="0" dirty="0" smtClean="0"/>
              <a:t> - ces éditeurs estiment avoir une responsabilité dans le développement d’ORCID et une rationalisation de la gestion des informations, alors que 55% des chercheurs avaient entendu pour la première fois parler d’ORCID  </a:t>
            </a:r>
            <a:r>
              <a:rPr lang="fr-FR" i="1" baseline="0" dirty="0" smtClean="0"/>
              <a:t>via </a:t>
            </a:r>
            <a:r>
              <a:rPr lang="fr-FR" i="0" baseline="0" dirty="0" smtClean="0"/>
              <a:t>un éditeur et que 75</a:t>
            </a:r>
            <a:r>
              <a:rPr lang="fr-FR" baseline="0" dirty="0" smtClean="0"/>
              <a:t> % des nouveaux comptes sont créés sur ORCID justement parce que les journaux demandent un numéro ORCID</a:t>
            </a:r>
          </a:p>
          <a:p>
            <a:endParaRPr lang="fr-FR" baseline="0" dirty="0" smtClean="0"/>
          </a:p>
          <a:p>
            <a:pPr marL="183330" indent="-90868">
              <a:spcAft>
                <a:spcPts val="301"/>
              </a:spcAft>
            </a:pPr>
            <a:r>
              <a:rPr lang="fr-FR" b="1" dirty="0" smtClean="0">
                <a:sym typeface="Wingdings" panose="05000000000000000000" pitchFamily="2" charset="2"/>
              </a:rPr>
              <a:t>- a</a:t>
            </a:r>
            <a:r>
              <a:rPr lang="fr-FR" b="1" dirty="0" smtClean="0"/>
              <a:t>ctuellement</a:t>
            </a:r>
          </a:p>
          <a:p>
            <a:pPr marL="267820" indent="-79708">
              <a:buFontTx/>
              <a:buChar char="-"/>
            </a:pPr>
            <a:r>
              <a:rPr lang="fr-FR" b="1" baseline="0" dirty="0" smtClean="0"/>
              <a:t>chiffres</a:t>
            </a:r>
          </a:p>
          <a:p>
            <a:pPr marL="360282" indent="-79708">
              <a:buFontTx/>
              <a:buChar char="-"/>
            </a:pPr>
            <a:r>
              <a:rPr lang="fr-FR" b="1" baseline="0" dirty="0" smtClean="0"/>
              <a:t>plus de 50 signataires </a:t>
            </a:r>
            <a:r>
              <a:rPr lang="fr-FR" baseline="0" dirty="0" smtClean="0"/>
              <a:t>(éditeurs et sociétés savantes) ; parmi les plus importants : Wiley (11/2016) et Springer Nature (03/2017), soit </a:t>
            </a:r>
            <a:r>
              <a:rPr lang="fr-FR" b="1" baseline="0" dirty="0" smtClean="0"/>
              <a:t>+ 1  500 journaux </a:t>
            </a:r>
            <a:r>
              <a:rPr lang="fr-FR" baseline="0" dirty="0" smtClean="0"/>
              <a:t>(cf. Alice </a:t>
            </a:r>
            <a:r>
              <a:rPr lang="fr-FR" baseline="0" dirty="0" err="1" smtClean="0"/>
              <a:t>Meadows</a:t>
            </a:r>
            <a:r>
              <a:rPr lang="fr-FR" baseline="0" dirty="0" smtClean="0"/>
              <a:t>. « </a:t>
            </a:r>
            <a:r>
              <a:rPr lang="en-US" dirty="0" smtClean="0"/>
              <a:t>It Takes a Village: One Year of Journals Requiring ORCID </a:t>
            </a:r>
            <a:r>
              <a:rPr lang="fr-FR" noProof="0" dirty="0" err="1" smtClean="0"/>
              <a:t>iDs</a:t>
            </a:r>
            <a:r>
              <a:rPr lang="fr-FR" noProof="0" dirty="0" smtClean="0"/>
              <a:t> ». </a:t>
            </a:r>
            <a:r>
              <a:rPr lang="fr-FR" i="1" noProof="0" dirty="0" smtClean="0"/>
              <a:t>The</a:t>
            </a:r>
            <a:r>
              <a:rPr lang="fr-FR" i="1" baseline="0" noProof="0" dirty="0" smtClean="0"/>
              <a:t> </a:t>
            </a:r>
            <a:r>
              <a:rPr lang="fr-FR" i="1" baseline="0" noProof="0" dirty="0" err="1" smtClean="0"/>
              <a:t>scholarly</a:t>
            </a:r>
            <a:r>
              <a:rPr lang="fr-FR" i="1" baseline="0" noProof="0" dirty="0" smtClean="0"/>
              <a:t> </a:t>
            </a:r>
            <a:r>
              <a:rPr lang="fr-FR" i="1" baseline="0" noProof="0" dirty="0" err="1" smtClean="0"/>
              <a:t>kitchen</a:t>
            </a:r>
            <a:r>
              <a:rPr lang="fr-FR" i="1" baseline="0" noProof="0" dirty="0" smtClean="0"/>
              <a:t>. </a:t>
            </a:r>
            <a:r>
              <a:rPr lang="fr-FR" i="0" baseline="0" noProof="0" dirty="0" smtClean="0"/>
              <a:t>20/04/2017. [en ligne]. Disponible sur : https://scholarlykitchen.sspnet.org/2017/04/20/takes-village-one-year-j)</a:t>
            </a:r>
            <a:r>
              <a:rPr lang="en-US" dirty="0" smtClean="0"/>
              <a:t> </a:t>
            </a:r>
            <a:endParaRPr lang="fr-FR" baseline="0" dirty="0" smtClean="0"/>
          </a:p>
          <a:p>
            <a:pPr marL="360282" indent="-79708" defTabSz="918240">
              <a:buFontTx/>
              <a:buChar char="-"/>
              <a:defRPr/>
            </a:pPr>
            <a:r>
              <a:rPr lang="fr-FR" baseline="0" dirty="0" smtClean="0"/>
              <a:t>implémentation fin 2016 : + 7,7 M. d’identifiants ORCID indiqués dans le WOS </a:t>
            </a:r>
            <a:r>
              <a:rPr lang="fr-FR" baseline="0" dirty="0" err="1" smtClean="0"/>
              <a:t>Core</a:t>
            </a:r>
            <a:r>
              <a:rPr lang="fr-FR" baseline="0" dirty="0" smtClean="0"/>
              <a:t> collection, 7,7 M. dans Europe PMC (</a:t>
            </a:r>
            <a:r>
              <a:rPr lang="fr-FR" b="0" i="0" baseline="0" dirty="0" smtClean="0"/>
              <a:t>ORCID, </a:t>
            </a:r>
            <a:r>
              <a:rPr lang="fr-FR" b="0" i="1" baseline="0" dirty="0" smtClean="0"/>
              <a:t>op. </a:t>
            </a:r>
            <a:r>
              <a:rPr lang="fr-FR" b="0" i="1" baseline="0" dirty="0" err="1" smtClean="0"/>
              <a:t>cit</a:t>
            </a:r>
            <a:r>
              <a:rPr lang="fr-FR" b="0" i="1" baseline="0" dirty="0" smtClean="0"/>
              <a:t>.</a:t>
            </a:r>
            <a:r>
              <a:rPr lang="fr-FR" b="0" i="0" baseline="0" dirty="0" smtClean="0"/>
              <a:t>, https://figshare.com/articles/ORCID_Annual_Report_2016_pdf/4810213</a:t>
            </a:r>
            <a:r>
              <a:rPr lang="fr-FR" dirty="0" smtClean="0"/>
              <a:t>)</a:t>
            </a:r>
            <a:endParaRPr lang="fr-FR" baseline="0" dirty="0" smtClean="0"/>
          </a:p>
          <a:p>
            <a:pPr marL="267820" indent="-79708">
              <a:buFontTx/>
              <a:buChar char="-"/>
            </a:pPr>
            <a:r>
              <a:rPr lang="fr-FR" baseline="0" dirty="0" smtClean="0"/>
              <a:t>réflexion sur l’indication des identifiants sur les </a:t>
            </a:r>
            <a:r>
              <a:rPr lang="fr-FR" b="1" baseline="0" dirty="0" smtClean="0"/>
              <a:t>publications papier et électronique </a:t>
            </a:r>
            <a:r>
              <a:rPr lang="fr-FR" baseline="0" dirty="0" smtClean="0"/>
              <a:t>(https://orcid.org/about/community et </a:t>
            </a:r>
            <a:r>
              <a:rPr lang="fr-FR" dirty="0" err="1" smtClean="0"/>
              <a:t>Alainna</a:t>
            </a:r>
            <a:r>
              <a:rPr lang="fr-FR" dirty="0" smtClean="0"/>
              <a:t> </a:t>
            </a:r>
            <a:r>
              <a:rPr lang="fr-FR" dirty="0" err="1" smtClean="0"/>
              <a:t>Wrigley</a:t>
            </a:r>
            <a:r>
              <a:rPr lang="fr-FR" dirty="0" smtClean="0"/>
              <a:t>,</a:t>
            </a:r>
            <a:r>
              <a:rPr lang="fr-FR" baseline="0" dirty="0" smtClean="0"/>
              <a:t> https://orcid.org/blog/2017/02/16/draft-display-guidelines-ids-articles-open-comment) – cf. illustration diapo suivante</a:t>
            </a:r>
          </a:p>
          <a:p>
            <a:pPr marL="267820" indent="-79708">
              <a:buFontTx/>
              <a:buChar char="-"/>
            </a:pPr>
            <a:r>
              <a:rPr lang="fr-FR" baseline="0" dirty="0" smtClean="0"/>
              <a:t>réflexion sur l’implémentation d’ORCID dans le processus des </a:t>
            </a:r>
            <a:r>
              <a:rPr lang="fr-FR" b="1" baseline="0" dirty="0" smtClean="0"/>
              <a:t>ouvrages</a:t>
            </a:r>
            <a:r>
              <a:rPr lang="fr-FR" baseline="0" dirty="0" smtClean="0"/>
              <a:t>, et non plus seulement des articles, avec la rédaction d’un guide de bonnes pratiques (https://orcid.org/about/community et </a:t>
            </a:r>
            <a:r>
              <a:rPr lang="fr-FR" dirty="0" err="1" smtClean="0"/>
              <a:t>Alainna</a:t>
            </a:r>
            <a:r>
              <a:rPr lang="fr-FR" dirty="0" smtClean="0"/>
              <a:t> </a:t>
            </a:r>
            <a:r>
              <a:rPr lang="fr-FR" dirty="0" err="1" smtClean="0"/>
              <a:t>Wrigley</a:t>
            </a:r>
            <a:r>
              <a:rPr lang="fr-FR" dirty="0" smtClean="0"/>
              <a:t>, </a:t>
            </a:r>
            <a:r>
              <a:rPr lang="fr-FR" baseline="0" dirty="0" smtClean="0"/>
              <a:t>https://orcid.org/blog/2016/07/29/we-need-your-input-orcid-book-workflows) </a:t>
            </a:r>
          </a:p>
          <a:p>
            <a:pPr marL="360282" lvl="1" indent="-92462">
              <a:buFontTx/>
              <a:buChar char="-"/>
            </a:pPr>
            <a:r>
              <a:rPr lang="fr-FR" baseline="0" dirty="0" smtClean="0"/>
              <a:t>Springer, par exemple, utilise déjà ORCID dans sa chaîne d’édition pour les auteurs d’ouvrages et de chapitres d’ouvrages</a:t>
            </a:r>
          </a:p>
          <a:p>
            <a:pPr marL="360282" lvl="1" indent="-92462">
              <a:buFontTx/>
              <a:buChar char="-"/>
            </a:pPr>
            <a:r>
              <a:rPr lang="fr-FR" baseline="0" dirty="0" smtClean="0"/>
              <a:t>exemple : OpenEdition, https://leo.hypotheses.org/13348 : « OpenEdition recrute un </a:t>
            </a:r>
            <a:r>
              <a:rPr lang="fr-FR" baseline="0" dirty="0" err="1" smtClean="0"/>
              <a:t>chargé.e</a:t>
            </a:r>
            <a:r>
              <a:rPr lang="fr-FR" baseline="0" dirty="0" smtClean="0"/>
              <a:t> de mission pour la communication sur l’implémentation ORCID » : « </a:t>
            </a:r>
            <a:r>
              <a:rPr lang="fr-FR" b="0" dirty="0" smtClean="0">
                <a:effectLst/>
              </a:rPr>
              <a:t>La/le </a:t>
            </a:r>
            <a:r>
              <a:rPr lang="fr-FR" b="0" dirty="0" err="1" smtClean="0">
                <a:effectLst/>
              </a:rPr>
              <a:t>chargé.e</a:t>
            </a:r>
            <a:r>
              <a:rPr lang="fr-FR" b="0" dirty="0" smtClean="0">
                <a:effectLst/>
              </a:rPr>
              <a:t> de mission sera responsable de l’accompagnement des éditeurs et des auteurs dans la mise en </a:t>
            </a:r>
            <a:r>
              <a:rPr lang="fr-FR" b="0" dirty="0" err="1" smtClean="0">
                <a:effectLst/>
              </a:rPr>
              <a:t>oeuvre</a:t>
            </a:r>
            <a:r>
              <a:rPr lang="fr-FR" b="0" dirty="0" smtClean="0">
                <a:effectLst/>
              </a:rPr>
              <a:t> des identifiants ORCID sur la plateforme »</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50</a:t>
            </a:fld>
            <a:endParaRPr lang="fr-FR" dirty="0"/>
          </a:p>
        </p:txBody>
      </p:sp>
    </p:spTree>
    <p:extLst>
      <p:ext uri="{BB962C8B-B14F-4D97-AF65-F5344CB8AC3E}">
        <p14:creationId xmlns:p14="http://schemas.microsoft.com/office/powerpoint/2010/main" val="455044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http://onlinelibrary.wiley.com/doi/10.1002/leap.1096/full</a:t>
            </a:r>
          </a:p>
          <a:p>
            <a:endParaRPr lang="fr-FR" dirty="0" smtClean="0"/>
          </a:p>
          <a:p>
            <a:r>
              <a:rPr lang="fr-FR" dirty="0" smtClean="0"/>
              <a:t>Pour une étude de la pénétration d’ORCID dans les articles, cf. J. </a:t>
            </a:r>
            <a:r>
              <a:rPr lang="fr-FR" dirty="0" err="1" smtClean="0"/>
              <a:t>Youtie</a:t>
            </a:r>
            <a:r>
              <a:rPr lang="fr-FR" dirty="0" smtClean="0"/>
              <a:t> et al., </a:t>
            </a:r>
            <a:r>
              <a:rPr lang="fr-FR" i="1" dirty="0" smtClean="0"/>
              <a:t>op. </a:t>
            </a:r>
            <a:r>
              <a:rPr lang="fr-FR" i="1" dirty="0" err="1" smtClean="0"/>
              <a:t>cit</a:t>
            </a:r>
            <a:r>
              <a:rPr lang="fr-FR" i="1" dirty="0" smtClean="0"/>
              <a:t>., </a:t>
            </a:r>
            <a:r>
              <a:rPr lang="fr-FR" dirty="0" smtClean="0"/>
              <a:t>https://link.springer.com/article/10.1007/s11192-017-2473-0</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51</a:t>
            </a:fld>
            <a:endParaRPr lang="fr-FR" dirty="0"/>
          </a:p>
        </p:txBody>
      </p:sp>
    </p:spTree>
    <p:extLst>
      <p:ext uri="{BB962C8B-B14F-4D97-AF65-F5344CB8AC3E}">
        <p14:creationId xmlns:p14="http://schemas.microsoft.com/office/powerpoint/2010/main" val="29234551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3330" indent="-90868"/>
            <a:r>
              <a:rPr lang="fr-FR" b="1" dirty="0" smtClean="0"/>
              <a:t>- accompagnement des auteurs par les éditeurs</a:t>
            </a:r>
          </a:p>
          <a:p>
            <a:pPr marL="267820" indent="-90868"/>
            <a:r>
              <a:rPr lang="fr-FR" dirty="0" smtClean="0"/>
              <a:t>- de plus en plus</a:t>
            </a:r>
            <a:r>
              <a:rPr lang="fr-FR" baseline="0" dirty="0" smtClean="0"/>
              <a:t> de sites d’éditeurs ont des pages sur ORCID dans leurs guides aux auteurs</a:t>
            </a:r>
          </a:p>
          <a:p>
            <a:pPr marL="267820" indent="-90868"/>
            <a:r>
              <a:rPr lang="fr-FR" baseline="0" dirty="0" smtClean="0"/>
              <a:t>- cas notamment de Wiley (soutien de longue date d’ORCID et signataire de l’</a:t>
            </a:r>
            <a:r>
              <a:rPr lang="fr-FR" i="1" baseline="0" dirty="0" smtClean="0"/>
              <a:t>Open </a:t>
            </a:r>
            <a:r>
              <a:rPr lang="fr-FR" i="1" baseline="0" dirty="0" err="1" smtClean="0"/>
              <a:t>letter</a:t>
            </a:r>
            <a:r>
              <a:rPr lang="fr-FR" baseline="0" dirty="0" smtClean="0"/>
              <a:t>) ex. : page de présentation : https://authorservices.wiley.com/author-resources/Journal-Authors/submission-peer-review/orcid.html et </a:t>
            </a:r>
            <a:r>
              <a:rPr lang="fr-FR" i="1" baseline="0" dirty="0" err="1" smtClean="0"/>
              <a:t>Author</a:t>
            </a:r>
            <a:r>
              <a:rPr lang="fr-FR" i="1" baseline="0" dirty="0" smtClean="0"/>
              <a:t> compliance </a:t>
            </a:r>
            <a:r>
              <a:rPr lang="fr-FR" i="1" baseline="0" dirty="0" err="1" smtClean="0"/>
              <a:t>tool</a:t>
            </a:r>
            <a:r>
              <a:rPr lang="fr-FR" i="1" baseline="0" dirty="0" smtClean="0"/>
              <a:t> </a:t>
            </a:r>
            <a:r>
              <a:rPr lang="fr-FR" baseline="0" dirty="0" smtClean="0"/>
              <a:t>: https://authorservices.wiley.com/author-resources/Journal-Authors/licensing-open-access/open-access/author-compliance-tool.html</a:t>
            </a:r>
          </a:p>
          <a:p>
            <a:pPr marL="267820" indent="-90868" defTabSz="918240">
              <a:tabLst>
                <a:tab pos="267820" algn="l"/>
              </a:tabLst>
              <a:defRPr/>
            </a:pPr>
            <a:r>
              <a:rPr lang="fr-FR" baseline="0" dirty="0" smtClean="0"/>
              <a:t>- autres exemples : </a:t>
            </a:r>
          </a:p>
          <a:p>
            <a:pPr marL="360282" indent="-90868" defTabSz="918240">
              <a:defRPr/>
            </a:pPr>
            <a:r>
              <a:rPr lang="fr-FR" baseline="0" dirty="0" smtClean="0"/>
              <a:t>- Springer : https://www.springer.com/fr/authors-editors/orcid</a:t>
            </a:r>
          </a:p>
          <a:p>
            <a:pPr marL="360282" indent="-90868" defTabSz="918240">
              <a:defRPr/>
            </a:pPr>
            <a:r>
              <a:rPr lang="fr-FR" baseline="0" dirty="0" smtClean="0"/>
              <a:t>- Taylor &amp; Francis : http://authorservices.taylorandfrancis.com/orcid-how-to-include-it-in-your-online-submission-and-why-you-should/</a:t>
            </a:r>
          </a:p>
          <a:p>
            <a:pPr marL="360282" indent="-90868" defTabSz="918240">
              <a:defRPr/>
            </a:pPr>
            <a:r>
              <a:rPr lang="fr-FR" baseline="0" dirty="0" smtClean="0"/>
              <a:t>- Oxford </a:t>
            </a:r>
            <a:r>
              <a:rPr lang="fr-FR" baseline="0" dirty="0" err="1" smtClean="0"/>
              <a:t>University</a:t>
            </a:r>
            <a:r>
              <a:rPr lang="fr-FR" baseline="0" dirty="0" smtClean="0"/>
              <a:t> </a:t>
            </a:r>
            <a:r>
              <a:rPr lang="fr-FR" baseline="0" dirty="0" err="1" smtClean="0"/>
              <a:t>Press</a:t>
            </a:r>
            <a:r>
              <a:rPr lang="fr-FR" baseline="0" dirty="0" smtClean="0"/>
              <a:t> : https://academic.oup.com/journals/pages/authors/orcid</a:t>
            </a:r>
          </a:p>
          <a:p>
            <a:pPr defTabSz="91824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52</a:t>
            </a:fld>
            <a:endParaRPr lang="fr-FR" dirty="0"/>
          </a:p>
        </p:txBody>
      </p:sp>
    </p:spTree>
    <p:extLst>
      <p:ext uri="{BB962C8B-B14F-4D97-AF65-F5344CB8AC3E}">
        <p14:creationId xmlns:p14="http://schemas.microsoft.com/office/powerpoint/2010/main" val="4059404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solidFill>
                  <a:srgbClr val="73A545"/>
                </a:solidFill>
              </a:rPr>
              <a:t>- Usages des identifiants</a:t>
            </a:r>
          </a:p>
          <a:p>
            <a:r>
              <a:rPr lang="fr-FR" sz="1100" b="1" dirty="0">
                <a:solidFill>
                  <a:srgbClr val="73A545"/>
                </a:solidFill>
              </a:rPr>
              <a:t>- Assurer sa visibilité</a:t>
            </a:r>
          </a:p>
          <a:p>
            <a:r>
              <a:rPr lang="fr-FR" sz="1100" b="1" dirty="0">
                <a:solidFill>
                  <a:srgbClr val="73A545"/>
                </a:solidFill>
              </a:rPr>
              <a:t>- Rationaliser son travail</a:t>
            </a:r>
          </a:p>
          <a:p>
            <a:r>
              <a:rPr lang="fr-FR" sz="1100" b="1" dirty="0">
                <a:solidFill>
                  <a:srgbClr val="73A545"/>
                </a:solidFill>
              </a:rPr>
              <a:t>- Mieux mesurer son impact</a:t>
            </a:r>
          </a:p>
          <a:p>
            <a:r>
              <a:rPr lang="fr-FR" sz="1100" b="1" dirty="0">
                <a:solidFill>
                  <a:srgbClr val="73A545"/>
                </a:solidFill>
              </a:rPr>
              <a:t>- S’ouvrir à d’autres productions</a:t>
            </a:r>
          </a:p>
          <a:p>
            <a:pPr marL="172170" indent="-172170">
              <a:buFontTx/>
              <a:buChar char="-"/>
            </a:pPr>
            <a:endParaRPr lang="fr-FR" baseline="0" dirty="0" smtClean="0"/>
          </a:p>
          <a:p>
            <a:r>
              <a:rPr lang="fr-FR" i="1" dirty="0" smtClean="0"/>
              <a:t>Cadre de cohérence</a:t>
            </a:r>
            <a:r>
              <a:rPr lang="fr-FR" i="1" baseline="0" dirty="0" smtClean="0"/>
              <a:t> des systèmes d’information recherche de l’ESR </a:t>
            </a:r>
            <a:r>
              <a:rPr lang="fr-FR" baseline="0" dirty="0" smtClean="0"/>
              <a:t>(https://esr-wikis.adc.education.fr/ca2co/index.php/Nomenclatures_:_6.1.3.2_Identifiants_de_la_personne_en_tant_qu_auteur)</a:t>
            </a:r>
            <a:endParaRPr lang="fr-FR" dirty="0" smtClean="0"/>
          </a:p>
          <a:p>
            <a:r>
              <a:rPr lang="fr-FR" dirty="0" smtClean="0"/>
              <a:t>« Pour le chercheur auteur, cet identifiant chercheur a cinq avantages : </a:t>
            </a:r>
          </a:p>
          <a:p>
            <a:pPr marL="172170" indent="-79708">
              <a:buFont typeface="Arial" panose="020B0604020202020204" pitchFamily="34" charset="0"/>
              <a:buChar char="•"/>
            </a:pPr>
            <a:r>
              <a:rPr lang="fr-FR" dirty="0" smtClean="0"/>
              <a:t>Il évite les confusions fréquentes d'</a:t>
            </a:r>
            <a:r>
              <a:rPr lang="fr-FR" b="1" dirty="0" smtClean="0"/>
              <a:t>homonymie</a:t>
            </a:r>
            <a:r>
              <a:rPr lang="fr-FR" dirty="0" smtClean="0"/>
              <a:t> ;</a:t>
            </a:r>
          </a:p>
          <a:p>
            <a:pPr marL="172170" indent="-79708">
              <a:buFont typeface="Arial" panose="020B0604020202020204" pitchFamily="34" charset="0"/>
              <a:buChar char="•"/>
            </a:pPr>
            <a:r>
              <a:rPr lang="fr-FR" dirty="0" smtClean="0"/>
              <a:t>Il associe les </a:t>
            </a:r>
            <a:r>
              <a:rPr lang="fr-FR" b="1" dirty="0" smtClean="0"/>
              <a:t>différentes identités sous lesquelles se présente ce chercheur </a:t>
            </a:r>
            <a:r>
              <a:rPr lang="fr-FR" dirty="0" smtClean="0"/>
              <a:t>ou sous lesquelles il signe ses publications : nom avec une ou plusieurs initiales de prénoms, changement de nom pour les femmes ;</a:t>
            </a:r>
          </a:p>
          <a:p>
            <a:pPr marL="172170" indent="-79708">
              <a:buFont typeface="Arial" panose="020B0604020202020204" pitchFamily="34" charset="0"/>
              <a:buChar char="•"/>
            </a:pPr>
            <a:r>
              <a:rPr lang="fr-FR" dirty="0" smtClean="0"/>
              <a:t>Il permet de </a:t>
            </a:r>
            <a:r>
              <a:rPr lang="fr-FR" b="1" dirty="0" smtClean="0"/>
              <a:t>relier entre eux les produits de l'activité </a:t>
            </a:r>
            <a:r>
              <a:rPr lang="fr-FR" dirty="0" smtClean="0"/>
              <a:t>de ce chercheur gérés par différentes sources d'information : par exemple un article soumis à une revue, puis publié et indexé dans des bases de données bibliographiques, ou encore une demande de dépôt de brevet dans un office de brevets puis publié et référencé dans une base de données de brevets, ou encore une réponse à un appel à projet soumise à une agence de financement et donnant lieu à des publications dont le chercheur est l'auteur... ;</a:t>
            </a:r>
          </a:p>
          <a:p>
            <a:pPr marL="172170" indent="-79708">
              <a:buFont typeface="Arial" panose="020B0604020202020204" pitchFamily="34" charset="0"/>
              <a:buChar char="•"/>
            </a:pPr>
            <a:r>
              <a:rPr lang="fr-FR" dirty="0" smtClean="0"/>
              <a:t>Il </a:t>
            </a:r>
            <a:r>
              <a:rPr lang="fr-FR" b="1" dirty="0" smtClean="0"/>
              <a:t>évite au chercheur de ressaisir les informations le concernant </a:t>
            </a:r>
            <a:r>
              <a:rPr lang="fr-FR" dirty="0" smtClean="0"/>
              <a:t>(comme les références de ses publications) dans ses profils créés dans les différentes bases de données qu'il utilise, en lui permettant d'exporter et d'importer les références d'une base à l'autre si elles sont interconnectées ;</a:t>
            </a:r>
          </a:p>
          <a:p>
            <a:pPr marL="172170" indent="-79708">
              <a:buFont typeface="Arial" panose="020B0604020202020204" pitchFamily="34" charset="0"/>
              <a:buChar char="•"/>
            </a:pPr>
            <a:r>
              <a:rPr lang="fr-FR" dirty="0" smtClean="0"/>
              <a:t>Il constitue une </a:t>
            </a:r>
            <a:r>
              <a:rPr lang="fr-FR" b="1" dirty="0" smtClean="0"/>
              <a:t>clé unique </a:t>
            </a:r>
            <a:r>
              <a:rPr lang="fr-FR" dirty="0" smtClean="0"/>
              <a:t>qui facilite la recherche d'information et améliore l'efficacité du financement et la collaboration scientifique. »</a:t>
            </a:r>
          </a:p>
          <a:p>
            <a:pPr marL="172170" indent="-172170">
              <a:buFontTx/>
              <a:buChar cha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53</a:t>
            </a:fld>
            <a:endParaRPr lang="fr-FR" dirty="0"/>
          </a:p>
        </p:txBody>
      </p:sp>
    </p:spTree>
    <p:extLst>
      <p:ext uri="{BB962C8B-B14F-4D97-AF65-F5344CB8AC3E}">
        <p14:creationId xmlns:p14="http://schemas.microsoft.com/office/powerpoint/2010/main" val="8410707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Références : https://members.orcid.org/sites/default/files/Individual_Researchers.pdf </a:t>
            </a:r>
          </a:p>
          <a:p>
            <a:pPr defTabSz="918240">
              <a:defRPr/>
            </a:pPr>
            <a:r>
              <a:rPr lang="fr-FR" dirty="0" smtClean="0"/>
              <a:t> et https://members.orcid.org/sites/default/files/Publishers.pdf</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54</a:t>
            </a:fld>
            <a:endParaRPr lang="fr-FR" dirty="0"/>
          </a:p>
        </p:txBody>
      </p:sp>
    </p:spTree>
    <p:extLst>
      <p:ext uri="{BB962C8B-B14F-4D97-AF65-F5344CB8AC3E}">
        <p14:creationId xmlns:p14="http://schemas.microsoft.com/office/powerpoint/2010/main" val="12049287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Bianca Kramer et Jeroen Bosman. </a:t>
            </a:r>
            <a:r>
              <a:rPr lang="fr-FR" i="1" dirty="0" smtClean="0"/>
              <a:t>Innovations in </a:t>
            </a:r>
            <a:r>
              <a:rPr lang="fr-FR" i="1" dirty="0" err="1" smtClean="0"/>
              <a:t>scholarly</a:t>
            </a:r>
            <a:r>
              <a:rPr lang="fr-FR" i="1" dirty="0" smtClean="0"/>
              <a:t> communication. </a:t>
            </a:r>
            <a:r>
              <a:rPr lang="fr-FR" i="1" dirty="0" err="1" smtClean="0"/>
              <a:t>Changing</a:t>
            </a:r>
            <a:r>
              <a:rPr lang="fr-FR" i="1" dirty="0" smtClean="0"/>
              <a:t> </a:t>
            </a:r>
            <a:r>
              <a:rPr lang="fr-FR" i="1" dirty="0" err="1" smtClean="0"/>
              <a:t>research</a:t>
            </a:r>
            <a:r>
              <a:rPr lang="fr-FR" i="1" dirty="0" smtClean="0"/>
              <a:t> workflows</a:t>
            </a:r>
            <a:r>
              <a:rPr lang="fr-FR" dirty="0" smtClean="0"/>
              <a:t>. 2015-2016. [en ligne]. Disponible sur : https://101innovations.wordpress.com/. Résultats sous http://dashboard101innovations.silk.co/.</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55</a:t>
            </a:fld>
            <a:endParaRPr lang="fr-FR" dirty="0"/>
          </a:p>
        </p:txBody>
      </p:sp>
    </p:spTree>
    <p:extLst>
      <p:ext uri="{BB962C8B-B14F-4D97-AF65-F5344CB8AC3E}">
        <p14:creationId xmlns:p14="http://schemas.microsoft.com/office/powerpoint/2010/main" val="947660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Bianca Kramer et Jeroen Bosman,</a:t>
            </a:r>
            <a:r>
              <a:rPr lang="fr-FR" baseline="0" dirty="0" smtClean="0"/>
              <a:t> </a:t>
            </a:r>
            <a:r>
              <a:rPr lang="fr-FR" i="1" baseline="0" dirty="0" smtClean="0"/>
              <a:t>op. </a:t>
            </a:r>
            <a:r>
              <a:rPr lang="fr-FR" i="1" baseline="0" dirty="0" err="1" smtClean="0"/>
              <a:t>cit</a:t>
            </a:r>
            <a:r>
              <a:rPr lang="fr-FR" i="0" baseline="0" dirty="0" smtClean="0"/>
              <a:t>., </a:t>
            </a:r>
            <a:r>
              <a:rPr lang="fr-FR" i="0" dirty="0" smtClean="0"/>
              <a:t>https</a:t>
            </a:r>
            <a:r>
              <a:rPr lang="fr-FR" dirty="0" smtClean="0"/>
              <a:t>://101innovations.wordpress.com/</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56</a:t>
            </a:fld>
            <a:endParaRPr lang="fr-FR" dirty="0"/>
          </a:p>
        </p:txBody>
      </p:sp>
    </p:spTree>
    <p:extLst>
      <p:ext uri="{BB962C8B-B14F-4D97-AF65-F5344CB8AC3E}">
        <p14:creationId xmlns:p14="http://schemas.microsoft.com/office/powerpoint/2010/main" val="586402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C. Y. </a:t>
            </a:r>
            <a:r>
              <a:rPr lang="fr-FR" dirty="0" err="1" smtClean="0"/>
              <a:t>Tran</a:t>
            </a:r>
            <a:r>
              <a:rPr lang="fr-FR" dirty="0" smtClean="0"/>
              <a:t> et J. A. Lyon, </a:t>
            </a:r>
            <a:r>
              <a:rPr lang="fr-FR" i="1" dirty="0" smtClean="0"/>
              <a:t>op. </a:t>
            </a:r>
            <a:r>
              <a:rPr lang="fr-FR" i="1" dirty="0" err="1" smtClean="0"/>
              <a:t>cit</a:t>
            </a:r>
            <a:r>
              <a:rPr lang="fr-FR" i="1" dirty="0" smtClean="0"/>
              <a:t>., </a:t>
            </a:r>
            <a:r>
              <a:rPr lang="fr-FR" b="0" i="0" dirty="0" smtClean="0">
                <a:solidFill>
                  <a:schemeClr val="tx1"/>
                </a:solidFill>
              </a:rPr>
              <a:t>http://crl.acrl.org/content/78/2/171.full.pdf+html</a:t>
            </a:r>
          </a:p>
          <a:p>
            <a:endParaRPr lang="fr-FR" b="1" i="1" baseline="0" dirty="0" smtClean="0">
              <a:solidFill>
                <a:srgbClr val="FF0000"/>
              </a:solidFill>
            </a:endParaRPr>
          </a:p>
          <a:p>
            <a:pPr>
              <a:spcAft>
                <a:spcPts val="603"/>
              </a:spcAft>
            </a:pPr>
            <a:r>
              <a:rPr lang="fr-FR" sz="1100" b="1" u="sng" dirty="0">
                <a:solidFill>
                  <a:srgbClr val="73A545"/>
                </a:solidFill>
              </a:rPr>
              <a:t>Usages des identifiants par les chercheurs</a:t>
            </a:r>
          </a:p>
          <a:p>
            <a:pPr marL="183330" indent="-90868">
              <a:spcAft>
                <a:spcPts val="301"/>
              </a:spcAft>
            </a:pPr>
            <a:r>
              <a:rPr lang="fr-FR" b="1" dirty="0" smtClean="0">
                <a:solidFill>
                  <a:srgbClr val="73A545"/>
                </a:solidFill>
              </a:rPr>
              <a:t>- usages généraux</a:t>
            </a:r>
            <a:r>
              <a:rPr lang="fr-FR" b="0" dirty="0" smtClean="0">
                <a:solidFill>
                  <a:schemeClr val="tx1"/>
                </a:solidFill>
              </a:rPr>
              <a:t> </a:t>
            </a:r>
          </a:p>
          <a:p>
            <a:pPr marL="267820" indent="-90868"/>
            <a:r>
              <a:rPr lang="fr-FR" b="0" dirty="0" smtClean="0">
                <a:solidFill>
                  <a:schemeClr val="tx1"/>
                </a:solidFill>
              </a:rPr>
              <a:t>- étude pour chercheurs norvégiens (Susanne </a:t>
            </a:r>
            <a:r>
              <a:rPr lang="fr-FR" b="0" dirty="0" err="1" smtClean="0">
                <a:solidFill>
                  <a:schemeClr val="tx1"/>
                </a:solidFill>
              </a:rPr>
              <a:t>Mikki</a:t>
            </a:r>
            <a:r>
              <a:rPr lang="fr-FR" b="0" dirty="0" smtClean="0">
                <a:solidFill>
                  <a:schemeClr val="tx1"/>
                </a:solidFill>
              </a:rPr>
              <a:t> et al. « Digital </a:t>
            </a:r>
            <a:r>
              <a:rPr lang="fr-FR" b="0" dirty="0" err="1" smtClean="0">
                <a:solidFill>
                  <a:schemeClr val="tx1"/>
                </a:solidFill>
              </a:rPr>
              <a:t>Presence</a:t>
            </a:r>
            <a:r>
              <a:rPr lang="fr-FR" b="0" dirty="0" smtClean="0">
                <a:solidFill>
                  <a:schemeClr val="tx1"/>
                </a:solidFill>
              </a:rPr>
              <a:t> of </a:t>
            </a:r>
            <a:r>
              <a:rPr lang="fr-FR" b="0" dirty="0" err="1" smtClean="0">
                <a:solidFill>
                  <a:schemeClr val="tx1"/>
                </a:solidFill>
              </a:rPr>
              <a:t>Norwegian</a:t>
            </a:r>
            <a:r>
              <a:rPr lang="fr-FR" b="0" dirty="0" smtClean="0">
                <a:solidFill>
                  <a:schemeClr val="tx1"/>
                </a:solidFill>
              </a:rPr>
              <a:t> </a:t>
            </a:r>
            <a:r>
              <a:rPr lang="fr-FR" b="0" dirty="0" err="1" smtClean="0">
                <a:solidFill>
                  <a:schemeClr val="tx1"/>
                </a:solidFill>
              </a:rPr>
              <a:t>Scholars</a:t>
            </a:r>
            <a:r>
              <a:rPr lang="fr-FR" b="0" dirty="0" smtClean="0">
                <a:solidFill>
                  <a:schemeClr val="tx1"/>
                </a:solidFill>
              </a:rPr>
              <a:t> on </a:t>
            </a:r>
            <a:r>
              <a:rPr lang="fr-FR" b="0" dirty="0" err="1" smtClean="0">
                <a:solidFill>
                  <a:schemeClr val="tx1"/>
                </a:solidFill>
              </a:rPr>
              <a:t>Academic</a:t>
            </a:r>
            <a:r>
              <a:rPr lang="fr-FR" b="0" dirty="0" smtClean="0">
                <a:solidFill>
                  <a:schemeClr val="tx1"/>
                </a:solidFill>
              </a:rPr>
              <a:t> Network Sites -  </a:t>
            </a:r>
            <a:r>
              <a:rPr lang="fr-FR" b="0" dirty="0" err="1" smtClean="0">
                <a:solidFill>
                  <a:schemeClr val="tx1"/>
                </a:solidFill>
              </a:rPr>
              <a:t>Where</a:t>
            </a:r>
            <a:r>
              <a:rPr lang="fr-FR" b="0" dirty="0" smtClean="0">
                <a:solidFill>
                  <a:schemeClr val="tx1"/>
                </a:solidFill>
              </a:rPr>
              <a:t> and </a:t>
            </a:r>
            <a:r>
              <a:rPr lang="fr-FR" b="0" dirty="0" err="1" smtClean="0">
                <a:solidFill>
                  <a:schemeClr val="tx1"/>
                </a:solidFill>
              </a:rPr>
              <a:t>Who</a:t>
            </a:r>
            <a:r>
              <a:rPr lang="fr-FR" b="0" dirty="0" smtClean="0">
                <a:solidFill>
                  <a:schemeClr val="tx1"/>
                </a:solidFill>
              </a:rPr>
              <a:t> Are </a:t>
            </a:r>
            <a:r>
              <a:rPr lang="fr-FR" b="0" dirty="0" err="1" smtClean="0">
                <a:solidFill>
                  <a:schemeClr val="tx1"/>
                </a:solidFill>
              </a:rPr>
              <a:t>They</a:t>
            </a:r>
            <a:r>
              <a:rPr lang="fr-FR" b="0" dirty="0" smtClean="0">
                <a:solidFill>
                  <a:schemeClr val="tx1"/>
                </a:solidFill>
              </a:rPr>
              <a:t>? ». </a:t>
            </a:r>
            <a:r>
              <a:rPr lang="fr-FR" b="0" i="1" dirty="0" smtClean="0">
                <a:solidFill>
                  <a:schemeClr val="tx1"/>
                </a:solidFill>
              </a:rPr>
              <a:t>PLOS One. </a:t>
            </a:r>
            <a:r>
              <a:rPr lang="fr-FR" b="0" i="0" dirty="0" smtClean="0">
                <a:solidFill>
                  <a:schemeClr val="tx1"/>
                </a:solidFill>
              </a:rPr>
              <a:t>10(11). 13/11/2015. 17 p.</a:t>
            </a:r>
            <a:r>
              <a:rPr lang="fr-FR" b="0" i="0" baseline="0" dirty="0" smtClean="0">
                <a:solidFill>
                  <a:schemeClr val="tx1"/>
                </a:solidFill>
              </a:rPr>
              <a:t> [en ligne]. Disponible sur : </a:t>
            </a:r>
            <a:r>
              <a:rPr lang="fr-FR" b="0" dirty="0" smtClean="0">
                <a:solidFill>
                  <a:schemeClr val="tx1"/>
                </a:solidFill>
              </a:rPr>
              <a:t>http://journals.plos.org/plosone/article?id=10.1371/journal.pone.0142709</a:t>
            </a:r>
            <a:r>
              <a:rPr lang="fr-FR" b="0" baseline="0" dirty="0" smtClean="0">
                <a:solidFill>
                  <a:schemeClr val="tx1"/>
                </a:solidFill>
              </a:rPr>
              <a:t> : enquête à l’université de Bergen (Norvège) sur l’usage des réseaux sociaux, à partir des 4 300 profils de chercheurs de l’institution recensés dans le CRIS local et publiant entre 2011 et 2014, en 4-5/2015)</a:t>
            </a:r>
          </a:p>
          <a:p>
            <a:pPr marL="451150" indent="-84491" defTabSz="918240">
              <a:defRPr/>
            </a:pPr>
            <a:r>
              <a:rPr lang="fr-FR" b="0" baseline="0" dirty="0" smtClean="0">
                <a:solidFill>
                  <a:schemeClr val="tx1"/>
                </a:solidFill>
              </a:rPr>
              <a:t>- </a:t>
            </a:r>
            <a:r>
              <a:rPr lang="fr-FR" b="1" baseline="0" dirty="0" smtClean="0">
                <a:solidFill>
                  <a:schemeClr val="tx1"/>
                </a:solidFill>
              </a:rPr>
              <a:t>une utilisation des identifiants bien moins répandue que celle des profils en ligne </a:t>
            </a:r>
            <a:r>
              <a:rPr lang="fr-FR" b="0" baseline="0" dirty="0" smtClean="0">
                <a:solidFill>
                  <a:schemeClr val="tx1"/>
                </a:solidFill>
              </a:rPr>
              <a:t>: ResearchGate : 30 %, Google </a:t>
            </a:r>
            <a:r>
              <a:rPr lang="fr-FR" b="0" baseline="0" dirty="0" err="1" smtClean="0">
                <a:solidFill>
                  <a:schemeClr val="tx1"/>
                </a:solidFill>
              </a:rPr>
              <a:t>Scholar</a:t>
            </a:r>
            <a:r>
              <a:rPr lang="fr-FR" b="0" baseline="0" dirty="0" smtClean="0">
                <a:solidFill>
                  <a:schemeClr val="tx1"/>
                </a:solidFill>
              </a:rPr>
              <a:t> : 8 %, Academia : 4 %, ORCID : 3 % et ResearcherID : 3 % </a:t>
            </a:r>
            <a:r>
              <a:rPr lang="en-US" dirty="0" err="1" smtClean="0"/>
              <a:t>aucun</a:t>
            </a:r>
            <a:r>
              <a:rPr lang="en-US" dirty="0" smtClean="0"/>
              <a:t> </a:t>
            </a:r>
            <a:r>
              <a:rPr lang="en-US" dirty="0" err="1" smtClean="0"/>
              <a:t>chercheur</a:t>
            </a:r>
            <a:r>
              <a:rPr lang="en-US" dirty="0" smtClean="0"/>
              <a:t> dispose </a:t>
            </a:r>
            <a:r>
              <a:rPr lang="en-US" dirty="0" err="1" smtClean="0"/>
              <a:t>seulement</a:t>
            </a:r>
            <a:r>
              <a:rPr lang="en-US" dirty="0" smtClean="0"/>
              <a:t> d’un </a:t>
            </a:r>
            <a:r>
              <a:rPr lang="en-US" dirty="0" err="1" smtClean="0"/>
              <a:t>profil</a:t>
            </a:r>
            <a:r>
              <a:rPr lang="en-US" dirty="0" smtClean="0"/>
              <a:t> ORCID sans un </a:t>
            </a:r>
            <a:r>
              <a:rPr lang="en-US" dirty="0" err="1" smtClean="0"/>
              <a:t>autre</a:t>
            </a:r>
            <a:r>
              <a:rPr lang="en-US" dirty="0" smtClean="0"/>
              <a:t> </a:t>
            </a:r>
            <a:r>
              <a:rPr lang="en-US" dirty="0" err="1" smtClean="0"/>
              <a:t>profil</a:t>
            </a:r>
            <a:r>
              <a:rPr lang="en-US" dirty="0" smtClean="0"/>
              <a:t> (ResearchGate,</a:t>
            </a:r>
            <a:r>
              <a:rPr lang="en-US" baseline="0" dirty="0" smtClean="0"/>
              <a:t> Google Scholar)</a:t>
            </a:r>
            <a:endParaRPr lang="en-US" dirty="0" smtClean="0"/>
          </a:p>
          <a:p>
            <a:pPr marL="451150" indent="-84491">
              <a:buFontTx/>
              <a:buChar char="-"/>
            </a:pPr>
            <a:r>
              <a:rPr lang="en-US" dirty="0" smtClean="0"/>
              <a:t>ORCID</a:t>
            </a:r>
            <a:r>
              <a:rPr lang="en-US" baseline="0" dirty="0" smtClean="0"/>
              <a:t> et </a:t>
            </a:r>
            <a:r>
              <a:rPr lang="en-US" dirty="0" err="1" smtClean="0"/>
              <a:t>ResearcherID</a:t>
            </a:r>
            <a:r>
              <a:rPr lang="en-US" dirty="0" smtClean="0"/>
              <a:t> </a:t>
            </a:r>
            <a:r>
              <a:rPr lang="en-US" dirty="0" err="1" smtClean="0"/>
              <a:t>sont</a:t>
            </a:r>
            <a:r>
              <a:rPr lang="en-US" dirty="0" smtClean="0"/>
              <a:t> plus </a:t>
            </a:r>
            <a:r>
              <a:rPr lang="en-US" dirty="0" err="1" smtClean="0"/>
              <a:t>répandus</a:t>
            </a:r>
            <a:r>
              <a:rPr lang="en-US" baseline="0" dirty="0" smtClean="0"/>
              <a:t> chez les </a:t>
            </a:r>
            <a:r>
              <a:rPr lang="en-US" baseline="0" dirty="0" err="1" smtClean="0"/>
              <a:t>chercheurs</a:t>
            </a:r>
            <a:r>
              <a:rPr lang="en-US" baseline="0" dirty="0" smtClean="0"/>
              <a:t> </a:t>
            </a:r>
            <a:r>
              <a:rPr lang="en-US" b="1" baseline="0" dirty="0" err="1" smtClean="0"/>
              <a:t>en</a:t>
            </a:r>
            <a:r>
              <a:rPr lang="en-US" b="1" baseline="0" dirty="0" smtClean="0"/>
              <a:t> milieu de </a:t>
            </a:r>
            <a:r>
              <a:rPr lang="en-US" b="1" baseline="0" dirty="0" err="1" smtClean="0"/>
              <a:t>carrière</a:t>
            </a:r>
            <a:r>
              <a:rPr lang="en-US" b="1" baseline="0" dirty="0" smtClean="0"/>
              <a:t> </a:t>
            </a:r>
            <a:r>
              <a:rPr lang="en-US" baseline="0" dirty="0" smtClean="0"/>
              <a:t>(45-54 </a:t>
            </a:r>
            <a:r>
              <a:rPr lang="en-US" baseline="0" dirty="0" err="1" smtClean="0"/>
              <a:t>ans</a:t>
            </a:r>
            <a:r>
              <a:rPr lang="en-US" baseline="0" dirty="0" smtClean="0"/>
              <a:t>)</a:t>
            </a:r>
            <a:endParaRPr lang="fr-FR" dirty="0" smtClean="0"/>
          </a:p>
          <a:p>
            <a:pPr marL="267820" indent="-84491"/>
            <a:r>
              <a:rPr lang="fr-FR" dirty="0" smtClean="0"/>
              <a:t>- étude sur une cohorte de 30</a:t>
            </a:r>
            <a:r>
              <a:rPr lang="fr-FR" baseline="0" dirty="0" smtClean="0"/>
              <a:t> </a:t>
            </a:r>
            <a:r>
              <a:rPr lang="fr-FR" dirty="0" smtClean="0"/>
              <a:t>chercheurs mexicains en nutrition : </a:t>
            </a:r>
            <a:r>
              <a:rPr lang="fr-FR" baseline="0" dirty="0" smtClean="0"/>
              <a:t>ResearchGate :</a:t>
            </a:r>
            <a:r>
              <a:rPr lang="fr-FR" dirty="0" smtClean="0"/>
              <a:t> 57 %</a:t>
            </a:r>
            <a:r>
              <a:rPr lang="fr-FR" baseline="0" dirty="0" smtClean="0"/>
              <a:t> , Google </a:t>
            </a:r>
            <a:r>
              <a:rPr lang="fr-FR" baseline="0" dirty="0" err="1" smtClean="0"/>
              <a:t>scholar</a:t>
            </a:r>
            <a:r>
              <a:rPr lang="fr-FR" baseline="0" dirty="0" smtClean="0"/>
              <a:t> : 43 %, ORCID : 39 %, Academia : 22 % et ResearcherID : 11 % (</a:t>
            </a:r>
            <a:r>
              <a:rPr lang="fr-FR" b="0" baseline="0" dirty="0" smtClean="0">
                <a:solidFill>
                  <a:schemeClr val="tx1"/>
                </a:solidFill>
              </a:rPr>
              <a:t>Martin-</a:t>
            </a:r>
            <a:r>
              <a:rPr lang="fr-FR" b="0" baseline="0" dirty="0" err="1" smtClean="0">
                <a:solidFill>
                  <a:schemeClr val="tx1"/>
                </a:solidFill>
              </a:rPr>
              <a:t>Adalberto</a:t>
            </a:r>
            <a:r>
              <a:rPr lang="fr-FR" b="0" baseline="0" dirty="0" smtClean="0">
                <a:solidFill>
                  <a:schemeClr val="tx1"/>
                </a:solidFill>
              </a:rPr>
              <a:t> Tena-</a:t>
            </a:r>
            <a:r>
              <a:rPr lang="fr-FR" b="0" baseline="0" dirty="0" err="1" smtClean="0">
                <a:solidFill>
                  <a:schemeClr val="tx1"/>
                </a:solidFill>
              </a:rPr>
              <a:t>Espinoza</a:t>
            </a:r>
            <a:r>
              <a:rPr lang="fr-FR" b="0" baseline="0" dirty="0" smtClean="0">
                <a:solidFill>
                  <a:schemeClr val="tx1"/>
                </a:solidFill>
              </a:rPr>
              <a:t>-de-los-</a:t>
            </a:r>
            <a:r>
              <a:rPr lang="fr-FR" b="0" baseline="0" dirty="0" err="1" smtClean="0">
                <a:solidFill>
                  <a:schemeClr val="tx1"/>
                </a:solidFill>
              </a:rPr>
              <a:t>Monteros</a:t>
            </a:r>
            <a:r>
              <a:rPr lang="fr-FR" b="0" baseline="0" dirty="0" smtClean="0">
                <a:solidFill>
                  <a:schemeClr val="tx1"/>
                </a:solidFill>
              </a:rPr>
              <a:t> et al. « </a:t>
            </a:r>
            <a:r>
              <a:rPr lang="es-ES" b="0" baseline="0" dirty="0" smtClean="0">
                <a:solidFill>
                  <a:schemeClr val="tx1"/>
                </a:solidFill>
              </a:rPr>
              <a:t>Diseño de un plan de visibilidad científica e identidad digital para los investigadores de la Universidad de Guadalajara (México)</a:t>
            </a:r>
            <a:r>
              <a:rPr lang="fr-FR" b="0" baseline="0" dirty="0" smtClean="0">
                <a:solidFill>
                  <a:schemeClr val="tx1"/>
                </a:solidFill>
              </a:rPr>
              <a:t> </a:t>
            </a:r>
            <a:r>
              <a:rPr lang="fr-FR" b="0" i="1" baseline="0" dirty="0" smtClean="0">
                <a:solidFill>
                  <a:schemeClr val="tx1"/>
                </a:solidFill>
              </a:rPr>
              <a:t>». </a:t>
            </a:r>
            <a:r>
              <a:rPr lang="es-ES" i="1" dirty="0" err="1" smtClean="0"/>
              <a:t>Ibersid</a:t>
            </a:r>
            <a:r>
              <a:rPr lang="es-ES" i="1" dirty="0" smtClean="0"/>
              <a:t>: Revista de sistemas de información y documentación</a:t>
            </a:r>
            <a:r>
              <a:rPr lang="es-ES" i="0" dirty="0" smtClean="0"/>
              <a:t>.</a:t>
            </a:r>
            <a:r>
              <a:rPr lang="es-ES" i="0" baseline="0" dirty="0" smtClean="0"/>
              <a:t> 2017, vol.</a:t>
            </a:r>
            <a:r>
              <a:rPr lang="es-ES" dirty="0" smtClean="0"/>
              <a:t> 11(1). p. 83-92.</a:t>
            </a:r>
            <a:r>
              <a:rPr lang="es-ES" baseline="0" dirty="0" smtClean="0"/>
              <a:t> </a:t>
            </a:r>
            <a:r>
              <a:rPr lang="fr-FR" dirty="0" smtClean="0"/>
              <a:t>[en ligne]. Disponible sur : https://gredos.usal.es/jspui/handle/10366/133378)</a:t>
            </a:r>
            <a:endParaRPr lang="fr-FR" b="0" baseline="0" dirty="0" smtClean="0">
              <a:solidFill>
                <a:schemeClr val="tx1"/>
              </a:solidFill>
            </a:endParaRPr>
          </a:p>
          <a:p>
            <a:pPr marL="267820" indent="-84491"/>
            <a:r>
              <a:rPr lang="fr-FR" dirty="0" smtClean="0"/>
              <a:t>- étude pour chercheurs de l’université</a:t>
            </a:r>
            <a:r>
              <a:rPr lang="fr-FR" baseline="0" dirty="0" smtClean="0"/>
              <a:t> de Vienne en SHS : Academia : 40 %, ResearchGate : 30 %, Google </a:t>
            </a:r>
            <a:r>
              <a:rPr lang="fr-FR" baseline="0" dirty="0" err="1" smtClean="0"/>
              <a:t>scholar</a:t>
            </a:r>
            <a:r>
              <a:rPr lang="fr-FR" baseline="0" dirty="0" smtClean="0"/>
              <a:t> : 20 %, ORCID : 15 % (</a:t>
            </a:r>
            <a:r>
              <a:rPr lang="fr-FR" dirty="0" smtClean="0"/>
              <a:t>Juan </a:t>
            </a:r>
            <a:r>
              <a:rPr lang="fr-FR" dirty="0" err="1" smtClean="0"/>
              <a:t>Gorraiz</a:t>
            </a:r>
            <a:r>
              <a:rPr lang="fr-FR" baseline="0" dirty="0" smtClean="0"/>
              <a:t> et al., </a:t>
            </a:r>
            <a:r>
              <a:rPr lang="en-US" i="1" baseline="0" dirty="0" smtClean="0"/>
              <a:t>9th International Conference on Qualitative and Quantitative Methods in Libraries</a:t>
            </a:r>
            <a:r>
              <a:rPr lang="en-US" baseline="0" dirty="0" smtClean="0"/>
              <a:t>, 2017, </a:t>
            </a:r>
            <a:r>
              <a:rPr lang="fr-FR" baseline="0" dirty="0" smtClean="0"/>
              <a:t>d’après https://twitter.com/JadeLibrarian/status/866965592661790720</a:t>
            </a:r>
            <a:r>
              <a:rPr lang="fr-FR" dirty="0" smtClean="0"/>
              <a:t>)</a:t>
            </a:r>
          </a:p>
          <a:p>
            <a:pPr marL="267820" marR="0" indent="-84491" algn="l" defTabSz="914400" rtl="0" eaLnBrk="1" fontAlgn="auto" latinLnBrk="0" hangingPunct="1">
              <a:lnSpc>
                <a:spcPct val="100000"/>
              </a:lnSpc>
              <a:spcBef>
                <a:spcPts val="0"/>
              </a:spcBef>
              <a:spcAft>
                <a:spcPts val="0"/>
              </a:spcAft>
              <a:buClrTx/>
              <a:buSzTx/>
              <a:buFontTx/>
              <a:buNone/>
              <a:tabLst/>
              <a:defRPr/>
            </a:pPr>
            <a:r>
              <a:rPr lang="fr-FR" dirty="0" smtClean="0"/>
              <a:t>- </a:t>
            </a:r>
            <a:r>
              <a:rPr lang="fr-FR" b="1" dirty="0" smtClean="0"/>
              <a:t>études pour chercheurs français</a:t>
            </a:r>
            <a:endParaRPr lang="fr-FR" b="1" u="sng" dirty="0" smtClean="0">
              <a:solidFill>
                <a:srgbClr val="FF0000"/>
              </a:solidFill>
            </a:endParaRPr>
          </a:p>
          <a:p>
            <a:pPr marL="451150" indent="-90868"/>
            <a:r>
              <a:rPr lang="fr-FR" dirty="0" smtClean="0"/>
              <a:t>- utilisation </a:t>
            </a:r>
            <a:r>
              <a:rPr lang="fr-FR" dirty="0"/>
              <a:t>moindre des identifiants chercheurs que des réseaux sociaux (rapport de moitié à un tiers) : surtout IdHAL et ORCID (</a:t>
            </a:r>
            <a:r>
              <a:rPr lang="fr-FR" b="1" dirty="0"/>
              <a:t>12 % des répondants</a:t>
            </a:r>
            <a:r>
              <a:rPr lang="fr-FR" dirty="0"/>
              <a:t>), ResearcherID (4</a:t>
            </a:r>
            <a:r>
              <a:rPr lang="fr-FR" dirty="0" smtClean="0"/>
              <a:t>%)</a:t>
            </a:r>
            <a:r>
              <a:rPr lang="fr-FR" i="1" dirty="0" smtClean="0"/>
              <a:t> (</a:t>
            </a:r>
            <a:r>
              <a:rPr lang="fr-FR" i="1" dirty="0" err="1" smtClean="0"/>
              <a:t>Dialogu’IST</a:t>
            </a:r>
            <a:r>
              <a:rPr lang="fr-FR" i="1" dirty="0" smtClean="0"/>
              <a:t> et les professionnels scientifiques. </a:t>
            </a:r>
            <a:r>
              <a:rPr lang="fr-FR" dirty="0" smtClean="0"/>
              <a:t>Etude. 2016. [en ligne]. Disponible sur : http://mistral.cnrs.fr/IMG/pdf/Synthese_Dialoguist_et_les_professionnels_scientifiques.pdf)</a:t>
            </a:r>
          </a:p>
          <a:p>
            <a:pPr marL="451150" indent="-90868"/>
            <a:r>
              <a:rPr lang="fr-FR" dirty="0" smtClean="0"/>
              <a:t>- usage encore peu développé des identifiants</a:t>
            </a:r>
            <a:r>
              <a:rPr lang="fr-FR" baseline="0" dirty="0" smtClean="0"/>
              <a:t> français : IdHAL : 11-12 % des auteurs affiliés à l’ENPC ; plus un auteur est publiant, plus il est susceptible d’avoir un IdHAL (Frédérique </a:t>
            </a:r>
            <a:r>
              <a:rPr lang="fr-FR" baseline="0" dirty="0" err="1" smtClean="0"/>
              <a:t>Bordignon</a:t>
            </a:r>
            <a:r>
              <a:rPr lang="fr-FR" baseline="0" dirty="0" smtClean="0"/>
              <a:t>. « Un IdHAL, des idéaux… ». </a:t>
            </a:r>
            <a:r>
              <a:rPr lang="fr-FR" i="1" baseline="0" dirty="0" err="1" smtClean="0"/>
              <a:t>Carnet’IST</a:t>
            </a:r>
            <a:r>
              <a:rPr lang="fr-FR" i="1" baseline="0" dirty="0" smtClean="0"/>
              <a:t>. </a:t>
            </a:r>
            <a:r>
              <a:rPr lang="fr-FR" i="0" baseline="0" dirty="0" smtClean="0"/>
              <a:t>20/09/2019. [en ligne]. Disponible sur : https://carnetist.hypotheses.org/1848)</a:t>
            </a:r>
            <a:endParaRPr lang="fr-FR" dirty="0"/>
          </a:p>
          <a:p>
            <a:endParaRPr lang="fr-FR" b="1" i="1" baseline="0" dirty="0" smtClean="0">
              <a:solidFill>
                <a:srgbClr val="FF0000"/>
              </a:solidFill>
            </a:endParaRPr>
          </a:p>
          <a:p>
            <a:pPr marL="267820" indent="-84491"/>
            <a:r>
              <a:rPr lang="fr-FR" b="1" dirty="0" smtClean="0">
                <a:solidFill>
                  <a:srgbClr val="73A545"/>
                </a:solidFill>
              </a:rPr>
              <a:t>- </a:t>
            </a:r>
            <a:r>
              <a:rPr lang="fr-FR" b="1" dirty="0">
                <a:solidFill>
                  <a:srgbClr val="73A545"/>
                </a:solidFill>
              </a:rPr>
              <a:t>usages </a:t>
            </a:r>
            <a:r>
              <a:rPr lang="fr-FR" b="1" dirty="0" smtClean="0">
                <a:solidFill>
                  <a:srgbClr val="73A545"/>
                </a:solidFill>
              </a:rPr>
              <a:t>générationnels</a:t>
            </a:r>
            <a:br>
              <a:rPr lang="fr-FR" b="1" dirty="0" smtClean="0">
                <a:solidFill>
                  <a:srgbClr val="73A545"/>
                </a:solidFill>
              </a:rPr>
            </a:br>
            <a:r>
              <a:rPr lang="fr-FR" b="1" dirty="0" smtClean="0">
                <a:solidFill>
                  <a:srgbClr val="73A545"/>
                </a:solidFill>
              </a:rPr>
              <a:t>- </a:t>
            </a:r>
            <a:r>
              <a:rPr lang="fr-FR" dirty="0"/>
              <a:t>ORCID :  </a:t>
            </a:r>
            <a:r>
              <a:rPr lang="fr-FR" dirty="0" smtClean="0"/>
              <a:t>soutien surtout par les chercheurs en milieu de carrière (</a:t>
            </a:r>
            <a:r>
              <a:rPr lang="fr-FR" dirty="0" err="1" smtClean="0"/>
              <a:t>mid-career</a:t>
            </a:r>
            <a:r>
              <a:rPr lang="fr-FR" dirty="0" smtClean="0"/>
              <a:t> </a:t>
            </a:r>
            <a:r>
              <a:rPr lang="fr-FR" dirty="0" err="1" smtClean="0"/>
              <a:t>researchers</a:t>
            </a:r>
            <a:r>
              <a:rPr lang="fr-FR" dirty="0"/>
              <a:t>) </a:t>
            </a:r>
            <a:r>
              <a:rPr lang="fr-FR" dirty="0" smtClean="0"/>
              <a:t>(ORCID, </a:t>
            </a:r>
            <a:r>
              <a:rPr lang="fr-FR" i="1" dirty="0" smtClean="0"/>
              <a:t>op. </a:t>
            </a:r>
            <a:r>
              <a:rPr lang="fr-FR" i="1" dirty="0" err="1" smtClean="0"/>
              <a:t>cit</a:t>
            </a:r>
            <a:r>
              <a:rPr lang="fr-FR" i="1" dirty="0" smtClean="0"/>
              <a:t>., </a:t>
            </a:r>
            <a:r>
              <a:rPr lang="fr-FR" dirty="0" smtClean="0"/>
              <a:t>https</a:t>
            </a:r>
            <a:r>
              <a:rPr lang="fr-FR" dirty="0"/>
              <a:t>://</a:t>
            </a:r>
            <a:r>
              <a:rPr lang="fr-FR" dirty="0" smtClean="0"/>
              <a:t>figshare.com/articles/ORCID_2017_Community_Survey_Report/5525476/1)</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57</a:t>
            </a:fld>
            <a:endParaRPr lang="fr-FR" dirty="0"/>
          </a:p>
        </p:txBody>
      </p:sp>
    </p:spTree>
    <p:extLst>
      <p:ext uri="{BB962C8B-B14F-4D97-AF65-F5344CB8AC3E}">
        <p14:creationId xmlns:p14="http://schemas.microsoft.com/office/powerpoint/2010/main" val="2698574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a:t>
            </a:r>
            <a:r>
              <a:rPr lang="en-US" dirty="0" smtClean="0"/>
              <a:t>Thomas </a:t>
            </a:r>
            <a:r>
              <a:rPr lang="en-US" dirty="0" err="1" smtClean="0"/>
              <a:t>Krämer</a:t>
            </a:r>
            <a:r>
              <a:rPr lang="en-US" dirty="0" smtClean="0"/>
              <a:t>, </a:t>
            </a:r>
            <a:r>
              <a:rPr lang="en-US" dirty="0" err="1" smtClean="0"/>
              <a:t>Fakhri</a:t>
            </a:r>
            <a:r>
              <a:rPr lang="en-US" dirty="0" smtClean="0"/>
              <a:t> </a:t>
            </a:r>
            <a:r>
              <a:rPr lang="en-US" dirty="0" err="1" smtClean="0"/>
              <a:t>Momeni</a:t>
            </a:r>
            <a:r>
              <a:rPr lang="en-US" baseline="0" dirty="0" smtClean="0"/>
              <a:t> et</a:t>
            </a:r>
            <a:r>
              <a:rPr lang="en-US" dirty="0" smtClean="0"/>
              <a:t> Philipp </a:t>
            </a:r>
            <a:r>
              <a:rPr lang="en-US" dirty="0" err="1" smtClean="0"/>
              <a:t>Mayr</a:t>
            </a:r>
            <a:r>
              <a:rPr lang="en-US" dirty="0" smtClean="0"/>
              <a:t>. </a:t>
            </a:r>
            <a:r>
              <a:rPr lang="fr-FR" b="0" baseline="0" dirty="0" smtClean="0">
                <a:solidFill>
                  <a:schemeClr val="tx1"/>
                </a:solidFill>
              </a:rPr>
              <a:t>« </a:t>
            </a:r>
            <a:r>
              <a:rPr lang="en-US" dirty="0" smtClean="0"/>
              <a:t>Coverage of Author Identifiers in Web of Science and Scopus</a:t>
            </a:r>
            <a:r>
              <a:rPr lang="fr-FR" b="0" baseline="0" dirty="0" smtClean="0">
                <a:solidFill>
                  <a:schemeClr val="tx1"/>
                </a:solidFill>
              </a:rPr>
              <a:t> ». Preprint. 3/3/2017. [en ligne]. Disponible sur : https://arxiv.org/abs/1703.01319</a:t>
            </a:r>
            <a:endParaRPr lang="en-US" dirty="0" smtClean="0"/>
          </a:p>
          <a:p>
            <a:endParaRPr lang="fr-FR" dirty="0" smtClean="0"/>
          </a:p>
          <a:p>
            <a:pPr marL="183330" indent="-90868">
              <a:spcAft>
                <a:spcPts val="301"/>
              </a:spcAft>
            </a:pPr>
            <a:r>
              <a:rPr lang="fr-FR" b="1" dirty="0" smtClean="0">
                <a:solidFill>
                  <a:srgbClr val="73A545"/>
                </a:solidFill>
              </a:rPr>
              <a:t>- usages disciplinaires </a:t>
            </a:r>
            <a:r>
              <a:rPr lang="fr-FR" dirty="0" smtClean="0"/>
              <a:t>– cf. étude pour chercheurs américains (C. Y. </a:t>
            </a:r>
            <a:r>
              <a:rPr lang="fr-FR" dirty="0" err="1" smtClean="0"/>
              <a:t>Tran</a:t>
            </a:r>
            <a:r>
              <a:rPr lang="fr-FR" dirty="0" smtClean="0"/>
              <a:t> et J. A. Lyon, </a:t>
            </a:r>
            <a:r>
              <a:rPr lang="fr-FR" i="1" dirty="0" smtClean="0"/>
              <a:t>op. </a:t>
            </a:r>
            <a:r>
              <a:rPr lang="fr-FR" i="1" dirty="0" err="1" smtClean="0"/>
              <a:t>cit</a:t>
            </a:r>
            <a:r>
              <a:rPr lang="fr-FR" i="1" dirty="0" smtClean="0"/>
              <a:t>., </a:t>
            </a:r>
            <a:r>
              <a:rPr lang="fr-FR" dirty="0" smtClean="0"/>
              <a:t>http://crl.acrl.org/content/78/2/171.full.pdf+html : </a:t>
            </a:r>
            <a:r>
              <a:rPr lang="fr-FR" b="0" baseline="0" dirty="0" smtClean="0">
                <a:solidFill>
                  <a:schemeClr val="tx1"/>
                </a:solidFill>
              </a:rPr>
              <a:t>enquête en ligne à la </a:t>
            </a:r>
            <a:r>
              <a:rPr lang="en-US" b="0" baseline="0" dirty="0" smtClean="0">
                <a:solidFill>
                  <a:schemeClr val="tx1"/>
                </a:solidFill>
              </a:rPr>
              <a:t>Stony Brook University </a:t>
            </a:r>
            <a:r>
              <a:rPr lang="en-US" b="0" baseline="0" dirty="0" err="1" smtClean="0">
                <a:solidFill>
                  <a:schemeClr val="tx1"/>
                </a:solidFill>
              </a:rPr>
              <a:t>dépendant</a:t>
            </a:r>
            <a:r>
              <a:rPr lang="en-US" b="0" baseline="0" dirty="0" smtClean="0">
                <a:solidFill>
                  <a:schemeClr val="tx1"/>
                </a:solidFill>
              </a:rPr>
              <a:t> de la State University of New York (SUNY), </a:t>
            </a:r>
            <a:r>
              <a:rPr lang="en-US" b="0" baseline="0" dirty="0" err="1" smtClean="0">
                <a:solidFill>
                  <a:schemeClr val="tx1"/>
                </a:solidFill>
              </a:rPr>
              <a:t>en</a:t>
            </a:r>
            <a:r>
              <a:rPr lang="en-US" b="0" baseline="0" dirty="0" smtClean="0">
                <a:solidFill>
                  <a:schemeClr val="tx1"/>
                </a:solidFill>
              </a:rPr>
              <a:t> 04/2015 sur la </a:t>
            </a:r>
            <a:r>
              <a:rPr lang="en-US" b="0" baseline="0" dirty="0" err="1" smtClean="0">
                <a:solidFill>
                  <a:schemeClr val="tx1"/>
                </a:solidFill>
              </a:rPr>
              <a:t>connaissance</a:t>
            </a:r>
            <a:r>
              <a:rPr lang="en-US" b="0" baseline="0" dirty="0" smtClean="0">
                <a:solidFill>
                  <a:schemeClr val="tx1"/>
                </a:solidFill>
              </a:rPr>
              <a:t> et </a:t>
            </a:r>
            <a:r>
              <a:rPr lang="en-US" b="0" baseline="0" dirty="0" err="1" smtClean="0">
                <a:solidFill>
                  <a:schemeClr val="tx1"/>
                </a:solidFill>
              </a:rPr>
              <a:t>l’utilisation</a:t>
            </a:r>
            <a:r>
              <a:rPr lang="en-US" b="0" baseline="0" dirty="0" smtClean="0">
                <a:solidFill>
                  <a:schemeClr val="tx1"/>
                </a:solidFill>
              </a:rPr>
              <a:t> des </a:t>
            </a:r>
            <a:r>
              <a:rPr lang="en-US" b="0" baseline="0" dirty="0" err="1" smtClean="0">
                <a:solidFill>
                  <a:schemeClr val="tx1"/>
                </a:solidFill>
              </a:rPr>
              <a:t>identifiants</a:t>
            </a:r>
            <a:r>
              <a:rPr lang="en-US" b="0" baseline="0" dirty="0" smtClean="0">
                <a:solidFill>
                  <a:schemeClr val="tx1"/>
                </a:solidFill>
              </a:rPr>
              <a:t> auteurs et des </a:t>
            </a:r>
            <a:r>
              <a:rPr lang="en-US" b="0" baseline="0" dirty="0" err="1" smtClean="0">
                <a:solidFill>
                  <a:schemeClr val="tx1"/>
                </a:solidFill>
              </a:rPr>
              <a:t>réseaux</a:t>
            </a:r>
            <a:r>
              <a:rPr lang="en-US" b="0" baseline="0" dirty="0" smtClean="0">
                <a:solidFill>
                  <a:schemeClr val="tx1"/>
                </a:solidFill>
              </a:rPr>
              <a:t> </a:t>
            </a:r>
            <a:r>
              <a:rPr lang="en-US" b="0" baseline="0" dirty="0" err="1" smtClean="0">
                <a:solidFill>
                  <a:schemeClr val="tx1"/>
                </a:solidFill>
              </a:rPr>
              <a:t>sociaux</a:t>
            </a:r>
            <a:r>
              <a:rPr lang="en-US" b="0" baseline="0" dirty="0" smtClean="0">
                <a:solidFill>
                  <a:schemeClr val="tx1"/>
                </a:solidFill>
              </a:rPr>
              <a:t>, sur ~ 300 </a:t>
            </a:r>
            <a:r>
              <a:rPr lang="en-US" b="0" baseline="0" dirty="0" err="1" smtClean="0">
                <a:solidFill>
                  <a:schemeClr val="tx1"/>
                </a:solidFill>
              </a:rPr>
              <a:t>réponses</a:t>
            </a:r>
            <a:r>
              <a:rPr lang="en-US" b="0" baseline="0" dirty="0" smtClean="0">
                <a:solidFill>
                  <a:schemeClr val="tx1"/>
                </a:solidFill>
              </a:rPr>
              <a:t> (10 % du </a:t>
            </a:r>
            <a:r>
              <a:rPr lang="en-US" b="0" baseline="0" dirty="0" err="1" smtClean="0">
                <a:solidFill>
                  <a:schemeClr val="tx1"/>
                </a:solidFill>
              </a:rPr>
              <a:t>nombre</a:t>
            </a:r>
            <a:r>
              <a:rPr lang="en-US" b="0" baseline="0" dirty="0" smtClean="0">
                <a:solidFill>
                  <a:schemeClr val="tx1"/>
                </a:solidFill>
              </a:rPr>
              <a:t> de </a:t>
            </a:r>
            <a:r>
              <a:rPr lang="en-US" b="0" baseline="0" dirty="0" err="1" smtClean="0">
                <a:solidFill>
                  <a:schemeClr val="tx1"/>
                </a:solidFill>
              </a:rPr>
              <a:t>chercheurs</a:t>
            </a:r>
            <a:r>
              <a:rPr lang="en-US" b="0" baseline="0" dirty="0" smtClean="0">
                <a:solidFill>
                  <a:schemeClr val="tx1"/>
                </a:solidFill>
              </a:rPr>
              <a:t> total), </a:t>
            </a:r>
            <a:r>
              <a:rPr lang="en-US" b="0" baseline="0" dirty="0" err="1" smtClean="0">
                <a:solidFill>
                  <a:schemeClr val="tx1"/>
                </a:solidFill>
              </a:rPr>
              <a:t>alors</a:t>
            </a:r>
            <a:r>
              <a:rPr lang="en-US" b="0" baseline="0" dirty="0" smtClean="0">
                <a:solidFill>
                  <a:schemeClr val="tx1"/>
                </a:solidFill>
              </a:rPr>
              <a:t> que </a:t>
            </a:r>
            <a:r>
              <a:rPr lang="en-US" b="0" baseline="0" dirty="0" err="1" smtClean="0">
                <a:solidFill>
                  <a:schemeClr val="tx1"/>
                </a:solidFill>
              </a:rPr>
              <a:t>l’université</a:t>
            </a:r>
            <a:r>
              <a:rPr lang="en-US" b="0" baseline="0" dirty="0" smtClean="0">
                <a:solidFill>
                  <a:schemeClr val="tx1"/>
                </a:solidFill>
              </a:rPr>
              <a:t> </a:t>
            </a:r>
            <a:r>
              <a:rPr lang="en-US" b="0" baseline="0" dirty="0" err="1" smtClean="0">
                <a:solidFill>
                  <a:schemeClr val="tx1"/>
                </a:solidFill>
              </a:rPr>
              <a:t>est</a:t>
            </a:r>
            <a:r>
              <a:rPr lang="en-US" b="0" baseline="0" dirty="0" smtClean="0">
                <a:solidFill>
                  <a:schemeClr val="tx1"/>
                </a:solidFill>
              </a:rPr>
              <a:t> </a:t>
            </a:r>
            <a:r>
              <a:rPr lang="en-US" b="0" baseline="0" dirty="0" err="1" smtClean="0">
                <a:solidFill>
                  <a:schemeClr val="tx1"/>
                </a:solidFill>
              </a:rPr>
              <a:t>en</a:t>
            </a:r>
            <a:r>
              <a:rPr lang="en-US" b="0" baseline="0" dirty="0" smtClean="0">
                <a:solidFill>
                  <a:schemeClr val="tx1"/>
                </a:solidFill>
              </a:rPr>
              <a:t> train de </a:t>
            </a:r>
            <a:r>
              <a:rPr lang="en-US" b="0" baseline="0" dirty="0" err="1" smtClean="0">
                <a:solidFill>
                  <a:schemeClr val="tx1"/>
                </a:solidFill>
              </a:rPr>
              <a:t>mettre</a:t>
            </a:r>
            <a:r>
              <a:rPr lang="en-US" b="0" baseline="0" dirty="0" smtClean="0">
                <a:solidFill>
                  <a:schemeClr val="tx1"/>
                </a:solidFill>
              </a:rPr>
              <a:t> </a:t>
            </a:r>
            <a:r>
              <a:rPr lang="en-US" b="0" baseline="0" dirty="0" err="1" smtClean="0">
                <a:solidFill>
                  <a:schemeClr val="tx1"/>
                </a:solidFill>
              </a:rPr>
              <a:t>en</a:t>
            </a:r>
            <a:r>
              <a:rPr lang="en-US" b="0" baseline="0" dirty="0" smtClean="0">
                <a:solidFill>
                  <a:schemeClr val="tx1"/>
                </a:solidFill>
              </a:rPr>
              <a:t> place un </a:t>
            </a:r>
            <a:r>
              <a:rPr lang="en-US" b="0" baseline="0" dirty="0" err="1" smtClean="0">
                <a:solidFill>
                  <a:schemeClr val="tx1"/>
                </a:solidFill>
              </a:rPr>
              <a:t>système</a:t>
            </a:r>
            <a:r>
              <a:rPr lang="en-US" b="0" baseline="0" dirty="0" smtClean="0">
                <a:solidFill>
                  <a:schemeClr val="tx1"/>
                </a:solidFill>
              </a:rPr>
              <a:t> de </a:t>
            </a:r>
            <a:r>
              <a:rPr lang="en-US" b="0" baseline="0" dirty="0" err="1" smtClean="0">
                <a:solidFill>
                  <a:schemeClr val="tx1"/>
                </a:solidFill>
              </a:rPr>
              <a:t>profils</a:t>
            </a:r>
            <a:r>
              <a:rPr lang="en-US" b="0" baseline="0" dirty="0" smtClean="0">
                <a:solidFill>
                  <a:schemeClr val="tx1"/>
                </a:solidFill>
              </a:rPr>
              <a:t>)</a:t>
            </a:r>
          </a:p>
          <a:p>
            <a:pPr marL="267820" indent="-84491"/>
            <a:r>
              <a:rPr lang="fr-FR" b="0" dirty="0" smtClean="0">
                <a:solidFill>
                  <a:schemeClr val="tx1"/>
                </a:solidFill>
              </a:rPr>
              <a:t>- </a:t>
            </a:r>
            <a:r>
              <a:rPr lang="fr-FR" b="1" dirty="0" smtClean="0">
                <a:solidFill>
                  <a:schemeClr val="tx1"/>
                </a:solidFill>
              </a:rPr>
              <a:t>32 % des</a:t>
            </a:r>
            <a:r>
              <a:rPr lang="fr-FR" b="1" baseline="0" dirty="0" smtClean="0">
                <a:solidFill>
                  <a:schemeClr val="tx1"/>
                </a:solidFill>
              </a:rPr>
              <a:t> chercheurs connaissent les identifiants auteurs</a:t>
            </a:r>
            <a:endParaRPr lang="fr-FR" b="0" baseline="0" dirty="0" smtClean="0">
              <a:solidFill>
                <a:schemeClr val="tx1"/>
              </a:solidFill>
            </a:endParaRPr>
          </a:p>
          <a:p>
            <a:pPr marL="267820" indent="-84491"/>
            <a:r>
              <a:rPr lang="fr-FR" b="0" baseline="0" dirty="0" smtClean="0">
                <a:solidFill>
                  <a:schemeClr val="tx1"/>
                </a:solidFill>
              </a:rPr>
              <a:t>- </a:t>
            </a:r>
            <a:r>
              <a:rPr lang="fr-FR" b="1" i="0" baseline="0" dirty="0" smtClean="0">
                <a:solidFill>
                  <a:schemeClr val="tx1"/>
                </a:solidFill>
              </a:rPr>
              <a:t>particularités disciplinaires </a:t>
            </a:r>
            <a:r>
              <a:rPr lang="fr-FR" b="0" baseline="0" dirty="0" smtClean="0">
                <a:solidFill>
                  <a:schemeClr val="tx1"/>
                </a:solidFill>
              </a:rPr>
              <a:t>: </a:t>
            </a:r>
            <a:r>
              <a:rPr lang="en-US" b="0" baseline="0" dirty="0" smtClean="0">
                <a:solidFill>
                  <a:schemeClr val="tx1"/>
                </a:solidFill>
              </a:rPr>
              <a:t>61% </a:t>
            </a:r>
            <a:r>
              <a:rPr lang="en-US" b="0" baseline="0" dirty="0" err="1" smtClean="0">
                <a:solidFill>
                  <a:schemeClr val="tx1"/>
                </a:solidFill>
              </a:rPr>
              <a:t>en</a:t>
            </a:r>
            <a:r>
              <a:rPr lang="en-US" b="0" baseline="0" dirty="0" smtClean="0">
                <a:solidFill>
                  <a:schemeClr val="tx1"/>
                </a:solidFill>
              </a:rPr>
              <a:t> physique ; 35 % </a:t>
            </a:r>
            <a:r>
              <a:rPr lang="en-US" b="0" baseline="0" dirty="0" err="1" smtClean="0">
                <a:solidFill>
                  <a:schemeClr val="tx1"/>
                </a:solidFill>
              </a:rPr>
              <a:t>en</a:t>
            </a:r>
            <a:r>
              <a:rPr lang="en-US" b="0" baseline="0" dirty="0" smtClean="0">
                <a:solidFill>
                  <a:schemeClr val="tx1"/>
                </a:solidFill>
              </a:rPr>
              <a:t> </a:t>
            </a:r>
            <a:r>
              <a:rPr lang="en-US" b="0" baseline="0" dirty="0" err="1" smtClean="0">
                <a:solidFill>
                  <a:schemeClr val="tx1"/>
                </a:solidFill>
              </a:rPr>
              <a:t>biomédical</a:t>
            </a:r>
            <a:r>
              <a:rPr lang="en-US" b="0" baseline="0" dirty="0" smtClean="0">
                <a:solidFill>
                  <a:schemeClr val="tx1"/>
                </a:solidFill>
              </a:rPr>
              <a:t> ; 29 % </a:t>
            </a:r>
            <a:r>
              <a:rPr lang="en-US" b="0" baseline="0" dirty="0" err="1" smtClean="0">
                <a:solidFill>
                  <a:schemeClr val="tx1"/>
                </a:solidFill>
              </a:rPr>
              <a:t>en</a:t>
            </a:r>
            <a:r>
              <a:rPr lang="en-US" b="0" baseline="0" dirty="0" smtClean="0">
                <a:solidFill>
                  <a:schemeClr val="tx1"/>
                </a:solidFill>
              </a:rPr>
              <a:t> santé ; 24 % </a:t>
            </a:r>
            <a:r>
              <a:rPr lang="en-US" b="0" baseline="0" dirty="0" err="1" smtClean="0">
                <a:solidFill>
                  <a:schemeClr val="tx1"/>
                </a:solidFill>
              </a:rPr>
              <a:t>en</a:t>
            </a:r>
            <a:r>
              <a:rPr lang="en-US" b="0" baseline="0" dirty="0" smtClean="0">
                <a:solidFill>
                  <a:schemeClr val="tx1"/>
                </a:solidFill>
              </a:rPr>
              <a:t> sciences </a:t>
            </a:r>
            <a:r>
              <a:rPr lang="en-US" b="0" baseline="0" dirty="0" err="1" smtClean="0">
                <a:solidFill>
                  <a:schemeClr val="tx1"/>
                </a:solidFill>
              </a:rPr>
              <a:t>sociales</a:t>
            </a:r>
            <a:r>
              <a:rPr lang="en-US" b="0" baseline="0" dirty="0" smtClean="0">
                <a:solidFill>
                  <a:schemeClr val="tx1"/>
                </a:solidFill>
              </a:rPr>
              <a:t> et </a:t>
            </a:r>
            <a:r>
              <a:rPr lang="en-US" b="0" baseline="0" dirty="0" err="1" smtClean="0">
                <a:solidFill>
                  <a:schemeClr val="tx1"/>
                </a:solidFill>
              </a:rPr>
              <a:t>en</a:t>
            </a:r>
            <a:r>
              <a:rPr lang="en-US" b="0" baseline="0" dirty="0" smtClean="0">
                <a:solidFill>
                  <a:schemeClr val="tx1"/>
                </a:solidFill>
              </a:rPr>
              <a:t> sciences de </a:t>
            </a:r>
            <a:r>
              <a:rPr lang="en-US" b="0" baseline="0" dirty="0" err="1" smtClean="0">
                <a:solidFill>
                  <a:schemeClr val="tx1"/>
                </a:solidFill>
              </a:rPr>
              <a:t>l’ingénieur</a:t>
            </a:r>
            <a:r>
              <a:rPr lang="en-US" b="0" baseline="0" dirty="0" smtClean="0">
                <a:solidFill>
                  <a:schemeClr val="tx1"/>
                </a:solidFill>
              </a:rPr>
              <a:t>, </a:t>
            </a:r>
            <a:r>
              <a:rPr lang="en-US" b="0" baseline="0" dirty="0" err="1" smtClean="0">
                <a:solidFill>
                  <a:schemeClr val="tx1"/>
                </a:solidFill>
              </a:rPr>
              <a:t>mais</a:t>
            </a:r>
            <a:r>
              <a:rPr lang="en-US" b="0" baseline="0" dirty="0" smtClean="0">
                <a:solidFill>
                  <a:schemeClr val="tx1"/>
                </a:solidFill>
              </a:rPr>
              <a:t> 8 % </a:t>
            </a:r>
            <a:r>
              <a:rPr lang="en-US" b="0" baseline="0" dirty="0" err="1" smtClean="0">
                <a:solidFill>
                  <a:schemeClr val="tx1"/>
                </a:solidFill>
              </a:rPr>
              <a:t>en</a:t>
            </a:r>
            <a:r>
              <a:rPr lang="en-US" b="0" baseline="0" dirty="0" smtClean="0">
                <a:solidFill>
                  <a:schemeClr val="tx1"/>
                </a:solidFill>
              </a:rPr>
              <a:t> arts et </a:t>
            </a:r>
            <a:r>
              <a:rPr lang="en-US" b="0" baseline="0" dirty="0" err="1" smtClean="0">
                <a:solidFill>
                  <a:schemeClr val="tx1"/>
                </a:solidFill>
              </a:rPr>
              <a:t>humanités</a:t>
            </a:r>
            <a:r>
              <a:rPr lang="en-US" b="0" baseline="0" dirty="0" smtClean="0">
                <a:solidFill>
                  <a:schemeClr val="tx1"/>
                </a:solidFill>
              </a:rPr>
              <a:t> et 7 % </a:t>
            </a:r>
            <a:r>
              <a:rPr lang="en-US" b="0" baseline="0" dirty="0" err="1" smtClean="0">
                <a:solidFill>
                  <a:schemeClr val="tx1"/>
                </a:solidFill>
              </a:rPr>
              <a:t>en</a:t>
            </a:r>
            <a:r>
              <a:rPr lang="en-US" b="0" baseline="0" dirty="0" smtClean="0">
                <a:solidFill>
                  <a:schemeClr val="tx1"/>
                </a:solidFill>
              </a:rPr>
              <a:t> </a:t>
            </a:r>
            <a:r>
              <a:rPr lang="en-US" b="0" baseline="0" dirty="0" err="1" smtClean="0">
                <a:solidFill>
                  <a:schemeClr val="tx1"/>
                </a:solidFill>
              </a:rPr>
              <a:t>mathématiques</a:t>
            </a:r>
            <a:endParaRPr lang="en-US" b="0" baseline="0" dirty="0" smtClean="0">
              <a:solidFill>
                <a:schemeClr val="tx1"/>
              </a:solidFill>
            </a:endParaRPr>
          </a:p>
          <a:p>
            <a:pPr marL="267820" indent="-79708">
              <a:buFontTx/>
              <a:buChar char="-"/>
            </a:pPr>
            <a:r>
              <a:rPr lang="fr-FR" b="0" dirty="0" smtClean="0">
                <a:solidFill>
                  <a:schemeClr val="tx1"/>
                </a:solidFill>
              </a:rPr>
              <a:t>utilisation particulière</a:t>
            </a:r>
            <a:r>
              <a:rPr lang="fr-FR" b="0" baseline="0" dirty="0" smtClean="0">
                <a:solidFill>
                  <a:schemeClr val="tx1"/>
                </a:solidFill>
              </a:rPr>
              <a:t> des identifiants :</a:t>
            </a:r>
          </a:p>
          <a:p>
            <a:pPr marL="451150" lvl="1" indent="-78115">
              <a:buFontTx/>
              <a:buChar char="-"/>
            </a:pPr>
            <a:r>
              <a:rPr lang="fr-FR" b="0" baseline="0" dirty="0" smtClean="0">
                <a:solidFill>
                  <a:schemeClr val="tx1"/>
                </a:solidFill>
              </a:rPr>
              <a:t>ORCID, ResearcherID et Scopus : toutes les disciplines, sauf mathématiques</a:t>
            </a:r>
          </a:p>
          <a:p>
            <a:pPr marL="451150" lvl="1" indent="-78115">
              <a:buFontTx/>
              <a:buChar char="-"/>
            </a:pPr>
            <a:r>
              <a:rPr lang="fr-FR" b="0" baseline="0" dirty="0" smtClean="0">
                <a:solidFill>
                  <a:schemeClr val="tx1"/>
                </a:solidFill>
              </a:rPr>
              <a:t>ORCID : toutes disciplines, sauf mathématiques, et notamment santé</a:t>
            </a:r>
          </a:p>
          <a:p>
            <a:pPr marL="451150" lvl="1" indent="-78115">
              <a:buFontTx/>
              <a:buChar char="-"/>
            </a:pPr>
            <a:r>
              <a:rPr lang="fr-FR" b="0" baseline="0" dirty="0" smtClean="0">
                <a:solidFill>
                  <a:schemeClr val="tx1"/>
                </a:solidFill>
              </a:rPr>
              <a:t>ResearcherID : notamment physique</a:t>
            </a:r>
          </a:p>
          <a:p>
            <a:pPr marL="451150" lvl="1" indent="-78115">
              <a:buFontTx/>
              <a:buChar char="-"/>
            </a:pPr>
            <a:r>
              <a:rPr lang="fr-FR" b="0" baseline="0" dirty="0" smtClean="0">
                <a:solidFill>
                  <a:schemeClr val="tx1"/>
                </a:solidFill>
              </a:rPr>
              <a:t>Scopus : notamment santé</a:t>
            </a:r>
          </a:p>
          <a:p>
            <a:pPr marL="451150" lvl="1" indent="-78115">
              <a:buFontTx/>
              <a:buChar char="-"/>
            </a:pPr>
            <a:r>
              <a:rPr lang="fr-FR" b="0" baseline="0" dirty="0" err="1" smtClean="0">
                <a:solidFill>
                  <a:schemeClr val="tx1"/>
                </a:solidFill>
              </a:rPr>
              <a:t>arXiv</a:t>
            </a:r>
            <a:r>
              <a:rPr lang="fr-FR" b="0" baseline="0" dirty="0" smtClean="0">
                <a:solidFill>
                  <a:schemeClr val="tx1"/>
                </a:solidFill>
              </a:rPr>
              <a:t> : mathématiques, physiques, sciences de l’ingénieur (mais logique vu les domaines disciplinaires de l’archive ouverte)</a:t>
            </a:r>
          </a:p>
          <a:p>
            <a:pPr marL="267820" indent="-84491"/>
            <a:r>
              <a:rPr lang="fr-FR" b="0" baseline="0" dirty="0" smtClean="0">
                <a:solidFill>
                  <a:schemeClr val="tx1"/>
                </a:solidFill>
              </a:rPr>
              <a:t>- </a:t>
            </a:r>
            <a:r>
              <a:rPr lang="fr-FR" b="1" baseline="0" dirty="0" smtClean="0">
                <a:solidFill>
                  <a:schemeClr val="tx1"/>
                </a:solidFill>
              </a:rPr>
              <a:t>57 % considèrent qu’il est important d’avoir un identifiant associé à ses publications, chiffre à mettre en balance avec les 73 % qui estiment important d’avoir un profil académique </a:t>
            </a:r>
            <a:r>
              <a:rPr lang="fr-FR" b="0" baseline="0" dirty="0" smtClean="0">
                <a:solidFill>
                  <a:schemeClr val="tx1"/>
                </a:solidFill>
              </a:rPr>
              <a:t>(institutionnel ou sur d’autres outils), un endroit</a:t>
            </a:r>
            <a:r>
              <a:rPr lang="fr-FR" b="0" dirty="0" smtClean="0">
                <a:solidFill>
                  <a:schemeClr val="tx1"/>
                </a:solidFill>
              </a:rPr>
              <a:t> où mettre en valeur leur travail et réseauter avec leurs collègues</a:t>
            </a:r>
            <a:r>
              <a:rPr lang="fr-FR" b="0" baseline="0" dirty="0" smtClean="0">
                <a:solidFill>
                  <a:schemeClr val="tx1"/>
                </a:solidFill>
              </a:rPr>
              <a:t> ; 47 %  souhaitent se créer un identifiant</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58</a:t>
            </a:fld>
            <a:endParaRPr lang="fr-FR" dirty="0"/>
          </a:p>
        </p:txBody>
      </p:sp>
    </p:spTree>
    <p:extLst>
      <p:ext uri="{BB962C8B-B14F-4D97-AF65-F5344CB8AC3E}">
        <p14:creationId xmlns:p14="http://schemas.microsoft.com/office/powerpoint/2010/main" val="677174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DIST-CNRS.</a:t>
            </a:r>
            <a:r>
              <a:rPr lang="fr-FR" baseline="0" dirty="0" smtClean="0"/>
              <a:t> </a:t>
            </a:r>
            <a:r>
              <a:rPr lang="fr-FR" i="1" baseline="0" dirty="0" smtClean="0"/>
              <a:t>Fiabiliser l’analyse des publications scientifiques. Eléments de synthèses après les visites chez Thomson-Reuters (Philadelphie, juin 2015) et Elsevier (Amsterdam, septembre 2015)</a:t>
            </a:r>
            <a:r>
              <a:rPr lang="fr-FR" i="0" baseline="0" dirty="0" smtClean="0"/>
              <a:t>. 11/2015. 14 p. [en ligne]. Disponible sur : http://www.cnrs.fr/dist/z-outils/documents/Rapport-de-mission-RFA-FINAL.pdf.</a:t>
            </a:r>
          </a:p>
          <a:p>
            <a:endParaRPr lang="fr-FR" i="0" baseline="0" dirty="0" smtClean="0"/>
          </a:p>
          <a:p>
            <a:r>
              <a:rPr lang="fr-FR" b="1" i="0" baseline="0" dirty="0" smtClean="0"/>
              <a:t>France : 72 000 numéros ORCID sur 5,5 M. et 23 600 ResearcherID ? </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59</a:t>
            </a:fld>
            <a:endParaRPr lang="fr-FR" dirty="0"/>
          </a:p>
        </p:txBody>
      </p:sp>
    </p:spTree>
    <p:extLst>
      <p:ext uri="{BB962C8B-B14F-4D97-AF65-F5344CB8AC3E}">
        <p14:creationId xmlns:p14="http://schemas.microsoft.com/office/powerpoint/2010/main" val="311771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https://www.go-fair.org/fair-principles/f1-meta-data-assigned-globally-unique-persistent-identifiers/</a:t>
            </a:r>
          </a:p>
          <a:p>
            <a:r>
              <a:rPr lang="fr-FR" dirty="0" smtClean="0"/>
              <a:t>  </a:t>
            </a:r>
          </a:p>
          <a:p>
            <a:r>
              <a:rPr lang="fr-FR" dirty="0" smtClean="0"/>
              <a:t>pour plus de détails, voir Comité pour la science ouverte. </a:t>
            </a:r>
            <a:r>
              <a:rPr lang="fr-FR" i="1" dirty="0" smtClean="0"/>
              <a:t>Des identifiants ouverts pour la science ouverte : note d’orientation. </a:t>
            </a:r>
            <a:r>
              <a:rPr lang="fr-FR" dirty="0" smtClean="0"/>
              <a:t>06/2019. 4 p. [en ligne]. Disponible sur : https://www.ouvrirlascience.fr/des-identifiants-ouverts-pour-la-science-ouverte-note-dorientation/</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a:t>
            </a:fld>
            <a:endParaRPr lang="fr-FR" dirty="0"/>
          </a:p>
        </p:txBody>
      </p:sp>
    </p:spTree>
    <p:extLst>
      <p:ext uri="{BB962C8B-B14F-4D97-AF65-F5344CB8AC3E}">
        <p14:creationId xmlns:p14="http://schemas.microsoft.com/office/powerpoint/2010/main" val="3116063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Aft>
                <a:spcPts val="603"/>
              </a:spcAft>
            </a:pPr>
            <a:r>
              <a:rPr lang="fr-FR" sz="1100" b="1" u="sng" dirty="0">
                <a:solidFill>
                  <a:srgbClr val="73A545"/>
                </a:solidFill>
              </a:rPr>
              <a:t>Intérêt pour la visibilité du chercheur</a:t>
            </a:r>
          </a:p>
          <a:p>
            <a:pPr marL="183330" indent="-90868">
              <a:spcAft>
                <a:spcPts val="301"/>
              </a:spcAft>
            </a:pPr>
            <a:r>
              <a:rPr lang="fr-FR" b="1" dirty="0" smtClean="0">
                <a:solidFill>
                  <a:srgbClr val="73A545"/>
                </a:solidFill>
              </a:rPr>
              <a:t>- établir la présence d’un auteur</a:t>
            </a:r>
          </a:p>
          <a:p>
            <a:pPr marL="267820" indent="-90868"/>
            <a:r>
              <a:rPr lang="fr-FR" dirty="0" smtClean="0"/>
              <a:t>- «</a:t>
            </a:r>
            <a:r>
              <a:rPr lang="en-US" dirty="0" smtClean="0">
                <a:sym typeface="Wingdings" panose="05000000000000000000" pitchFamily="2" charset="2"/>
              </a:rPr>
              <a:t> </a:t>
            </a:r>
            <a:r>
              <a:rPr lang="en-US" dirty="0">
                <a:sym typeface="Wingdings" panose="05000000000000000000" pitchFamily="2" charset="2"/>
              </a:rPr>
              <a:t>Consistency</a:t>
            </a:r>
            <a:r>
              <a:rPr lang="en-US" i="1" dirty="0">
                <a:sym typeface="Wingdings" panose="05000000000000000000" pitchFamily="2" charset="2"/>
              </a:rPr>
              <a:t> of an author name enhances the </a:t>
            </a:r>
            <a:r>
              <a:rPr lang="en-US" dirty="0">
                <a:sym typeface="Wingdings" panose="05000000000000000000" pitchFamily="2" charset="2"/>
              </a:rPr>
              <a:t>discoverability</a:t>
            </a:r>
            <a:r>
              <a:rPr lang="en-US" i="1" dirty="0">
                <a:sym typeface="Wingdings" panose="05000000000000000000" pitchFamily="2" charset="2"/>
              </a:rPr>
              <a:t> of research. </a:t>
            </a:r>
            <a:r>
              <a:rPr lang="en-US" dirty="0">
                <a:sym typeface="Wingdings" panose="05000000000000000000" pitchFamily="2" charset="2"/>
              </a:rPr>
              <a:t>Uniqueness</a:t>
            </a:r>
            <a:r>
              <a:rPr lang="en-US" i="1" dirty="0">
                <a:sym typeface="Wingdings" panose="05000000000000000000" pitchFamily="2" charset="2"/>
              </a:rPr>
              <a:t> of an author name establishes a </a:t>
            </a:r>
            <a:r>
              <a:rPr lang="en-US" dirty="0">
                <a:sym typeface="Wingdings" panose="05000000000000000000" pitchFamily="2" charset="2"/>
              </a:rPr>
              <a:t>presence</a:t>
            </a:r>
            <a:r>
              <a:rPr lang="en-US" i="1" dirty="0">
                <a:sym typeface="Wingdings" panose="05000000000000000000" pitchFamily="2" charset="2"/>
              </a:rPr>
              <a:t> for an author</a:t>
            </a:r>
            <a:r>
              <a:rPr lang="en-US" dirty="0">
                <a:sym typeface="Wingdings" panose="05000000000000000000" pitchFamily="2" charset="2"/>
              </a:rPr>
              <a:t>.</a:t>
            </a:r>
            <a:r>
              <a:rPr lang="fr-FR" dirty="0"/>
              <a:t> »</a:t>
            </a:r>
            <a:r>
              <a:rPr lang="en-US" dirty="0">
                <a:sym typeface="Wingdings" panose="05000000000000000000" pitchFamily="2" charset="2"/>
              </a:rPr>
              <a:t> (Bernard Becker Medical Library. </a:t>
            </a:r>
            <a:r>
              <a:rPr lang="fr-FR" dirty="0"/>
              <a:t>«</a:t>
            </a:r>
            <a:r>
              <a:rPr lang="en-US" dirty="0"/>
              <a:t>Tools for Authors: Establishing Your Author Profile</a:t>
            </a:r>
            <a:r>
              <a:rPr lang="fr-FR" dirty="0"/>
              <a:t> ». </a:t>
            </a:r>
            <a:r>
              <a:rPr lang="fr-FR" dirty="0" err="1"/>
              <a:t>LibGuide</a:t>
            </a:r>
            <a:r>
              <a:rPr lang="fr-FR" dirty="0"/>
              <a:t>. 21/07/2017. [en ligne]. Disponible sur : </a:t>
            </a:r>
            <a:r>
              <a:rPr lang="en-US" dirty="0">
                <a:sym typeface="Wingdings" panose="05000000000000000000" pitchFamily="2" charset="2"/>
              </a:rPr>
              <a:t> http://beckerguides.wustl.edu/c.php?g=299533&amp;p=2000966)</a:t>
            </a:r>
            <a:endParaRPr lang="fr-FR" dirty="0">
              <a:sym typeface="Wingdings" panose="05000000000000000000" pitchFamily="2" charset="2"/>
            </a:endParaRPr>
          </a:p>
          <a:p>
            <a:pPr marL="267820" indent="-90868"/>
            <a:r>
              <a:rPr lang="fr-FR" dirty="0" smtClean="0"/>
              <a:t>- les identifiants</a:t>
            </a:r>
            <a:r>
              <a:rPr lang="fr-FR" baseline="0" dirty="0" smtClean="0"/>
              <a:t> permettent d’assurer une plus grande visibilité du chercheur et des productions en :</a:t>
            </a:r>
          </a:p>
          <a:p>
            <a:pPr marL="451150" indent="-92462">
              <a:buFontTx/>
              <a:buChar char="-"/>
            </a:pPr>
            <a:r>
              <a:rPr lang="fr-FR" b="1" baseline="0" dirty="0" smtClean="0"/>
              <a:t>désambiguïsant</a:t>
            </a:r>
            <a:r>
              <a:rPr lang="fr-FR" baseline="0" dirty="0" smtClean="0"/>
              <a:t> les noms de chercheurs</a:t>
            </a:r>
          </a:p>
          <a:p>
            <a:pPr marL="451150" indent="-92462">
              <a:buFontTx/>
              <a:buChar char="-"/>
            </a:pPr>
            <a:r>
              <a:rPr lang="fr-FR" b="1" baseline="0" dirty="0" smtClean="0"/>
              <a:t>associant toutes les formes de nom </a:t>
            </a:r>
            <a:r>
              <a:rPr lang="fr-FR" baseline="0" dirty="0" smtClean="0"/>
              <a:t>d’un même auteur au cours de sa carrière, et donc toutes les publications concernées</a:t>
            </a:r>
          </a:p>
          <a:p>
            <a:pPr marL="451150" indent="-92462">
              <a:buFontTx/>
              <a:buChar char="-"/>
            </a:pPr>
            <a:r>
              <a:rPr lang="fr-FR" b="1" baseline="0" dirty="0" smtClean="0"/>
              <a:t>suivant le chercheur </a:t>
            </a:r>
            <a:r>
              <a:rPr lang="fr-FR" baseline="0" dirty="0" smtClean="0"/>
              <a:t>dans ses évolutions de carrière, même si son affiliation et son adresse mail changent</a:t>
            </a:r>
          </a:p>
          <a:p>
            <a:pPr marL="451150" indent="-92462">
              <a:buFontTx/>
              <a:buChar char="-"/>
            </a:pPr>
            <a:r>
              <a:rPr lang="fr-FR" b="1" baseline="0" dirty="0" smtClean="0"/>
              <a:t>agrégeant et reliant les différentes productions</a:t>
            </a:r>
            <a:r>
              <a:rPr lang="fr-FR" baseline="0" dirty="0" smtClean="0"/>
              <a:t> recensées dans différents services d’informations</a:t>
            </a:r>
          </a:p>
          <a:p>
            <a:pPr marL="451150" indent="-92462" defTabSz="918240">
              <a:buFontTx/>
              <a:buChar char="-"/>
              <a:defRPr/>
            </a:pPr>
            <a:r>
              <a:rPr lang="fr-FR" b="1" baseline="0" dirty="0" smtClean="0"/>
              <a:t>permettant de rebondir </a:t>
            </a:r>
            <a:r>
              <a:rPr lang="fr-FR" baseline="0" dirty="0" smtClean="0"/>
              <a:t>sur d’autres productions, et notamment de découvrir les publications postérieures</a:t>
            </a:r>
          </a:p>
          <a:p>
            <a:endParaRPr lang="fr-FR" baseline="0" dirty="0" smtClean="0"/>
          </a:p>
          <a:p>
            <a:pPr marL="172170" indent="-172170">
              <a:buFont typeface="Wingdings" panose="05000000000000000000" pitchFamily="2" charset="2"/>
              <a:buChar char="à"/>
            </a:pPr>
            <a:r>
              <a:rPr lang="fr-FR" dirty="0" smtClean="0">
                <a:sym typeface="Wingdings" panose="05000000000000000000" pitchFamily="2" charset="2"/>
              </a:rPr>
              <a:t>meilleure identification</a:t>
            </a:r>
            <a:r>
              <a:rPr lang="fr-FR" baseline="0" dirty="0" smtClean="0">
                <a:sym typeface="Wingdings" panose="05000000000000000000" pitchFamily="2" charset="2"/>
              </a:rPr>
              <a:t> et </a:t>
            </a:r>
            <a:r>
              <a:rPr lang="fr-FR" dirty="0" smtClean="0">
                <a:sym typeface="Wingdings" panose="05000000000000000000" pitchFamily="2" charset="2"/>
              </a:rPr>
              <a:t>association d’une identité à des productions</a:t>
            </a:r>
          </a:p>
          <a:p>
            <a:pPr marL="172170" indent="-17217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60</a:t>
            </a:fld>
            <a:endParaRPr lang="fr-FR" dirty="0"/>
          </a:p>
        </p:txBody>
      </p:sp>
    </p:spTree>
    <p:extLst>
      <p:ext uri="{BB962C8B-B14F-4D97-AF65-F5344CB8AC3E}">
        <p14:creationId xmlns:p14="http://schemas.microsoft.com/office/powerpoint/2010/main" val="8774787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Références : http://www.webofknowledge.com/, https://www.scopus.com/ et https://hal.archives-ouvertes.fr/search/index</a:t>
            </a:r>
          </a:p>
          <a:p>
            <a:endParaRPr lang="fr-FR" baseline="0" dirty="0" smtClean="0"/>
          </a:p>
          <a:p>
            <a:pPr marL="183330" indent="-90868">
              <a:spcAft>
                <a:spcPts val="301"/>
              </a:spcAft>
            </a:pPr>
            <a:r>
              <a:rPr lang="fr-FR" b="1" dirty="0">
                <a:solidFill>
                  <a:srgbClr val="73A545"/>
                </a:solidFill>
              </a:rPr>
              <a:t>- </a:t>
            </a:r>
            <a:r>
              <a:rPr lang="fr-FR" b="1" dirty="0" smtClean="0">
                <a:solidFill>
                  <a:srgbClr val="73A545"/>
                </a:solidFill>
              </a:rPr>
              <a:t>favoriser la découverte</a:t>
            </a:r>
            <a:endParaRPr lang="fr-FR" b="1" dirty="0">
              <a:solidFill>
                <a:srgbClr val="73A545"/>
              </a:solidFill>
            </a:endParaRPr>
          </a:p>
          <a:p>
            <a:pPr marL="267820" indent="-84491"/>
            <a:r>
              <a:rPr lang="fr-FR" baseline="0" dirty="0" smtClean="0"/>
              <a:t>- les</a:t>
            </a:r>
            <a:r>
              <a:rPr lang="fr-FR" dirty="0" smtClean="0"/>
              <a:t> identifiants</a:t>
            </a:r>
            <a:r>
              <a:rPr lang="fr-FR" baseline="0" dirty="0" smtClean="0"/>
              <a:t> favorisent la </a:t>
            </a:r>
            <a:r>
              <a:rPr lang="fr-FR" b="1" baseline="0" dirty="0" smtClean="0"/>
              <a:t>recherche d’informations </a:t>
            </a:r>
            <a:r>
              <a:rPr lang="fr-FR" baseline="0" dirty="0" smtClean="0"/>
              <a:t>sur un auteur, notamment sur les bases de données aux informations hétérogènes</a:t>
            </a:r>
            <a:r>
              <a:rPr lang="fr-FR" dirty="0"/>
              <a:t> </a:t>
            </a:r>
            <a:r>
              <a:rPr lang="fr-FR" dirty="0" smtClean="0"/>
              <a:t>- en</a:t>
            </a:r>
            <a:r>
              <a:rPr lang="fr-FR" baseline="0" dirty="0" smtClean="0"/>
              <a:t> 2002, + 50% des auteurs espagnols dans le domaine de la médecine auraient ainsi été recensés sous plus d’une forme de nom sur trois bases de données, entraînant un </a:t>
            </a:r>
            <a:r>
              <a:rPr lang="fr-FR" b="1" baseline="0" dirty="0" smtClean="0"/>
              <a:t>lien direct entre augmentation de la production et dissémination des résultats</a:t>
            </a:r>
            <a:r>
              <a:rPr lang="fr-FR" baseline="0" dirty="0" smtClean="0"/>
              <a:t> </a:t>
            </a:r>
            <a:r>
              <a:rPr lang="fr-FR" dirty="0"/>
              <a:t>(R. Ruiz-Pérez, E. Delgado </a:t>
            </a:r>
            <a:r>
              <a:rPr lang="fr-FR" dirty="0" err="1"/>
              <a:t>López-Cózar</a:t>
            </a:r>
            <a:r>
              <a:rPr lang="fr-FR" dirty="0"/>
              <a:t> et E. Jiménez-Contreras. « </a:t>
            </a:r>
            <a:r>
              <a:rPr lang="fr-FR" dirty="0" err="1"/>
              <a:t>Spanish</a:t>
            </a:r>
            <a:r>
              <a:rPr lang="fr-FR" dirty="0"/>
              <a:t> </a:t>
            </a:r>
            <a:r>
              <a:rPr lang="fr-FR" dirty="0" err="1"/>
              <a:t>personal</a:t>
            </a:r>
            <a:r>
              <a:rPr lang="fr-FR" dirty="0"/>
              <a:t> </a:t>
            </a:r>
            <a:r>
              <a:rPr lang="fr-FR" dirty="0" err="1"/>
              <a:t>name</a:t>
            </a:r>
            <a:r>
              <a:rPr lang="fr-FR" dirty="0"/>
              <a:t> variations and international </a:t>
            </a:r>
            <a:r>
              <a:rPr lang="fr-FR" dirty="0" err="1"/>
              <a:t>biomedical</a:t>
            </a:r>
            <a:r>
              <a:rPr lang="fr-FR" dirty="0"/>
              <a:t> </a:t>
            </a:r>
            <a:r>
              <a:rPr lang="fr-FR" dirty="0" err="1"/>
              <a:t>databases</a:t>
            </a:r>
            <a:r>
              <a:rPr lang="fr-FR" dirty="0"/>
              <a:t> : implications for information </a:t>
            </a:r>
            <a:r>
              <a:rPr lang="fr-FR" dirty="0" err="1"/>
              <a:t>retrieval</a:t>
            </a:r>
            <a:r>
              <a:rPr lang="fr-FR" dirty="0"/>
              <a:t> and </a:t>
            </a:r>
            <a:r>
              <a:rPr lang="fr-FR" dirty="0" err="1"/>
              <a:t>bibliometric</a:t>
            </a:r>
            <a:r>
              <a:rPr lang="fr-FR" dirty="0"/>
              <a:t> </a:t>
            </a:r>
            <a:r>
              <a:rPr lang="fr-FR" dirty="0" err="1"/>
              <a:t>studies</a:t>
            </a:r>
            <a:r>
              <a:rPr lang="fr-FR" dirty="0"/>
              <a:t> ». </a:t>
            </a:r>
            <a:r>
              <a:rPr lang="fr-FR" i="1" dirty="0"/>
              <a:t>Journal of the </a:t>
            </a:r>
            <a:r>
              <a:rPr lang="fr-FR" i="1" dirty="0" err="1"/>
              <a:t>medical</a:t>
            </a:r>
            <a:r>
              <a:rPr lang="fr-FR" i="1" dirty="0"/>
              <a:t> </a:t>
            </a:r>
            <a:r>
              <a:rPr lang="fr-FR" i="1" dirty="0" err="1"/>
              <a:t>library</a:t>
            </a:r>
            <a:r>
              <a:rPr lang="fr-FR" i="1" dirty="0"/>
              <a:t> association. </a:t>
            </a:r>
            <a:r>
              <a:rPr lang="fr-FR" dirty="0"/>
              <a:t> 2002, oct., 90(4). p. 411-430. [en ligne]. Disponible sur : https://www.ncbi.nlm.nih.gov/pubmed/12398248).</a:t>
            </a:r>
          </a:p>
          <a:p>
            <a:pPr marL="267820" indent="-84491"/>
            <a:r>
              <a:rPr lang="fr-FR" baseline="0" dirty="0" smtClean="0"/>
              <a:t>- de plus en plus de bases de données permettent de </a:t>
            </a:r>
            <a:r>
              <a:rPr lang="fr-FR" b="1" baseline="0" dirty="0" smtClean="0"/>
              <a:t>chercher</a:t>
            </a:r>
            <a:r>
              <a:rPr lang="fr-FR" baseline="0" dirty="0" smtClean="0"/>
              <a:t> non plus seulement au seul nom, mais aussi </a:t>
            </a:r>
            <a:r>
              <a:rPr lang="fr-FR" b="1" baseline="0" dirty="0" smtClean="0"/>
              <a:t>aux identifiants auteurs </a:t>
            </a:r>
            <a:r>
              <a:rPr lang="fr-FR" baseline="0" dirty="0" smtClean="0"/>
              <a:t>(ex. : HAL, WOS, Scopus, </a:t>
            </a:r>
            <a:r>
              <a:rPr lang="fr-FR" baseline="0" dirty="0" err="1" smtClean="0"/>
              <a:t>Croosref</a:t>
            </a:r>
            <a:r>
              <a:rPr lang="fr-FR" baseline="0" dirty="0" smtClean="0"/>
              <a:t>, projet pour BASE)</a:t>
            </a:r>
            <a:endParaRPr lang="fr-FR" sz="1600" dirty="0">
              <a:solidFill>
                <a:srgbClr val="FF0000"/>
              </a:solidFill>
            </a:endParaRP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61</a:t>
            </a:fld>
            <a:endParaRPr lang="fr-FR" dirty="0"/>
          </a:p>
        </p:txBody>
      </p:sp>
    </p:spTree>
    <p:extLst>
      <p:ext uri="{BB962C8B-B14F-4D97-AF65-F5344CB8AC3E}">
        <p14:creationId xmlns:p14="http://schemas.microsoft.com/office/powerpoint/2010/main" val="2192388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http://domybiblio.net/getids/</a:t>
            </a:r>
          </a:p>
          <a:p>
            <a:endParaRPr lang="fr-FR" dirty="0" smtClean="0"/>
          </a:p>
          <a:p>
            <a:pPr marL="267820" indent="-84491"/>
            <a:r>
              <a:rPr lang="fr-FR" dirty="0" smtClean="0"/>
              <a:t>- service </a:t>
            </a:r>
            <a:r>
              <a:rPr lang="fr-FR" dirty="0" err="1" smtClean="0"/>
              <a:t>GetIds</a:t>
            </a:r>
            <a:r>
              <a:rPr lang="fr-FR" dirty="0" smtClean="0"/>
              <a:t> : version bêta ouverte en 03/2017</a:t>
            </a:r>
          </a:p>
          <a:p>
            <a:pPr marL="446367" indent="-84491"/>
            <a:r>
              <a:rPr lang="fr-FR" dirty="0" smtClean="0"/>
              <a:t>- obtenir des identifiants à partir de noms</a:t>
            </a:r>
          </a:p>
          <a:p>
            <a:pPr marL="446367" indent="-84491"/>
            <a:r>
              <a:rPr lang="fr-FR" dirty="0" smtClean="0"/>
              <a:t>- centrée en priorité sur IdRef et VIAF ; autres services à venir</a:t>
            </a:r>
          </a:p>
          <a:p>
            <a:pPr marL="446367" indent="-84491"/>
            <a:r>
              <a:rPr lang="fr-FR" dirty="0" smtClean="0"/>
              <a:t>! dysfonctionnements possibles sur Firefox</a:t>
            </a:r>
          </a:p>
          <a:p>
            <a:pPr marL="446367" indent="-84491"/>
            <a:r>
              <a:rPr lang="fr-FR" dirty="0"/>
              <a:t>« la plateforme </a:t>
            </a:r>
            <a:r>
              <a:rPr lang="fr-FR" dirty="0" err="1"/>
              <a:t>DoMyBiblio</a:t>
            </a:r>
            <a:r>
              <a:rPr lang="fr-FR" dirty="0"/>
              <a:t> est développée par Yves </a:t>
            </a:r>
            <a:r>
              <a:rPr lang="fr-FR" dirty="0" err="1"/>
              <a:t>Tomic</a:t>
            </a:r>
            <a:r>
              <a:rPr lang="fr-FR" dirty="0"/>
              <a:t>, responsable du système d'information documentaire de la bibliothèque de l'Université Paris-Dauphine » (http://www.domybiblio.net/)</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62</a:t>
            </a:fld>
            <a:endParaRPr lang="fr-FR" dirty="0"/>
          </a:p>
        </p:txBody>
      </p:sp>
    </p:spTree>
    <p:extLst>
      <p:ext uri="{BB962C8B-B14F-4D97-AF65-F5344CB8AC3E}">
        <p14:creationId xmlns:p14="http://schemas.microsoft.com/office/powerpoint/2010/main" val="2200367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Références : http://fr.slideshare.net/AntonyWilliams,</a:t>
            </a:r>
            <a:r>
              <a:rPr lang="fr-FR" baseline="0" dirty="0" smtClean="0"/>
              <a:t> https://twitter.com/ChemConnector</a:t>
            </a:r>
            <a:r>
              <a:rPr lang="fr-FR" dirty="0" smtClean="0"/>
              <a:t> , https://www.researchgate.net/profile/Rickard_Armiento et https://cv.archives-ouvertes.fr/philippe-gambette</a:t>
            </a:r>
          </a:p>
          <a:p>
            <a:endParaRPr lang="fr-FR" dirty="0" smtClean="0"/>
          </a:p>
          <a:p>
            <a:pPr marL="183330" indent="-90868">
              <a:spcAft>
                <a:spcPts val="301"/>
              </a:spcAft>
            </a:pPr>
            <a:r>
              <a:rPr lang="fr-FR" b="1" dirty="0" smtClean="0">
                <a:solidFill>
                  <a:srgbClr val="73A545"/>
                </a:solidFill>
              </a:rPr>
              <a:t>- mettre en valeur son identité numérique</a:t>
            </a:r>
          </a:p>
          <a:p>
            <a:pPr marL="267820" indent="-79708"/>
            <a:r>
              <a:rPr lang="fr-FR" dirty="0" smtClean="0"/>
              <a:t>- </a:t>
            </a:r>
            <a:r>
              <a:rPr lang="fr-FR" b="1" dirty="0" smtClean="0"/>
              <a:t>désambiguïser</a:t>
            </a:r>
            <a:r>
              <a:rPr lang="fr-FR" b="1" baseline="0" dirty="0" smtClean="0"/>
              <a:t> les profils</a:t>
            </a:r>
            <a:r>
              <a:rPr lang="fr-FR" baseline="0" dirty="0" smtClean="0"/>
              <a:t>, y compris sur des services sans interopérabilité avec les identifiants (ex. : Twitter, plateformes de contenus grand public)</a:t>
            </a:r>
            <a:r>
              <a:rPr lang="fr-FR" dirty="0" smtClean="0"/>
              <a:t/>
            </a:r>
            <a:br>
              <a:rPr lang="fr-FR" dirty="0" smtClean="0"/>
            </a:br>
            <a:r>
              <a:rPr lang="fr-FR" dirty="0" smtClean="0"/>
              <a:t>- </a:t>
            </a:r>
            <a:r>
              <a:rPr lang="fr-FR" b="1" dirty="0" smtClean="0"/>
              <a:t>conduire les internautes </a:t>
            </a:r>
            <a:r>
              <a:rPr lang="fr-FR" dirty="0" smtClean="0"/>
              <a:t>vers les autres pages qui peuvent les intéresser</a:t>
            </a:r>
          </a:p>
          <a:p>
            <a:pPr marL="267820" indent="-79708">
              <a:buFontTx/>
              <a:buChar char="-"/>
            </a:pPr>
            <a:r>
              <a:rPr lang="fr-FR" b="1" dirty="0" smtClean="0"/>
              <a:t>situer</a:t>
            </a:r>
            <a:r>
              <a:rPr lang="fr-FR" b="1" baseline="0" dirty="0" smtClean="0"/>
              <a:t> ces profils au cœur de réseaux de liens</a:t>
            </a:r>
            <a:r>
              <a:rPr lang="fr-FR" baseline="0" dirty="0" smtClean="0"/>
              <a:t>, afin d’assurer une meilleure visibilité dans les résultats des moteurs de recherche</a:t>
            </a:r>
          </a:p>
          <a:p>
            <a:pPr marL="451150" lvl="1" indent="-78115">
              <a:buFontTx/>
              <a:buChar char="-"/>
            </a:pPr>
            <a:r>
              <a:rPr lang="fr-FR" baseline="0" dirty="0" smtClean="0"/>
              <a:t>pour la visibilité du chercheur</a:t>
            </a:r>
          </a:p>
          <a:p>
            <a:pPr marL="451150" lvl="1" indent="-78115">
              <a:buFontTx/>
              <a:buChar char="-"/>
            </a:pPr>
            <a:r>
              <a:rPr lang="fr-FR" baseline="0" dirty="0" smtClean="0"/>
              <a:t>pour la recherche : « </a:t>
            </a:r>
            <a:r>
              <a:rPr lang="en-US" i="1" baseline="0" dirty="0" smtClean="0"/>
              <a:t>This would be very beneficial for many use cases that involve access to machine-readable researcher profiles as it would allow to automatically navigate from a scholar’s ORCID to their web presence in other portals</a:t>
            </a:r>
            <a:r>
              <a:rPr lang="fr-FR" baseline="0" dirty="0" smtClean="0"/>
              <a:t> » (</a:t>
            </a:r>
            <a:r>
              <a:rPr lang="fr-FR" dirty="0"/>
              <a:t>Martin </a:t>
            </a:r>
            <a:r>
              <a:rPr lang="fr-FR" dirty="0" smtClean="0"/>
              <a:t>Klein et Herbert Van de </a:t>
            </a:r>
            <a:r>
              <a:rPr lang="fr-FR" dirty="0" err="1" smtClean="0"/>
              <a:t>Sompel</a:t>
            </a:r>
            <a:r>
              <a:rPr lang="fr-FR" dirty="0" smtClean="0"/>
              <a:t>,</a:t>
            </a:r>
            <a:r>
              <a:rPr lang="fr-FR" baseline="0" dirty="0" smtClean="0"/>
              <a:t> </a:t>
            </a:r>
            <a:r>
              <a:rPr lang="fr-FR" i="1" baseline="0" dirty="0" smtClean="0"/>
              <a:t>op. </a:t>
            </a:r>
            <a:r>
              <a:rPr lang="fr-FR" i="1" baseline="0" dirty="0" err="1" smtClean="0"/>
              <a:t>cit</a:t>
            </a:r>
            <a:r>
              <a:rPr lang="fr-FR" i="1" baseline="0" dirty="0" smtClean="0"/>
              <a:t>, </a:t>
            </a:r>
            <a:r>
              <a:rPr lang="fr-FR" baseline="0" dirty="0" smtClean="0"/>
              <a:t>https://arxiv.org/abs/1703.09343)</a:t>
            </a:r>
          </a:p>
          <a:p>
            <a:endParaRPr lang="fr-FR" baseline="0" dirty="0" smtClean="0"/>
          </a:p>
          <a:p>
            <a:r>
              <a:rPr lang="fr-FR" b="1" baseline="0" dirty="0" smtClean="0"/>
              <a:t>Limites</a:t>
            </a:r>
            <a:r>
              <a:rPr lang="fr-FR" baseline="0" dirty="0" smtClean="0"/>
              <a:t> : en l’</a:t>
            </a:r>
            <a:r>
              <a:rPr lang="fr-FR" b="1" baseline="0" dirty="0" smtClean="0"/>
              <a:t>absence d’interconnexion</a:t>
            </a:r>
            <a:r>
              <a:rPr lang="fr-FR" baseline="0" dirty="0" smtClean="0"/>
              <a:t> entre ces services commerciaux grand public et ORCID, il n’y a pas d’échanges d’information entre eux</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63</a:t>
            </a:fld>
            <a:endParaRPr lang="fr-FR" dirty="0"/>
          </a:p>
        </p:txBody>
      </p:sp>
    </p:spTree>
    <p:extLst>
      <p:ext uri="{BB962C8B-B14F-4D97-AF65-F5344CB8AC3E}">
        <p14:creationId xmlns:p14="http://schemas.microsoft.com/office/powerpoint/2010/main" val="14093026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64</a:t>
            </a:fld>
            <a:endParaRPr lang="fr-FR" dirty="0"/>
          </a:p>
        </p:txBody>
      </p:sp>
    </p:spTree>
    <p:extLst>
      <p:ext uri="{BB962C8B-B14F-4D97-AF65-F5344CB8AC3E}">
        <p14:creationId xmlns:p14="http://schemas.microsoft.com/office/powerpoint/2010/main" val="39287964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Références</a:t>
            </a:r>
            <a:r>
              <a:rPr lang="fr-FR" baseline="0" dirty="0" smtClean="0"/>
              <a:t> :</a:t>
            </a:r>
            <a:r>
              <a:rPr lang="fr-FR" b="1" baseline="0" dirty="0" smtClean="0"/>
              <a:t> </a:t>
            </a:r>
            <a:r>
              <a:rPr lang="en-US" dirty="0" smtClean="0">
                <a:sym typeface="Wingdings" panose="05000000000000000000" pitchFamily="2" charset="2"/>
              </a:rPr>
              <a:t>Bernard Becker Medical</a:t>
            </a:r>
            <a:r>
              <a:rPr lang="en-US" baseline="0" dirty="0" smtClean="0">
                <a:sym typeface="Wingdings" panose="05000000000000000000" pitchFamily="2" charset="2"/>
              </a:rPr>
              <a:t> Library, </a:t>
            </a:r>
            <a:r>
              <a:rPr lang="en-US" i="1" baseline="0" dirty="0" smtClean="0">
                <a:sym typeface="Wingdings" panose="05000000000000000000" pitchFamily="2" charset="2"/>
              </a:rPr>
              <a:t>op. cit., </a:t>
            </a:r>
            <a:r>
              <a:rPr lang="en-US" baseline="0" dirty="0" smtClean="0">
                <a:sym typeface="Wingdings" panose="05000000000000000000" pitchFamily="2" charset="2"/>
              </a:rPr>
              <a:t>http://beckerguides.wustl.edu/c.php?g=299533&amp;p=2000966 et </a:t>
            </a:r>
            <a:r>
              <a:rPr lang="fr-FR" dirty="0" smtClean="0"/>
              <a:t>D. Fournier, </a:t>
            </a:r>
            <a:r>
              <a:rPr lang="fr-FR" i="1" dirty="0" smtClean="0"/>
              <a:t>op. </a:t>
            </a:r>
            <a:r>
              <a:rPr lang="fr-FR" i="1" dirty="0" err="1" smtClean="0"/>
              <a:t>cit</a:t>
            </a:r>
            <a:r>
              <a:rPr lang="fr-FR" i="1" dirty="0" smtClean="0"/>
              <a:t>.</a:t>
            </a:r>
            <a:r>
              <a:rPr lang="fr-FR" i="0" dirty="0" smtClean="0"/>
              <a:t>,</a:t>
            </a:r>
            <a:r>
              <a:rPr lang="fr-FR" i="0" baseline="0" dirty="0" smtClean="0"/>
              <a:t> </a:t>
            </a:r>
            <a:r>
              <a:rPr lang="fr-FR" i="0" dirty="0" smtClean="0"/>
              <a:t>http</a:t>
            </a:r>
            <a:r>
              <a:rPr lang="fr-FR" dirty="0" smtClean="0"/>
              <a:t>://weburfist.univ-bordeaux.fr/wp-content/uploads/2015/10/20150616_FOURNIER_URFIST-ID-AUTEURS.pdf</a:t>
            </a:r>
          </a:p>
          <a:p>
            <a:pPr defTabSz="918240">
              <a:defRPr/>
            </a:pPr>
            <a:endParaRPr lang="fr-FR" dirty="0" smtClean="0"/>
          </a:p>
          <a:p>
            <a:pPr defTabSz="918240">
              <a:spcAft>
                <a:spcPts val="603"/>
              </a:spcAft>
              <a:defRPr/>
            </a:pPr>
            <a:r>
              <a:rPr lang="fr-FR" sz="1100" b="1" u="sng" dirty="0">
                <a:solidFill>
                  <a:srgbClr val="73A545"/>
                </a:solidFill>
              </a:rPr>
              <a:t>Bien gérer ses identifiants</a:t>
            </a:r>
          </a:p>
          <a:p>
            <a:pPr marL="183330" indent="-90868" defTabSz="918240">
              <a:spcAft>
                <a:spcPts val="301"/>
              </a:spcAft>
              <a:buFontTx/>
              <a:buChar char="-"/>
              <a:defRPr/>
            </a:pPr>
            <a:r>
              <a:rPr lang="fr-FR" b="1" baseline="0" dirty="0" smtClean="0">
                <a:solidFill>
                  <a:srgbClr val="73A545"/>
                </a:solidFill>
              </a:rPr>
              <a:t>à utiliser dès que possible</a:t>
            </a:r>
            <a:endParaRPr lang="fr-FR" baseline="0" dirty="0" smtClean="0">
              <a:solidFill>
                <a:srgbClr val="73A545"/>
              </a:solidFill>
            </a:endParaRPr>
          </a:p>
          <a:p>
            <a:pPr marL="267820" lvl="1" indent="-84491" defTabSz="918240">
              <a:defRPr/>
            </a:pPr>
            <a:r>
              <a:rPr lang="fr-FR" baseline="0" dirty="0" smtClean="0"/>
              <a:t>- dans la thèse</a:t>
            </a:r>
          </a:p>
          <a:p>
            <a:pPr marL="267820" lvl="1" indent="-84491" defTabSz="918240">
              <a:defRPr/>
            </a:pPr>
            <a:r>
              <a:rPr lang="fr-FR" baseline="0" dirty="0" smtClean="0"/>
              <a:t>- lors de la soumission de demandes de bourses ou de financement</a:t>
            </a:r>
          </a:p>
          <a:p>
            <a:pPr marL="267820" lvl="1" indent="-84491" defTabSz="918240">
              <a:defRPr/>
            </a:pPr>
            <a:r>
              <a:rPr lang="fr-FR" baseline="0" dirty="0" smtClean="0"/>
              <a:t>- lors de la soumission et le </a:t>
            </a:r>
            <a:r>
              <a:rPr lang="fr-FR" i="1" baseline="0" dirty="0" err="1" smtClean="0"/>
              <a:t>reviewing</a:t>
            </a:r>
            <a:r>
              <a:rPr lang="fr-FR" i="0" baseline="0" dirty="0" smtClean="0"/>
              <a:t> d’articles</a:t>
            </a:r>
          </a:p>
          <a:p>
            <a:pPr marL="267820" lvl="1" indent="-84491" defTabSz="918240">
              <a:defRPr/>
            </a:pPr>
            <a:r>
              <a:rPr lang="fr-FR" i="0" baseline="0" dirty="0" smtClean="0"/>
              <a:t>- lors du téléchargement d’articles en </a:t>
            </a:r>
            <a:r>
              <a:rPr lang="fr-FR" i="1" baseline="0" dirty="0" smtClean="0"/>
              <a:t>open </a:t>
            </a:r>
            <a:r>
              <a:rPr lang="fr-FR" i="1" baseline="0" dirty="0" err="1" smtClean="0"/>
              <a:t>access</a:t>
            </a:r>
            <a:r>
              <a:rPr lang="fr-FR" i="0" baseline="0" dirty="0" smtClean="0"/>
              <a:t>, ou de jeux de données</a:t>
            </a:r>
          </a:p>
          <a:p>
            <a:pPr marL="267820" lvl="1" indent="-84491" defTabSz="918240">
              <a:defRPr/>
            </a:pPr>
            <a:r>
              <a:rPr lang="fr-FR" dirty="0" smtClean="0"/>
              <a:t>- lors d’une candidature (post-doc,</a:t>
            </a:r>
            <a:r>
              <a:rPr lang="fr-FR" baseline="0" dirty="0" smtClean="0"/>
              <a:t> emploi)</a:t>
            </a:r>
          </a:p>
          <a:p>
            <a:pPr marL="267820" lvl="1" indent="-84491" defTabSz="918240">
              <a:defRPr/>
            </a:pPr>
            <a:r>
              <a:rPr lang="fr-FR" baseline="0" dirty="0" smtClean="0"/>
              <a:t>- dans la signature, la carte de visite, etc.</a:t>
            </a:r>
          </a:p>
          <a:p>
            <a:pPr marL="267820" lvl="1" indent="-84491" defTabSz="918240">
              <a:defRPr/>
            </a:pPr>
            <a:endParaRPr lang="fr-FR" baseline="0" dirty="0" smtClean="0"/>
          </a:p>
          <a:p>
            <a:pPr marL="172170" indent="-79708" defTabSz="918240">
              <a:spcAft>
                <a:spcPts val="301"/>
              </a:spcAft>
              <a:buFontTx/>
              <a:buChar char="-"/>
              <a:defRPr/>
            </a:pPr>
            <a:r>
              <a:rPr lang="fr-FR" b="1" baseline="0" dirty="0" smtClean="0">
                <a:solidFill>
                  <a:srgbClr val="73A545"/>
                </a:solidFill>
              </a:rPr>
              <a:t>à mettre à jour régulièrement</a:t>
            </a:r>
            <a:r>
              <a:rPr lang="fr-FR" baseline="0" dirty="0" smtClean="0"/>
              <a:t>, pour tout changement</a:t>
            </a:r>
          </a:p>
          <a:p>
            <a:pPr marL="267820" lvl="1" indent="-84491" defTabSz="918240">
              <a:defRPr/>
            </a:pPr>
            <a:r>
              <a:rPr lang="fr-FR" baseline="0" dirty="0" smtClean="0"/>
              <a:t>- administratif : affiliation, responsabilités</a:t>
            </a:r>
          </a:p>
          <a:p>
            <a:pPr marL="267820" lvl="1" indent="-84491" defTabSz="918240">
              <a:defRPr/>
            </a:pPr>
            <a:r>
              <a:rPr lang="fr-FR" baseline="0" dirty="0" smtClean="0"/>
              <a:t>- scientifique : domaines de recherche, projets</a:t>
            </a:r>
          </a:p>
          <a:p>
            <a:pPr marL="267820" lvl="1" indent="-84491" defTabSz="918240">
              <a:defRPr/>
            </a:pPr>
            <a:r>
              <a:rPr lang="fr-FR" baseline="0" dirty="0" smtClean="0"/>
              <a:t>- bibliographiques : publications, jeux de données</a:t>
            </a:r>
          </a:p>
          <a:p>
            <a:pPr marL="267820" lvl="1" indent="-84491" defTabSz="918240">
              <a:defRPr/>
            </a:pPr>
            <a:r>
              <a:rPr lang="fr-FR" baseline="0" dirty="0" smtClean="0"/>
              <a:t>- personnel : adresse mail, autres ID et réseaux sociaux</a:t>
            </a:r>
          </a:p>
          <a:p>
            <a:pPr marL="345935" lvl="1" indent="-172170" defTabSz="918240">
              <a:buFontTx/>
              <a:buChar char="-"/>
              <a:defRPr/>
            </a:pPr>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65</a:t>
            </a:fld>
            <a:endParaRPr lang="fr-FR" dirty="0"/>
          </a:p>
        </p:txBody>
      </p:sp>
    </p:spTree>
    <p:extLst>
      <p:ext uri="{BB962C8B-B14F-4D97-AF65-F5344CB8AC3E}">
        <p14:creationId xmlns:p14="http://schemas.microsoft.com/office/powerpoint/2010/main" val="545385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Références </a:t>
            </a:r>
            <a:r>
              <a:rPr lang="fr-FR" dirty="0" smtClean="0"/>
              <a:t>: http://www.editorialmanager.com/pone/default.aspx, https://hal.archives-ouvertes.fr/ - autres exemples : https</a:t>
            </a:r>
            <a:r>
              <a:rPr lang="fr-FR" dirty="0"/>
              <a:t>://elifesciences.org/, http://scienceopen.com/ et https://www.crossref.org/</a:t>
            </a:r>
          </a:p>
          <a:p>
            <a:endParaRPr lang="fr-FR" dirty="0" smtClean="0"/>
          </a:p>
          <a:p>
            <a:pPr defTabSz="918240">
              <a:spcAft>
                <a:spcPts val="603"/>
              </a:spcAft>
              <a:defRPr/>
            </a:pPr>
            <a:r>
              <a:rPr lang="fr-FR" sz="1100" b="1" u="sng" dirty="0">
                <a:solidFill>
                  <a:srgbClr val="73A545"/>
                </a:solidFill>
              </a:rPr>
              <a:t>Les identifiants pour se créer une identité fédérée </a:t>
            </a:r>
            <a:endParaRPr lang="fr-FR" sz="1100" u="sng" dirty="0">
              <a:solidFill>
                <a:srgbClr val="73A545"/>
              </a:solidFill>
            </a:endParaRPr>
          </a:p>
          <a:p>
            <a:pPr marL="183330" indent="-90868"/>
            <a:r>
              <a:rPr lang="fr-FR" dirty="0" smtClean="0"/>
              <a:t>- sur le même principe que les connexions</a:t>
            </a:r>
            <a:r>
              <a:rPr lang="fr-FR" baseline="0" dirty="0" smtClean="0"/>
              <a:t> possibles via Facebook, Google et Twitter, de plus en plus de services académiques permettent de se créer un compte en utilisant ORCID, voire certains établissements permettent la connexion dans leur système d’information </a:t>
            </a:r>
            <a:r>
              <a:rPr lang="fr-FR" i="1" baseline="0" dirty="0" smtClean="0"/>
              <a:t>via</a:t>
            </a:r>
            <a:r>
              <a:rPr lang="fr-FR" baseline="0" dirty="0" smtClean="0"/>
              <a:t> ORCID</a:t>
            </a:r>
          </a:p>
          <a:p>
            <a:pPr marL="183330" indent="-90868"/>
            <a:r>
              <a:rPr lang="fr-FR" baseline="0" dirty="0" smtClean="0"/>
              <a:t>- ORCID fonctionne avec la même technologie que ces services (</a:t>
            </a:r>
            <a:r>
              <a:rPr lang="fr-FR" baseline="0" dirty="0" err="1" smtClean="0"/>
              <a:t>OAuth</a:t>
            </a:r>
            <a:r>
              <a:rPr lang="fr-FR" baseline="0" dirty="0" smtClean="0"/>
              <a:t>) qui permettent de s’identifier sur un site avec l’identifiant d’un site différent </a:t>
            </a:r>
            <a:r>
              <a:rPr lang="fr-FR" b="1" baseline="0" dirty="0" smtClean="0"/>
              <a:t>: simple intermédiaire d’authentification </a:t>
            </a:r>
            <a:r>
              <a:rPr lang="fr-FR" baseline="0" dirty="0" smtClean="0"/>
              <a:t>avec un service lors de la connexion et compatible avec de nombreux services</a:t>
            </a:r>
          </a:p>
          <a:p>
            <a:pPr marL="360282" indent="-92462">
              <a:buFont typeface="Wingdings"/>
              <a:buChar char="à"/>
            </a:pPr>
            <a:r>
              <a:rPr lang="fr-FR" baseline="0" dirty="0" smtClean="0">
                <a:sym typeface="Wingdings" panose="05000000000000000000" pitchFamily="2" charset="2"/>
              </a:rPr>
              <a:t> évite de multiplier les comptes, en ne conservant qu’un </a:t>
            </a:r>
            <a:r>
              <a:rPr lang="fr-FR" i="1" baseline="0" dirty="0" err="1" smtClean="0">
                <a:sym typeface="Wingdings" panose="05000000000000000000" pitchFamily="2" charset="2"/>
              </a:rPr>
              <a:t>username</a:t>
            </a:r>
            <a:r>
              <a:rPr lang="fr-FR" i="1" baseline="0" dirty="0" smtClean="0">
                <a:sym typeface="Wingdings" panose="05000000000000000000" pitchFamily="2" charset="2"/>
              </a:rPr>
              <a:t> </a:t>
            </a:r>
            <a:r>
              <a:rPr lang="fr-FR" i="0" baseline="0" dirty="0" smtClean="0">
                <a:sym typeface="Wingdings" panose="05000000000000000000" pitchFamily="2" charset="2"/>
              </a:rPr>
              <a:t> et un mot de passe</a:t>
            </a:r>
            <a:r>
              <a:rPr lang="fr-FR" baseline="0" dirty="0" smtClean="0">
                <a:sym typeface="Wingdings" panose="05000000000000000000" pitchFamily="2" charset="2"/>
              </a:rPr>
              <a:t> (</a:t>
            </a:r>
            <a:r>
              <a:rPr lang="fr-FR" i="1" baseline="0" dirty="0" smtClean="0">
                <a:sym typeface="Wingdings" panose="05000000000000000000" pitchFamily="2" charset="2"/>
              </a:rPr>
              <a:t>single </a:t>
            </a:r>
            <a:r>
              <a:rPr lang="fr-FR" i="1" baseline="0" dirty="0" err="1" smtClean="0">
                <a:sym typeface="Wingdings" panose="05000000000000000000" pitchFamily="2" charset="2"/>
              </a:rPr>
              <a:t>sign</a:t>
            </a:r>
            <a:r>
              <a:rPr lang="fr-FR" i="1" baseline="0" dirty="0" smtClean="0">
                <a:sym typeface="Wingdings" panose="05000000000000000000" pitchFamily="2" charset="2"/>
              </a:rPr>
              <a:t>-on </a:t>
            </a:r>
            <a:r>
              <a:rPr lang="fr-FR" i="0" baseline="0" dirty="0" smtClean="0">
                <a:sym typeface="Wingdings" panose="05000000000000000000" pitchFamily="2" charset="2"/>
              </a:rPr>
              <a:t>- SSO)</a:t>
            </a:r>
            <a:endParaRPr lang="fr-FR" baseline="0" dirty="0" smtClean="0">
              <a:sym typeface="Wingdings" panose="05000000000000000000" pitchFamily="2" charset="2"/>
            </a:endParaRPr>
          </a:p>
          <a:p>
            <a:pPr marL="360282" indent="-92462">
              <a:buFont typeface="Wingdings"/>
              <a:buChar char="à"/>
            </a:pPr>
            <a:r>
              <a:rPr lang="fr-FR" baseline="0" dirty="0" smtClean="0">
                <a:sym typeface="Wingdings" panose="05000000000000000000" pitchFamily="2" charset="2"/>
              </a:rPr>
              <a:t> conservé même en cas de changement d’institution (</a:t>
            </a:r>
            <a:r>
              <a:rPr lang="fr-FR" i="1" baseline="0" dirty="0" err="1" smtClean="0">
                <a:sym typeface="Wingdings" panose="05000000000000000000" pitchFamily="2" charset="2"/>
              </a:rPr>
              <a:t>portability</a:t>
            </a:r>
            <a:r>
              <a:rPr lang="fr-FR" baseline="0" dirty="0" smtClean="0">
                <a:sym typeface="Wingdings" panose="05000000000000000000" pitchFamily="2" charset="2"/>
              </a:rPr>
              <a:t>)</a:t>
            </a:r>
          </a:p>
          <a:p>
            <a:pPr marL="360282" indent="-92462">
              <a:buFont typeface="Wingdings"/>
              <a:buChar char="à"/>
            </a:pPr>
            <a:r>
              <a:rPr lang="fr-FR" baseline="0" dirty="0" smtClean="0">
                <a:sym typeface="Wingdings" panose="05000000000000000000" pitchFamily="2" charset="2"/>
              </a:rPr>
              <a:t> dans le cas d’ORCID, plus éthique que la connexion avec Facebook ou Google (cf. connexion sur </a:t>
            </a:r>
            <a:r>
              <a:rPr lang="fr-FR" baseline="0" dirty="0" err="1" smtClean="0">
                <a:sym typeface="Wingdings" panose="05000000000000000000" pitchFamily="2" charset="2"/>
              </a:rPr>
              <a:t>ScienceOpen</a:t>
            </a:r>
            <a:r>
              <a:rPr lang="fr-FR" baseline="0" dirty="0" smtClean="0">
                <a:sym typeface="Wingdings" panose="05000000000000000000" pitchFamily="2" charset="2"/>
              </a:rPr>
              <a:t> : possibilité de se créer un compte avec LinkedIn, Facebook ou ORCID)</a:t>
            </a:r>
          </a:p>
          <a:p>
            <a:pPr marL="360282" indent="-92462">
              <a:buFont typeface="Wingdings"/>
              <a:buChar char="à"/>
            </a:pPr>
            <a:r>
              <a:rPr lang="fr-FR" baseline="0" dirty="0" smtClean="0">
                <a:sym typeface="Wingdings" panose="05000000000000000000" pitchFamily="2" charset="2"/>
              </a:rPr>
              <a:t> possibilité de services complémentaires (ex. : échanges d’informations)</a:t>
            </a:r>
          </a:p>
          <a:p>
            <a:pPr marL="183330" indent="-90868"/>
            <a:r>
              <a:rPr lang="fr-FR" baseline="0" dirty="0" smtClean="0">
                <a:sym typeface="Wingdings" panose="05000000000000000000" pitchFamily="2" charset="2"/>
              </a:rPr>
              <a:t>- exemple d’utilisation : aux Pays-Bas, utilisation d’ORCID comme moyen de connexion dans </a:t>
            </a:r>
            <a:r>
              <a:rPr lang="fr-FR" baseline="0" dirty="0" err="1" smtClean="0">
                <a:sym typeface="Wingdings" panose="05000000000000000000" pitchFamily="2" charset="2"/>
              </a:rPr>
              <a:t>SURFconext</a:t>
            </a:r>
            <a:r>
              <a:rPr lang="fr-FR" baseline="0" dirty="0" smtClean="0">
                <a:sym typeface="Wingdings" panose="05000000000000000000" pitchFamily="2" charset="2"/>
              </a:rPr>
              <a:t>, la fédération d’identités locale (</a:t>
            </a:r>
            <a:r>
              <a:rPr lang="fr-FR" dirty="0" smtClean="0"/>
              <a:t>Clifford Tatum. </a:t>
            </a:r>
            <a:r>
              <a:rPr lang="en-US" i="1" dirty="0" smtClean="0"/>
              <a:t>Co-evolution of Author IDs and Research Information Infrastructure in the Netherlands</a:t>
            </a:r>
            <a:r>
              <a:rPr lang="en-US" dirty="0" smtClean="0"/>
              <a:t>. </a:t>
            </a:r>
            <a:r>
              <a:rPr lang="fr-FR" dirty="0" smtClean="0"/>
              <a:t>Journée URFIST de Bordeaux, </a:t>
            </a:r>
            <a:r>
              <a:rPr lang="fr-FR" i="1" dirty="0" smtClean="0"/>
              <a:t>L’identité du publiant à l’épreuve du numérique,</a:t>
            </a:r>
            <a:r>
              <a:rPr lang="fr-FR" dirty="0" smtClean="0"/>
              <a:t> Bordeaux, 16/06/2015. Présentation, 36 p. [en ligne]. Disponible sur http://weburfist.univ-bordeaux.fr/wp-content/uploads/2015/10/20150616_TATUM_URFIST_DAI.pdf)</a:t>
            </a:r>
          </a:p>
          <a:p>
            <a:pPr marL="183330" indent="-90868"/>
            <a:endParaRPr lang="fr-FR" b="1" dirty="0" smtClean="0">
              <a:solidFill>
                <a:srgbClr val="FF0000"/>
              </a:solidFill>
            </a:endParaRPr>
          </a:p>
          <a:p>
            <a:pPr marL="183330" indent="-97245"/>
            <a:r>
              <a:rPr lang="fr-FR" b="1" dirty="0" smtClean="0"/>
              <a:t>Limites</a:t>
            </a:r>
            <a:r>
              <a:rPr lang="fr-FR" dirty="0" smtClean="0"/>
              <a:t> </a:t>
            </a:r>
            <a:r>
              <a:rPr lang="fr-FR" dirty="0"/>
              <a:t>: Plusieurs services existent déjà dans le domaine académique (cf. aussi </a:t>
            </a:r>
            <a:r>
              <a:rPr lang="fr-FR" dirty="0" err="1"/>
              <a:t>Eduroam</a:t>
            </a:r>
            <a:r>
              <a:rPr lang="fr-FR" dirty="0"/>
              <a:t>, </a:t>
            </a:r>
            <a:r>
              <a:rPr lang="fr-FR" dirty="0" err="1"/>
              <a:t>Shibboleth</a:t>
            </a:r>
            <a:r>
              <a:rPr lang="fr-FR" dirty="0"/>
              <a:t>). Il conviendrait que ces services développent des caractéristiques complémentaires, comme l’accès aux ressources numériques des institutions ou des services personnalisés. Même si cela pose des questions sur les données personnelles, ce serait également un moyen de rassembler des données jusque-là dispersées (cf. Roger C. </a:t>
            </a:r>
            <a:r>
              <a:rPr lang="fr-FR" dirty="0" err="1"/>
              <a:t>Schonfeld</a:t>
            </a:r>
            <a:r>
              <a:rPr lang="fr-FR" dirty="0"/>
              <a:t>. « A single user </a:t>
            </a:r>
            <a:r>
              <a:rPr lang="fr-FR" dirty="0" err="1"/>
              <a:t>account</a:t>
            </a:r>
            <a:r>
              <a:rPr lang="fr-FR" dirty="0"/>
              <a:t> ». </a:t>
            </a:r>
            <a:r>
              <a:rPr lang="fr-FR" i="1" dirty="0"/>
              <a:t>The </a:t>
            </a:r>
            <a:r>
              <a:rPr lang="fr-FR" i="1" dirty="0" err="1"/>
              <a:t>scholarly</a:t>
            </a:r>
            <a:r>
              <a:rPr lang="fr-FR" i="1" dirty="0"/>
              <a:t> </a:t>
            </a:r>
            <a:r>
              <a:rPr lang="fr-FR" i="1" dirty="0" err="1"/>
              <a:t>kitchen</a:t>
            </a:r>
            <a:r>
              <a:rPr lang="fr-FR" dirty="0"/>
              <a:t>.  29/07/2015. [en ligne]. Disponible sur :  https://scholarlykitchen.sspnet.org/2015/07/29/a-single-user-account/)</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66</a:t>
            </a:fld>
            <a:endParaRPr lang="fr-FR" dirty="0"/>
          </a:p>
        </p:txBody>
      </p:sp>
    </p:spTree>
    <p:extLst>
      <p:ext uri="{BB962C8B-B14F-4D97-AF65-F5344CB8AC3E}">
        <p14:creationId xmlns:p14="http://schemas.microsoft.com/office/powerpoint/2010/main" val="570096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fr-FR" i="0" baseline="0" dirty="0" smtClean="0"/>
              <a:t>J. Brown, </a:t>
            </a:r>
            <a:r>
              <a:rPr lang="fr-FR" i="1" baseline="0" dirty="0" smtClean="0"/>
              <a:t>op. </a:t>
            </a:r>
            <a:r>
              <a:rPr lang="fr-FR" i="1" baseline="0" dirty="0" err="1" smtClean="0"/>
              <a:t>cit</a:t>
            </a:r>
            <a:r>
              <a:rPr lang="fr-FR" i="1" baseline="0" dirty="0" smtClean="0"/>
              <a:t>., </a:t>
            </a:r>
            <a:r>
              <a:rPr lang="fr-FR" dirty="0" smtClean="0"/>
              <a:t>http://www.ariessys.com/wp-content/uploads/ORCID_Use_Cases_JB.pdf</a:t>
            </a:r>
          </a:p>
          <a:p>
            <a:endParaRPr lang="fr-FR" sz="1100" dirty="0"/>
          </a:p>
          <a:p>
            <a:pPr>
              <a:spcAft>
                <a:spcPts val="603"/>
              </a:spcAft>
            </a:pPr>
            <a:r>
              <a:rPr lang="fr-FR" sz="1100" b="1" u="sng" dirty="0">
                <a:solidFill>
                  <a:srgbClr val="73A545"/>
                </a:solidFill>
              </a:rPr>
              <a:t>Intérêt pour rationaliser le travail</a:t>
            </a:r>
            <a:endParaRPr lang="fr-FR" sz="1100" dirty="0"/>
          </a:p>
          <a:p>
            <a:pPr marL="183330" indent="-90868">
              <a:spcAft>
                <a:spcPts val="301"/>
              </a:spcAft>
            </a:pPr>
            <a:r>
              <a:rPr lang="fr-FR" b="1" dirty="0" smtClean="0">
                <a:solidFill>
                  <a:srgbClr val="73A545"/>
                </a:solidFill>
              </a:rPr>
              <a:t>- faciliter la gestion et la charge de travail…</a:t>
            </a:r>
          </a:p>
          <a:p>
            <a:pPr marL="360282" indent="-92462"/>
            <a:r>
              <a:rPr lang="fr-FR" dirty="0"/>
              <a:t>- interopérabilité entre les </a:t>
            </a:r>
            <a:r>
              <a:rPr lang="fr-FR" dirty="0" smtClean="0"/>
              <a:t>plateformes = </a:t>
            </a:r>
            <a:r>
              <a:rPr lang="fr-FR" b="1" dirty="0" smtClean="0"/>
              <a:t>échange </a:t>
            </a:r>
            <a:r>
              <a:rPr lang="fr-FR" b="1" dirty="0"/>
              <a:t>d’informations </a:t>
            </a:r>
            <a:br>
              <a:rPr lang="fr-FR" b="1" dirty="0"/>
            </a:br>
            <a:r>
              <a:rPr lang="fr-FR" b="1" dirty="0"/>
              <a:t>alimentations croisées </a:t>
            </a:r>
            <a:r>
              <a:rPr lang="fr-FR" dirty="0"/>
              <a:t>entre les services = </a:t>
            </a:r>
            <a:r>
              <a:rPr lang="fr-FR" b="1" dirty="0"/>
              <a:t>gain de temps et mise à jour facilitée</a:t>
            </a:r>
          </a:p>
          <a:p>
            <a:pPr marL="360282" indent="-92462"/>
            <a:r>
              <a:rPr lang="fr-FR" b="1" dirty="0" smtClean="0"/>
              <a:t>- limiter </a:t>
            </a:r>
            <a:r>
              <a:rPr lang="fr-FR" b="1" dirty="0"/>
              <a:t>la saisie </a:t>
            </a:r>
            <a:r>
              <a:rPr lang="fr-FR" b="1" dirty="0" smtClean="0"/>
              <a:t>multiple </a:t>
            </a:r>
            <a:r>
              <a:rPr lang="fr-FR" b="1" dirty="0"/>
              <a:t>des mêmes </a:t>
            </a:r>
            <a:r>
              <a:rPr lang="fr-FR" b="1" dirty="0" smtClean="0"/>
              <a:t>informations</a:t>
            </a:r>
          </a:p>
          <a:p>
            <a:pPr marL="345935" indent="-78115"/>
            <a:r>
              <a:rPr lang="fr-FR" b="1" dirty="0" smtClean="0"/>
              <a:t>- faciliter </a:t>
            </a:r>
            <a:r>
              <a:rPr lang="fr-FR" b="1" dirty="0"/>
              <a:t>le repérage des étapes de la production scientifique </a:t>
            </a:r>
            <a:r>
              <a:rPr lang="fr-FR" dirty="0"/>
              <a:t>:</a:t>
            </a:r>
          </a:p>
          <a:p>
            <a:pPr marL="543612" lvl="1" indent="-78115">
              <a:buFontTx/>
              <a:buChar char="-"/>
            </a:pPr>
            <a:r>
              <a:rPr lang="fr-FR" dirty="0"/>
              <a:t>ex. : un article depuis sa soumission, à sa publication et son indexation dans une base de données ou son dépôt dans une archive ouverte</a:t>
            </a:r>
          </a:p>
          <a:p>
            <a:pPr marL="543612" lvl="1" indent="-78115">
              <a:buFontTx/>
              <a:buChar char="-"/>
            </a:pPr>
            <a:r>
              <a:rPr lang="fr-FR" dirty="0"/>
              <a:t>ex. : un brevet depuis la demande de dépôt auprès d’un office de brevets, à sa publication et son indexation dans une base de données de brevets</a:t>
            </a:r>
          </a:p>
          <a:p>
            <a:pPr marL="543612" lvl="1" indent="-78115">
              <a:buFontTx/>
              <a:buChar char="-"/>
            </a:pPr>
            <a:r>
              <a:rPr lang="fr-FR" dirty="0"/>
              <a:t>ex. : un financement depuis la soumission du projet auprès d’un bailleur de fonds aux publications et brevets qui en </a:t>
            </a:r>
            <a:r>
              <a:rPr lang="fr-FR" dirty="0" smtClean="0"/>
              <a:t>découlent</a:t>
            </a:r>
          </a:p>
          <a:p>
            <a:pPr marL="543612" lvl="1" indent="-78115">
              <a:buFontTx/>
              <a:buChar char="-"/>
            </a:pPr>
            <a:endParaRPr lang="fr-FR" dirty="0"/>
          </a:p>
          <a:p>
            <a:pPr marL="183330" indent="-84491">
              <a:spcAft>
                <a:spcPts val="301"/>
              </a:spcAft>
            </a:pPr>
            <a:r>
              <a:rPr lang="fr-FR" b="1" baseline="0" dirty="0" smtClean="0">
                <a:solidFill>
                  <a:srgbClr val="73A545"/>
                </a:solidFill>
              </a:rPr>
              <a:t>- … pour tous les partenaires</a:t>
            </a:r>
            <a:r>
              <a:rPr lang="fr-FR" b="1" dirty="0" smtClean="0">
                <a:solidFill>
                  <a:srgbClr val="73A545"/>
                </a:solidFill>
              </a:rPr>
              <a:t> de la chaîne de travail</a:t>
            </a:r>
            <a:endParaRPr lang="fr-FR" b="1" baseline="0" dirty="0" smtClean="0">
              <a:solidFill>
                <a:srgbClr val="73A545"/>
              </a:solidFill>
            </a:endParaRPr>
          </a:p>
          <a:p>
            <a:pPr marL="360282" indent="-84491"/>
            <a:r>
              <a:rPr lang="fr-FR" baseline="0" dirty="0" smtClean="0"/>
              <a:t>- entre les chercheurs et les bailleurs de fonds (processus de soumission, suivi et évaluation de projets) </a:t>
            </a:r>
          </a:p>
          <a:p>
            <a:pPr marL="360282" indent="-84491">
              <a:buFontTx/>
              <a:buChar char="-"/>
            </a:pPr>
            <a:r>
              <a:rPr lang="fr-FR" baseline="0" dirty="0" smtClean="0"/>
              <a:t>entre les chercheurs et les éditeurs (processus de soumission et de </a:t>
            </a:r>
            <a:r>
              <a:rPr lang="fr-FR" i="1" baseline="0" dirty="0" err="1" smtClean="0"/>
              <a:t>peer-review</a:t>
            </a:r>
            <a:r>
              <a:rPr lang="fr-FR" i="0" baseline="0" dirty="0" smtClean="0"/>
              <a:t>)</a:t>
            </a:r>
          </a:p>
          <a:p>
            <a:pPr marL="543612" lvl="1" indent="-78115">
              <a:buFontTx/>
              <a:buChar char="-"/>
            </a:pPr>
            <a:r>
              <a:rPr lang="fr-FR" i="0" baseline="0" dirty="0" smtClean="0"/>
              <a:t>ex. : passage automatique d’informations du compte ORCID vers la plateforme de soumission : Springer Nature : « </a:t>
            </a:r>
            <a:r>
              <a:rPr lang="en-US" i="1" baseline="0" dirty="0" smtClean="0"/>
              <a:t>If you already have an ORCID </a:t>
            </a:r>
            <a:r>
              <a:rPr lang="en-US" i="1" baseline="0" dirty="0" err="1" smtClean="0"/>
              <a:t>iD</a:t>
            </a:r>
            <a:r>
              <a:rPr lang="en-US" i="1" baseline="0" dirty="0" smtClean="0"/>
              <a:t>, our submission system will automatically fill in your profile</a:t>
            </a:r>
            <a:r>
              <a:rPr lang="fr-FR" i="0" baseline="0" dirty="0" smtClean="0"/>
              <a:t> » (https://www.springer.com/fr/authors-editors/orcid)</a:t>
            </a:r>
          </a:p>
          <a:p>
            <a:pPr marL="543612" lvl="1" indent="-78115">
              <a:buFontTx/>
              <a:buChar char="-"/>
            </a:pPr>
            <a:r>
              <a:rPr lang="fr-FR" i="0" baseline="0" dirty="0" smtClean="0"/>
              <a:t>ex. : </a:t>
            </a:r>
            <a:r>
              <a:rPr lang="fr-FR" i="0" baseline="0" dirty="0" err="1" smtClean="0"/>
              <a:t>Autop</a:t>
            </a:r>
            <a:r>
              <a:rPr lang="fr-FR" i="0" baseline="0" dirty="0" smtClean="0"/>
              <a:t>-Update Crossref / ORCID (cf. illustration)</a:t>
            </a:r>
          </a:p>
          <a:p>
            <a:pPr marL="543612" lvl="1" indent="-78115">
              <a:buFontTx/>
              <a:buChar char="-"/>
            </a:pPr>
            <a:r>
              <a:rPr lang="fr-FR" dirty="0" smtClean="0"/>
              <a:t>ex. : passerelle HAL et système local (cf. </a:t>
            </a:r>
            <a:r>
              <a:rPr lang="fr-FR" i="1" dirty="0" smtClean="0"/>
              <a:t>infra</a:t>
            </a:r>
            <a:r>
              <a:rPr lang="fr-FR" dirty="0" smtClean="0"/>
              <a:t>)</a:t>
            </a:r>
            <a:endParaRPr lang="fr-FR" baseline="0" dirty="0" smtClean="0"/>
          </a:p>
          <a:p>
            <a:pPr marL="360282" indent="-92462">
              <a:buFontTx/>
              <a:buChar char="-"/>
            </a:pPr>
            <a:r>
              <a:rPr lang="fr-FR" baseline="0" dirty="0" smtClean="0"/>
              <a:t>entre les chercheurs et les institutions (récupération de données pour les services d’information de l’institution à des fins bibliométriques notamment) – ex : </a:t>
            </a:r>
            <a:r>
              <a:rPr lang="fr-FR" i="1" baseline="0" dirty="0" smtClean="0"/>
              <a:t>infra</a:t>
            </a:r>
            <a:endParaRPr lang="fr-FR" baseline="0" dirty="0" smtClean="0"/>
          </a:p>
          <a:p>
            <a:pPr marL="360282" indent="-92462">
              <a:buFontTx/>
              <a:buChar char="-"/>
            </a:pPr>
            <a:r>
              <a:rPr lang="fr-FR" baseline="0" dirty="0" smtClean="0"/>
              <a:t>du chercheur lui-même (pas de multiples saisies des mêmes informations dans différents systèmes, voire récupération possible des informations dans différents formats) : 40 % des enquêtés ORCID de 2017 utilisent les mises à jour automatiques de </a:t>
            </a:r>
            <a:r>
              <a:rPr lang="fr-FR" baseline="0" dirty="0" err="1" smtClean="0"/>
              <a:t>Crossref</a:t>
            </a:r>
            <a:r>
              <a:rPr lang="fr-FR" baseline="0" dirty="0" smtClean="0"/>
              <a:t> et </a:t>
            </a:r>
            <a:r>
              <a:rPr lang="fr-FR" baseline="0" dirty="0" err="1" smtClean="0"/>
              <a:t>DataCite</a:t>
            </a:r>
            <a:r>
              <a:rPr lang="fr-FR" baseline="0" dirty="0" smtClean="0"/>
              <a:t> (ORCID, </a:t>
            </a:r>
            <a:r>
              <a:rPr lang="fr-FR" i="1" baseline="0" dirty="0" smtClean="0"/>
              <a:t>op. </a:t>
            </a:r>
            <a:r>
              <a:rPr lang="fr-FR" i="1" baseline="0" dirty="0" err="1" smtClean="0"/>
              <a:t>cit</a:t>
            </a:r>
            <a:r>
              <a:rPr lang="fr-FR" i="1" baseline="0" dirty="0" smtClean="0"/>
              <a:t>.</a:t>
            </a:r>
            <a:r>
              <a:rPr lang="fr-FR" i="0" baseline="0" dirty="0" smtClean="0"/>
              <a:t>,</a:t>
            </a:r>
            <a:r>
              <a:rPr lang="en-US" baseline="0" dirty="0" smtClean="0"/>
              <a:t> https://figshare.com/articles/ORCID_2017_Community_Survey_Report/5525476/1 )</a:t>
            </a:r>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67</a:t>
            </a:fld>
            <a:endParaRPr lang="fr-FR" dirty="0"/>
          </a:p>
        </p:txBody>
      </p:sp>
    </p:spTree>
    <p:extLst>
      <p:ext uri="{BB962C8B-B14F-4D97-AF65-F5344CB8AC3E}">
        <p14:creationId xmlns:p14="http://schemas.microsoft.com/office/powerpoint/2010/main" val="1896652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a:t>
            </a:r>
            <a:r>
              <a:rPr lang="fr-FR" i="0" baseline="0" dirty="0" smtClean="0"/>
              <a:t>: J. Brown, </a:t>
            </a:r>
            <a:r>
              <a:rPr lang="fr-FR" i="1" baseline="0" dirty="0" smtClean="0"/>
              <a:t>op. </a:t>
            </a:r>
            <a:r>
              <a:rPr lang="fr-FR" i="1" baseline="0" dirty="0" err="1" smtClean="0"/>
              <a:t>cit</a:t>
            </a:r>
            <a:r>
              <a:rPr lang="fr-FR" i="1" baseline="0" dirty="0" smtClean="0"/>
              <a:t>., </a:t>
            </a:r>
            <a:r>
              <a:rPr lang="fr-FR" dirty="0" smtClean="0"/>
              <a:t>http://www.ariessys.com/wp-content/uploads/ORCID_Use_Cases_JB.pdf</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68</a:t>
            </a:fld>
            <a:endParaRPr lang="fr-FR" dirty="0"/>
          </a:p>
        </p:txBody>
      </p:sp>
    </p:spTree>
    <p:extLst>
      <p:ext uri="{BB962C8B-B14F-4D97-AF65-F5344CB8AC3E}">
        <p14:creationId xmlns:p14="http://schemas.microsoft.com/office/powerpoint/2010/main" val="31774716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Références : Nicolas Constans. « Une nouvelle page web pour chaque chercheur ». </a:t>
            </a:r>
            <a:r>
              <a:rPr lang="fr-FR" i="1" dirty="0"/>
              <a:t>Blog présidence. </a:t>
            </a:r>
            <a:r>
              <a:rPr lang="fr-FR" dirty="0"/>
              <a:t> 7/12/2015. [en ligne]. Disponible sur : https://presidence.univ-lille3.fr/index.php/2015/12/07/une-nouvelle-page-web-pour-chaque-chercheur/ ; Université de Lille 3. </a:t>
            </a:r>
            <a:r>
              <a:rPr lang="fr-FR" i="1" dirty="0"/>
              <a:t>Créer son identifiant auteur dans HAL (</a:t>
            </a:r>
            <a:r>
              <a:rPr lang="fr-FR" i="1" dirty="0" err="1"/>
              <a:t>IdHAL</a:t>
            </a:r>
            <a:r>
              <a:rPr lang="fr-FR" i="1" dirty="0"/>
              <a:t>)</a:t>
            </a:r>
            <a:r>
              <a:rPr lang="fr-FR" dirty="0"/>
              <a:t>. 4/2016. 12 p. [en ligne]. Disponible sur : http://hal.univ-lille3.fr/public/Tutoriel_creer_son_idHAL.pdf</a:t>
            </a:r>
          </a:p>
          <a:p>
            <a:endParaRPr lang="fr-FR" dirty="0" smtClean="0"/>
          </a:p>
          <a:p>
            <a:pPr marL="543612" indent="-92462"/>
            <a:r>
              <a:rPr lang="fr-FR" dirty="0" smtClean="0"/>
              <a:t>- exemples autour d’HAL</a:t>
            </a:r>
          </a:p>
          <a:p>
            <a:pPr marL="628102" indent="-92462"/>
            <a:r>
              <a:rPr lang="fr-FR" dirty="0" smtClean="0"/>
              <a:t>- Lille 3 : Dans</a:t>
            </a:r>
            <a:r>
              <a:rPr lang="fr-FR" baseline="0" dirty="0" smtClean="0"/>
              <a:t> le cadre de la mise en place d’une page professionnelle « officielle », l’université de Lille a mis en place des alimentations aussi automatisées que possible à partir de différentes bases de données. Les publications sont indiquées automatiquement si le chercheur les a indiquées sur HAL et à créer son identifiant IdHAL</a:t>
            </a:r>
          </a:p>
          <a:p>
            <a:pPr marL="628102" indent="-84491"/>
            <a:r>
              <a:rPr lang="fr-FR" dirty="0"/>
              <a:t>- pour une institution : nombreux services </a:t>
            </a:r>
          </a:p>
          <a:p>
            <a:pPr marL="811432" lvl="1" indent="-92462">
              <a:buFontTx/>
              <a:buChar char="-"/>
            </a:pPr>
            <a:r>
              <a:rPr lang="fr-FR" dirty="0"/>
              <a:t>ex. : université Rennes 1 : https://hal-univ-rennes1.archives-ouvertes.fr/ &gt; services</a:t>
            </a:r>
          </a:p>
          <a:p>
            <a:pPr marL="811432" lvl="1" indent="-92462">
              <a:buFontTx/>
              <a:buChar char="-"/>
            </a:pPr>
            <a:r>
              <a:rPr lang="fr-FR" dirty="0"/>
              <a:t>ex. : dans le cadre des rapports d’activité </a:t>
            </a:r>
            <a:r>
              <a:rPr lang="fr-FR" b="1" dirty="0"/>
              <a:t>CRAC</a:t>
            </a:r>
            <a:r>
              <a:rPr lang="fr-FR" dirty="0"/>
              <a:t> </a:t>
            </a:r>
            <a:r>
              <a:rPr lang="fr-FR" dirty="0" smtClean="0"/>
              <a:t>(Compte </a:t>
            </a:r>
            <a:r>
              <a:rPr lang="fr-FR" dirty="0"/>
              <a:t>rendu annuel d’activité) et </a:t>
            </a:r>
            <a:r>
              <a:rPr lang="fr-FR" b="1" dirty="0"/>
              <a:t>RIBAC</a:t>
            </a:r>
            <a:r>
              <a:rPr lang="fr-FR" dirty="0"/>
              <a:t> (Recueil </a:t>
            </a:r>
            <a:r>
              <a:rPr lang="fr-FR" dirty="0" smtClean="0"/>
              <a:t>d‘informations </a:t>
            </a:r>
            <a:r>
              <a:rPr lang="fr-FR" dirty="0"/>
              <a:t>pour un </a:t>
            </a:r>
            <a:r>
              <a:rPr lang="fr-FR" dirty="0" smtClean="0"/>
              <a:t>observatoire </a:t>
            </a:r>
            <a:r>
              <a:rPr lang="fr-FR" dirty="0"/>
              <a:t>des </a:t>
            </a:r>
            <a:r>
              <a:rPr lang="fr-FR" dirty="0" smtClean="0"/>
              <a:t>activités </a:t>
            </a:r>
            <a:r>
              <a:rPr lang="fr-FR" dirty="0"/>
              <a:t>de </a:t>
            </a:r>
            <a:r>
              <a:rPr lang="fr-FR" dirty="0" smtClean="0"/>
              <a:t>recherche </a:t>
            </a:r>
            <a:r>
              <a:rPr lang="fr-FR" dirty="0"/>
              <a:t>en SHS, https://www.ribac-shs.cnrs.fr/) : bouton « import de HAL » qui permet de récupérer automatiquement toutes les publications HAL de l’année N et de l’année </a:t>
            </a:r>
            <a:r>
              <a:rPr lang="fr-FR" dirty="0" smtClean="0"/>
              <a:t>N-1 ; possibilité de tester : https://www.ccsd.cnrs.fr/2019/10/quelles-sont-les-publications-deposees-dans-hal-qui-apparaitront-dans-votre-fiche-crac-cette-annee-faites-le-test/</a:t>
            </a:r>
            <a:endParaRPr lang="fr-FR" dirty="0"/>
          </a:p>
          <a:p>
            <a:pPr marL="628102" indent="-92462"/>
            <a:r>
              <a:rPr lang="fr-FR" baseline="0" dirty="0" smtClean="0"/>
              <a:t>- depuis le CV HAL, disponible uniquement avec un IdHAL, </a:t>
            </a:r>
            <a:r>
              <a:rPr lang="fr-FR" b="1" baseline="0" dirty="0" smtClean="0"/>
              <a:t>nombreuses possibilités de récupération/d’export des informations</a:t>
            </a:r>
            <a:r>
              <a:rPr lang="fr-FR" baseline="0" dirty="0" smtClean="0"/>
              <a:t> </a:t>
            </a:r>
          </a:p>
          <a:p>
            <a:pPr marL="811432" indent="-92462">
              <a:buFontTx/>
              <a:buChar char="-"/>
            </a:pPr>
            <a:r>
              <a:rPr lang="fr-FR" baseline="0" dirty="0" smtClean="0"/>
              <a:t>pour un chercheur : ex. bibliographie en différents formats, cf. https://cv.archives-ouvertes.fr/laurentromary </a:t>
            </a:r>
          </a:p>
          <a:p>
            <a:pPr marL="172170" indent="-79708">
              <a:buFontTx/>
              <a:buChar char="-"/>
            </a:pPr>
            <a:endParaRPr lang="fr-FR" dirty="0"/>
          </a:p>
          <a:p>
            <a:pPr marL="172170" indent="-79708">
              <a:buFontTx/>
              <a:buChar char="-"/>
            </a:pPr>
            <a:endParaRPr lang="fr-FR" baseline="0" dirty="0" smtClean="0"/>
          </a:p>
          <a:p>
            <a:pPr marL="172170" indent="-79708">
              <a:buFontTx/>
              <a:buChar char="-"/>
            </a:pPr>
            <a:endParaRPr lang="fr-FR" dirty="0"/>
          </a:p>
          <a:p>
            <a:pPr marL="172170" indent="-79708">
              <a:buFontTx/>
              <a:buChar char="-"/>
            </a:pPr>
            <a:endParaRPr lang="fr-FR" baseline="0" dirty="0" smtClean="0"/>
          </a:p>
          <a:p>
            <a:pPr marL="172170" indent="-79708">
              <a:buFontTx/>
              <a:buChar char="-"/>
            </a:pPr>
            <a:endParaRPr lang="fr-FR" dirty="0"/>
          </a:p>
          <a:p>
            <a:pPr marL="172170" indent="-79708">
              <a:buFontTx/>
              <a:buChar char="-"/>
            </a:pPr>
            <a:endParaRPr lang="fr-FR" baseline="0" dirty="0" smtClean="0"/>
          </a:p>
        </p:txBody>
      </p:sp>
      <p:pic>
        <p:nvPicPr>
          <p:cNvPr id="4" name="Image 3"/>
          <p:cNvPicPr>
            <a:picLocks noChangeAspect="1"/>
          </p:cNvPicPr>
          <p:nvPr/>
        </p:nvPicPr>
        <p:blipFill>
          <a:blip r:embed="rId3"/>
          <a:stretch>
            <a:fillRect/>
          </a:stretch>
        </p:blipFill>
        <p:spPr>
          <a:xfrm>
            <a:off x="4150907" y="8350903"/>
            <a:ext cx="1627593" cy="1140828"/>
          </a:xfrm>
          <a:prstGeom prst="rect">
            <a:avLst/>
          </a:prstGeom>
        </p:spPr>
      </p:pic>
      <p:sp>
        <p:nvSpPr>
          <p:cNvPr id="5" name="Espace réservé du numéro de diapositive 4"/>
          <p:cNvSpPr>
            <a:spLocks noGrp="1"/>
          </p:cNvSpPr>
          <p:nvPr>
            <p:ph type="sldNum" sz="quarter" idx="10"/>
          </p:nvPr>
        </p:nvSpPr>
        <p:spPr/>
        <p:txBody>
          <a:bodyPr/>
          <a:lstStyle/>
          <a:p>
            <a:fld id="{44E8FCA9-07BF-4693-BA1A-3E25B8FBA966}" type="slidenum">
              <a:rPr lang="fr-FR" smtClean="0"/>
              <a:pPr/>
              <a:t>69</a:t>
            </a:fld>
            <a:endParaRPr lang="fr-FR" dirty="0"/>
          </a:p>
        </p:txBody>
      </p:sp>
    </p:spTree>
    <p:extLst>
      <p:ext uri="{BB962C8B-B14F-4D97-AF65-F5344CB8AC3E}">
        <p14:creationId xmlns:p14="http://schemas.microsoft.com/office/powerpoint/2010/main" val="89335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INIST-CNRS. </a:t>
            </a:r>
            <a:r>
              <a:rPr lang="fr-FR" i="1" dirty="0" smtClean="0"/>
              <a:t>Identifiants pérennes : un aperçu</a:t>
            </a:r>
            <a:r>
              <a:rPr lang="fr-FR" dirty="0" smtClean="0"/>
              <a:t>.  2017. [en ligne]. 8 min. Disponible sur : http://doranum.fr/les-identifiants-perennes-un-apercu-pid/.</a:t>
            </a:r>
          </a:p>
          <a:p>
            <a:endParaRPr lang="fr-FR" dirty="0" smtClean="0"/>
          </a:p>
          <a:p>
            <a:pPr marL="87680" indent="-87680">
              <a:spcAft>
                <a:spcPts val="603"/>
              </a:spcAft>
            </a:pPr>
            <a:r>
              <a:rPr lang="fr-FR" sz="1100" b="1" u="sng" dirty="0">
                <a:solidFill>
                  <a:srgbClr val="D21D59"/>
                </a:solidFill>
              </a:rPr>
              <a:t>Définitions et périmètre</a:t>
            </a:r>
          </a:p>
          <a:p>
            <a:pPr marL="175358" indent="-87680">
              <a:spcAft>
                <a:spcPts val="301"/>
              </a:spcAft>
            </a:pPr>
            <a:r>
              <a:rPr lang="fr-FR" dirty="0" smtClean="0">
                <a:solidFill>
                  <a:srgbClr val="D21D59"/>
                </a:solidFill>
              </a:rPr>
              <a:t>- </a:t>
            </a:r>
            <a:r>
              <a:rPr lang="fr-FR" b="1" dirty="0" smtClean="0">
                <a:solidFill>
                  <a:srgbClr val="D21D59"/>
                </a:solidFill>
              </a:rPr>
              <a:t>définition</a:t>
            </a:r>
            <a:r>
              <a:rPr lang="fr-FR" dirty="0" smtClean="0">
                <a:solidFill>
                  <a:srgbClr val="D21D59"/>
                </a:solidFill>
              </a:rPr>
              <a:t> </a:t>
            </a:r>
          </a:p>
          <a:p>
            <a:pPr marL="264632" indent="-87680"/>
            <a:r>
              <a:rPr lang="fr-FR" dirty="0" smtClean="0"/>
              <a:t>- « Un </a:t>
            </a:r>
            <a:r>
              <a:rPr lang="fr-FR" b="1" dirty="0" smtClean="0"/>
              <a:t>identifiant</a:t>
            </a:r>
            <a:r>
              <a:rPr lang="fr-FR" dirty="0" smtClean="0"/>
              <a:t> est une association unique entre un </a:t>
            </a:r>
            <a:r>
              <a:rPr lang="fr-FR" b="1" dirty="0" smtClean="0"/>
              <a:t>code alphanumérique </a:t>
            </a:r>
            <a:r>
              <a:rPr lang="fr-FR" dirty="0" smtClean="0"/>
              <a:t>et une </a:t>
            </a:r>
            <a:r>
              <a:rPr lang="fr-FR" b="1" dirty="0" smtClean="0"/>
              <a:t>entité</a:t>
            </a:r>
            <a:r>
              <a:rPr lang="fr-FR" dirty="0" smtClean="0"/>
              <a:t> ou une </a:t>
            </a:r>
            <a:r>
              <a:rPr lang="fr-FR" b="1" dirty="0" smtClean="0"/>
              <a:t>ressource</a:t>
            </a:r>
            <a:r>
              <a:rPr lang="fr-FR" dirty="0" smtClean="0"/>
              <a:t> ». Au contraire des URL</a:t>
            </a:r>
            <a:r>
              <a:rPr lang="fr-FR" baseline="0" dirty="0" smtClean="0"/>
              <a:t> qui ne sont pas nécessairement stables (modification, suppression, cf. l’erreur 404), les identifiants pérennes « garantissent […] un </a:t>
            </a:r>
            <a:r>
              <a:rPr lang="fr-FR" b="1" baseline="0" dirty="0" smtClean="0"/>
              <a:t>lien stable</a:t>
            </a:r>
            <a:r>
              <a:rPr lang="fr-FR" b="1" dirty="0" smtClean="0"/>
              <a:t> </a:t>
            </a:r>
            <a:r>
              <a:rPr lang="fr-FR" dirty="0" smtClean="0"/>
              <a:t>à la ressource en ligne. Cette pérennité est obtenue grâce</a:t>
            </a:r>
            <a:r>
              <a:rPr lang="fr-FR" baseline="0" dirty="0" smtClean="0"/>
              <a:t> à une gestion active des URL. Cette gestion est assurée par des organisations reconnues, portées par des infrastructures humaines et techniques. Il s’agit de faire correspondre en permanence l’identité de la ressource à sa localisation sur le web</a:t>
            </a:r>
            <a:r>
              <a:rPr lang="fr-FR" dirty="0" smtClean="0"/>
              <a:t> ».</a:t>
            </a:r>
          </a:p>
          <a:p>
            <a:pPr marL="264632" indent="-87680"/>
            <a:r>
              <a:rPr lang="fr-FR" dirty="0" smtClean="0"/>
              <a:t>- cette</a:t>
            </a:r>
            <a:r>
              <a:rPr lang="fr-FR" baseline="0" dirty="0" smtClean="0"/>
              <a:t> association entre un code et une ressource est assurée dans un </a:t>
            </a:r>
            <a:r>
              <a:rPr lang="fr-FR" b="1" baseline="0" dirty="0" smtClean="0"/>
              <a:t>registre</a:t>
            </a:r>
            <a:r>
              <a:rPr lang="fr-FR" baseline="0" dirty="0" smtClean="0"/>
              <a:t>, géré et mis à jour par des organismes.</a:t>
            </a:r>
            <a:r>
              <a:rPr lang="fr-FR" dirty="0"/>
              <a:t> La pérennité n’est pas une question technique, mais une question de gestion ; elle n’est liée ni à un objet ni à un nommage particulier</a:t>
            </a:r>
            <a:r>
              <a:rPr lang="fr-FR" dirty="0" smtClean="0"/>
              <a:t>.</a:t>
            </a:r>
          </a:p>
          <a:p>
            <a:pPr marL="175358" indent="-87680"/>
            <a:endParaRPr lang="fr-FR" dirty="0" smtClean="0"/>
          </a:p>
          <a:p>
            <a:pPr marL="175358" indent="-87680">
              <a:spcAft>
                <a:spcPts val="301"/>
              </a:spcAft>
            </a:pPr>
            <a:r>
              <a:rPr lang="fr-FR" dirty="0" smtClean="0">
                <a:solidFill>
                  <a:srgbClr val="D21D59"/>
                </a:solidFill>
              </a:rPr>
              <a:t>- </a:t>
            </a:r>
            <a:r>
              <a:rPr lang="fr-FR" b="1" dirty="0" smtClean="0">
                <a:solidFill>
                  <a:srgbClr val="D21D59"/>
                </a:solidFill>
              </a:rPr>
              <a:t>intérêts</a:t>
            </a:r>
            <a:endParaRPr lang="fr-FR" b="1" dirty="0">
              <a:solidFill>
                <a:srgbClr val="D21D59"/>
              </a:solidFill>
            </a:endParaRPr>
          </a:p>
          <a:p>
            <a:pPr marL="172170"/>
            <a:r>
              <a:rPr lang="fr-FR" dirty="0" smtClean="0">
                <a:sym typeface="Wingdings" panose="05000000000000000000" pitchFamily="2" charset="2"/>
              </a:rPr>
              <a:t>- une identification</a:t>
            </a:r>
            <a:r>
              <a:rPr lang="fr-FR" baseline="0" dirty="0" smtClean="0">
                <a:sym typeface="Wingdings" panose="05000000000000000000" pitchFamily="2" charset="2"/>
              </a:rPr>
              <a:t> </a:t>
            </a:r>
            <a:r>
              <a:rPr lang="fr-FR" b="1" baseline="0" dirty="0" smtClean="0">
                <a:sym typeface="Wingdings" panose="05000000000000000000" pitchFamily="2" charset="2"/>
              </a:rPr>
              <a:t>univoque</a:t>
            </a:r>
            <a:r>
              <a:rPr lang="fr-FR" baseline="0" dirty="0" smtClean="0">
                <a:sym typeface="Wingdings" panose="05000000000000000000" pitchFamily="2" charset="2"/>
              </a:rPr>
              <a:t> et non ambigüe de la ressource</a:t>
            </a:r>
          </a:p>
          <a:p>
            <a:pPr marL="172170"/>
            <a:r>
              <a:rPr lang="fr-FR" baseline="0" dirty="0" smtClean="0">
                <a:sym typeface="Wingdings" panose="05000000000000000000" pitchFamily="2" charset="2"/>
              </a:rPr>
              <a:t>- un lien </a:t>
            </a:r>
            <a:r>
              <a:rPr lang="fr-FR" b="1" baseline="0" dirty="0" smtClean="0">
                <a:sym typeface="Wingdings" panose="05000000000000000000" pitchFamily="2" charset="2"/>
              </a:rPr>
              <a:t>pérenne</a:t>
            </a:r>
            <a:r>
              <a:rPr lang="fr-FR" baseline="0" dirty="0" smtClean="0">
                <a:sym typeface="Wingdings" panose="05000000000000000000" pitchFamily="2" charset="2"/>
              </a:rPr>
              <a:t> vers sa localisation en ligne</a:t>
            </a:r>
          </a:p>
          <a:p>
            <a:pPr marL="172170"/>
            <a:r>
              <a:rPr lang="fr-FR" baseline="0" dirty="0" smtClean="0">
                <a:sym typeface="Wingdings" panose="05000000000000000000" pitchFamily="2" charset="2"/>
              </a:rPr>
              <a:t>- une lecture par les </a:t>
            </a:r>
            <a:r>
              <a:rPr lang="fr-FR" b="1" baseline="0" dirty="0" smtClean="0">
                <a:sym typeface="Wingdings" panose="05000000000000000000" pitchFamily="2" charset="2"/>
              </a:rPr>
              <a:t>machines</a:t>
            </a:r>
            <a:r>
              <a:rPr lang="fr-FR" baseline="0" dirty="0" smtClean="0">
                <a:sym typeface="Wingdings" panose="05000000000000000000" pitchFamily="2" charset="2"/>
              </a:rPr>
              <a:t> (</a:t>
            </a:r>
            <a:r>
              <a:rPr lang="fr-FR" i="1" baseline="0" dirty="0" smtClean="0">
                <a:sym typeface="Wingdings" panose="05000000000000000000" pitchFamily="2" charset="2"/>
              </a:rPr>
              <a:t>machine </a:t>
            </a:r>
            <a:r>
              <a:rPr lang="fr-FR" i="1" baseline="0" dirty="0" err="1" smtClean="0">
                <a:sym typeface="Wingdings" panose="05000000000000000000" pitchFamily="2" charset="2"/>
              </a:rPr>
              <a:t>readability</a:t>
            </a:r>
            <a:r>
              <a:rPr lang="fr-FR" baseline="0" dirty="0" smtClean="0">
                <a:sym typeface="Wingdings" panose="05000000000000000000" pitchFamily="2" charset="2"/>
              </a:rPr>
              <a:t>) facilitée</a:t>
            </a:r>
          </a:p>
          <a:p>
            <a:pPr marL="172170"/>
            <a:r>
              <a:rPr lang="fr-FR" baseline="0" dirty="0" smtClean="0">
                <a:sym typeface="Wingdings" panose="05000000000000000000" pitchFamily="2" charset="2"/>
              </a:rPr>
              <a:t>- de meilleurs </a:t>
            </a:r>
            <a:r>
              <a:rPr lang="fr-FR" b="1" baseline="0" dirty="0" smtClean="0">
                <a:sym typeface="Wingdings" panose="05000000000000000000" pitchFamily="2" charset="2"/>
              </a:rPr>
              <a:t>liens</a:t>
            </a:r>
            <a:r>
              <a:rPr lang="fr-FR" baseline="0" dirty="0" smtClean="0">
                <a:sym typeface="Wingdings" panose="05000000000000000000" pitchFamily="2" charset="2"/>
              </a:rPr>
              <a:t> et une meilleure intégration entre les données</a:t>
            </a:r>
          </a:p>
          <a:p>
            <a:pPr marL="172170"/>
            <a:r>
              <a:rPr lang="fr-FR" baseline="0" dirty="0" smtClean="0">
                <a:sym typeface="Wingdings" panose="05000000000000000000" pitchFamily="2" charset="2"/>
              </a:rPr>
              <a:t>- de meilleures </a:t>
            </a:r>
            <a:r>
              <a:rPr lang="fr-FR" b="1" baseline="0" dirty="0" smtClean="0">
                <a:sym typeface="Wingdings" panose="05000000000000000000" pitchFamily="2" charset="2"/>
              </a:rPr>
              <a:t>découvertes</a:t>
            </a:r>
            <a:r>
              <a:rPr lang="fr-FR" baseline="0" dirty="0" smtClean="0">
                <a:sym typeface="Wingdings" panose="05000000000000000000" pitchFamily="2" charset="2"/>
              </a:rPr>
              <a:t>, partages et réutilisations</a:t>
            </a:r>
          </a:p>
          <a:p>
            <a:pPr marL="172170"/>
            <a:r>
              <a:rPr lang="fr-FR" baseline="0" dirty="0" smtClean="0">
                <a:sym typeface="Wingdings" panose="05000000000000000000" pitchFamily="2" charset="2"/>
              </a:rPr>
              <a:t>- une meilleure </a:t>
            </a:r>
            <a:r>
              <a:rPr lang="fr-FR" b="1" baseline="0" dirty="0" err="1" smtClean="0">
                <a:sym typeface="Wingdings" panose="05000000000000000000" pitchFamily="2" charset="2"/>
              </a:rPr>
              <a:t>citabilité</a:t>
            </a:r>
            <a:endParaRPr lang="fr-FR" b="1" dirty="0" smtClean="0"/>
          </a:p>
          <a:p>
            <a:endParaRPr lang="fr-FR" dirty="0" smtClean="0"/>
          </a:p>
          <a:p>
            <a:pPr marL="87680">
              <a:spcAft>
                <a:spcPts val="301"/>
              </a:spcAft>
            </a:pPr>
            <a:r>
              <a:rPr lang="fr-FR" dirty="0" smtClean="0">
                <a:solidFill>
                  <a:srgbClr val="D21D59"/>
                </a:solidFill>
              </a:rPr>
              <a:t>- </a:t>
            </a:r>
            <a:r>
              <a:rPr lang="fr-FR" b="1" dirty="0" smtClean="0">
                <a:solidFill>
                  <a:srgbClr val="D21D59"/>
                </a:solidFill>
              </a:rPr>
              <a:t>développement à l’ère numérique</a:t>
            </a:r>
            <a:r>
              <a:rPr lang="fr-FR" b="1" baseline="0" dirty="0" smtClean="0"/>
              <a:t> </a:t>
            </a:r>
          </a:p>
          <a:p>
            <a:pPr marL="264632" indent="-89273" defTabSz="918240">
              <a:defRPr/>
            </a:pPr>
            <a:r>
              <a:rPr lang="fr-FR" baseline="0" dirty="0" smtClean="0"/>
              <a:t>- ex. : consortium </a:t>
            </a:r>
            <a:r>
              <a:rPr lang="fr-FR" baseline="0" dirty="0" err="1" smtClean="0"/>
              <a:t>ePIC</a:t>
            </a:r>
            <a:r>
              <a:rPr lang="fr-FR" baseline="0" dirty="0" smtClean="0"/>
              <a:t> (</a:t>
            </a:r>
            <a:r>
              <a:rPr lang="fr-FR" b="1" baseline="0" dirty="0" smtClean="0"/>
              <a:t>Persistent </a:t>
            </a:r>
            <a:r>
              <a:rPr lang="fr-FR" b="1" baseline="0" dirty="0" err="1" smtClean="0"/>
              <a:t>identifiers</a:t>
            </a:r>
            <a:r>
              <a:rPr lang="fr-FR" b="1" baseline="0" dirty="0" smtClean="0"/>
              <a:t> for </a:t>
            </a:r>
            <a:r>
              <a:rPr lang="fr-FR" b="1" baseline="0" dirty="0" err="1" smtClean="0"/>
              <a:t>eResearch</a:t>
            </a:r>
            <a:r>
              <a:rPr lang="fr-FR" baseline="0" dirty="0" smtClean="0"/>
              <a:t>), créé en 2009 par différents partenaires européens (SURF-SARA néerlandais, CSC – IT </a:t>
            </a:r>
            <a:r>
              <a:rPr lang="fr-FR" i="1" baseline="0" dirty="0" smtClean="0"/>
              <a:t>Center for Science anglais</a:t>
            </a:r>
            <a:r>
              <a:rPr lang="fr-FR" baseline="0" dirty="0" smtClean="0"/>
              <a:t>, etc.) pour fournir des services d’identifiants pérennes à la communauté européenne de recherche, à partir du système </a:t>
            </a:r>
            <a:r>
              <a:rPr lang="fr-FR" baseline="0" dirty="0" err="1" smtClean="0"/>
              <a:t>Handle</a:t>
            </a:r>
            <a:r>
              <a:rPr lang="fr-FR" baseline="0" dirty="0" smtClean="0"/>
              <a:t> pour les données de la recherche </a:t>
            </a:r>
            <a:r>
              <a:rPr lang="fr-FR" b="0" baseline="0" dirty="0" smtClean="0"/>
              <a:t>(</a:t>
            </a:r>
            <a:r>
              <a:rPr lang="fr-FR" dirty="0"/>
              <a:t>http://www.pidconsortium.eu/</a:t>
            </a:r>
            <a:r>
              <a:rPr lang="fr-FR" b="0" baseline="0" dirty="0" smtClean="0"/>
              <a:t>)</a:t>
            </a:r>
          </a:p>
          <a:p>
            <a:pPr marL="264632" indent="-89273"/>
            <a:r>
              <a:rPr lang="fr-FR" baseline="0" dirty="0" smtClean="0"/>
              <a:t>- ex. :  </a:t>
            </a:r>
            <a:r>
              <a:rPr lang="fr-FR" b="1" baseline="0" dirty="0" smtClean="0"/>
              <a:t>festival </a:t>
            </a:r>
            <a:r>
              <a:rPr lang="fr-FR" b="1" baseline="0" dirty="0" err="1" smtClean="0"/>
              <a:t>PIDapalooza</a:t>
            </a:r>
            <a:r>
              <a:rPr lang="fr-FR" baseline="0" dirty="0" smtClean="0"/>
              <a:t>, premier festival des identifiants pérennes académiques (11/2016, cf. http://pidapalooza.org/) : </a:t>
            </a:r>
            <a:r>
              <a:rPr lang="en-US" baseline="0" dirty="0" err="1" smtClean="0"/>
              <a:t>organisé</a:t>
            </a:r>
            <a:r>
              <a:rPr lang="en-US" baseline="0" dirty="0" smtClean="0"/>
              <a:t> par</a:t>
            </a:r>
            <a:r>
              <a:rPr lang="en-US" dirty="0" smtClean="0"/>
              <a:t> l</a:t>
            </a:r>
            <a:r>
              <a:rPr lang="en-US" baseline="0" dirty="0" smtClean="0"/>
              <a:t>a California Digital Library, </a:t>
            </a:r>
            <a:r>
              <a:rPr lang="en-US" baseline="0" dirty="0" err="1" smtClean="0"/>
              <a:t>Crossref</a:t>
            </a:r>
            <a:r>
              <a:rPr lang="en-US" baseline="0" dirty="0" smtClean="0"/>
              <a:t>, </a:t>
            </a:r>
            <a:r>
              <a:rPr lang="en-US" baseline="0" dirty="0" err="1" smtClean="0"/>
              <a:t>DataCite</a:t>
            </a:r>
            <a:r>
              <a:rPr lang="en-US" baseline="0" dirty="0" smtClean="0"/>
              <a:t> et ORCID, et </a:t>
            </a:r>
            <a:r>
              <a:rPr lang="en-US" baseline="0" dirty="0" err="1" smtClean="0"/>
              <a:t>réunissant</a:t>
            </a:r>
            <a:r>
              <a:rPr lang="en-US" baseline="0" dirty="0" smtClean="0"/>
              <a:t> </a:t>
            </a:r>
            <a:r>
              <a:rPr lang="en-US" baseline="0" dirty="0" err="1" smtClean="0"/>
              <a:t>aussi</a:t>
            </a:r>
            <a:r>
              <a:rPr lang="en-US" baseline="0" dirty="0" smtClean="0"/>
              <a:t> </a:t>
            </a:r>
            <a:r>
              <a:rPr lang="en-US" baseline="0" dirty="0" err="1" smtClean="0"/>
              <a:t>bien</a:t>
            </a:r>
            <a:r>
              <a:rPr lang="en-US" baseline="0" dirty="0" smtClean="0"/>
              <a:t> des </a:t>
            </a:r>
            <a:r>
              <a:rPr lang="en-US" baseline="0" dirty="0" err="1" smtClean="0"/>
              <a:t>organisations</a:t>
            </a:r>
            <a:r>
              <a:rPr lang="en-US" baseline="0" dirty="0" smtClean="0"/>
              <a:t> que des </a:t>
            </a:r>
            <a:r>
              <a:rPr lang="en-US" baseline="0" dirty="0" err="1" smtClean="0"/>
              <a:t>fournisseurs</a:t>
            </a:r>
            <a:r>
              <a:rPr lang="en-US" baseline="0" dirty="0" smtClean="0"/>
              <a:t> de services </a:t>
            </a:r>
            <a:r>
              <a:rPr lang="en-US" baseline="0" dirty="0" err="1" smtClean="0"/>
              <a:t>dans</a:t>
            </a:r>
            <a:r>
              <a:rPr lang="en-US" baseline="0" dirty="0" smtClean="0"/>
              <a:t> </a:t>
            </a:r>
            <a:r>
              <a:rPr lang="en-US" baseline="0" dirty="0" err="1" smtClean="0"/>
              <a:t>ces</a:t>
            </a:r>
            <a:r>
              <a:rPr lang="en-US" baseline="0" dirty="0" smtClean="0"/>
              <a:t> </a:t>
            </a:r>
            <a:r>
              <a:rPr lang="en-US" baseline="0" dirty="0" err="1" smtClean="0"/>
              <a:t>domaines</a:t>
            </a:r>
            <a:r>
              <a:rPr lang="en-US" baseline="0" dirty="0" smtClean="0"/>
              <a:t> (</a:t>
            </a:r>
            <a:r>
              <a:rPr lang="en-US" baseline="0" dirty="0" err="1" smtClean="0"/>
              <a:t>édition</a:t>
            </a:r>
            <a:r>
              <a:rPr lang="en-US" baseline="0" dirty="0" smtClean="0"/>
              <a:t> 2018 : https://pidapalooza.org)</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a:t>
            </a:fld>
            <a:endParaRPr lang="fr-FR" dirty="0"/>
          </a:p>
        </p:txBody>
      </p:sp>
    </p:spTree>
    <p:extLst>
      <p:ext uri="{BB962C8B-B14F-4D97-AF65-F5344CB8AC3E}">
        <p14:creationId xmlns:p14="http://schemas.microsoft.com/office/powerpoint/2010/main" val="13259224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de l’image : Laurel L. </a:t>
            </a:r>
            <a:r>
              <a:rPr lang="fr-FR" dirty="0" err="1" smtClean="0"/>
              <a:t>Haak</a:t>
            </a:r>
            <a:r>
              <a:rPr lang="fr-FR" dirty="0" smtClean="0"/>
              <a:t>,</a:t>
            </a:r>
            <a:r>
              <a:rPr lang="fr-FR" baseline="0" dirty="0" smtClean="0"/>
              <a:t> </a:t>
            </a:r>
            <a:r>
              <a:rPr lang="fr-FR" i="1" baseline="0" dirty="0" smtClean="0"/>
              <a:t>op. </a:t>
            </a:r>
            <a:r>
              <a:rPr lang="fr-FR" i="1" baseline="0" dirty="0" err="1" smtClean="0"/>
              <a:t>cit</a:t>
            </a:r>
            <a:r>
              <a:rPr lang="fr-FR" i="1" baseline="0" dirty="0" smtClean="0"/>
              <a:t>., </a:t>
            </a:r>
            <a:r>
              <a:rPr lang="fr-FR" dirty="0" smtClean="0"/>
              <a:t>https://figshare.com/articles/ORCID_In_Australia_ANDS_Webinar_22_October_2015/1582636 </a:t>
            </a:r>
          </a:p>
          <a:p>
            <a:r>
              <a:rPr lang="fr-FR" dirty="0" smtClean="0"/>
              <a:t>Cf. aussi https://members.orcid.org/api/resources/presentation</a:t>
            </a:r>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70</a:t>
            </a:fld>
            <a:endParaRPr lang="fr-FR" dirty="0"/>
          </a:p>
        </p:txBody>
      </p:sp>
    </p:spTree>
    <p:extLst>
      <p:ext uri="{BB962C8B-B14F-4D97-AF65-F5344CB8AC3E}">
        <p14:creationId xmlns:p14="http://schemas.microsoft.com/office/powerpoint/2010/main" val="1008214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a:t>
            </a:r>
            <a:r>
              <a:rPr lang="fr-FR" b="0" baseline="0" dirty="0" smtClean="0"/>
              <a:t>s : https://scholar.google.fr/citations?user=PMNgVEkAAAAJ&amp;hl=fr, </a:t>
            </a:r>
            <a:r>
              <a:rPr lang="fr-FR" b="0" baseline="0" dirty="0" smtClean="0"/>
              <a:t>https://publons.com/researcher/2833522/philippe-gambette/, https</a:t>
            </a:r>
            <a:r>
              <a:rPr lang="fr-FR" b="0" baseline="0" dirty="0" smtClean="0"/>
              <a:t>://www.scopus.com/authid/detail.uri?authorId=24537170300</a:t>
            </a:r>
          </a:p>
          <a:p>
            <a:endParaRPr lang="fr-FR" b="1" dirty="0" smtClean="0"/>
          </a:p>
          <a:p>
            <a:pPr>
              <a:spcAft>
                <a:spcPts val="301"/>
              </a:spcAft>
            </a:pPr>
            <a:r>
              <a:rPr lang="fr-FR" sz="1100" b="1" u="sng" dirty="0">
                <a:solidFill>
                  <a:srgbClr val="73A545"/>
                </a:solidFill>
              </a:rPr>
              <a:t>Intérêts bibliométriques</a:t>
            </a:r>
          </a:p>
          <a:p>
            <a:pPr marL="87680">
              <a:spcAft>
                <a:spcPts val="301"/>
              </a:spcAft>
            </a:pPr>
            <a:r>
              <a:rPr lang="fr-FR" b="1" dirty="0" smtClean="0">
                <a:solidFill>
                  <a:srgbClr val="73A545"/>
                </a:solidFill>
              </a:rPr>
              <a:t>- une question cruciale</a:t>
            </a:r>
          </a:p>
          <a:p>
            <a:pPr marL="264632"/>
            <a:r>
              <a:rPr lang="fr-FR" b="1" dirty="0" smtClean="0"/>
              <a:t>- diversité</a:t>
            </a:r>
            <a:r>
              <a:rPr lang="fr-FR" b="1" baseline="0" dirty="0" smtClean="0"/>
              <a:t> des types d’évaluation</a:t>
            </a:r>
            <a:endParaRPr lang="fr-FR" baseline="0" dirty="0" smtClean="0"/>
          </a:p>
          <a:p>
            <a:pPr marL="540423" indent="-100433">
              <a:buFontTx/>
              <a:buChar char="-"/>
            </a:pPr>
            <a:r>
              <a:rPr lang="fr-FR" baseline="0" dirty="0" smtClean="0"/>
              <a:t>évaluation institutionnelle (des chercheurs [ex. : CNU, titularisation, primes, promotion], des structures [ex. : HCERES])</a:t>
            </a:r>
          </a:p>
          <a:p>
            <a:pPr marL="540423" indent="-100433">
              <a:buFontTx/>
              <a:buChar char="-"/>
            </a:pPr>
            <a:r>
              <a:rPr lang="fr-FR" baseline="0" dirty="0" smtClean="0"/>
              <a:t>évaluation lors de projets (demande de bourses, de financements)</a:t>
            </a:r>
            <a:endParaRPr lang="fr-FR" dirty="0" smtClean="0"/>
          </a:p>
          <a:p>
            <a:pPr marL="365065" indent="-100433"/>
            <a:r>
              <a:rPr lang="fr-FR" dirty="0" smtClean="0"/>
              <a:t>- disposer d’identifiants désambigüisant les noms et</a:t>
            </a:r>
            <a:r>
              <a:rPr lang="fr-FR" baseline="0" dirty="0" smtClean="0"/>
              <a:t> alimentés par les chercheurs eux-mêmes permet d’avoir une </a:t>
            </a:r>
            <a:r>
              <a:rPr lang="fr-FR" b="1" baseline="0" dirty="0" smtClean="0"/>
              <a:t>vision plus juste </a:t>
            </a:r>
            <a:r>
              <a:rPr lang="fr-FR" baseline="0" dirty="0" smtClean="0"/>
              <a:t>de</a:t>
            </a:r>
            <a:r>
              <a:rPr lang="fr-FR" dirty="0" smtClean="0"/>
              <a:t> l’ensemble des publications et donc de</a:t>
            </a:r>
            <a:r>
              <a:rPr lang="fr-FR" baseline="0" dirty="0" smtClean="0"/>
              <a:t> l’impact du chercheur</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71</a:t>
            </a:fld>
            <a:endParaRPr lang="fr-FR" dirty="0"/>
          </a:p>
        </p:txBody>
      </p:sp>
    </p:spTree>
    <p:extLst>
      <p:ext uri="{BB962C8B-B14F-4D97-AF65-F5344CB8AC3E}">
        <p14:creationId xmlns:p14="http://schemas.microsoft.com/office/powerpoint/2010/main" val="19809360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James </a:t>
            </a:r>
            <a:r>
              <a:rPr lang="en-US" dirty="0" err="1" smtClean="0"/>
              <a:t>Wildson</a:t>
            </a:r>
            <a:r>
              <a:rPr lang="en-US" dirty="0" smtClean="0"/>
              <a:t> et al. </a:t>
            </a:r>
            <a:r>
              <a:rPr lang="en-US" i="1" dirty="0" smtClean="0"/>
              <a:t>The Metric Tide. Report of the independent review of the role of metrics in research assessment and management</a:t>
            </a:r>
            <a:r>
              <a:rPr lang="en-US" dirty="0" smtClean="0"/>
              <a:t>. Rapport HEFCE. 2015. 178 p. [</a:t>
            </a:r>
            <a:r>
              <a:rPr lang="en-US" dirty="0" err="1" smtClean="0"/>
              <a:t>en</a:t>
            </a:r>
            <a:r>
              <a:rPr lang="en-US" dirty="0" smtClean="0"/>
              <a:t> </a:t>
            </a:r>
            <a:r>
              <a:rPr lang="en-US" dirty="0" err="1" smtClean="0"/>
              <a:t>ligne</a:t>
            </a:r>
            <a:r>
              <a:rPr lang="en-US" dirty="0" smtClean="0"/>
              <a:t>]. </a:t>
            </a:r>
            <a:r>
              <a:rPr lang="en-US" dirty="0" err="1" smtClean="0"/>
              <a:t>Disponible</a:t>
            </a:r>
            <a:r>
              <a:rPr lang="en-US" dirty="0" smtClean="0"/>
              <a:t> sur : http://www.hefce.ac.uk/pubs/rereports/Year/2015/metrictide/Title,104463,en.html </a:t>
            </a:r>
          </a:p>
          <a:p>
            <a:endParaRPr lang="en-US" dirty="0" smtClean="0"/>
          </a:p>
          <a:p>
            <a:pPr marL="87680">
              <a:spcAft>
                <a:spcPts val="301"/>
              </a:spcAft>
            </a:pPr>
            <a:r>
              <a:rPr lang="en-US" b="1" dirty="0">
                <a:solidFill>
                  <a:srgbClr val="73A545"/>
                </a:solidFill>
              </a:rPr>
              <a:t>- les </a:t>
            </a:r>
            <a:r>
              <a:rPr lang="en-US" b="1" dirty="0" err="1">
                <a:solidFill>
                  <a:srgbClr val="73A545"/>
                </a:solidFill>
              </a:rPr>
              <a:t>métriques</a:t>
            </a:r>
            <a:r>
              <a:rPr lang="en-US" b="1" dirty="0">
                <a:solidFill>
                  <a:srgbClr val="73A545"/>
                </a:solidFill>
              </a:rPr>
              <a:t> </a:t>
            </a:r>
            <a:r>
              <a:rPr lang="en-US" b="1" dirty="0" err="1" smtClean="0">
                <a:solidFill>
                  <a:srgbClr val="73A545"/>
                </a:solidFill>
              </a:rPr>
              <a:t>traditionnelles</a:t>
            </a:r>
            <a:r>
              <a:rPr lang="en-US" b="1" dirty="0" smtClean="0">
                <a:solidFill>
                  <a:srgbClr val="73A545"/>
                </a:solidFill>
              </a:rPr>
              <a:t> </a:t>
            </a:r>
            <a:endParaRPr lang="en-US" b="1" i="1" dirty="0" smtClean="0">
              <a:solidFill>
                <a:srgbClr val="73A545"/>
              </a:solidFill>
            </a:endParaRPr>
          </a:p>
          <a:p>
            <a:pPr marL="365065" indent="-100433">
              <a:defRPr/>
            </a:pPr>
            <a:r>
              <a:rPr lang="fr-FR" b="1" dirty="0" smtClean="0"/>
              <a:t>- le rapport </a:t>
            </a:r>
            <a:r>
              <a:rPr lang="fr-FR" b="1" i="1" dirty="0"/>
              <a:t>The </a:t>
            </a:r>
            <a:r>
              <a:rPr lang="fr-FR" b="1" i="1" dirty="0" err="1"/>
              <a:t>Metric</a:t>
            </a:r>
            <a:r>
              <a:rPr lang="fr-FR" b="1" i="1" dirty="0"/>
              <a:t> </a:t>
            </a:r>
            <a:r>
              <a:rPr lang="fr-FR" b="1" i="1" dirty="0" smtClean="0"/>
              <a:t>Tide</a:t>
            </a:r>
            <a:r>
              <a:rPr lang="fr-FR" b="1" dirty="0" smtClean="0"/>
              <a:t> </a:t>
            </a:r>
            <a:r>
              <a:rPr lang="fr-FR" dirty="0" smtClean="0"/>
              <a:t>(2015)</a:t>
            </a:r>
          </a:p>
          <a:p>
            <a:pPr marL="540423" indent="-100433">
              <a:defRPr/>
            </a:pPr>
            <a:r>
              <a:rPr lang="fr-FR" dirty="0" smtClean="0"/>
              <a:t>- réflexion récente en Angleterre sur les métriques traditionnelles et l’intérêt de nouvelles métriques : commission à la demande du HEFCE (</a:t>
            </a:r>
            <a:r>
              <a:rPr lang="en-US" i="1" dirty="0" smtClean="0"/>
              <a:t>Higher Education Funding Council in England</a:t>
            </a:r>
            <a:r>
              <a:rPr lang="en-US" i="0" dirty="0" smtClean="0"/>
              <a:t>)</a:t>
            </a:r>
            <a:r>
              <a:rPr lang="en-US" i="1" dirty="0" smtClean="0"/>
              <a:t> </a:t>
            </a:r>
            <a:r>
              <a:rPr lang="en-US" dirty="0" err="1" smtClean="0"/>
              <a:t>dans</a:t>
            </a:r>
            <a:r>
              <a:rPr lang="en-US" dirty="0" smtClean="0"/>
              <a:t> le cadre de la </a:t>
            </a:r>
            <a:r>
              <a:rPr lang="en-US" dirty="0" err="1" smtClean="0"/>
              <a:t>réflexion</a:t>
            </a:r>
            <a:r>
              <a:rPr lang="en-US" dirty="0" smtClean="0"/>
              <a:t> sur le REF (</a:t>
            </a:r>
            <a:r>
              <a:rPr lang="en-US" i="1" dirty="0" smtClean="0"/>
              <a:t>Research Excellence Framework</a:t>
            </a:r>
            <a:r>
              <a:rPr lang="en-US" i="0" dirty="0" smtClean="0"/>
              <a:t>) </a:t>
            </a:r>
            <a:r>
              <a:rPr lang="en-US" dirty="0" err="1" smtClean="0"/>
              <a:t>formalisée</a:t>
            </a:r>
            <a:r>
              <a:rPr lang="en-US" dirty="0" smtClean="0"/>
              <a:t> </a:t>
            </a:r>
            <a:r>
              <a:rPr lang="en-US" dirty="0" err="1" smtClean="0"/>
              <a:t>dans</a:t>
            </a:r>
            <a:r>
              <a:rPr lang="en-US" dirty="0" smtClean="0"/>
              <a:t> le rapport </a:t>
            </a:r>
            <a:r>
              <a:rPr lang="en-US" i="1" dirty="0" smtClean="0"/>
              <a:t>The Metric Tide</a:t>
            </a:r>
          </a:p>
          <a:p>
            <a:pPr marL="540423" indent="-100433">
              <a:defRPr/>
            </a:pPr>
            <a:r>
              <a:rPr lang="fr-FR" b="1" dirty="0" smtClean="0"/>
              <a:t>- constats</a:t>
            </a:r>
            <a:r>
              <a:rPr lang="fr-FR" dirty="0" smtClean="0"/>
              <a:t> : </a:t>
            </a:r>
          </a:p>
          <a:p>
            <a:pPr marL="629697" indent="-89273" defTabSz="918240">
              <a:defRPr/>
            </a:pPr>
            <a:r>
              <a:rPr lang="fr-FR" dirty="0" smtClean="0"/>
              <a:t>- </a:t>
            </a:r>
            <a:r>
              <a:rPr lang="fr-FR" b="1" dirty="0" smtClean="0"/>
              <a:t>sur la couverture et l’exhaustivité des</a:t>
            </a:r>
            <a:r>
              <a:rPr lang="fr-FR" b="1" baseline="0" dirty="0" smtClean="0"/>
              <a:t> bases de données </a:t>
            </a:r>
            <a:r>
              <a:rPr lang="fr-FR" baseline="0" dirty="0" smtClean="0"/>
              <a:t>: </a:t>
            </a:r>
            <a:r>
              <a:rPr lang="fr-FR" dirty="0" smtClean="0"/>
              <a:t>aucune base de donnée n’est totalement complète </a:t>
            </a:r>
            <a:r>
              <a:rPr lang="fr-FR" baseline="0" dirty="0" smtClean="0"/>
              <a:t>ou </a:t>
            </a:r>
            <a:r>
              <a:rPr lang="fr-FR" dirty="0" smtClean="0"/>
              <a:t>totalement adaptée pour la bibliométrie</a:t>
            </a:r>
            <a:r>
              <a:rPr lang="fr-FR" baseline="0" dirty="0" smtClean="0"/>
              <a:t> (transparente, accessible et utilisable librement) </a:t>
            </a:r>
            <a:r>
              <a:rPr lang="fr-FR" dirty="0" smtClean="0">
                <a:sym typeface="Wingdings" panose="05000000000000000000" pitchFamily="2" charset="2"/>
              </a:rPr>
              <a:t> aucune</a:t>
            </a:r>
            <a:r>
              <a:rPr lang="fr-FR" baseline="0" dirty="0" smtClean="0">
                <a:sym typeface="Wingdings" panose="05000000000000000000" pitchFamily="2" charset="2"/>
              </a:rPr>
              <a:t> ne peut donc fournir une vue exhaustive des citations</a:t>
            </a:r>
          </a:p>
          <a:p>
            <a:pPr marL="629697" indent="-89273" defTabSz="918240">
              <a:defRPr/>
            </a:pPr>
            <a:r>
              <a:rPr lang="fr-FR" baseline="0" dirty="0" smtClean="0">
                <a:sym typeface="Wingdings" panose="05000000000000000000" pitchFamily="2" charset="2"/>
              </a:rPr>
              <a:t>- </a:t>
            </a:r>
            <a:r>
              <a:rPr lang="fr-FR" b="1" baseline="0" dirty="0" smtClean="0">
                <a:sym typeface="Wingdings" panose="05000000000000000000" pitchFamily="2" charset="2"/>
              </a:rPr>
              <a:t>sur le mode de calcul des citations</a:t>
            </a:r>
            <a:r>
              <a:rPr lang="fr-FR" baseline="0" dirty="0" smtClean="0">
                <a:sym typeface="Wingdings" panose="05000000000000000000" pitchFamily="2" charset="2"/>
              </a:rPr>
              <a:t>: besoin de vérifier dans les articles concernés  utilisation d’identifiants pour les articles permet de mieux automatiser le système et de réduire les sources d’erreur</a:t>
            </a:r>
            <a:endParaRPr lang="fr-FR" dirty="0" smtClean="0"/>
          </a:p>
          <a:p>
            <a:pPr marL="629697" indent="-89273"/>
            <a:r>
              <a:rPr lang="en-US" dirty="0" smtClean="0"/>
              <a:t>- </a:t>
            </a:r>
            <a:r>
              <a:rPr lang="en-US" b="1" dirty="0" smtClean="0"/>
              <a:t>sur</a:t>
            </a:r>
            <a:r>
              <a:rPr lang="en-US" b="1" baseline="0" dirty="0" smtClean="0"/>
              <a:t> les </a:t>
            </a:r>
            <a:r>
              <a:rPr lang="en-US" b="1" baseline="0" dirty="0" err="1" smtClean="0"/>
              <a:t>identifiants</a:t>
            </a:r>
            <a:r>
              <a:rPr lang="en-US" b="1" baseline="0" dirty="0" smtClean="0"/>
              <a:t> </a:t>
            </a:r>
            <a:r>
              <a:rPr lang="en-US" baseline="0" dirty="0" smtClean="0"/>
              <a:t>: </a:t>
            </a:r>
            <a:r>
              <a:rPr lang="en-US" baseline="0" dirty="0" err="1" smtClean="0"/>
              <a:t>nécessité</a:t>
            </a:r>
            <a:r>
              <a:rPr lang="en-US" baseline="0" dirty="0" smtClean="0"/>
              <a:t> de multiplier les </a:t>
            </a:r>
            <a:r>
              <a:rPr lang="en-US" baseline="0" dirty="0" err="1" smtClean="0"/>
              <a:t>identifiants</a:t>
            </a:r>
            <a:r>
              <a:rPr lang="en-US" baseline="0" dirty="0" smtClean="0"/>
              <a:t> (articles et </a:t>
            </a:r>
            <a:r>
              <a:rPr lang="en-US" baseline="0" dirty="0" err="1" smtClean="0"/>
              <a:t>autres</a:t>
            </a:r>
            <a:r>
              <a:rPr lang="en-US" baseline="0" dirty="0" smtClean="0"/>
              <a:t> productions </a:t>
            </a:r>
            <a:r>
              <a:rPr lang="en-US" baseline="0" dirty="0" err="1" smtClean="0"/>
              <a:t>scientifiques</a:t>
            </a:r>
            <a:r>
              <a:rPr lang="en-US" baseline="0" dirty="0" smtClean="0"/>
              <a:t>, revues, </a:t>
            </a:r>
            <a:r>
              <a:rPr lang="en-US" baseline="0" dirty="0" err="1" smtClean="0"/>
              <a:t>éditeurs</a:t>
            </a:r>
            <a:r>
              <a:rPr lang="en-US" baseline="0" dirty="0" smtClean="0"/>
              <a:t>, institutions, auteurs, </a:t>
            </a:r>
            <a:r>
              <a:rPr lang="en-US" baseline="0" dirty="0" err="1" smtClean="0"/>
              <a:t>bailleurs</a:t>
            </a:r>
            <a:r>
              <a:rPr lang="en-US" baseline="0" dirty="0" smtClean="0"/>
              <a:t> de </a:t>
            </a:r>
            <a:r>
              <a:rPr lang="en-US" baseline="0" dirty="0" err="1" smtClean="0"/>
              <a:t>fonds</a:t>
            </a:r>
            <a:r>
              <a:rPr lang="en-US" baseline="0" dirty="0" smtClean="0"/>
              <a:t>) : </a:t>
            </a:r>
            <a:r>
              <a:rPr lang="fr-FR" dirty="0" smtClean="0"/>
              <a:t>« </a:t>
            </a:r>
            <a:r>
              <a:rPr lang="en-US" b="1" i="1" dirty="0" smtClean="0"/>
              <a:t>Indicators can only meet their potential if they are underpinned by an open and interoperable data infrastructure. </a:t>
            </a:r>
            <a:r>
              <a:rPr lang="en-US" i="1" dirty="0" smtClean="0"/>
              <a:t>How underlying data are collected and processed – and the extent to which they remain open to interrogation – is crucial. Without the right identifiers, standards and semantics, we risk developing metrics that are not contextually robust or properly understood. </a:t>
            </a:r>
            <a:r>
              <a:rPr lang="en-US" dirty="0" smtClean="0"/>
              <a:t>[…] </a:t>
            </a:r>
            <a:r>
              <a:rPr lang="en-US" i="1" dirty="0" smtClean="0"/>
              <a:t>Unique identifiers for individuals and research works will gradually improve the robustness of metrics and reduce administrative burden.</a:t>
            </a:r>
            <a:r>
              <a:rPr lang="fr-FR" i="1" dirty="0" smtClean="0"/>
              <a:t> </a:t>
            </a:r>
            <a:r>
              <a:rPr lang="fr-FR" dirty="0" smtClean="0"/>
              <a:t>»</a:t>
            </a:r>
          </a:p>
          <a:p>
            <a:pPr marL="629697" indent="-89273"/>
            <a:endParaRPr lang="fr-FR" dirty="0" smtClean="0"/>
          </a:p>
          <a:p>
            <a:pPr marL="365065" indent="-172170">
              <a:buFont typeface="Wingdings" pitchFamily="2" charset="2"/>
              <a:buChar char="à"/>
            </a:pPr>
            <a:r>
              <a:rPr lang="fr-FR" dirty="0" smtClean="0">
                <a:sym typeface="Wingdings" panose="05000000000000000000" pitchFamily="2" charset="2"/>
              </a:rPr>
              <a:t>les métriques</a:t>
            </a:r>
            <a:r>
              <a:rPr lang="fr-FR" baseline="0" dirty="0" smtClean="0">
                <a:sym typeface="Wingdings" panose="05000000000000000000" pitchFamily="2" charset="2"/>
              </a:rPr>
              <a:t> actuelles ne sont pas totalement satisfaisantes</a:t>
            </a:r>
          </a:p>
          <a:p>
            <a:pPr marL="540423" lvl="1" indent="-175358">
              <a:buFont typeface="Wingdings" pitchFamily="2" charset="2"/>
              <a:buChar char="à"/>
            </a:pPr>
            <a:r>
              <a:rPr lang="fr-FR" baseline="0" dirty="0" smtClean="0">
                <a:sym typeface="Wingdings" panose="05000000000000000000" pitchFamily="2" charset="2"/>
              </a:rPr>
              <a:t>elles peuvent s’ouvrir à d’</a:t>
            </a:r>
            <a:r>
              <a:rPr lang="fr-FR" b="1" baseline="0" dirty="0" smtClean="0">
                <a:sym typeface="Wingdings" panose="05000000000000000000" pitchFamily="2" charset="2"/>
              </a:rPr>
              <a:t>autres types de production </a:t>
            </a:r>
            <a:r>
              <a:rPr lang="fr-FR" baseline="0" dirty="0" smtClean="0">
                <a:sym typeface="Wingdings" panose="05000000000000000000" pitchFamily="2" charset="2"/>
              </a:rPr>
              <a:t>(ex. : brevets, guides cliniques)</a:t>
            </a:r>
          </a:p>
          <a:p>
            <a:pPr marL="540423" lvl="1" indent="-175358">
              <a:buFont typeface="Wingdings" pitchFamily="2" charset="2"/>
              <a:buChar char="à"/>
            </a:pPr>
            <a:r>
              <a:rPr lang="fr-FR" baseline="0" dirty="0" smtClean="0">
                <a:sym typeface="Wingdings" panose="05000000000000000000" pitchFamily="2" charset="2"/>
              </a:rPr>
              <a:t>elles peuvent s’ouvrir à d’autres lieux de citation (cf. </a:t>
            </a:r>
            <a:r>
              <a:rPr lang="fr-FR" i="1" baseline="0" dirty="0" smtClean="0">
                <a:sym typeface="Wingdings" panose="05000000000000000000" pitchFamily="2" charset="2"/>
              </a:rPr>
              <a:t>altmetrics</a:t>
            </a:r>
            <a:r>
              <a:rPr lang="fr-FR" baseline="0" dirty="0" smtClean="0">
                <a:sym typeface="Wingdings" panose="05000000000000000000" pitchFamily="2" charset="2"/>
              </a:rPr>
              <a:t>, diapos suivantes) mais cela ne sera possible qu’en s’appuyant sur </a:t>
            </a:r>
            <a:r>
              <a:rPr lang="fr-FR" b="1" baseline="0" dirty="0" smtClean="0">
                <a:sym typeface="Wingdings" panose="05000000000000000000" pitchFamily="2" charset="2"/>
              </a:rPr>
              <a:t>des infrastructures plus robustes et des métriques plus fiables</a:t>
            </a:r>
            <a:r>
              <a:rPr lang="fr-FR" baseline="0" dirty="0" smtClean="0">
                <a:sym typeface="Wingdings" panose="05000000000000000000" pitchFamily="2" charset="2"/>
              </a:rPr>
              <a:t>, sous peine d’alourdir encore la charge de travail de tous les acteurs de l’évaluation</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72</a:t>
            </a:fld>
            <a:endParaRPr lang="fr-FR" dirty="0"/>
          </a:p>
        </p:txBody>
      </p:sp>
    </p:spTree>
    <p:extLst>
      <p:ext uri="{BB962C8B-B14F-4D97-AF65-F5344CB8AC3E}">
        <p14:creationId xmlns:p14="http://schemas.microsoft.com/office/powerpoint/2010/main" val="10089158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65065" indent="-100433">
              <a:defRPr/>
            </a:pPr>
            <a:r>
              <a:rPr lang="fr-FR" b="1" dirty="0" smtClean="0"/>
              <a:t>- exemple </a:t>
            </a:r>
            <a:r>
              <a:rPr lang="fr-FR" b="1" dirty="0"/>
              <a:t>avec le </a:t>
            </a:r>
            <a:r>
              <a:rPr lang="fr-FR" b="1" dirty="0" smtClean="0"/>
              <a:t>ResearcherID : </a:t>
            </a:r>
            <a:r>
              <a:rPr lang="fr-FR" dirty="0"/>
              <a:t>l’INSERM (S. </a:t>
            </a:r>
            <a:r>
              <a:rPr lang="fr-FR" dirty="0" err="1"/>
              <a:t>Duchaussoy</a:t>
            </a:r>
            <a:r>
              <a:rPr lang="fr-FR" dirty="0"/>
              <a:t>, </a:t>
            </a:r>
            <a:r>
              <a:rPr lang="fr-FR" i="1" dirty="0"/>
              <a:t>op. </a:t>
            </a:r>
            <a:r>
              <a:rPr lang="fr-FR" i="1" dirty="0" err="1"/>
              <a:t>cit</a:t>
            </a:r>
            <a:r>
              <a:rPr lang="fr-FR" i="1" dirty="0"/>
              <a:t>.)</a:t>
            </a:r>
          </a:p>
          <a:p>
            <a:pPr marL="540423" indent="-87680" defTabSz="918240">
              <a:defRPr/>
            </a:pPr>
            <a:r>
              <a:rPr lang="fr-FR" b="1" dirty="0"/>
              <a:t>- bibliométrie à l’INSERM : cellule de bibliométrie avec utilisation du WOS </a:t>
            </a:r>
            <a:r>
              <a:rPr lang="fr-FR" dirty="0" err="1"/>
              <a:t>Core</a:t>
            </a:r>
            <a:r>
              <a:rPr lang="fr-FR" dirty="0"/>
              <a:t> Collection pour les indicateurs bibliométriques </a:t>
            </a:r>
            <a:r>
              <a:rPr lang="fr-FR" b="1" dirty="0"/>
              <a:t>pour l’évaluation des structures </a:t>
            </a:r>
            <a:r>
              <a:rPr lang="fr-FR" dirty="0"/>
              <a:t>(INSERM, HCERES : recueil des publications, bibliométrie) </a:t>
            </a:r>
            <a:r>
              <a:rPr lang="fr-FR" b="1" dirty="0"/>
              <a:t>et pour l’évaluation individuelle </a:t>
            </a:r>
            <a:r>
              <a:rPr lang="fr-FR" dirty="0"/>
              <a:t>(promotion, dossier d’appréciation ou à la demande du chercheur)</a:t>
            </a:r>
          </a:p>
          <a:p>
            <a:pPr marL="540423" indent="-87680">
              <a:buFontTx/>
              <a:buChar char="-"/>
              <a:defRPr/>
            </a:pPr>
            <a:r>
              <a:rPr lang="fr-FR" dirty="0"/>
              <a:t>rôle central de l’identifiant pour </a:t>
            </a:r>
            <a:r>
              <a:rPr lang="fr-FR" b="1" dirty="0"/>
              <a:t>améliorer la qualité des </a:t>
            </a:r>
            <a:r>
              <a:rPr lang="fr-FR" b="1" dirty="0" smtClean="0"/>
              <a:t>données, </a:t>
            </a:r>
            <a:r>
              <a:rPr lang="fr-FR" b="1" i="1" dirty="0" smtClean="0"/>
              <a:t>via</a:t>
            </a:r>
            <a:r>
              <a:rPr lang="fr-FR" b="1" dirty="0" smtClean="0"/>
              <a:t> g</a:t>
            </a:r>
            <a:r>
              <a:rPr lang="fr-FR" b="1" dirty="0"/>
              <a:t>énéralisation du ResearcherID</a:t>
            </a:r>
            <a:r>
              <a:rPr lang="fr-FR" dirty="0"/>
              <a:t> : pas d’analyses bibliométriques sans ResearcherID ; demande de création de ResearcherID par les chercheurs lors de l’évaluation des structures et lors de l’évaluation individuelle en compléments des fichiers bibliographiques</a:t>
            </a:r>
          </a:p>
          <a:p>
            <a:pPr marL="540423" indent="-87680">
              <a:buFontTx/>
              <a:buChar char="-"/>
              <a:defRPr/>
            </a:pPr>
            <a:r>
              <a:rPr lang="fr-FR" dirty="0"/>
              <a:t>entre 2013 et 2015 : nombre de chercheurs affiliés à l’INSERM avec un ResearcherID : x 2 (soit </a:t>
            </a:r>
            <a:r>
              <a:rPr lang="fr-FR" b="1" dirty="0"/>
              <a:t>41 % des chercheurs </a:t>
            </a:r>
            <a:r>
              <a:rPr lang="fr-FR" dirty="0"/>
              <a:t>; CNRS : 12%, INRA : 31 %)</a:t>
            </a:r>
          </a:p>
          <a:p>
            <a:pPr marL="540423" indent="-87680" defTabSz="918240">
              <a:buFontTx/>
              <a:buChar char="-"/>
              <a:defRPr/>
            </a:pPr>
            <a:r>
              <a:rPr lang="fr-FR" b="1" dirty="0"/>
              <a:t>réception variée </a:t>
            </a:r>
            <a:r>
              <a:rPr lang="fr-FR" dirty="0"/>
              <a:t>: déjà fait / enthousiasme / résignation / refus total (ce n’est pas toujours le chercheur qui est en demande, mais la structure)</a:t>
            </a:r>
          </a:p>
          <a:p>
            <a:pPr marL="712593" indent="-172170" defTabSz="918240">
              <a:buFont typeface="Wingdings" panose="05000000000000000000" pitchFamily="2" charset="2"/>
              <a:buChar char="à"/>
              <a:tabLst>
                <a:tab pos="540423" algn="l"/>
              </a:tabLst>
              <a:defRPr/>
            </a:pPr>
            <a:r>
              <a:rPr lang="fr-FR" dirty="0">
                <a:sym typeface="Wingdings" panose="05000000000000000000" pitchFamily="2" charset="2"/>
              </a:rPr>
              <a:t>systématisation du ResearcherID : toute personne affiliée à l’INSERM devra avoir cet identifiant</a:t>
            </a:r>
          </a:p>
          <a:p>
            <a:pPr marL="444773">
              <a:tabLst>
                <a:tab pos="444773" algn="l"/>
              </a:tabLst>
              <a:defRPr/>
            </a:pPr>
            <a:r>
              <a:rPr lang="fr-FR" dirty="0"/>
              <a:t>- ex. pour les demandes </a:t>
            </a:r>
            <a:r>
              <a:rPr lang="fr-FR" dirty="0" smtClean="0"/>
              <a:t>de promotion : demande de la liste des publications depuis 10 ans (DR1) ou sur l’ensemble de la carrière (DRCE) : possibilité de fournir uniquement le ResearcherID ou l’ORCID sur les listes y sont à jour (INSERM</a:t>
            </a:r>
            <a:r>
              <a:rPr lang="fr-FR" i="1" dirty="0"/>
              <a:t>. </a:t>
            </a:r>
            <a:r>
              <a:rPr lang="fr-FR" i="1" dirty="0" smtClean="0"/>
              <a:t>Guide du chercheur pour l’évaluation. </a:t>
            </a:r>
            <a:r>
              <a:rPr lang="fr-FR" dirty="0" err="1" smtClean="0"/>
              <a:t>ed</a:t>
            </a:r>
            <a:r>
              <a:rPr lang="fr-FR" dirty="0" smtClean="0"/>
              <a:t>. 2017. 35 p. [en ligne]. Disponible sur </a:t>
            </a:r>
            <a:r>
              <a:rPr lang="fr-FR" dirty="0"/>
              <a:t>: https://</a:t>
            </a:r>
            <a:r>
              <a:rPr lang="fr-FR" dirty="0" smtClean="0"/>
              <a:t>www.eva2.inserm.fr/EVA/doc/2017TIT/Guide_Evaluation_2017v2.pdf) – limite : pas de mise à jour automatique</a:t>
            </a:r>
            <a:r>
              <a:rPr lang="fr-FR" baseline="0" dirty="0" smtClean="0"/>
              <a:t> ; au chercheur de vérifier la complétude des données (cf. https://sp2013.inserm.fr/sites/eva/vie-du-chercheur/Documents/Notice_Bibliographique_Promotion.pdf)</a:t>
            </a:r>
            <a:endParaRPr lang="fr-FR" dirty="0"/>
          </a:p>
          <a:p>
            <a:pPr defTabSz="918240">
              <a:defRPr/>
            </a:pPr>
            <a:endParaRPr lang="fr-FR" dirty="0"/>
          </a:p>
          <a:p>
            <a:pPr marL="365065" indent="-100433">
              <a:defRPr/>
            </a:pPr>
            <a:r>
              <a:rPr lang="fr-FR" b="1" dirty="0" smtClean="0">
                <a:solidFill>
                  <a:prstClr val="black"/>
                </a:solidFill>
              </a:rPr>
              <a:t>exemple </a:t>
            </a:r>
            <a:r>
              <a:rPr lang="fr-FR" b="1" dirty="0">
                <a:solidFill>
                  <a:prstClr val="black"/>
                </a:solidFill>
              </a:rPr>
              <a:t>avec le </a:t>
            </a:r>
            <a:r>
              <a:rPr lang="fr-FR" b="1" dirty="0" smtClean="0">
                <a:solidFill>
                  <a:prstClr val="black"/>
                </a:solidFill>
              </a:rPr>
              <a:t>Scopus </a:t>
            </a:r>
            <a:r>
              <a:rPr lang="fr-FR" b="1" dirty="0" err="1" smtClean="0">
                <a:solidFill>
                  <a:prstClr val="black"/>
                </a:solidFill>
              </a:rPr>
              <a:t>Author</a:t>
            </a:r>
            <a:r>
              <a:rPr lang="fr-FR" b="1" dirty="0" smtClean="0">
                <a:solidFill>
                  <a:prstClr val="black"/>
                </a:solidFill>
              </a:rPr>
              <a:t> ID </a:t>
            </a:r>
          </a:p>
          <a:p>
            <a:pPr marL="542017" indent="-100433">
              <a:defRPr/>
            </a:pPr>
            <a:r>
              <a:rPr lang="fr-FR" dirty="0"/>
              <a:t>- l’université de Bordeaux Segalen (Jérôme </a:t>
            </a:r>
            <a:r>
              <a:rPr lang="fr-FR" dirty="0" err="1"/>
              <a:t>Poumeyrol</a:t>
            </a:r>
            <a:r>
              <a:rPr lang="fr-FR" dirty="0"/>
              <a:t>. </a:t>
            </a:r>
            <a:r>
              <a:rPr lang="fr-FR" i="1" dirty="0"/>
              <a:t>Signature normalisée des publications. De Bordeaux Segalen à l’université de Bordeaux, retour d’expérience.</a:t>
            </a:r>
            <a:r>
              <a:rPr lang="fr-FR" dirty="0"/>
              <a:t> Journée d’étude Mesurer et valoriser : journée d’étude sur la bibliométrie et la visibilité des publications. 13/11/2014. 55 p. [en ligne]. Disponible sur : http://weburfist.univ-bordeaux.fr/wp-content/uploads/2014/09/POUMEYROL_Limoges_13_11_2014.pdf)</a:t>
            </a:r>
          </a:p>
          <a:p>
            <a:pPr marL="720564" indent="-87680" defTabSz="918240">
              <a:buFontTx/>
              <a:buChar char="-"/>
              <a:defRPr/>
            </a:pPr>
            <a:r>
              <a:rPr lang="fr-FR" dirty="0"/>
              <a:t>après la normalisation de la signature de l’université, souhait d’améliorer la visibilité de l’établissement dans Scopus, à laquelle l’université est abonnée</a:t>
            </a:r>
          </a:p>
          <a:p>
            <a:pPr marL="720564" lvl="1" indent="-87680" defTabSz="918240">
              <a:buFontTx/>
              <a:buChar char="-"/>
              <a:defRPr/>
            </a:pPr>
            <a:r>
              <a:rPr lang="fr-FR" dirty="0"/>
              <a:t>discussion avec Elsevier pour une reprise des anciens noms des établissements et des occurrences possibles</a:t>
            </a:r>
          </a:p>
          <a:p>
            <a:pPr marL="720564" lvl="1" indent="-87680" defTabSz="918240">
              <a:buFontTx/>
              <a:buChar char="-"/>
              <a:defRPr/>
            </a:pPr>
            <a:r>
              <a:rPr lang="fr-FR" dirty="0" err="1"/>
              <a:t>dédoublonnage</a:t>
            </a:r>
            <a:r>
              <a:rPr lang="fr-FR" dirty="0"/>
              <a:t> des profils des auteurs dans la base</a:t>
            </a:r>
          </a:p>
          <a:p>
            <a:pPr marL="720564" lvl="1" indent="-87680" defTabSz="918240">
              <a:buFontTx/>
              <a:buChar char="-"/>
              <a:defRPr/>
            </a:pPr>
            <a:r>
              <a:rPr lang="fr-FR" dirty="0"/>
              <a:t>accompagnement des enseignants-chercheurs pour qu’ils construisent un </a:t>
            </a:r>
            <a:r>
              <a:rPr lang="fr-FR" dirty="0" err="1"/>
              <a:t>Scopus</a:t>
            </a:r>
            <a:r>
              <a:rPr lang="fr-FR" dirty="0"/>
              <a:t> </a:t>
            </a:r>
            <a:r>
              <a:rPr lang="fr-FR" dirty="0" err="1"/>
              <a:t>Author</a:t>
            </a:r>
            <a:r>
              <a:rPr lang="fr-FR" dirty="0"/>
              <a:t> ID, avec notamment des tutoriels d’explication en ligne produits par le SCD</a:t>
            </a:r>
          </a:p>
          <a:p>
            <a:pPr marL="720564" lvl="1" indent="-87680" defTabSz="918240">
              <a:defRPr/>
            </a:pPr>
            <a:r>
              <a:rPr lang="fr-FR" dirty="0">
                <a:sym typeface="Wingdings" panose="05000000000000000000" pitchFamily="2" charset="2"/>
              </a:rPr>
              <a:t> de meilleurs indicateurs bibliométriques</a:t>
            </a:r>
            <a:endParaRPr lang="fr-FR" dirty="0"/>
          </a:p>
          <a:p>
            <a:pPr marL="452744" defTabSz="918240">
              <a:defRPr/>
            </a:pPr>
            <a:r>
              <a:rPr lang="fr-FR" dirty="0"/>
              <a:t>- exemple de </a:t>
            </a:r>
            <a:r>
              <a:rPr lang="fr-FR" b="1" dirty="0"/>
              <a:t>l’ERA</a:t>
            </a:r>
            <a:r>
              <a:rPr lang="fr-FR" dirty="0"/>
              <a:t> (</a:t>
            </a:r>
            <a:r>
              <a:rPr lang="fr-FR" b="1" i="1" dirty="0" smtClean="0"/>
              <a:t>Excellence in </a:t>
            </a:r>
            <a:r>
              <a:rPr lang="fr-FR" b="1" i="1" dirty="0" err="1" smtClean="0"/>
              <a:t>Research</a:t>
            </a:r>
            <a:r>
              <a:rPr lang="fr-FR" b="1" i="1" dirty="0" smtClean="0"/>
              <a:t> </a:t>
            </a:r>
            <a:r>
              <a:rPr lang="fr-FR" b="1" i="1" dirty="0" err="1" smtClean="0"/>
              <a:t>Australia</a:t>
            </a:r>
            <a:r>
              <a:rPr lang="fr-FR" dirty="0" smtClean="0"/>
              <a:t>) </a:t>
            </a:r>
          </a:p>
          <a:p>
            <a:pPr marL="720564" indent="-89273" defTabSz="918240">
              <a:defRPr/>
            </a:pPr>
            <a:r>
              <a:rPr lang="fr-FR" dirty="0"/>
              <a:t>- utilisation de Scopus </a:t>
            </a:r>
            <a:r>
              <a:rPr lang="fr-FR" dirty="0" err="1"/>
              <a:t>Author</a:t>
            </a:r>
            <a:r>
              <a:rPr lang="fr-FR" dirty="0"/>
              <a:t> ID pour l’évaluation de l’ERA 2015 </a:t>
            </a:r>
            <a:r>
              <a:rPr lang="fr-FR" dirty="0">
                <a:sym typeface="Wingdings" panose="05000000000000000000" pitchFamily="2" charset="2"/>
              </a:rPr>
              <a:t> recommandation en faveur de Scopus </a:t>
            </a:r>
            <a:r>
              <a:rPr lang="fr-FR" dirty="0" err="1">
                <a:sym typeface="Wingdings" panose="05000000000000000000" pitchFamily="2" charset="2"/>
              </a:rPr>
              <a:t>Author</a:t>
            </a:r>
            <a:r>
              <a:rPr lang="fr-FR" dirty="0">
                <a:sym typeface="Wingdings" panose="05000000000000000000" pitchFamily="2" charset="2"/>
              </a:rPr>
              <a:t> ID (http://guides.library.unisa.edu.au/Networking/Profile) : mention de l’identifiant dans le rapport d’activité, lien Scopus </a:t>
            </a:r>
            <a:r>
              <a:rPr lang="fr-FR" dirty="0" err="1">
                <a:sym typeface="Wingdings" panose="05000000000000000000" pitchFamily="2" charset="2"/>
              </a:rPr>
              <a:t>Author</a:t>
            </a:r>
            <a:r>
              <a:rPr lang="fr-FR" dirty="0">
                <a:sym typeface="Wingdings" panose="05000000000000000000" pitchFamily="2" charset="2"/>
              </a:rPr>
              <a:t> ID avec la page institutionnelle et ORCID</a:t>
            </a:r>
            <a:endParaRPr lang="fr-FR" dirty="0"/>
          </a:p>
          <a:p>
            <a:pPr marL="452744" defTabSz="918240">
              <a:defRPr/>
            </a:pPr>
            <a:r>
              <a:rPr lang="fr-FR" dirty="0" smtClean="0"/>
              <a:t>- exemple </a:t>
            </a:r>
            <a:r>
              <a:rPr lang="fr-FR" dirty="0"/>
              <a:t>du </a:t>
            </a:r>
            <a:r>
              <a:rPr lang="fr-FR" b="1" dirty="0" smtClean="0"/>
              <a:t>Portugal</a:t>
            </a:r>
            <a:r>
              <a:rPr lang="fr-FR" dirty="0" smtClean="0"/>
              <a:t> </a:t>
            </a:r>
            <a:endParaRPr lang="fr-FR" dirty="0"/>
          </a:p>
          <a:p>
            <a:pPr marL="631290" defTabSz="918240">
              <a:defRPr/>
            </a:pPr>
            <a:r>
              <a:rPr lang="fr-FR" dirty="0"/>
              <a:t>- adoption d’ORCID en 2013 par la FCT (</a:t>
            </a:r>
            <a:r>
              <a:rPr lang="fr-FR" i="1" dirty="0" err="1"/>
              <a:t>Fundação</a:t>
            </a:r>
            <a:r>
              <a:rPr lang="fr-FR" i="1" dirty="0"/>
              <a:t> para a </a:t>
            </a:r>
            <a:r>
              <a:rPr lang="fr-FR" i="1" dirty="0" err="1"/>
              <a:t>Ciência</a:t>
            </a:r>
            <a:r>
              <a:rPr lang="fr-FR" i="1" dirty="0"/>
              <a:t> e a </a:t>
            </a:r>
            <a:r>
              <a:rPr lang="fr-FR" i="1" dirty="0" err="1"/>
              <a:t>Tecnologia</a:t>
            </a:r>
            <a:r>
              <a:rPr lang="fr-FR" dirty="0"/>
              <a:t>) lors de l’évaluation nationale des unités R&amp;D ; les données étaient tirées du CV national des chercheurs (CV normalisé à partir de données issues de Scopus)</a:t>
            </a:r>
          </a:p>
          <a:p>
            <a:pPr defTabSz="91824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73</a:t>
            </a:fld>
            <a:endParaRPr lang="fr-FR" dirty="0"/>
          </a:p>
        </p:txBody>
      </p:sp>
    </p:spTree>
    <p:extLst>
      <p:ext uri="{BB962C8B-B14F-4D97-AF65-F5344CB8AC3E}">
        <p14:creationId xmlns:p14="http://schemas.microsoft.com/office/powerpoint/2010/main" val="1705648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Jason </a:t>
            </a:r>
            <a:r>
              <a:rPr lang="fr-FR" dirty="0" err="1"/>
              <a:t>Priem</a:t>
            </a:r>
            <a:r>
              <a:rPr lang="fr-FR" dirty="0"/>
              <a:t> et al. « Altmetrics: a </a:t>
            </a:r>
            <a:r>
              <a:rPr lang="fr-FR" dirty="0" err="1"/>
              <a:t>manifesto</a:t>
            </a:r>
            <a:r>
              <a:rPr lang="fr-FR" dirty="0"/>
              <a:t> ». </a:t>
            </a:r>
            <a:r>
              <a:rPr lang="fr-FR" i="1" dirty="0"/>
              <a:t>Altmetrics</a:t>
            </a:r>
            <a:r>
              <a:rPr lang="fr-FR" dirty="0"/>
              <a:t>. 26/10/2010-28/09/2011. [en ligne]. Disponible sur :  http://altmetrics.org/manifesto/. </a:t>
            </a:r>
          </a:p>
          <a:p>
            <a:endParaRPr lang="fr-FR" dirty="0" smtClean="0"/>
          </a:p>
          <a:p>
            <a:pPr marL="87680">
              <a:spcAft>
                <a:spcPts val="301"/>
              </a:spcAft>
            </a:pPr>
            <a:r>
              <a:rPr lang="fr-FR" b="1" dirty="0" smtClean="0">
                <a:solidFill>
                  <a:srgbClr val="73A545"/>
                </a:solidFill>
              </a:rPr>
              <a:t>- les </a:t>
            </a:r>
            <a:r>
              <a:rPr lang="fr-FR" b="1" dirty="0">
                <a:solidFill>
                  <a:srgbClr val="73A545"/>
                </a:solidFill>
              </a:rPr>
              <a:t>métriques alternatives</a:t>
            </a:r>
          </a:p>
          <a:p>
            <a:pPr marL="178547" defTabSz="918240">
              <a:defRPr/>
            </a:pPr>
            <a:r>
              <a:rPr lang="fr-FR" i="1" dirty="0" smtClean="0"/>
              <a:t>The</a:t>
            </a:r>
            <a:r>
              <a:rPr lang="fr-FR" i="1" baseline="0" dirty="0" smtClean="0"/>
              <a:t> </a:t>
            </a:r>
            <a:r>
              <a:rPr lang="fr-FR" i="1" baseline="0" dirty="0" err="1" smtClean="0"/>
              <a:t>Metric</a:t>
            </a:r>
            <a:r>
              <a:rPr lang="fr-FR" i="1" baseline="0" dirty="0" smtClean="0"/>
              <a:t> Tide</a:t>
            </a:r>
            <a:r>
              <a:rPr lang="fr-FR" i="0" baseline="0" dirty="0" smtClean="0"/>
              <a:t> soulignait aussi l’intérêt </a:t>
            </a:r>
            <a:r>
              <a:rPr lang="fr-FR" dirty="0" smtClean="0"/>
              <a:t>des </a:t>
            </a:r>
            <a:r>
              <a:rPr lang="fr-FR" b="1" i="1" dirty="0" smtClean="0"/>
              <a:t>altmetrics</a:t>
            </a:r>
            <a:r>
              <a:rPr lang="fr-FR" dirty="0" smtClean="0"/>
              <a:t> pour avoir une vue globale et plus ouverte de l’impact</a:t>
            </a:r>
            <a:r>
              <a:rPr lang="fr-FR" baseline="0" dirty="0" smtClean="0"/>
              <a:t> d’un chercheur</a:t>
            </a:r>
          </a:p>
          <a:p>
            <a:pPr marL="267820" defTabSz="918240">
              <a:defRPr/>
            </a:pPr>
            <a:r>
              <a:rPr lang="fr-FR" dirty="0" smtClean="0"/>
              <a:t>- les a</a:t>
            </a:r>
            <a:r>
              <a:rPr lang="fr-FR" b="1" i="1" dirty="0"/>
              <a:t>ltmetrics (alternative </a:t>
            </a:r>
            <a:r>
              <a:rPr lang="fr-FR" b="1" i="1" dirty="0" err="1"/>
              <a:t>metrics</a:t>
            </a:r>
            <a:r>
              <a:rPr lang="fr-FR" b="1" i="1" dirty="0"/>
              <a:t>)</a:t>
            </a:r>
          </a:p>
          <a:p>
            <a:pPr marL="357094"/>
            <a:r>
              <a:rPr lang="fr-FR" b="1" dirty="0"/>
              <a:t>- buts </a:t>
            </a:r>
          </a:p>
          <a:p>
            <a:pPr marL="535640" lvl="1" indent="-89273">
              <a:buFontTx/>
              <a:buChar char="-"/>
            </a:pPr>
            <a:r>
              <a:rPr lang="fr-FR" b="1" dirty="0"/>
              <a:t>souhait d’indicateurs alternatifs</a:t>
            </a:r>
            <a:r>
              <a:rPr lang="fr-FR" dirty="0"/>
              <a:t>, complémentaires des outils métriques classiques, et valables pour l’</a:t>
            </a:r>
            <a:r>
              <a:rPr lang="fr-FR" i="1" dirty="0"/>
              <a:t>open access</a:t>
            </a:r>
            <a:r>
              <a:rPr lang="fr-FR" dirty="0"/>
              <a:t> comme les médias sociaux, etc. </a:t>
            </a:r>
            <a:r>
              <a:rPr lang="fr-FR" dirty="0">
                <a:sym typeface="Wingdings" panose="05000000000000000000" pitchFamily="2" charset="2"/>
              </a:rPr>
              <a:t> </a:t>
            </a:r>
            <a:r>
              <a:rPr lang="fr-FR" dirty="0"/>
              <a:t>sortir du cadre strict de la seule publication pour connaître l’</a:t>
            </a:r>
            <a:r>
              <a:rPr lang="fr-FR" b="1" dirty="0"/>
              <a:t>impact social d’un chercheur</a:t>
            </a:r>
            <a:r>
              <a:rPr lang="fr-FR" dirty="0"/>
              <a:t> (question de visibilité également) : auprès des pairs mais aussi </a:t>
            </a:r>
            <a:r>
              <a:rPr lang="fr-FR" b="1" dirty="0"/>
              <a:t>auprès du grand public</a:t>
            </a:r>
          </a:p>
          <a:p>
            <a:pPr marL="535640" lvl="1" indent="-89273">
              <a:defRPr/>
            </a:pPr>
            <a:r>
              <a:rPr lang="fr-FR" dirty="0"/>
              <a:t>- orienté sur la plus </a:t>
            </a:r>
            <a:r>
              <a:rPr lang="fr-FR" b="1" dirty="0"/>
              <a:t>petite unité scientifique </a:t>
            </a:r>
            <a:r>
              <a:rPr lang="fr-FR" dirty="0"/>
              <a:t>(article, jeu de données) et non plus la revue avec son facteur d’impact (cf. idée parfois d’« </a:t>
            </a:r>
            <a:r>
              <a:rPr lang="fr-FR" i="1" dirty="0" err="1"/>
              <a:t>almetrics</a:t>
            </a:r>
            <a:r>
              <a:rPr lang="fr-FR" dirty="0"/>
              <a:t> » pour </a:t>
            </a:r>
            <a:r>
              <a:rPr lang="fr-FR" i="1" dirty="0"/>
              <a:t>article-</a:t>
            </a:r>
            <a:r>
              <a:rPr lang="fr-FR" i="1" dirty="0" err="1"/>
              <a:t>level</a:t>
            </a:r>
            <a:r>
              <a:rPr lang="fr-FR" i="1" dirty="0"/>
              <a:t> </a:t>
            </a:r>
            <a:r>
              <a:rPr lang="fr-FR" i="1" dirty="0" err="1"/>
              <a:t>metrics</a:t>
            </a:r>
            <a:r>
              <a:rPr lang="fr-FR" dirty="0"/>
              <a:t>) </a:t>
            </a:r>
          </a:p>
          <a:p>
            <a:pPr marL="446367" lvl="1" indent="-89273">
              <a:defRPr/>
            </a:pPr>
            <a:r>
              <a:rPr lang="fr-FR" b="1" dirty="0"/>
              <a:t>- lieux </a:t>
            </a:r>
          </a:p>
          <a:p>
            <a:pPr marL="535640" indent="-89273"/>
            <a:r>
              <a:rPr lang="fr-FR" dirty="0"/>
              <a:t>- valable notamment pour les </a:t>
            </a:r>
            <a:r>
              <a:rPr lang="fr-FR" b="1" dirty="0"/>
              <a:t>médias sociaux </a:t>
            </a:r>
            <a:r>
              <a:rPr lang="fr-FR" dirty="0"/>
              <a:t>: citations/nombre de références sur les réseaux (Facebook, Twitter, Mendeley…) ; mentions sur les blogs et dans les médias (</a:t>
            </a:r>
            <a:r>
              <a:rPr lang="fr-FR" i="1" dirty="0" err="1"/>
              <a:t>trackbacks</a:t>
            </a:r>
            <a:r>
              <a:rPr lang="fr-FR" dirty="0"/>
              <a:t>) ; discussions (commentaires, notes, classements) ; téléchargements…</a:t>
            </a:r>
          </a:p>
          <a:p>
            <a:pPr marL="535640" lvl="1" indent="-89273"/>
            <a:r>
              <a:rPr lang="fr-FR" dirty="0"/>
              <a:t>- </a:t>
            </a:r>
            <a:r>
              <a:rPr lang="fr-FR" b="1" dirty="0"/>
              <a:t>potentiels des identifiants auteur </a:t>
            </a:r>
            <a:r>
              <a:rPr lang="fr-FR" dirty="0"/>
              <a:t>: cf. Herbert Van de </a:t>
            </a:r>
            <a:r>
              <a:rPr lang="fr-FR" dirty="0" err="1"/>
              <a:t>Sompel</a:t>
            </a:r>
            <a:r>
              <a:rPr lang="fr-FR" dirty="0"/>
              <a:t> : ORCID pourrait être utilisé pour générer des métriques alternatives en liant les auteurs et leurs productions «  dans des formes moins traditionnelles de communication scientifique, comme les tweets, les billets de blogs, les présentations sur Slideshare et les vidéos sur </a:t>
            </a:r>
            <a:r>
              <a:rPr lang="fr-FR" dirty="0" err="1"/>
              <a:t>SciTV</a:t>
            </a:r>
            <a:r>
              <a:rPr lang="fr-FR" dirty="0"/>
              <a:t> » (D. </a:t>
            </a:r>
            <a:r>
              <a:rPr lang="fr-FR" dirty="0" err="1"/>
              <a:t>Butlet</a:t>
            </a:r>
            <a:r>
              <a:rPr lang="fr-FR" dirty="0"/>
              <a:t>, </a:t>
            </a:r>
            <a:r>
              <a:rPr lang="fr-FR" i="1" dirty="0"/>
              <a:t>op. </a:t>
            </a:r>
            <a:r>
              <a:rPr lang="fr-FR" i="1" dirty="0" err="1"/>
              <a:t>cit</a:t>
            </a:r>
            <a:r>
              <a:rPr lang="fr-FR" i="1" dirty="0"/>
              <a:t>.,</a:t>
            </a:r>
            <a:r>
              <a:rPr lang="fr-FR" dirty="0"/>
              <a:t> http://www.nature.com/news/scientists-your-number-is-up-1.10740)</a:t>
            </a:r>
          </a:p>
          <a:p>
            <a:pPr marL="446367" indent="-89273"/>
            <a:r>
              <a:rPr lang="fr-FR" dirty="0"/>
              <a:t>- </a:t>
            </a:r>
            <a:r>
              <a:rPr lang="fr-FR" b="1" dirty="0"/>
              <a:t>acteurs </a:t>
            </a:r>
          </a:p>
          <a:p>
            <a:pPr marL="535640" indent="-89273"/>
            <a:r>
              <a:rPr lang="fr-FR" dirty="0"/>
              <a:t>- souvent de </a:t>
            </a:r>
            <a:r>
              <a:rPr lang="fr-FR" b="1" dirty="0"/>
              <a:t>nouveaux acteurs </a:t>
            </a:r>
            <a:r>
              <a:rPr lang="fr-FR" dirty="0"/>
              <a:t>autour du calcul des </a:t>
            </a:r>
            <a:r>
              <a:rPr lang="fr-FR" i="1" dirty="0"/>
              <a:t>altmetrics</a:t>
            </a:r>
            <a:r>
              <a:rPr lang="fr-FR" dirty="0"/>
              <a:t> (comme Altmetric) ou de l’impact plus général (</a:t>
            </a:r>
            <a:r>
              <a:rPr lang="fr-FR" dirty="0" err="1"/>
              <a:t>Piirus</a:t>
            </a:r>
            <a:r>
              <a:rPr lang="fr-FR" dirty="0"/>
              <a:t>, Kudos, </a:t>
            </a:r>
            <a:r>
              <a:rPr lang="fr-FR" dirty="0" err="1" smtClean="0"/>
              <a:t>ImpactStory</a:t>
            </a:r>
            <a:r>
              <a:rPr lang="fr-FR" dirty="0" smtClean="0"/>
              <a:t>)</a:t>
            </a:r>
          </a:p>
          <a:p>
            <a:pPr marL="535640" indent="-89273"/>
            <a:r>
              <a:rPr lang="fr-FR" dirty="0" smtClean="0"/>
              <a:t>- les </a:t>
            </a:r>
            <a:r>
              <a:rPr lang="fr-FR" dirty="0"/>
              <a:t>principaux leaders dans le domaine des </a:t>
            </a:r>
            <a:r>
              <a:rPr lang="fr-FR" i="1" dirty="0"/>
              <a:t>altmetrics </a:t>
            </a:r>
            <a:r>
              <a:rPr lang="fr-FR" dirty="0"/>
              <a:t> sont membres d’ORCID (ex. : Altmetric, Kudos) ou permettent une authentification via ORCID (ex. : Impact Story, PLUM </a:t>
            </a:r>
            <a:r>
              <a:rPr lang="fr-FR" dirty="0" err="1"/>
              <a:t>analytics</a:t>
            </a:r>
            <a:r>
              <a:rPr lang="fr-FR" dirty="0"/>
              <a:t>-Elsevier)</a:t>
            </a:r>
          </a:p>
          <a:p>
            <a:pPr marL="446367" indent="-89273"/>
            <a:r>
              <a:rPr lang="fr-FR" dirty="0" smtClean="0"/>
              <a:t>- </a:t>
            </a:r>
            <a:r>
              <a:rPr lang="fr-FR" b="1" dirty="0" smtClean="0"/>
              <a:t>limites</a:t>
            </a:r>
            <a:r>
              <a:rPr lang="fr-FR" dirty="0" smtClean="0"/>
              <a:t> </a:t>
            </a:r>
            <a:r>
              <a:rPr lang="fr-FR" dirty="0"/>
              <a:t>actuelles </a:t>
            </a:r>
            <a:r>
              <a:rPr lang="fr-FR" b="1" dirty="0"/>
              <a:t>: </a:t>
            </a:r>
            <a:endParaRPr lang="fr-FR" b="1" dirty="0" smtClean="0"/>
          </a:p>
          <a:p>
            <a:pPr marL="535640" indent="-89273"/>
            <a:r>
              <a:rPr lang="fr-FR" b="1" dirty="0" smtClean="0"/>
              <a:t>- système encore en développement </a:t>
            </a:r>
            <a:r>
              <a:rPr lang="fr-FR" dirty="0" smtClean="0"/>
              <a:t>(données utilisées, acteurs, modes de calculs, interprétations…) : plutôt indicatif</a:t>
            </a:r>
          </a:p>
          <a:p>
            <a:pPr marL="535640" indent="-89273"/>
            <a:r>
              <a:rPr lang="fr-FR" b="1" dirty="0" smtClean="0"/>
              <a:t>- besoin d’avoir des publications avec des identifiants (DOI)</a:t>
            </a:r>
          </a:p>
          <a:p>
            <a:pPr marL="446367" indent="-89273"/>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74</a:t>
            </a:fld>
            <a:endParaRPr lang="fr-FR" dirty="0"/>
          </a:p>
        </p:txBody>
      </p:sp>
    </p:spTree>
    <p:extLst>
      <p:ext uri="{BB962C8B-B14F-4D97-AF65-F5344CB8AC3E}">
        <p14:creationId xmlns:p14="http://schemas.microsoft.com/office/powerpoint/2010/main" val="37807266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http://altmetric-orcid-profiles.herokuapp.com/0000-0001-7794-0218 (lien mort au 01/03/2018)</a:t>
            </a:r>
            <a:endParaRPr lang="fr-FR" dirty="0" smtClean="0"/>
          </a:p>
          <a:p>
            <a:endParaRPr lang="fr-FR" dirty="0" smtClean="0"/>
          </a:p>
          <a:p>
            <a:pPr marL="267820">
              <a:defRPr/>
            </a:pPr>
            <a:r>
              <a:rPr lang="fr-FR" dirty="0" smtClean="0"/>
              <a:t>- </a:t>
            </a:r>
            <a:r>
              <a:rPr lang="fr-FR" b="1" i="1" dirty="0" smtClean="0"/>
              <a:t>altmetrics</a:t>
            </a:r>
            <a:r>
              <a:rPr lang="fr-FR" b="1" dirty="0" smtClean="0"/>
              <a:t> </a:t>
            </a:r>
            <a:r>
              <a:rPr lang="fr-FR" b="1" dirty="0"/>
              <a:t>et identifiants </a:t>
            </a:r>
            <a:r>
              <a:rPr lang="fr-FR" b="1" dirty="0" smtClean="0"/>
              <a:t>chercheurs : exemples</a:t>
            </a:r>
            <a:endParaRPr lang="fr-FR" b="1" dirty="0"/>
          </a:p>
          <a:p>
            <a:pPr marL="357094"/>
            <a:r>
              <a:rPr lang="fr-FR" b="1" dirty="0"/>
              <a:t>- Altmetric</a:t>
            </a:r>
          </a:p>
          <a:p>
            <a:pPr marL="535640" indent="-89273"/>
            <a:r>
              <a:rPr lang="fr-FR" dirty="0"/>
              <a:t>- </a:t>
            </a:r>
            <a:r>
              <a:rPr lang="fr-FR" dirty="0" err="1" smtClean="0"/>
              <a:t>app</a:t>
            </a:r>
            <a:r>
              <a:rPr lang="fr-FR" dirty="0"/>
              <a:t>. bêta développé en 2014 : http://altmetric-orcid-profiles.herokuapp.com/, </a:t>
            </a:r>
            <a:r>
              <a:rPr lang="fr-FR" dirty="0" smtClean="0"/>
              <a:t>cf. exemple Jon </a:t>
            </a:r>
            <a:r>
              <a:rPr lang="fr-FR" dirty="0" err="1" smtClean="0"/>
              <a:t>Tennant</a:t>
            </a:r>
            <a:endParaRPr lang="fr-FR" dirty="0"/>
          </a:p>
          <a:p>
            <a:pPr marL="535640" indent="-89273"/>
            <a:r>
              <a:rPr lang="fr-FR" i="0" baseline="0" dirty="0" smtClean="0"/>
              <a:t>- possibilité d’avoir un </a:t>
            </a:r>
            <a:r>
              <a:rPr lang="fr-FR" i="1" baseline="0" dirty="0" err="1" smtClean="0"/>
              <a:t>donut</a:t>
            </a:r>
            <a:r>
              <a:rPr lang="fr-FR" i="0" baseline="0" dirty="0" smtClean="0"/>
              <a:t> (</a:t>
            </a:r>
            <a:r>
              <a:rPr lang="fr-FR" dirty="0"/>
              <a:t>cf. https://www.altmetric.com/about-our-data/the-donut-and-score</a:t>
            </a:r>
            <a:r>
              <a:rPr lang="fr-FR" dirty="0" smtClean="0"/>
              <a:t>/) dans </a:t>
            </a:r>
            <a:r>
              <a:rPr lang="fr-FR" i="0" baseline="0" dirty="0" smtClean="0"/>
              <a:t>sa liste de publications quand connecté (ex. </a:t>
            </a:r>
            <a:r>
              <a:rPr lang="fr-FR" dirty="0" smtClean="0"/>
              <a:t>in : P. Aventurier, </a:t>
            </a:r>
            <a:r>
              <a:rPr lang="fr-FR" i="1" dirty="0" smtClean="0"/>
              <a:t>op. </a:t>
            </a:r>
            <a:r>
              <a:rPr lang="fr-FR" i="1" dirty="0" err="1" smtClean="0"/>
              <a:t>cit</a:t>
            </a:r>
            <a:r>
              <a:rPr lang="fr-FR" i="1" dirty="0" smtClean="0"/>
              <a:t>., </a:t>
            </a:r>
            <a:r>
              <a:rPr lang="fr-FR" dirty="0" smtClean="0"/>
              <a:t>https://hal.archives-ouvertes.fr/cel-01314562)</a:t>
            </a:r>
          </a:p>
          <a:p>
            <a:endParaRPr lang="fr-FR" i="0" baseline="0" dirty="0" smtClean="0"/>
          </a:p>
          <a:p>
            <a:endParaRPr lang="fr-FR" dirty="0"/>
          </a:p>
          <a:p>
            <a:endParaRPr lang="fr-FR" i="0" baseline="0" dirty="0" smtClean="0"/>
          </a:p>
          <a:p>
            <a:endParaRPr lang="fr-FR" dirty="0"/>
          </a:p>
          <a:p>
            <a:endParaRPr lang="fr-FR" i="0" baseline="0" dirty="0" smtClean="0"/>
          </a:p>
          <a:p>
            <a:endParaRPr lang="fr-FR" i="0" baseline="0" dirty="0" smtClean="0"/>
          </a:p>
          <a:p>
            <a:endParaRPr lang="fr-FR" dirty="0"/>
          </a:p>
          <a:p>
            <a:endParaRPr lang="fr-FR" i="0" baseline="0" dirty="0" smtClean="0"/>
          </a:p>
          <a:p>
            <a:endParaRPr lang="fr-FR" dirty="0"/>
          </a:p>
          <a:p>
            <a:endParaRPr lang="fr-FR" i="0" baseline="0" dirty="0" smtClean="0"/>
          </a:p>
          <a:p>
            <a:endParaRPr lang="fr-FR" dirty="0"/>
          </a:p>
          <a:p>
            <a:endParaRPr lang="fr-FR" i="0" baseline="0" dirty="0" smtClean="0"/>
          </a:p>
          <a:p>
            <a:endParaRPr lang="fr-FR" i="0" baseline="0" dirty="0" smtClean="0"/>
          </a:p>
          <a:p>
            <a:pPr marL="357094"/>
            <a:r>
              <a:rPr lang="fr-FR" b="1" dirty="0" smtClean="0"/>
              <a:t>- </a:t>
            </a:r>
            <a:r>
              <a:rPr lang="fr-FR" b="1" dirty="0" err="1" smtClean="0"/>
              <a:t>ScienceOpen</a:t>
            </a:r>
            <a:r>
              <a:rPr lang="fr-FR" i="0" baseline="0" dirty="0" smtClean="0"/>
              <a:t> (https://www.scienceopen.com/) : les profils auteurs indiquent les altmetrics des articles, cf. Jon </a:t>
            </a:r>
            <a:r>
              <a:rPr lang="fr-FR" i="0" baseline="0" dirty="0" err="1" smtClean="0"/>
              <a:t>Tennant</a:t>
            </a:r>
            <a:r>
              <a:rPr lang="fr-FR" i="0" baseline="0" dirty="0" smtClean="0"/>
              <a:t> : https://www.scienceopen.com/search#author/3f2ad55f-6ad3-4a18-bb8b-5fd52840909b</a:t>
            </a:r>
          </a:p>
          <a:p>
            <a:pPr marL="357094"/>
            <a:r>
              <a:rPr lang="fr-FR" i="0" baseline="0" dirty="0" smtClean="0"/>
              <a:t>- déploiement de </a:t>
            </a:r>
            <a:r>
              <a:rPr lang="fr-FR" i="0" baseline="0" dirty="0" err="1" smtClean="0"/>
              <a:t>PlumX</a:t>
            </a:r>
            <a:r>
              <a:rPr lang="fr-FR" i="0" baseline="0" dirty="0" smtClean="0"/>
              <a:t> </a:t>
            </a:r>
            <a:r>
              <a:rPr lang="fr-FR" i="0" baseline="0" dirty="0" err="1" smtClean="0"/>
              <a:t>metrics</a:t>
            </a:r>
            <a:r>
              <a:rPr lang="fr-FR" i="0" baseline="0" dirty="0" smtClean="0"/>
              <a:t> sur </a:t>
            </a:r>
            <a:r>
              <a:rPr lang="fr-FR" b="1" i="0" baseline="0" dirty="0" smtClean="0"/>
              <a:t>Scopus</a:t>
            </a:r>
            <a:r>
              <a:rPr lang="fr-FR" i="0" baseline="0" dirty="0" smtClean="0"/>
              <a:t> </a:t>
            </a:r>
            <a:r>
              <a:rPr lang="en-US" dirty="0" err="1">
                <a:solidFill>
                  <a:prstClr val="black"/>
                </a:solidFill>
              </a:rPr>
              <a:t>en</a:t>
            </a:r>
            <a:r>
              <a:rPr lang="en-US" dirty="0">
                <a:solidFill>
                  <a:prstClr val="black"/>
                </a:solidFill>
              </a:rPr>
              <a:t> 2017, https://blog.scopus.com/posts/plumx-metrics-now-on-scopus-discover-how-others-interact-with-your-research</a:t>
            </a:r>
            <a:endParaRPr lang="fr-FR" i="0" baseline="0" dirty="0" smtClean="0"/>
          </a:p>
          <a:p>
            <a:pPr marL="357094"/>
            <a:r>
              <a:rPr lang="fr-FR" b="0" i="0" baseline="0" dirty="0" smtClean="0"/>
              <a:t>- retours d’expérience de chercheurs </a:t>
            </a:r>
            <a:r>
              <a:rPr lang="fr-FR" dirty="0"/>
              <a:t>: https://twitter.com/DingemanseMark/status/852966411727196161</a:t>
            </a:r>
            <a:endParaRPr lang="fr-FR" b="0" i="0" baseline="0" dirty="0" smtClean="0"/>
          </a:p>
          <a:p>
            <a:endParaRPr lang="fr-FR" b="1" i="0" baseline="0" dirty="0" smtClean="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781" t="35636" r="19438" b="26232"/>
          <a:stretch/>
        </p:blipFill>
        <p:spPr bwMode="auto">
          <a:xfrm>
            <a:off x="1508057" y="6428554"/>
            <a:ext cx="3783162" cy="1651989"/>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10"/>
          </p:nvPr>
        </p:nvSpPr>
        <p:spPr/>
        <p:txBody>
          <a:bodyPr/>
          <a:lstStyle/>
          <a:p>
            <a:fld id="{44E8FCA9-07BF-4693-BA1A-3E25B8FBA966}" type="slidenum">
              <a:rPr lang="fr-FR" smtClean="0"/>
              <a:pPr/>
              <a:t>75</a:t>
            </a:fld>
            <a:endParaRPr lang="fr-FR" dirty="0"/>
          </a:p>
        </p:txBody>
      </p:sp>
    </p:spTree>
    <p:extLst>
      <p:ext uri="{BB962C8B-B14F-4D97-AF65-F5344CB8AC3E}">
        <p14:creationId xmlns:p14="http://schemas.microsoft.com/office/powerpoint/2010/main" val="21840885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https://twitter.com/ORCID_Org/status/843835377786011648</a:t>
            </a:r>
          </a:p>
          <a:p>
            <a:pPr algn="l"/>
            <a:r>
              <a:rPr lang="fr-FR" dirty="0" smtClean="0"/>
              <a:t>d’après James </a:t>
            </a:r>
            <a:r>
              <a:rPr lang="fr-FR" dirty="0" err="1" smtClean="0"/>
              <a:t>Wildson</a:t>
            </a:r>
            <a:r>
              <a:rPr lang="fr-FR" dirty="0" smtClean="0"/>
              <a:t> et al.</a:t>
            </a:r>
            <a:r>
              <a:rPr lang="fr-FR" baseline="0" dirty="0" smtClean="0"/>
              <a:t> </a:t>
            </a:r>
            <a:r>
              <a:rPr lang="en-US" i="1" dirty="0" smtClean="0">
                <a:effectLst/>
                <a:latin typeface="Arial" panose="020B0604020202020204" pitchFamily="34" charset="0"/>
              </a:rPr>
              <a:t>Next-generation metrics: Responsible metrics and evaluation for open science</a:t>
            </a:r>
            <a:r>
              <a:rPr lang="en-US" dirty="0" smtClean="0">
                <a:effectLst/>
                <a:latin typeface="Arial" panose="020B0604020202020204" pitchFamily="34" charset="0"/>
              </a:rPr>
              <a:t>. Rapport European</a:t>
            </a:r>
            <a:r>
              <a:rPr lang="en-US" baseline="0" dirty="0" smtClean="0">
                <a:effectLst/>
                <a:latin typeface="Arial" panose="020B0604020202020204" pitchFamily="34" charset="0"/>
              </a:rPr>
              <a:t> Commission. </a:t>
            </a:r>
            <a:r>
              <a:rPr lang="en-US" dirty="0" smtClean="0">
                <a:effectLst/>
                <a:latin typeface="Arial" panose="020B0604020202020204" pitchFamily="34" charset="0"/>
              </a:rPr>
              <a:t>Directorate-General</a:t>
            </a:r>
            <a:r>
              <a:rPr lang="en-US" baseline="0" dirty="0" smtClean="0">
                <a:effectLst/>
                <a:latin typeface="Arial" panose="020B0604020202020204" pitchFamily="34" charset="0"/>
              </a:rPr>
              <a:t> for Research And Innovation. </a:t>
            </a:r>
            <a:r>
              <a:rPr lang="en-US" dirty="0" smtClean="0">
                <a:effectLst/>
                <a:latin typeface="Arial" panose="020B0604020202020204" pitchFamily="34" charset="0"/>
              </a:rPr>
              <a:t>2017. 26 p. [</a:t>
            </a:r>
            <a:r>
              <a:rPr lang="en-US" dirty="0" err="1" smtClean="0">
                <a:effectLst/>
                <a:latin typeface="Arial" panose="020B0604020202020204" pitchFamily="34" charset="0"/>
              </a:rPr>
              <a:t>en</a:t>
            </a:r>
            <a:r>
              <a:rPr lang="en-US" dirty="0" smtClean="0">
                <a:effectLst/>
                <a:latin typeface="Arial" panose="020B0604020202020204" pitchFamily="34" charset="0"/>
              </a:rPr>
              <a:t> </a:t>
            </a:r>
            <a:r>
              <a:rPr lang="en-US" dirty="0" err="1" smtClean="0">
                <a:effectLst/>
                <a:latin typeface="Arial" panose="020B0604020202020204" pitchFamily="34" charset="0"/>
              </a:rPr>
              <a:t>ligne</a:t>
            </a:r>
            <a:r>
              <a:rPr lang="en-US" dirty="0" smtClean="0">
                <a:effectLst/>
                <a:latin typeface="Arial" panose="020B0604020202020204" pitchFamily="34" charset="0"/>
              </a:rPr>
              <a:t>]. </a:t>
            </a:r>
            <a:r>
              <a:rPr lang="en-US" dirty="0" err="1" smtClean="0">
                <a:effectLst/>
                <a:latin typeface="Arial" panose="020B0604020202020204" pitchFamily="34" charset="0"/>
              </a:rPr>
              <a:t>Disponible</a:t>
            </a:r>
            <a:r>
              <a:rPr lang="en-US" dirty="0" smtClean="0">
                <a:effectLst/>
                <a:latin typeface="Arial" panose="020B0604020202020204" pitchFamily="34" charset="0"/>
              </a:rPr>
              <a:t> sur : http://ec.europa.eu/research/openscience/pdf/report.pdf#view=fit&amp;pagemode=none</a:t>
            </a:r>
          </a:p>
          <a:p>
            <a:pPr defTabSz="918240">
              <a:defRPr/>
            </a:pPr>
            <a:endParaRPr lang="fr-FR" dirty="0" smtClean="0"/>
          </a:p>
          <a:p>
            <a:pPr marL="267820">
              <a:defRPr/>
            </a:pPr>
            <a:r>
              <a:rPr lang="fr-FR" dirty="0">
                <a:solidFill>
                  <a:prstClr val="black"/>
                </a:solidFill>
              </a:rPr>
              <a:t>- </a:t>
            </a:r>
            <a:r>
              <a:rPr lang="fr-FR" b="1" i="1" dirty="0">
                <a:solidFill>
                  <a:prstClr val="black"/>
                </a:solidFill>
              </a:rPr>
              <a:t>altmetrics</a:t>
            </a:r>
            <a:r>
              <a:rPr lang="fr-FR" b="1" dirty="0">
                <a:solidFill>
                  <a:prstClr val="black"/>
                </a:solidFill>
              </a:rPr>
              <a:t> et identifiants chercheurs </a:t>
            </a:r>
            <a:r>
              <a:rPr lang="fr-FR" b="1" dirty="0" smtClean="0">
                <a:solidFill>
                  <a:prstClr val="black"/>
                </a:solidFill>
              </a:rPr>
              <a:t>: recommandations</a:t>
            </a:r>
            <a:endParaRPr lang="fr-FR" b="1" dirty="0">
              <a:solidFill>
                <a:prstClr val="black"/>
              </a:solidFill>
            </a:endParaRPr>
          </a:p>
          <a:p>
            <a:pPr marL="357094"/>
            <a:r>
              <a:rPr lang="fr-FR" dirty="0" smtClean="0"/>
              <a:t>« </a:t>
            </a:r>
            <a:r>
              <a:rPr lang="en-US" b="1" i="1" dirty="0" smtClean="0">
                <a:effectLst/>
                <a:latin typeface="Arial" panose="020B0604020202020204" pitchFamily="34" charset="0"/>
              </a:rPr>
              <a:t>RECOMMENDATION #8: </a:t>
            </a:r>
          </a:p>
          <a:p>
            <a:pPr marL="357094"/>
            <a:r>
              <a:rPr lang="en-US" b="1" i="1" dirty="0" smtClean="0">
                <a:effectLst/>
                <a:latin typeface="Arial" panose="020B0604020202020204" pitchFamily="34" charset="0"/>
              </a:rPr>
              <a:t>The European research system and Open Science Cloud should adopt ORCID as its preferred system of unique identifiers, and an ORCID </a:t>
            </a:r>
            <a:r>
              <a:rPr lang="en-US" b="1" i="1" dirty="0" err="1" smtClean="0">
                <a:effectLst/>
                <a:latin typeface="Arial" panose="020B0604020202020204" pitchFamily="34" charset="0"/>
              </a:rPr>
              <a:t>iD</a:t>
            </a:r>
            <a:r>
              <a:rPr lang="en-US" b="1" i="1" dirty="0" smtClean="0">
                <a:effectLst/>
                <a:latin typeface="Arial" panose="020B0604020202020204" pitchFamily="34" charset="0"/>
              </a:rPr>
              <a:t> should be mandatory for all applicants and participants in FP9 </a:t>
            </a:r>
            <a:r>
              <a:rPr lang="en-US" b="0" i="0" dirty="0" smtClean="0">
                <a:effectLst/>
                <a:latin typeface="Arial" panose="020B0604020202020204" pitchFamily="34" charset="0"/>
              </a:rPr>
              <a:t>[</a:t>
            </a:r>
            <a:r>
              <a:rPr lang="fr-FR" i="1" dirty="0" smtClean="0"/>
              <a:t>Framework Programme 9</a:t>
            </a:r>
            <a:r>
              <a:rPr lang="fr-FR" dirty="0" smtClean="0"/>
              <a:t>, </a:t>
            </a:r>
            <a:r>
              <a:rPr lang="en-US" b="0" i="0" dirty="0" smtClean="0">
                <a:effectLst/>
                <a:latin typeface="Arial" panose="020B0604020202020204" pitchFamily="34" charset="0"/>
              </a:rPr>
              <a:t>le </a:t>
            </a:r>
            <a:r>
              <a:rPr lang="en-US" b="0" i="0" dirty="0" err="1" smtClean="0">
                <a:effectLst/>
                <a:latin typeface="Arial" panose="020B0604020202020204" pitchFamily="34" charset="0"/>
              </a:rPr>
              <a:t>programme</a:t>
            </a:r>
            <a:r>
              <a:rPr lang="en-US" b="0" i="0" baseline="0" dirty="0" smtClean="0">
                <a:effectLst/>
                <a:latin typeface="Arial" panose="020B0604020202020204" pitchFamily="34" charset="0"/>
              </a:rPr>
              <a:t> cadre </a:t>
            </a:r>
            <a:r>
              <a:rPr lang="en-US" b="0" i="0" baseline="0" dirty="0" err="1" smtClean="0">
                <a:effectLst/>
                <a:latin typeface="Arial" panose="020B0604020202020204" pitchFamily="34" charset="0"/>
              </a:rPr>
              <a:t>européen</a:t>
            </a:r>
            <a:r>
              <a:rPr lang="en-US" b="0" i="0" baseline="0" dirty="0" smtClean="0">
                <a:effectLst/>
                <a:latin typeface="Arial" panose="020B0604020202020204" pitchFamily="34" charset="0"/>
              </a:rPr>
              <a:t> qui </a:t>
            </a:r>
            <a:r>
              <a:rPr lang="en-US" b="0" i="0" baseline="0" dirty="0" err="1" smtClean="0">
                <a:effectLst/>
                <a:latin typeface="Arial" panose="020B0604020202020204" pitchFamily="34" charset="0"/>
              </a:rPr>
              <a:t>prendra</a:t>
            </a:r>
            <a:r>
              <a:rPr lang="en-US" b="0" i="0" baseline="0" dirty="0" smtClean="0">
                <a:effectLst/>
                <a:latin typeface="Arial" panose="020B0604020202020204" pitchFamily="34" charset="0"/>
              </a:rPr>
              <a:t> la suite d’H2020]</a:t>
            </a:r>
            <a:r>
              <a:rPr lang="en-US" i="1" dirty="0" smtClean="0">
                <a:effectLst/>
                <a:latin typeface="Arial" panose="020B0604020202020204" pitchFamily="34" charset="0"/>
              </a:rPr>
              <a:t>. Unique identifiers for individuals and research works will gradually improve the robustness of metrics and reduce administrative burden. ORCID provides researchers with a unique ID and associates this ID with a regularly updated list of publications. It is already backed by a growing number of funders across Europe (http://about.orcid.org/). The EC and ERC should </a:t>
            </a:r>
            <a:r>
              <a:rPr lang="en-US" i="1" dirty="0" err="1" smtClean="0">
                <a:effectLst/>
                <a:latin typeface="Arial" panose="020B0604020202020204" pitchFamily="34" charset="0"/>
              </a:rPr>
              <a:t>utilise</a:t>
            </a:r>
            <a:r>
              <a:rPr lang="en-US" i="1" dirty="0" smtClean="0">
                <a:effectLst/>
                <a:latin typeface="Arial" panose="020B0604020202020204" pitchFamily="34" charset="0"/>
              </a:rPr>
              <a:t> ORCID IDs for grant applications, management and reporting platforms, and the benefits of ORCID need to be better communicated to researchers and other stakeholders (Galsworthy &amp; McKee, 2013).</a:t>
            </a:r>
            <a:r>
              <a:rPr lang="fr-FR" i="1" dirty="0" smtClean="0"/>
              <a:t> </a:t>
            </a:r>
            <a:r>
              <a:rPr lang="fr-FR" dirty="0" smtClean="0"/>
              <a:t>»</a:t>
            </a:r>
          </a:p>
          <a:p>
            <a:pPr marL="357094"/>
            <a:r>
              <a:rPr lang="fr-FR" dirty="0" smtClean="0"/>
              <a:t>NB : J. </a:t>
            </a:r>
            <a:r>
              <a:rPr lang="fr-FR" dirty="0" err="1" smtClean="0"/>
              <a:t>Wildon</a:t>
            </a:r>
            <a:r>
              <a:rPr lang="fr-FR" dirty="0" smtClean="0"/>
              <a:t> est un des principaux rédacteurs du rapport </a:t>
            </a:r>
            <a:r>
              <a:rPr lang="fr-FR" i="1" dirty="0" smtClean="0"/>
              <a:t>The </a:t>
            </a:r>
            <a:r>
              <a:rPr lang="fr-FR" i="1" dirty="0" err="1" smtClean="0"/>
              <a:t>Metric</a:t>
            </a:r>
            <a:r>
              <a:rPr lang="fr-FR" i="1" dirty="0" smtClean="0"/>
              <a:t> Tide</a:t>
            </a: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76</a:t>
            </a:fld>
            <a:endParaRPr lang="fr-FR" dirty="0"/>
          </a:p>
        </p:txBody>
      </p:sp>
    </p:spTree>
    <p:extLst>
      <p:ext uri="{BB962C8B-B14F-4D97-AF65-F5344CB8AC3E}">
        <p14:creationId xmlns:p14="http://schemas.microsoft.com/office/powerpoint/2010/main" val="40436664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noProof="0" dirty="0" smtClean="0"/>
              <a:t>Cf. </a:t>
            </a:r>
            <a:r>
              <a:rPr lang="en-US" baseline="0" noProof="0" dirty="0" smtClean="0"/>
              <a:t>Philip E. Bourne et J. Lynn Fink. </a:t>
            </a:r>
            <a:r>
              <a:rPr lang="fr-FR" dirty="0" smtClean="0"/>
              <a:t>« </a:t>
            </a:r>
            <a:r>
              <a:rPr lang="en-US" baseline="0" noProof="0" dirty="0" smtClean="0"/>
              <a:t>I Am Not a Scientist, I Am a Number</a:t>
            </a:r>
            <a:r>
              <a:rPr lang="fr-FR" dirty="0" smtClean="0"/>
              <a:t> ». </a:t>
            </a:r>
            <a:r>
              <a:rPr lang="fr-FR" i="1" dirty="0" smtClean="0"/>
              <a:t>PLOS</a:t>
            </a:r>
            <a:r>
              <a:rPr lang="fr-FR" i="1" baseline="0" dirty="0" smtClean="0"/>
              <a:t> </a:t>
            </a:r>
            <a:r>
              <a:rPr lang="fr-FR" i="1" baseline="0" dirty="0" err="1" smtClean="0"/>
              <a:t>Computational</a:t>
            </a:r>
            <a:r>
              <a:rPr lang="fr-FR" i="1" baseline="0" dirty="0" smtClean="0"/>
              <a:t> </a:t>
            </a:r>
            <a:r>
              <a:rPr lang="fr-FR" i="1" baseline="0" dirty="0" err="1" smtClean="0"/>
              <a:t>Biology</a:t>
            </a:r>
            <a:r>
              <a:rPr lang="fr-FR" i="1" baseline="0" dirty="0" smtClean="0"/>
              <a:t>. </a:t>
            </a:r>
            <a:r>
              <a:rPr lang="fr-FR" dirty="0" smtClean="0"/>
              <a:t>4(12): e1000247. </a:t>
            </a:r>
            <a:r>
              <a:rPr lang="fr-FR" i="0" baseline="0" dirty="0" smtClean="0"/>
              <a:t>26/12/2008. [en ligne]. Disponible sur : http://journals.plos.org/ploscompbiol/article?id=10.1371/journal.pcbi.1000247.</a:t>
            </a:r>
            <a:endParaRPr lang="en-US" baseline="0" noProof="0" dirty="0" smtClean="0"/>
          </a:p>
          <a:p>
            <a:endParaRPr lang="en-US" baseline="0" noProof="0" dirty="0" smtClean="0"/>
          </a:p>
          <a:p>
            <a:pPr>
              <a:spcAft>
                <a:spcPts val="603"/>
              </a:spcAft>
            </a:pPr>
            <a:r>
              <a:rPr lang="fr-FR" sz="1100" b="1" u="sng" dirty="0">
                <a:solidFill>
                  <a:srgbClr val="73A545"/>
                </a:solidFill>
              </a:rPr>
              <a:t>Intérêts scientifiques</a:t>
            </a:r>
          </a:p>
          <a:p>
            <a:pPr marL="178547">
              <a:spcAft>
                <a:spcPts val="301"/>
              </a:spcAft>
            </a:pPr>
            <a:r>
              <a:rPr lang="fr-FR" baseline="0" noProof="0" dirty="0" smtClean="0"/>
              <a:t>- </a:t>
            </a:r>
            <a:r>
              <a:rPr lang="fr-FR" b="1" baseline="0" noProof="0" dirty="0" smtClean="0">
                <a:solidFill>
                  <a:srgbClr val="73A545"/>
                </a:solidFill>
              </a:rPr>
              <a:t>contexte</a:t>
            </a:r>
            <a:r>
              <a:rPr lang="fr-FR" noProof="0" dirty="0" smtClean="0"/>
              <a:t> </a:t>
            </a:r>
          </a:p>
          <a:p>
            <a:pPr marL="357094"/>
            <a:r>
              <a:rPr lang="fr-FR" noProof="0" dirty="0" smtClean="0"/>
              <a:t>- d</a:t>
            </a:r>
            <a:r>
              <a:rPr lang="fr-FR" baseline="0" noProof="0" dirty="0" smtClean="0"/>
              <a:t>éveloppement de l’</a:t>
            </a:r>
            <a:r>
              <a:rPr lang="fr-FR" i="1" baseline="0" noProof="0" dirty="0" smtClean="0"/>
              <a:t>e-science</a:t>
            </a:r>
            <a:r>
              <a:rPr lang="fr-FR" baseline="0" noProof="0" dirty="0" smtClean="0"/>
              <a:t>, de </a:t>
            </a:r>
            <a:r>
              <a:rPr lang="fr-FR" i="1" baseline="0" noProof="0" dirty="0" smtClean="0"/>
              <a:t>l’open science</a:t>
            </a:r>
            <a:r>
              <a:rPr lang="fr-FR" baseline="0" noProof="0" dirty="0" smtClean="0"/>
              <a:t>, des sciences participatives, de l’</a:t>
            </a:r>
            <a:r>
              <a:rPr lang="fr-FR" i="1" baseline="0" noProof="0" dirty="0" smtClean="0"/>
              <a:t>open data </a:t>
            </a:r>
            <a:r>
              <a:rPr lang="fr-FR" baseline="0" noProof="0" dirty="0" smtClean="0">
                <a:sym typeface="Wingdings" panose="05000000000000000000" pitchFamily="2" charset="2"/>
              </a:rPr>
              <a:t> une multiplication de contenus scientifiques sur internet, mais une telle dissémination qu’il n’est pas toujours facile d’attribuer aux chercheurs concernés leurs contributions</a:t>
            </a:r>
            <a:endParaRPr lang="fr-FR" baseline="0" noProof="0" dirty="0" smtClean="0"/>
          </a:p>
          <a:p>
            <a:pPr marL="535640" indent="-89273">
              <a:buFont typeface="Wingdings"/>
              <a:buChar char="à"/>
            </a:pPr>
            <a:r>
              <a:rPr lang="fr-FR" baseline="0" noProof="0" dirty="0" smtClean="0">
                <a:sym typeface="Wingdings" panose="05000000000000000000" pitchFamily="2" charset="2"/>
              </a:rPr>
              <a:t>pour le chercheur, m</a:t>
            </a:r>
            <a:r>
              <a:rPr lang="fr-FR" baseline="0" noProof="0" dirty="0" smtClean="0"/>
              <a:t>ettre en valeur </a:t>
            </a:r>
            <a:r>
              <a:rPr lang="fr-FR" b="1" baseline="0" noProof="0" dirty="0" smtClean="0"/>
              <a:t>l’ensemble</a:t>
            </a:r>
            <a:r>
              <a:rPr lang="fr-FR" baseline="0" noProof="0" dirty="0" smtClean="0"/>
              <a:t> non seulement des productions mais aussi </a:t>
            </a:r>
            <a:r>
              <a:rPr lang="fr-FR" b="1" baseline="0" noProof="0" dirty="0" smtClean="0"/>
              <a:t>des contributions</a:t>
            </a:r>
          </a:p>
          <a:p>
            <a:pPr marL="535640" indent="-89273">
              <a:buFont typeface="Wingdings"/>
              <a:buChar char="à"/>
            </a:pPr>
            <a:r>
              <a:rPr lang="fr-FR" baseline="0" noProof="0" dirty="0" smtClean="0">
                <a:sym typeface="Wingdings" panose="05000000000000000000" pitchFamily="2" charset="2"/>
              </a:rPr>
              <a:t>i</a:t>
            </a:r>
            <a:r>
              <a:rPr lang="fr-FR" baseline="0" noProof="0" dirty="0" smtClean="0"/>
              <a:t>ntéressant pour les </a:t>
            </a:r>
            <a:r>
              <a:rPr lang="fr-FR" b="1" baseline="0" noProof="0" dirty="0" smtClean="0"/>
              <a:t>(jeunes) chercheurs ou tous les personnels d’accompagnement de la recherche</a:t>
            </a:r>
            <a:r>
              <a:rPr lang="fr-FR" baseline="0" noProof="0" dirty="0" smtClean="0"/>
              <a:t>, qui n’ont pas (encore) de productions, mais qui contribuent (déjà) à des projets</a:t>
            </a:r>
          </a:p>
          <a:p>
            <a:pPr marL="535640" indent="-89273">
              <a:buFont typeface="Wingdings"/>
              <a:buChar char="à"/>
            </a:pPr>
            <a:r>
              <a:rPr lang="fr-FR" baseline="0" noProof="0" dirty="0" smtClean="0"/>
              <a:t>pour la recherche, favoriser la visibilité de la science, </a:t>
            </a:r>
            <a:r>
              <a:rPr lang="fr-FR" dirty="0"/>
              <a:t>« La possibilité de découvrir les travaux de recherche est essentielle pour </a:t>
            </a:r>
            <a:r>
              <a:rPr lang="fr-FR" b="1" dirty="0"/>
              <a:t>soutenir l’accès public </a:t>
            </a:r>
            <a:r>
              <a:rPr lang="fr-FR" dirty="0"/>
              <a:t>et maximiser l’impact des contributions académiques » (</a:t>
            </a:r>
            <a:r>
              <a:rPr lang="fr-FR" i="1" dirty="0"/>
              <a:t>ORCID and ABES : Strategic Partner MOU</a:t>
            </a:r>
            <a:r>
              <a:rPr lang="fr-FR" dirty="0"/>
              <a:t>. 2016. 2 p. [en ligne]. Disponible sur : https://filabes.files.wordpress.com/2016/07/mou.pdf</a:t>
            </a:r>
            <a:r>
              <a:rPr lang="fr-FR" dirty="0" smtClean="0"/>
              <a:t>)</a:t>
            </a:r>
            <a:endParaRPr lang="fr-FR" baseline="0" noProof="0" dirty="0" smtClean="0"/>
          </a:p>
          <a:p>
            <a:pPr marL="535640" indent="-89273">
              <a:buFont typeface="Wingdings"/>
              <a:buChar char="à"/>
            </a:pPr>
            <a:r>
              <a:rPr lang="fr-FR" baseline="0" noProof="0" dirty="0" smtClean="0"/>
              <a:t> mais aussi permettre une science ouverte et trouver les </a:t>
            </a:r>
            <a:r>
              <a:rPr lang="fr-FR" b="1" baseline="0" noProof="0" dirty="0" smtClean="0"/>
              <a:t>éléments de preuve de la science</a:t>
            </a:r>
            <a:r>
              <a:rPr lang="fr-FR" noProof="0" dirty="0" smtClean="0"/>
              <a:t> (ex. </a:t>
            </a:r>
            <a:r>
              <a:rPr lang="fr-FR" dirty="0"/>
              <a:t>: https://</a:t>
            </a:r>
            <a:r>
              <a:rPr lang="fr-FR" dirty="0" smtClean="0"/>
              <a:t>twitter.com/Greggyharper/status/855249049187885056)</a:t>
            </a:r>
          </a:p>
          <a:p>
            <a:pPr marL="535640" indent="-89273">
              <a:buFont typeface="Wingdings"/>
              <a:buChar char="à"/>
            </a:pPr>
            <a:endParaRPr lang="fr-FR" baseline="0" noProof="0" dirty="0" smtClean="0"/>
          </a:p>
          <a:p>
            <a:pPr marL="178547">
              <a:spcAft>
                <a:spcPts val="301"/>
              </a:spcAft>
            </a:pPr>
            <a:r>
              <a:rPr lang="fr-FR" b="1" dirty="0">
                <a:solidFill>
                  <a:srgbClr val="73A545"/>
                </a:solidFill>
              </a:rPr>
              <a:t>- cas d’usage</a:t>
            </a:r>
          </a:p>
          <a:p>
            <a:pPr marL="446367" lvl="1" indent="-89273" defTabSz="918240">
              <a:buFontTx/>
              <a:buChar char="-"/>
              <a:defRPr/>
            </a:pPr>
            <a:r>
              <a:rPr lang="fr-FR" b="1" baseline="0" dirty="0" smtClean="0"/>
              <a:t>thèses</a:t>
            </a:r>
            <a:r>
              <a:rPr lang="fr-FR" baseline="0" dirty="0" smtClean="0"/>
              <a:t> : moyen de mettre en valeur le premier travail important d’un chercheur (cf. Rebecca Bryant. « </a:t>
            </a:r>
            <a:r>
              <a:rPr lang="en-US" baseline="0" dirty="0" smtClean="0"/>
              <a:t>Empowering Graduate Student Research: Linking ORCID Identifiers </a:t>
            </a:r>
            <a:r>
              <a:rPr lang="fr-FR" dirty="0"/>
              <a:t>to </a:t>
            </a:r>
            <a:r>
              <a:rPr lang="fr-FR" dirty="0" err="1"/>
              <a:t>Theses</a:t>
            </a:r>
            <a:r>
              <a:rPr lang="fr-FR" dirty="0"/>
              <a:t> and Dissertations</a:t>
            </a:r>
            <a:r>
              <a:rPr lang="fr-FR" baseline="0" dirty="0" smtClean="0"/>
              <a:t> ». </a:t>
            </a:r>
            <a:r>
              <a:rPr lang="fr-FR" i="1" baseline="0" dirty="0" smtClean="0"/>
              <a:t>ORCID</a:t>
            </a:r>
            <a:r>
              <a:rPr lang="fr-FR" baseline="0" dirty="0" smtClean="0"/>
              <a:t>. 20/03/2014. [en ligne]. Disponible sur : http://orcid.org/blog/2014/03/20/theses-dissertations-orcid)</a:t>
            </a:r>
          </a:p>
          <a:p>
            <a:pPr marL="624914" lvl="1" indent="-89273">
              <a:buFontTx/>
              <a:buChar char="-"/>
            </a:pPr>
            <a:r>
              <a:rPr lang="fr-FR" baseline="0" dirty="0" smtClean="0"/>
              <a:t>projet ORCID-British Library, chargée du dépôt des thèses dans sa base </a:t>
            </a:r>
            <a:r>
              <a:rPr lang="fr-FR" baseline="0" dirty="0" err="1" smtClean="0"/>
              <a:t>EThOS</a:t>
            </a:r>
            <a:r>
              <a:rPr lang="fr-FR" baseline="0" dirty="0" smtClean="0"/>
              <a:t> (cf. </a:t>
            </a:r>
            <a:r>
              <a:rPr lang="fr-FR" i="1" baseline="0" dirty="0" smtClean="0"/>
              <a:t>infra</a:t>
            </a:r>
            <a:r>
              <a:rPr lang="fr-FR" baseline="0" dirty="0" smtClean="0"/>
              <a:t>) : possibilité de signaler sa thèse cataloguée dans la base anglaise </a:t>
            </a:r>
            <a:r>
              <a:rPr lang="fr-FR" baseline="0" dirty="0" err="1" smtClean="0"/>
              <a:t>EThOS</a:t>
            </a:r>
            <a:r>
              <a:rPr lang="fr-FR" baseline="0" dirty="0" smtClean="0"/>
              <a:t> dans son profil ORCID</a:t>
            </a:r>
          </a:p>
          <a:p>
            <a:pPr marL="624914" lvl="1" indent="-89273">
              <a:buFontTx/>
              <a:buChar char="-"/>
            </a:pPr>
            <a:r>
              <a:rPr lang="fr-FR" baseline="0" dirty="0" smtClean="0"/>
              <a:t>projet de la Texas A&amp;M </a:t>
            </a:r>
            <a:r>
              <a:rPr lang="fr-FR" baseline="0" dirty="0" err="1" smtClean="0"/>
              <a:t>University</a:t>
            </a:r>
            <a:r>
              <a:rPr lang="fr-FR" baseline="0" dirty="0" smtClean="0"/>
              <a:t> (TAMU) d’insérer ORCID dans l’application de dépôt de thèse locale</a:t>
            </a:r>
          </a:p>
          <a:p>
            <a:pPr marL="624914" lvl="1" indent="-89273">
              <a:buFontTx/>
              <a:buChar char="-"/>
            </a:pPr>
            <a:r>
              <a:rPr lang="fr-FR" i="0" baseline="0" dirty="0" err="1" smtClean="0"/>
              <a:t>ProQuest</a:t>
            </a:r>
            <a:r>
              <a:rPr lang="fr-FR" i="0" baseline="0" dirty="0" smtClean="0"/>
              <a:t> : insertion du numéro ORCID des chercheurs dans la base </a:t>
            </a:r>
            <a:r>
              <a:rPr lang="fr-FR" i="1" baseline="0" dirty="0" err="1" smtClean="0"/>
              <a:t>ProQuest</a:t>
            </a:r>
            <a:r>
              <a:rPr lang="fr-FR" i="1" baseline="0" dirty="0" smtClean="0"/>
              <a:t> Dissertations and </a:t>
            </a:r>
            <a:r>
              <a:rPr lang="fr-FR" i="1" baseline="0" dirty="0" err="1" smtClean="0"/>
              <a:t>Theses</a:t>
            </a:r>
            <a:endParaRPr lang="fr-FR" i="1" baseline="0" dirty="0" smtClean="0"/>
          </a:p>
          <a:p>
            <a:pPr marL="624914" lvl="1" indent="-89273">
              <a:buFontTx/>
              <a:buChar char="-"/>
            </a:pPr>
            <a:r>
              <a:rPr lang="fr-FR" dirty="0" err="1" smtClean="0"/>
              <a:t>Northumbria</a:t>
            </a:r>
            <a:r>
              <a:rPr lang="fr-FR" dirty="0" smtClean="0"/>
              <a:t> </a:t>
            </a:r>
            <a:r>
              <a:rPr lang="fr-FR" dirty="0" err="1" smtClean="0"/>
              <a:t>University</a:t>
            </a:r>
            <a:r>
              <a:rPr lang="fr-FR" dirty="0" smtClean="0"/>
              <a:t> : ORCID demandé à plusieurs étapes de la thèse (Ellen</a:t>
            </a:r>
            <a:r>
              <a:rPr lang="fr-FR" baseline="0" dirty="0" smtClean="0"/>
              <a:t> Cole. « </a:t>
            </a:r>
            <a:r>
              <a:rPr lang="en-US" baseline="0" dirty="0" smtClean="0"/>
              <a:t>Embedding ORCID in researcher workflows and institutional systems</a:t>
            </a:r>
            <a:r>
              <a:rPr lang="fr-FR" baseline="0" dirty="0" smtClean="0"/>
              <a:t> ». </a:t>
            </a:r>
            <a:r>
              <a:rPr lang="fr-FR" i="1" baseline="0" dirty="0" smtClean="0"/>
              <a:t>Library </a:t>
            </a:r>
            <a:r>
              <a:rPr lang="fr-FR" i="1" baseline="0" dirty="0" err="1" smtClean="0"/>
              <a:t>connect</a:t>
            </a:r>
            <a:r>
              <a:rPr lang="fr-FR" i="1" baseline="0" dirty="0" smtClean="0"/>
              <a:t>. </a:t>
            </a:r>
            <a:r>
              <a:rPr lang="fr-FR" i="0" baseline="0" dirty="0" smtClean="0"/>
              <a:t>9/10/2017. [en ligne]. Disponible sur : https://libraryconnect.elsevier.com/articles/embedding-orcid-researcher-workflows-and-institutional-systems)</a:t>
            </a:r>
            <a:endParaRPr lang="fr-FR" i="1" baseline="0" dirty="0" smtClean="0"/>
          </a:p>
          <a:p>
            <a:pPr marL="624914" lvl="1" indent="-89273">
              <a:buFontTx/>
              <a:buChar char="-"/>
            </a:pPr>
            <a:r>
              <a:rPr lang="fr-FR" i="0" baseline="0" dirty="0" smtClean="0"/>
              <a:t>pour la France : projet  de permettre une alimentation automatique de theses.fr vers ORCID (cf. </a:t>
            </a:r>
            <a:r>
              <a:rPr lang="fr-FR" b="0" i="0" dirty="0" smtClean="0"/>
              <a:t>Couperin.</a:t>
            </a:r>
            <a:r>
              <a:rPr lang="fr-FR" b="0" i="0" baseline="0" dirty="0" smtClean="0"/>
              <a:t> </a:t>
            </a:r>
            <a:r>
              <a:rPr lang="fr-FR" b="0" i="1" baseline="0" dirty="0" smtClean="0"/>
              <a:t>CR du GTAO du 2 février 2016</a:t>
            </a:r>
            <a:r>
              <a:rPr lang="fr-FR" b="0" i="0" baseline="0" dirty="0" smtClean="0"/>
              <a:t>. 11 p. [en ligne]. Disponible sur : </a:t>
            </a:r>
            <a:r>
              <a:rPr lang="fr-FR" dirty="0"/>
              <a:t>http://monsitedemo.com/couperin/images/stories/AO/CR_gtao_20160202.pdf)</a:t>
            </a:r>
          </a:p>
          <a:p>
            <a:pPr marL="535640" lvl="1" indent="-178547" defTabSz="918240">
              <a:defRPr/>
            </a:pPr>
            <a:r>
              <a:rPr lang="fr-FR" b="1" baseline="0" dirty="0" smtClean="0"/>
              <a:t>- </a:t>
            </a:r>
            <a:r>
              <a:rPr lang="fr-FR" b="1" i="1" baseline="0" dirty="0" err="1" smtClean="0"/>
              <a:t>proceedings</a:t>
            </a:r>
            <a:r>
              <a:rPr lang="fr-FR" b="1" baseline="0" dirty="0" smtClean="0"/>
              <a:t> : </a:t>
            </a:r>
            <a:r>
              <a:rPr lang="fr-FR" b="0" baseline="0" dirty="0" smtClean="0"/>
              <a:t> cf. annonce de Springer. « </a:t>
            </a:r>
            <a:r>
              <a:rPr lang="en-US" b="0" baseline="0" dirty="0" smtClean="0"/>
              <a:t>Springer Nature announces new ORCID initiatives</a:t>
            </a:r>
            <a:r>
              <a:rPr lang="fr-FR" i="0" baseline="0" dirty="0" smtClean="0"/>
              <a:t> »</a:t>
            </a:r>
            <a:r>
              <a:rPr lang="en-US" b="0" baseline="0" dirty="0" smtClean="0"/>
              <a:t>. 27/04/2017. [</a:t>
            </a:r>
            <a:r>
              <a:rPr lang="en-US" b="0" baseline="0" dirty="0" err="1" smtClean="0"/>
              <a:t>en</a:t>
            </a:r>
            <a:r>
              <a:rPr lang="en-US" b="0" baseline="0" dirty="0" smtClean="0"/>
              <a:t> </a:t>
            </a:r>
            <a:r>
              <a:rPr lang="en-US" b="0" baseline="0" dirty="0" err="1" smtClean="0"/>
              <a:t>ligne</a:t>
            </a:r>
            <a:r>
              <a:rPr lang="en-US" b="0" baseline="0" dirty="0" smtClean="0"/>
              <a:t>]. </a:t>
            </a:r>
            <a:r>
              <a:rPr lang="en-US" b="0" baseline="0" dirty="0" err="1" smtClean="0"/>
              <a:t>Disponible</a:t>
            </a:r>
            <a:r>
              <a:rPr lang="en-US" b="0" baseline="0" dirty="0" smtClean="0"/>
              <a:t> sur : http://www.springernature.com/gp/group/media/press-releases/springer-nature-announces-new-orcid-initiatives/12250236</a:t>
            </a:r>
            <a:endParaRPr lang="fr-FR" b="1" baseline="0" dirty="0" smtClean="0"/>
          </a:p>
          <a:p>
            <a:pPr marL="446367" indent="-89273"/>
            <a:r>
              <a:rPr lang="fr-FR" b="1" i="0" dirty="0" smtClean="0"/>
              <a:t>- articles à</a:t>
            </a:r>
            <a:r>
              <a:rPr lang="fr-FR" b="1" i="0" baseline="0" dirty="0" smtClean="0"/>
              <a:t> plusieurs auteurs </a:t>
            </a:r>
            <a:r>
              <a:rPr lang="fr-FR" b="0" i="0" baseline="0" dirty="0" smtClean="0"/>
              <a:t>: de plus en plus d’éditeurs demandent que ce ne soit pas le seul auteur correspondant qui indique son identifiant ORCID lors du processus de publication, mais aussi les co-auteurs (ex. : JMIR Publications, </a:t>
            </a:r>
            <a:r>
              <a:rPr lang="fr-FR" b="0" i="1" baseline="0" dirty="0" err="1" smtClean="0"/>
              <a:t>ScienceOpen</a:t>
            </a:r>
            <a:r>
              <a:rPr lang="fr-FR" b="0" i="0" baseline="0" dirty="0" smtClean="0"/>
              <a:t>), ceci afin de simplifier la gestion des noms de tous les auteurs et pouvoir attribuer tous les travaux à tous les auteurs concernés. C’est d’ailleurs une recommandation du JISC aux éditeurs (JISC</a:t>
            </a:r>
            <a:r>
              <a:rPr lang="fr-FR" dirty="0"/>
              <a:t>. </a:t>
            </a:r>
            <a:r>
              <a:rPr lang="en-GB" i="1" dirty="0"/>
              <a:t>Open Access compliance: How publishers can reach the recommended standards</a:t>
            </a:r>
            <a:r>
              <a:rPr lang="en-GB" dirty="0"/>
              <a:t>. Draft, 04/2016. 8 p. [</a:t>
            </a:r>
            <a:r>
              <a:rPr lang="en-GB" dirty="0" err="1"/>
              <a:t>en</a:t>
            </a:r>
            <a:r>
              <a:rPr lang="en-GB" dirty="0"/>
              <a:t> </a:t>
            </a:r>
            <a:r>
              <a:rPr lang="en-GB" dirty="0" err="1"/>
              <a:t>ligne</a:t>
            </a:r>
            <a:r>
              <a:rPr lang="en-GB" dirty="0"/>
              <a:t>]. </a:t>
            </a:r>
            <a:r>
              <a:rPr lang="en-GB" dirty="0" err="1"/>
              <a:t>Disponible</a:t>
            </a:r>
            <a:r>
              <a:rPr lang="en-GB" dirty="0"/>
              <a:t> sur : https://scholarlycommunications.jiscinvolve.org/wp/files/2016/04/OA-Publisher-Compliance-document-for-publishers.docx) et </a:t>
            </a:r>
            <a:r>
              <a:rPr lang="en-GB" dirty="0" err="1" smtClean="0"/>
              <a:t>d’ORCID</a:t>
            </a:r>
            <a:r>
              <a:rPr lang="en-GB" dirty="0" smtClean="0"/>
              <a:t> </a:t>
            </a:r>
            <a:endParaRPr lang="fr-FR" b="1" i="1" dirty="0" smtClean="0"/>
          </a:p>
          <a:p>
            <a:pPr marL="446367" indent="-89273">
              <a:buFontTx/>
              <a:buChar char="-"/>
            </a:pPr>
            <a:r>
              <a:rPr lang="fr-FR" b="1" i="1" dirty="0" smtClean="0"/>
              <a:t>peer-review</a:t>
            </a:r>
            <a:r>
              <a:rPr lang="fr-FR" b="0" i="1" baseline="0" dirty="0" smtClean="0"/>
              <a:t> </a:t>
            </a:r>
            <a:r>
              <a:rPr lang="fr-FR" b="0" i="0" baseline="0" dirty="0" smtClean="0"/>
              <a:t>et</a:t>
            </a:r>
            <a:r>
              <a:rPr lang="fr-FR" b="0" i="1" baseline="0" dirty="0" smtClean="0"/>
              <a:t> </a:t>
            </a:r>
            <a:r>
              <a:rPr lang="fr-FR" b="1" i="1" baseline="0" dirty="0" smtClean="0"/>
              <a:t>open </a:t>
            </a:r>
            <a:r>
              <a:rPr lang="fr-FR" b="1" i="1" baseline="0" dirty="0" err="1" smtClean="0"/>
              <a:t>reviews</a:t>
            </a:r>
            <a:r>
              <a:rPr lang="fr-FR" b="1" i="1" baseline="0" dirty="0" smtClean="0"/>
              <a:t> </a:t>
            </a:r>
            <a:r>
              <a:rPr lang="fr-FR" dirty="0" smtClean="0"/>
              <a:t>: utilisation de  l’identifiant ORCID pour relecteurs (</a:t>
            </a:r>
            <a:r>
              <a:rPr lang="fr-FR" i="1" dirty="0" err="1" smtClean="0"/>
              <a:t>reviewers</a:t>
            </a:r>
            <a:r>
              <a:rPr lang="fr-FR" dirty="0" smtClean="0"/>
              <a:t>) et les </a:t>
            </a:r>
            <a:r>
              <a:rPr lang="fr-FR" i="1" dirty="0" smtClean="0"/>
              <a:t>editors </a:t>
            </a:r>
            <a:r>
              <a:rPr lang="fr-FR" dirty="0" smtClean="0"/>
              <a:t>(ex. :  </a:t>
            </a:r>
            <a:r>
              <a:rPr lang="fr-FR" i="0" baseline="0" dirty="0" err="1" smtClean="0"/>
              <a:t>Publons</a:t>
            </a:r>
            <a:r>
              <a:rPr lang="fr-FR" i="0" baseline="0" dirty="0" smtClean="0"/>
              <a:t>, </a:t>
            </a:r>
            <a:r>
              <a:rPr lang="fr-FR" dirty="0" smtClean="0"/>
              <a:t>American Association for the </a:t>
            </a:r>
            <a:r>
              <a:rPr lang="fr-FR" dirty="0" err="1" smtClean="0"/>
              <a:t>Advancement</a:t>
            </a:r>
            <a:r>
              <a:rPr lang="fr-FR" dirty="0" smtClean="0"/>
              <a:t> of Science (AAAS), </a:t>
            </a:r>
            <a:r>
              <a:rPr lang="en-US" dirty="0" smtClean="0"/>
              <a:t>Springer, Cambridge University press</a:t>
            </a:r>
            <a:r>
              <a:rPr lang="fr-FR" i="0" dirty="0" smtClean="0"/>
              <a:t>), avec</a:t>
            </a:r>
            <a:r>
              <a:rPr lang="fr-FR" i="0" baseline="0" dirty="0" smtClean="0"/>
              <a:t> possibilité de conserver l’anonymat quand nécessaire</a:t>
            </a:r>
            <a:br>
              <a:rPr lang="fr-FR" i="0" baseline="0" dirty="0" smtClean="0"/>
            </a:br>
            <a:r>
              <a:rPr lang="fr-FR" i="0" baseline="0" dirty="0" smtClean="0"/>
              <a:t>pour les exemples de l’American </a:t>
            </a:r>
            <a:r>
              <a:rPr lang="fr-FR" i="0" baseline="0" dirty="0" err="1" smtClean="0"/>
              <a:t>Geophysical</a:t>
            </a:r>
            <a:r>
              <a:rPr lang="fr-FR" i="0" baseline="0" dirty="0" smtClean="0"/>
              <a:t> Union (</a:t>
            </a:r>
            <a:r>
              <a:rPr lang="fr-FR" i="1" baseline="0" dirty="0" smtClean="0"/>
              <a:t>review</a:t>
            </a:r>
            <a:r>
              <a:rPr lang="fr-FR" i="0" baseline="0" dirty="0" smtClean="0"/>
              <a:t> </a:t>
            </a:r>
            <a:r>
              <a:rPr lang="fr-FR" i="0" baseline="0" dirty="0" err="1" smtClean="0"/>
              <a:t>pré-publication</a:t>
            </a:r>
            <a:r>
              <a:rPr lang="fr-FR" i="0" baseline="0" dirty="0" smtClean="0"/>
              <a:t> en simple aveugle) et de F1000 (</a:t>
            </a:r>
            <a:r>
              <a:rPr lang="fr-FR" i="1" baseline="0" dirty="0" smtClean="0"/>
              <a:t>review</a:t>
            </a:r>
            <a:r>
              <a:rPr lang="fr-FR" i="0" baseline="0" dirty="0" smtClean="0"/>
              <a:t> post-publication ou </a:t>
            </a:r>
            <a:r>
              <a:rPr lang="fr-FR" i="1" baseline="0" dirty="0" smtClean="0"/>
              <a:t>open review </a:t>
            </a:r>
            <a:r>
              <a:rPr lang="fr-FR" i="0" baseline="0" dirty="0" smtClean="0"/>
              <a:t>post-publication), cf. Brooks Hanson et al. « </a:t>
            </a:r>
            <a:r>
              <a:rPr lang="en-US" dirty="0" smtClean="0"/>
              <a:t>Early adopters of ORCID functionality enabling recognition of peer review: Two brief case studies</a:t>
            </a:r>
            <a:r>
              <a:rPr lang="fr-FR" noProof="0" dirty="0" smtClean="0"/>
              <a:t> ». </a:t>
            </a:r>
            <a:r>
              <a:rPr lang="en-US" i="1" dirty="0" smtClean="0"/>
              <a:t>Learned Publishing</a:t>
            </a:r>
            <a:r>
              <a:rPr lang="en-US" dirty="0" smtClean="0"/>
              <a:t>. n°29. 2016. p. 60–63</a:t>
            </a:r>
            <a:r>
              <a:rPr lang="fr-FR" dirty="0" smtClean="0"/>
              <a:t>. [en ligne]. Disponible sur : http://onlinelibrary.wiley.com/doi/10.1002/leap.1004/full</a:t>
            </a:r>
          </a:p>
          <a:p>
            <a:pPr marL="446367" indent="-89273">
              <a:buFontTx/>
              <a:buChar char="-"/>
            </a:pPr>
            <a:r>
              <a:rPr lang="fr-FR" b="1" baseline="0" dirty="0" smtClean="0"/>
              <a:t>travaux collaboratifs </a:t>
            </a:r>
            <a:r>
              <a:rPr lang="fr-FR" b="0" baseline="0" dirty="0" smtClean="0"/>
              <a:t>: </a:t>
            </a:r>
          </a:p>
          <a:p>
            <a:pPr marL="624914" lvl="1" indent="-89273">
              <a:buFontTx/>
              <a:buChar char="-"/>
            </a:pPr>
            <a:r>
              <a:rPr lang="fr-FR" b="0" baseline="0" dirty="0" smtClean="0"/>
              <a:t>les contributions techniques : cf. </a:t>
            </a:r>
            <a:r>
              <a:rPr lang="en-US" dirty="0" err="1" smtClean="0"/>
              <a:t>Quirin</a:t>
            </a:r>
            <a:r>
              <a:rPr lang="en-US" dirty="0" smtClean="0"/>
              <a:t> </a:t>
            </a:r>
            <a:r>
              <a:rPr lang="en-US" dirty="0" err="1" smtClean="0"/>
              <a:t>Schiermeier</a:t>
            </a:r>
            <a:r>
              <a:rPr lang="en-US" dirty="0" smtClean="0"/>
              <a:t>,</a:t>
            </a:r>
            <a:r>
              <a:rPr lang="en-US" baseline="0" dirty="0" smtClean="0"/>
              <a:t> </a:t>
            </a:r>
            <a:r>
              <a:rPr lang="en-US" i="1" baseline="0" dirty="0" smtClean="0"/>
              <a:t>op. cit., </a:t>
            </a:r>
            <a:r>
              <a:rPr lang="en-US" dirty="0" smtClean="0"/>
              <a:t>http://www.nature.com/nature/journal/v526/n7572/full/nj7572-281a.html</a:t>
            </a:r>
            <a:r>
              <a:rPr lang="en-US" baseline="0" dirty="0" smtClean="0"/>
              <a:t> : </a:t>
            </a:r>
            <a:r>
              <a:rPr lang="fr-FR" baseline="0" dirty="0" smtClean="0"/>
              <a:t>« </a:t>
            </a:r>
            <a:r>
              <a:rPr lang="en-US" i="1" dirty="0" smtClean="0"/>
              <a:t>As modern science gets more and more collaborative, people tend to do a lot of work for which they don’t get due credit,” </a:t>
            </a:r>
            <a:r>
              <a:rPr lang="en-US" i="1" dirty="0" err="1" smtClean="0"/>
              <a:t>McEntyre</a:t>
            </a:r>
            <a:r>
              <a:rPr lang="en-US" i="1" dirty="0" smtClean="0"/>
              <a:t> says. “Results of high-throughput sequencing you have done for genome studies may never get published, for example. On ORCID, you can claim that data, and draw attention to any other contributions to collaborative research that may help raise your profile</a:t>
            </a:r>
            <a:r>
              <a:rPr lang="fr-FR" baseline="0" dirty="0" smtClean="0"/>
              <a:t> »</a:t>
            </a:r>
          </a:p>
          <a:p>
            <a:pPr marL="624914" lvl="1" indent="-89273">
              <a:buFontTx/>
              <a:buChar char="-"/>
            </a:pPr>
            <a:r>
              <a:rPr lang="fr-FR" i="0" baseline="0" dirty="0" smtClean="0"/>
              <a:t>les contributions extrêmement nombreuses : ex. d’un article du CERN avec 2 853 auteurs</a:t>
            </a:r>
            <a:endParaRPr lang="en-US" i="0" dirty="0" smtClean="0"/>
          </a:p>
          <a:p>
            <a:pPr marL="446088" indent="-90488" defTabSz="918240">
              <a:defRPr/>
            </a:pPr>
            <a:r>
              <a:rPr lang="fr-FR" b="1" dirty="0" smtClean="0"/>
              <a:t>- billets de blogs </a:t>
            </a:r>
            <a:r>
              <a:rPr lang="fr-FR" dirty="0" smtClean="0"/>
              <a:t>: ex. avec Hypothèses et ORCID (Marion </a:t>
            </a:r>
            <a:r>
              <a:rPr lang="fr-FR" dirty="0" err="1" smtClean="0"/>
              <a:t>Wesely</a:t>
            </a:r>
            <a:r>
              <a:rPr lang="fr-FR" dirty="0" smtClean="0"/>
              <a:t>. « Ajouter ses billets Hypothèses à son profil ORCID ». </a:t>
            </a:r>
            <a:r>
              <a:rPr lang="fr-FR" i="1" dirty="0" smtClean="0"/>
              <a:t>La Maison des carnets. </a:t>
            </a:r>
            <a:r>
              <a:rPr lang="fr-FR" i="0" dirty="0" smtClean="0"/>
              <a:t>22/12/</a:t>
            </a:r>
            <a:r>
              <a:rPr lang="fr-FR" dirty="0" smtClean="0"/>
              <a:t>2017. [en ligne]. Disponible sur : https://maisondescarnets.hypotheses.org/3338).</a:t>
            </a:r>
          </a:p>
          <a:p>
            <a:pPr marL="446088" indent="-90488" defTabSz="918240">
              <a:defRPr/>
            </a:pPr>
            <a:r>
              <a:rPr lang="fr-FR" b="1" dirty="0" smtClean="0"/>
              <a:t>- Wikipédia</a:t>
            </a:r>
            <a:r>
              <a:rPr lang="fr-FR" baseline="0" dirty="0" smtClean="0"/>
              <a:t> : cf. Andy </a:t>
            </a:r>
            <a:r>
              <a:rPr lang="fr-FR" baseline="0" dirty="0" err="1" smtClean="0"/>
              <a:t>Mabbett</a:t>
            </a:r>
            <a:r>
              <a:rPr lang="fr-FR" baseline="0" dirty="0" smtClean="0"/>
              <a:t>. </a:t>
            </a:r>
            <a:r>
              <a:rPr lang="fr-FR" b="0" i="1" dirty="0" smtClean="0"/>
              <a:t>ORCID </a:t>
            </a:r>
            <a:r>
              <a:rPr lang="fr-FR" b="0" i="1" dirty="0" err="1" smtClean="0"/>
              <a:t>Implementation</a:t>
            </a:r>
            <a:r>
              <a:rPr lang="fr-FR" b="0" i="1" dirty="0" smtClean="0"/>
              <a:t> – </a:t>
            </a:r>
            <a:r>
              <a:rPr lang="fr-FR" b="0" i="1" dirty="0" err="1" smtClean="0"/>
              <a:t>Wikipedia</a:t>
            </a:r>
            <a:r>
              <a:rPr lang="fr-FR" b="0" i="0" dirty="0" smtClean="0"/>
              <a:t>. Présentation.</a:t>
            </a:r>
            <a:r>
              <a:rPr lang="fr-FR" b="0" i="0" baseline="0" dirty="0" smtClean="0"/>
              <a:t> 02/2016. 24 p. [en ligne]. Disponible sur : https://fr.slideshare.net/ORCIDSlides/orcid-implementation-wikipedia-a-mabbett</a:t>
            </a:r>
            <a:endParaRPr lang="fr-FR" b="0" i="1" dirty="0" smtClean="0"/>
          </a:p>
          <a:p>
            <a:endParaRPr lang="fr-FR" dirty="0" smtClean="0"/>
          </a:p>
          <a:p>
            <a:r>
              <a:rPr lang="fr-FR" b="1" dirty="0" smtClean="0"/>
              <a:t>Mais</a:t>
            </a:r>
            <a:r>
              <a:rPr lang="fr-FR" b="1" baseline="0" dirty="0" smtClean="0"/>
              <a:t> encore loin d’englober l’ensemble des productions scientifiques possibles (ex. : productions d’outils, brevets, rapports d’expertise, productions  liées aux activités d’enseignement, productions de vulgarisation) </a:t>
            </a:r>
            <a:r>
              <a:rPr lang="fr-FR" baseline="0" dirty="0" smtClean="0"/>
              <a:t>signalées in HCERES. </a:t>
            </a:r>
            <a:r>
              <a:rPr lang="fr-FR" i="1" baseline="0" dirty="0" smtClean="0"/>
              <a:t>Référentiel d’évaluation des unités de recherche</a:t>
            </a:r>
            <a:r>
              <a:rPr lang="fr-FR" baseline="0" dirty="0" smtClean="0"/>
              <a:t>. 11/2016. [en ligne]. Disponible sur : www.hceres.fr/content/download/28678/439608/file/Referentiel%20UR.pdf.</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77</a:t>
            </a:fld>
            <a:endParaRPr lang="fr-FR" dirty="0"/>
          </a:p>
        </p:txBody>
      </p:sp>
    </p:spTree>
    <p:extLst>
      <p:ext uri="{BB962C8B-B14F-4D97-AF65-F5344CB8AC3E}">
        <p14:creationId xmlns:p14="http://schemas.microsoft.com/office/powerpoint/2010/main" val="11232805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dirty="0">
                <a:solidFill>
                  <a:srgbClr val="2CACD7"/>
                </a:solidFill>
              </a:rPr>
              <a:t>- Enjeux</a:t>
            </a:r>
          </a:p>
          <a:p>
            <a:r>
              <a:rPr lang="fr-FR" sz="1100" b="1" dirty="0">
                <a:solidFill>
                  <a:srgbClr val="2CACD7"/>
                </a:solidFill>
              </a:rPr>
              <a:t>- Mieux connaître les chercheurs</a:t>
            </a:r>
          </a:p>
          <a:p>
            <a:r>
              <a:rPr lang="fr-FR" sz="1100" b="1" dirty="0">
                <a:solidFill>
                  <a:srgbClr val="2CACD7"/>
                </a:solidFill>
              </a:rPr>
              <a:t>- Augmenter sa visibilité</a:t>
            </a:r>
          </a:p>
          <a:p>
            <a:r>
              <a:rPr lang="fr-FR" sz="1100" b="1" dirty="0">
                <a:solidFill>
                  <a:srgbClr val="2CACD7"/>
                </a:solidFill>
              </a:rPr>
              <a:t>- Faciliter le suivi de la recherche</a:t>
            </a:r>
          </a:p>
          <a:p>
            <a:r>
              <a:rPr lang="fr-FR" sz="1100" b="1" dirty="0">
                <a:solidFill>
                  <a:srgbClr val="2CACD7"/>
                </a:solidFill>
              </a:rPr>
              <a:t>- Interopérabilité et normalisation</a:t>
            </a:r>
          </a:p>
          <a:p>
            <a:r>
              <a:rPr lang="fr-FR" sz="1100" b="1" dirty="0">
                <a:solidFill>
                  <a:srgbClr val="2CACD7"/>
                </a:solidFill>
              </a:rPr>
              <a:t>- Web de données et </a:t>
            </a:r>
            <a:r>
              <a:rPr lang="fr-FR" sz="1100" b="1" i="1" dirty="0" err="1">
                <a:solidFill>
                  <a:srgbClr val="2CACD7"/>
                </a:solidFill>
              </a:rPr>
              <a:t>linked</a:t>
            </a:r>
            <a:r>
              <a:rPr lang="fr-FR" sz="1100" b="1" dirty="0">
                <a:solidFill>
                  <a:srgbClr val="2CACD7"/>
                </a:solidFill>
              </a:rPr>
              <a:t> data</a:t>
            </a:r>
          </a:p>
          <a:p>
            <a:r>
              <a:rPr lang="fr-FR" sz="1100" b="1" dirty="0">
                <a:solidFill>
                  <a:srgbClr val="2CACD7"/>
                </a:solidFill>
              </a:rPr>
              <a:t>- Quelle place pour les professionnels de l’IST ?</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78</a:t>
            </a:fld>
            <a:endParaRPr lang="fr-FR" dirty="0"/>
          </a:p>
        </p:txBody>
      </p:sp>
    </p:spTree>
    <p:extLst>
      <p:ext uri="{BB962C8B-B14F-4D97-AF65-F5344CB8AC3E}">
        <p14:creationId xmlns:p14="http://schemas.microsoft.com/office/powerpoint/2010/main" val="20922002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Références : https://members.orcid.org/sites/default/files/NP_Research.pdf et https://members.orcid.org/sites/default/files/Funders.pdf</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79</a:t>
            </a:fld>
            <a:endParaRPr lang="fr-FR" dirty="0"/>
          </a:p>
        </p:txBody>
      </p:sp>
    </p:spTree>
    <p:extLst>
      <p:ext uri="{BB962C8B-B14F-4D97-AF65-F5344CB8AC3E}">
        <p14:creationId xmlns:p14="http://schemas.microsoft.com/office/powerpoint/2010/main" val="120492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https://zenodo.org/record/49583</a:t>
            </a:r>
          </a:p>
          <a:p>
            <a:endParaRPr lang="fr-FR" dirty="0" smtClean="0"/>
          </a:p>
          <a:p>
            <a:pPr marL="87680" indent="-87680">
              <a:spcAft>
                <a:spcPts val="603"/>
              </a:spcAft>
            </a:pPr>
            <a:r>
              <a:rPr lang="fr-FR" sz="1100" b="1" u="sng" dirty="0">
                <a:solidFill>
                  <a:srgbClr val="D21D59"/>
                </a:solidFill>
              </a:rPr>
              <a:t>Les identifiants pérennes objet</a:t>
            </a:r>
          </a:p>
          <a:p>
            <a:pPr marL="175358" indent="-89273">
              <a:spcAft>
                <a:spcPts val="301"/>
              </a:spcAft>
            </a:pPr>
            <a:r>
              <a:rPr lang="fr-FR" dirty="0" smtClean="0">
                <a:solidFill>
                  <a:srgbClr val="D21D59"/>
                </a:solidFill>
              </a:rPr>
              <a:t>- </a:t>
            </a:r>
            <a:r>
              <a:rPr lang="fr-FR" b="1" dirty="0" smtClean="0">
                <a:solidFill>
                  <a:srgbClr val="D21D59"/>
                </a:solidFill>
              </a:rPr>
              <a:t>exemples d’identifiants</a:t>
            </a:r>
            <a:r>
              <a:rPr lang="fr-FR" b="1" baseline="0" dirty="0" smtClean="0">
                <a:solidFill>
                  <a:srgbClr val="D21D59"/>
                </a:solidFill>
              </a:rPr>
              <a:t> pour des productions scientifiques</a:t>
            </a:r>
          </a:p>
          <a:p>
            <a:pPr marL="175358"/>
            <a:r>
              <a:rPr lang="fr-FR" baseline="0" dirty="0" smtClean="0"/>
              <a:t>ISBN [</a:t>
            </a:r>
            <a:r>
              <a:rPr lang="fr-FR" i="1" baseline="0" dirty="0" smtClean="0"/>
              <a:t>International Standard Book </a:t>
            </a:r>
            <a:r>
              <a:rPr lang="fr-FR" i="1" baseline="0" dirty="0" err="1" smtClean="0"/>
              <a:t>Number</a:t>
            </a:r>
            <a:r>
              <a:rPr lang="fr-FR" baseline="0" dirty="0" smtClean="0"/>
              <a:t>] pour les livres, ISSN [</a:t>
            </a:r>
            <a:r>
              <a:rPr lang="fr-FR" i="1" baseline="0" dirty="0" smtClean="0"/>
              <a:t>International Standard Serials </a:t>
            </a:r>
            <a:r>
              <a:rPr lang="fr-FR" i="1" baseline="0" dirty="0" err="1" smtClean="0"/>
              <a:t>Number</a:t>
            </a:r>
            <a:r>
              <a:rPr lang="fr-FR" baseline="0" dirty="0" smtClean="0"/>
              <a:t>] pour les publications en série (revues, actes de colloque régulier, etc.)</a:t>
            </a:r>
          </a:p>
          <a:p>
            <a:pPr marL="175358" indent="-89273"/>
            <a:endParaRPr lang="fr-FR" baseline="0" dirty="0" smtClean="0"/>
          </a:p>
          <a:p>
            <a:pPr marL="176953" indent="-89273">
              <a:spcAft>
                <a:spcPts val="301"/>
              </a:spcAft>
            </a:pPr>
            <a:r>
              <a:rPr lang="fr-FR" baseline="0" dirty="0" smtClean="0"/>
              <a:t>- avec le développement d’internet, </a:t>
            </a:r>
            <a:r>
              <a:rPr lang="fr-FR" b="1" baseline="0" dirty="0" smtClean="0">
                <a:solidFill>
                  <a:srgbClr val="D21D59"/>
                </a:solidFill>
              </a:rPr>
              <a:t>développement d’identifiants pérennes et standardisés, de portée locale</a:t>
            </a:r>
          </a:p>
          <a:p>
            <a:pPr marL="176953" indent="-1595"/>
            <a:r>
              <a:rPr lang="fr-FR" baseline="0" dirty="0" smtClean="0"/>
              <a:t>ex. : HAL Id, </a:t>
            </a:r>
            <a:r>
              <a:rPr lang="fr-FR" baseline="0" dirty="0" err="1" smtClean="0"/>
              <a:t>arXiv</a:t>
            </a:r>
            <a:r>
              <a:rPr lang="fr-FR" baseline="0" dirty="0" smtClean="0"/>
              <a:t> article ID et PMID respectivement sur les archives ouvertes HAL, </a:t>
            </a:r>
            <a:r>
              <a:rPr lang="fr-FR" baseline="0" dirty="0" err="1" smtClean="0"/>
              <a:t>arXiv</a:t>
            </a:r>
            <a:r>
              <a:rPr lang="fr-FR" baseline="0" dirty="0" smtClean="0"/>
              <a:t> et </a:t>
            </a:r>
            <a:r>
              <a:rPr lang="fr-FR" baseline="0" dirty="0" err="1" smtClean="0"/>
              <a:t>PubMed</a:t>
            </a:r>
            <a:r>
              <a:rPr lang="fr-FR" baseline="0" dirty="0" smtClean="0"/>
              <a:t>) ou internationale (ex. : </a:t>
            </a:r>
            <a:r>
              <a:rPr lang="fr-FR" baseline="0" dirty="0" err="1" smtClean="0"/>
              <a:t>Handle</a:t>
            </a:r>
            <a:r>
              <a:rPr lang="fr-FR" baseline="0" dirty="0" smtClean="0"/>
              <a:t>, 1994 ; PURL [</a:t>
            </a:r>
            <a:r>
              <a:rPr lang="fr-FR" i="1" baseline="0" dirty="0" smtClean="0"/>
              <a:t>Persistent URL</a:t>
            </a:r>
            <a:r>
              <a:rPr lang="fr-FR" i="0" baseline="0" dirty="0" smtClean="0"/>
              <a:t>], 1995 ; DOI [</a:t>
            </a:r>
            <a:r>
              <a:rPr lang="fr-FR" i="1" baseline="0" dirty="0" smtClean="0"/>
              <a:t>Digital Object Identifier</a:t>
            </a:r>
            <a:r>
              <a:rPr lang="fr-FR" i="0" baseline="0" dirty="0" smtClean="0"/>
              <a:t>], 2000 ; ARK [</a:t>
            </a:r>
            <a:r>
              <a:rPr lang="fr-FR" i="1" baseline="0" dirty="0" smtClean="0"/>
              <a:t>Archive Resource Key</a:t>
            </a:r>
            <a:r>
              <a:rPr lang="fr-FR" i="0" baseline="0" dirty="0" smtClean="0"/>
              <a:t>], 2001)</a:t>
            </a:r>
          </a:p>
          <a:p>
            <a:pPr marL="365065" indent="-189706">
              <a:buFont typeface="Wingdings" panose="05000000000000000000" pitchFamily="2" charset="2"/>
              <a:buChar char="à"/>
            </a:pPr>
            <a:r>
              <a:rPr lang="fr-FR" i="0" baseline="0" dirty="0" smtClean="0">
                <a:sym typeface="Wingdings" panose="05000000000000000000" pitchFamily="2" charset="2"/>
              </a:rPr>
              <a:t>identifier, localiser et accéder à la ressource de manière stable, indépendamment des changements d’URL</a:t>
            </a:r>
          </a:p>
          <a:p>
            <a:pPr marL="365065" indent="-189706">
              <a:buFont typeface="Wingdings" panose="05000000000000000000" pitchFamily="2" charset="2"/>
              <a:buChar char="à"/>
            </a:pPr>
            <a:r>
              <a:rPr lang="fr-FR" i="0" baseline="0" dirty="0" smtClean="0">
                <a:sym typeface="Wingdings" panose="05000000000000000000" pitchFamily="2" charset="2"/>
              </a:rPr>
              <a:t>faire le lien entre différentes productions associées (ex. : un article, ses données et un poster)</a:t>
            </a:r>
          </a:p>
          <a:p>
            <a:pPr marL="365065" indent="-189706">
              <a:buFont typeface="Wingdings" panose="05000000000000000000" pitchFamily="2" charset="2"/>
              <a:buChar char="à"/>
            </a:pPr>
            <a:r>
              <a:rPr lang="fr-FR" i="0" baseline="0" dirty="0" smtClean="0">
                <a:sym typeface="Wingdings" panose="05000000000000000000" pitchFamily="2" charset="2"/>
              </a:rPr>
              <a:t>favoriser la recherche d’informations, le partage et la citation (cf. </a:t>
            </a:r>
            <a:r>
              <a:rPr lang="fr-FR" i="1" baseline="0" dirty="0" smtClean="0">
                <a:sym typeface="Wingdings" panose="05000000000000000000" pitchFamily="2" charset="2"/>
              </a:rPr>
              <a:t>Guidelines</a:t>
            </a:r>
            <a:r>
              <a:rPr lang="fr-FR" i="0" baseline="0" dirty="0" smtClean="0">
                <a:sym typeface="Wingdings" panose="05000000000000000000" pitchFamily="2" charset="2"/>
              </a:rPr>
              <a:t> de la Commission européenne </a:t>
            </a:r>
            <a:r>
              <a:rPr lang="fr-FR" i="1" baseline="0" dirty="0" smtClean="0">
                <a:sym typeface="Wingdings" panose="05000000000000000000" pitchFamily="2" charset="2"/>
              </a:rPr>
              <a:t>supra</a:t>
            </a:r>
            <a:r>
              <a:rPr lang="fr-FR" i="0" baseline="0" dirty="0" smtClean="0">
                <a:sym typeface="Wingdings" panose="05000000000000000000" pitchFamily="2" charset="2"/>
              </a:rPr>
              <a:t>)</a:t>
            </a:r>
          </a:p>
          <a:p>
            <a:endParaRPr lang="fr-FR" dirty="0" smtClean="0"/>
          </a:p>
          <a:p>
            <a:pPr marL="175358" indent="-87680">
              <a:spcAft>
                <a:spcPts val="301"/>
              </a:spcAft>
              <a:buFontTx/>
              <a:buChar char="-"/>
            </a:pPr>
            <a:r>
              <a:rPr lang="fr-FR" b="1" dirty="0" smtClean="0">
                <a:solidFill>
                  <a:srgbClr val="D21D59"/>
                </a:solidFill>
              </a:rPr>
              <a:t>exemple du DOI</a:t>
            </a:r>
            <a:endParaRPr lang="fr-FR" dirty="0" smtClean="0">
              <a:solidFill>
                <a:srgbClr val="D21D59"/>
              </a:solidFill>
            </a:endParaRPr>
          </a:p>
          <a:p>
            <a:pPr marL="176952"/>
            <a:r>
              <a:rPr lang="fr-FR" dirty="0" smtClean="0"/>
              <a:t>-</a:t>
            </a:r>
            <a:r>
              <a:rPr lang="fr-FR" baseline="0" dirty="0" smtClean="0"/>
              <a:t> norme internationale</a:t>
            </a:r>
            <a:endParaRPr lang="fr-FR" dirty="0" smtClean="0"/>
          </a:p>
          <a:p>
            <a:pPr marL="264632" indent="-87680"/>
            <a:r>
              <a:rPr lang="fr-FR" dirty="0" smtClean="0"/>
              <a:t>- </a:t>
            </a:r>
            <a:r>
              <a:rPr lang="fr-FR" i="0" baseline="0" dirty="0" smtClean="0"/>
              <a:t>attribué, par l’intermédiaire par exemple de </a:t>
            </a:r>
            <a:r>
              <a:rPr lang="fr-FR" i="0" baseline="0" dirty="0" err="1" smtClean="0"/>
              <a:t>Crossref</a:t>
            </a:r>
            <a:r>
              <a:rPr lang="fr-FR" i="0" baseline="0" dirty="0" smtClean="0"/>
              <a:t> [agence officielle, du côté des éditeurs, créée en 2000 et réunissant actuellement + 5 000 éditeurs, + 80 M. de DOI] ou </a:t>
            </a:r>
            <a:r>
              <a:rPr lang="fr-FR" i="0" baseline="0" dirty="0" err="1" smtClean="0"/>
              <a:t>DataCite</a:t>
            </a:r>
            <a:r>
              <a:rPr lang="fr-FR" i="0" baseline="0" dirty="0" smtClean="0"/>
              <a:t> [consortium de bibliothèques et d’établissements IST, + 8 M. de DOI, plutôt pour la gestion des données, cf. http://www.inist.fr/?Attribution-de-DOI&amp;lang=fr], par les éditeurs, les plateformes d’archives ouvertes, des réseaux sociaux académiques, etc. ;  pour la France, l’INIST-CNRS est doté du statut d’« agence DOI » par </a:t>
            </a:r>
            <a:r>
              <a:rPr lang="fr-FR" i="0" baseline="0" dirty="0" err="1" smtClean="0"/>
              <a:t>DataCite</a:t>
            </a:r>
            <a:r>
              <a:rPr lang="fr-FR" i="0" baseline="0" dirty="0" smtClean="0"/>
              <a:t> depuis 2010</a:t>
            </a:r>
          </a:p>
          <a:p>
            <a:pPr marL="264632" indent="-87680"/>
            <a:r>
              <a:rPr lang="fr-FR" i="0" baseline="0" dirty="0" smtClean="0"/>
              <a:t>- valable pour toutes sortes de ressources numériques (article scientifique, jeu de données…)</a:t>
            </a:r>
          </a:p>
          <a:p>
            <a:pPr marL="264632" indent="-87680"/>
            <a:r>
              <a:rPr lang="fr-FR" dirty="0" smtClean="0"/>
              <a:t>- unique et permanent</a:t>
            </a:r>
          </a:p>
          <a:p>
            <a:pPr marL="264632" indent="-87680"/>
            <a:r>
              <a:rPr lang="fr-FR" dirty="0" smtClean="0"/>
              <a:t>- associe un nommage de la ressource et le</a:t>
            </a:r>
            <a:r>
              <a:rPr lang="fr-FR" baseline="0" dirty="0" smtClean="0"/>
              <a:t> protocole de </a:t>
            </a:r>
            <a:r>
              <a:rPr lang="fr-FR" dirty="0" smtClean="0"/>
              <a:t>résolution de l’identifiant</a:t>
            </a:r>
            <a:r>
              <a:rPr lang="fr-FR" baseline="0" dirty="0" smtClean="0"/>
              <a:t> vers une localisation « physique » (URL) ; dispose également de métadonnées (ex. : autorité de nommage, restrictions d’usage)</a:t>
            </a:r>
          </a:p>
          <a:p>
            <a:pPr marL="264632" indent="-87680"/>
            <a:r>
              <a:rPr lang="fr-FR" dirty="0" smtClean="0"/>
              <a:t>- facilite (en autres) la gestion des bases de données bibliographiques</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a:t>
            </a:fld>
            <a:endParaRPr lang="fr-FR" dirty="0"/>
          </a:p>
        </p:txBody>
      </p:sp>
    </p:spTree>
    <p:extLst>
      <p:ext uri="{BB962C8B-B14F-4D97-AF65-F5344CB8AC3E}">
        <p14:creationId xmlns:p14="http://schemas.microsoft.com/office/powerpoint/2010/main" val="2062205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baseline="0" dirty="0" err="1" smtClean="0">
                <a:latin typeface="Arial" panose="020B0604020202020204" pitchFamily="34" charset="0"/>
              </a:rPr>
              <a:t>Référence</a:t>
            </a:r>
            <a:r>
              <a:rPr lang="en-US" baseline="0" dirty="0" smtClean="0">
                <a:latin typeface="Arial" panose="020B0604020202020204" pitchFamily="34" charset="0"/>
              </a:rPr>
              <a:t> : </a:t>
            </a:r>
            <a:r>
              <a:rPr lang="en-US" dirty="0"/>
              <a:t>Paul </a:t>
            </a:r>
            <a:r>
              <a:rPr lang="en-US" dirty="0" err="1" smtClean="0"/>
              <a:t>Vierkant</a:t>
            </a:r>
            <a:r>
              <a:rPr lang="en-US" dirty="0"/>
              <a:t>. </a:t>
            </a:r>
            <a:r>
              <a:rPr lang="en-US" i="1" dirty="0"/>
              <a:t>Identifiers on the Rise in </a:t>
            </a:r>
            <a:r>
              <a:rPr lang="en-US" i="1" dirty="0" smtClean="0"/>
              <a:t>Germany.</a:t>
            </a:r>
            <a:r>
              <a:rPr lang="en-US" dirty="0" smtClean="0"/>
              <a:t> </a:t>
            </a:r>
            <a:r>
              <a:rPr lang="en-US" dirty="0" err="1" smtClean="0"/>
              <a:t>Présentation</a:t>
            </a:r>
            <a:r>
              <a:rPr lang="en-US" dirty="0"/>
              <a:t>, </a:t>
            </a:r>
            <a:r>
              <a:rPr lang="en-US" dirty="0" err="1"/>
              <a:t>PIDapalooza</a:t>
            </a:r>
            <a:r>
              <a:rPr lang="en-US" dirty="0"/>
              <a:t> </a:t>
            </a:r>
            <a:r>
              <a:rPr lang="en-US" dirty="0" smtClean="0"/>
              <a:t>2016. 9-10/11/2016. 24 p. [</a:t>
            </a:r>
            <a:r>
              <a:rPr lang="en-US" dirty="0" err="1" smtClean="0"/>
              <a:t>en</a:t>
            </a:r>
            <a:r>
              <a:rPr lang="en-US" dirty="0" smtClean="0"/>
              <a:t> </a:t>
            </a:r>
            <a:r>
              <a:rPr lang="en-US" dirty="0" err="1" smtClean="0"/>
              <a:t>ligne</a:t>
            </a:r>
            <a:r>
              <a:rPr lang="en-US" dirty="0" smtClean="0"/>
              <a:t>]. </a:t>
            </a:r>
            <a:r>
              <a:rPr lang="en-US" dirty="0" err="1" smtClean="0"/>
              <a:t>Disponible</a:t>
            </a:r>
            <a:r>
              <a:rPr lang="en-US" dirty="0" smtClean="0"/>
              <a:t> sur : https://figshare.com/articles/Identifiers_on_the_Rise_in_Germany/4246097 </a:t>
            </a:r>
          </a:p>
          <a:p>
            <a:endParaRPr lang="en-US" dirty="0"/>
          </a:p>
          <a:p>
            <a:r>
              <a:rPr lang="en-US" dirty="0" smtClean="0"/>
              <a:t>Pour un </a:t>
            </a:r>
            <a:r>
              <a:rPr lang="en-US" dirty="0" err="1" smtClean="0"/>
              <a:t>autre</a:t>
            </a:r>
            <a:r>
              <a:rPr lang="en-US" dirty="0" smtClean="0"/>
              <a:t> </a:t>
            </a:r>
            <a:r>
              <a:rPr lang="en-US" dirty="0" err="1" smtClean="0"/>
              <a:t>exemple</a:t>
            </a:r>
            <a:r>
              <a:rPr lang="en-US" dirty="0" smtClean="0"/>
              <a:t>, cf. </a:t>
            </a:r>
            <a:r>
              <a:rPr lang="en-US" baseline="0" dirty="0" smtClean="0">
                <a:latin typeface="Arial" panose="020B0604020202020204" pitchFamily="34" charset="0"/>
              </a:rPr>
              <a:t>JISC et ARMA. </a:t>
            </a:r>
            <a:r>
              <a:rPr lang="en-US" i="1" dirty="0" smtClean="0">
                <a:effectLst/>
                <a:latin typeface="Arial" panose="020B0604020202020204" pitchFamily="34" charset="0"/>
              </a:rPr>
              <a:t>Institutional ORCID Implementation and Cost-</a:t>
            </a:r>
          </a:p>
          <a:p>
            <a:r>
              <a:rPr lang="en-US" i="1" dirty="0" smtClean="0">
                <a:effectLst/>
                <a:latin typeface="Arial" panose="020B0604020202020204" pitchFamily="34" charset="0"/>
              </a:rPr>
              <a:t>Benefit Analysis Report</a:t>
            </a:r>
            <a:r>
              <a:rPr lang="en-US" dirty="0" smtClean="0">
                <a:effectLst/>
                <a:latin typeface="Arial" panose="020B0604020202020204" pitchFamily="34" charset="0"/>
              </a:rPr>
              <a:t>. 05/2015.</a:t>
            </a:r>
            <a:r>
              <a:rPr lang="en-US" baseline="0" dirty="0" smtClean="0">
                <a:effectLst/>
                <a:latin typeface="Arial" panose="020B0604020202020204" pitchFamily="34" charset="0"/>
              </a:rPr>
              <a:t> </a:t>
            </a:r>
            <a:r>
              <a:rPr lang="en-US" dirty="0" smtClean="0">
                <a:effectLst/>
                <a:latin typeface="Arial" panose="020B0604020202020204" pitchFamily="34" charset="0"/>
              </a:rPr>
              <a:t>48 p</a:t>
            </a:r>
            <a:r>
              <a:rPr lang="en-US" b="0" dirty="0" smtClean="0">
                <a:effectLst/>
                <a:latin typeface="Arial" panose="020B0604020202020204" pitchFamily="34" charset="0"/>
              </a:rPr>
              <a:t>. </a:t>
            </a:r>
            <a:r>
              <a:rPr lang="fr-FR" dirty="0"/>
              <a:t>[en ligne]. Disponible sur :http://</a:t>
            </a:r>
            <a:r>
              <a:rPr lang="fr-FR" dirty="0" smtClean="0"/>
              <a:t>repository.jisc.ac.uk/6025/2/Jisc-ARMA-ORCID_final_report.pdf</a:t>
            </a:r>
          </a:p>
          <a:p>
            <a:r>
              <a:rPr lang="fr-FR" dirty="0"/>
              <a:t>«</a:t>
            </a:r>
            <a:r>
              <a:rPr lang="fr-FR" i="1" dirty="0"/>
              <a:t> Importance of </a:t>
            </a:r>
            <a:r>
              <a:rPr lang="fr-FR" i="1" dirty="0" err="1"/>
              <a:t>potential</a:t>
            </a:r>
            <a:r>
              <a:rPr lang="fr-FR" i="1" dirty="0"/>
              <a:t> </a:t>
            </a:r>
            <a:r>
              <a:rPr lang="fr-FR" i="1" dirty="0" err="1"/>
              <a:t>benefits</a:t>
            </a:r>
            <a:r>
              <a:rPr lang="fr-FR" i="1" dirty="0"/>
              <a:t> in </a:t>
            </a:r>
            <a:r>
              <a:rPr lang="fr-FR" i="1" dirty="0" err="1"/>
              <a:t>decision</a:t>
            </a:r>
            <a:r>
              <a:rPr lang="fr-FR" i="1" dirty="0"/>
              <a:t> to </a:t>
            </a:r>
            <a:r>
              <a:rPr lang="fr-FR" i="1" dirty="0" err="1"/>
              <a:t>adopt</a:t>
            </a:r>
            <a:r>
              <a:rPr lang="fr-FR" i="1" dirty="0"/>
              <a:t> ORCID</a:t>
            </a:r>
            <a:r>
              <a:rPr lang="fr-FR" dirty="0"/>
              <a:t> »</a:t>
            </a:r>
          </a:p>
          <a:p>
            <a:endParaRPr lang="fr-FR" dirty="0"/>
          </a:p>
          <a:p>
            <a:endParaRPr lang="fr-FR" dirty="0"/>
          </a:p>
          <a:p>
            <a:endParaRPr lang="fr-FR"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173504" y="6183396"/>
            <a:ext cx="4374768" cy="336081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4103349" y="5393331"/>
            <a:ext cx="440469" cy="2344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5"/>
          <p:cNvSpPr>
            <a:spLocks noGrp="1"/>
          </p:cNvSpPr>
          <p:nvPr>
            <p:ph type="sldNum" sz="quarter" idx="10"/>
          </p:nvPr>
        </p:nvSpPr>
        <p:spPr/>
        <p:txBody>
          <a:bodyPr/>
          <a:lstStyle/>
          <a:p>
            <a:fld id="{44E8FCA9-07BF-4693-BA1A-3E25B8FBA966}" type="slidenum">
              <a:rPr lang="fr-FR" smtClean="0"/>
              <a:pPr/>
              <a:t>80</a:t>
            </a:fld>
            <a:endParaRPr lang="fr-FR" dirty="0"/>
          </a:p>
        </p:txBody>
      </p:sp>
    </p:spTree>
    <p:extLst>
      <p:ext uri="{BB962C8B-B14F-4D97-AF65-F5344CB8AC3E}">
        <p14:creationId xmlns:p14="http://schemas.microsoft.com/office/powerpoint/2010/main" val="15325967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D. Butler, </a:t>
            </a:r>
            <a:r>
              <a:rPr lang="fr-FR" i="1" baseline="0" dirty="0" smtClean="0"/>
              <a:t>op. </a:t>
            </a:r>
            <a:r>
              <a:rPr lang="fr-FR" i="1" baseline="0" dirty="0" err="1" smtClean="0"/>
              <a:t>cit</a:t>
            </a:r>
            <a:r>
              <a:rPr lang="fr-FR" i="1" baseline="0" dirty="0" smtClean="0"/>
              <a:t>., </a:t>
            </a:r>
            <a:r>
              <a:rPr lang="fr-FR" i="0" baseline="0" dirty="0" smtClean="0"/>
              <a:t>http://www.nature.com/news/scientists-your-number-is-up-1.10740 </a:t>
            </a:r>
            <a:r>
              <a:rPr lang="fr-FR" dirty="0"/>
              <a:t>: « </a:t>
            </a:r>
            <a:r>
              <a:rPr lang="en-US" i="1" dirty="0" smtClean="0"/>
              <a:t>Experts </a:t>
            </a:r>
            <a:r>
              <a:rPr lang="en-US" i="1" dirty="0"/>
              <a:t>in data-mining and </a:t>
            </a:r>
            <a:r>
              <a:rPr lang="en-US" i="1" dirty="0" err="1"/>
              <a:t>bibliometrics</a:t>
            </a:r>
            <a:r>
              <a:rPr lang="en-US" i="1" dirty="0"/>
              <a:t> say that they are most excited by ORCID’s potential to link together multiple systems for tracking research, creating a researcher-centric view of science that should enable analysis of scientists’ networks and information associated with them. “In my line of work, proper author identification is a </a:t>
            </a:r>
            <a:r>
              <a:rPr lang="en-US" i="1" dirty="0" err="1"/>
              <a:t>conditio</a:t>
            </a:r>
            <a:r>
              <a:rPr lang="en-US" i="1" dirty="0"/>
              <a:t> sine qua non,” says Johan </a:t>
            </a:r>
            <a:r>
              <a:rPr lang="en-US" i="1" dirty="0" err="1"/>
              <a:t>Bollen</a:t>
            </a:r>
            <a:r>
              <a:rPr lang="en-US" i="1" dirty="0"/>
              <a:t> of Indiana University in Bloomington. Bergstrom, too, says that he is particularly enthusiastic about the options it would open up for studying the research trajectories of individual scholars “at a big-data scale” — exploring how their research interests, collaboration patterns and publication trends change over time. </a:t>
            </a:r>
            <a:r>
              <a:rPr lang="fr-FR" dirty="0"/>
              <a:t>»</a:t>
            </a:r>
            <a:endParaRPr lang="fr-FR" i="0" baseline="0" dirty="0" smtClean="0"/>
          </a:p>
          <a:p>
            <a:endParaRPr lang="fr-FR" i="0" baseline="0" dirty="0" smtClean="0"/>
          </a:p>
          <a:p>
            <a:pPr>
              <a:spcAft>
                <a:spcPts val="603"/>
              </a:spcAft>
            </a:pPr>
            <a:r>
              <a:rPr lang="fr-FR" sz="1100" b="1" u="sng" dirty="0" err="1">
                <a:solidFill>
                  <a:srgbClr val="2CACD7"/>
                </a:solidFill>
              </a:rPr>
              <a:t>Big</a:t>
            </a:r>
            <a:r>
              <a:rPr lang="fr-FR" sz="1100" b="1" u="sng" dirty="0">
                <a:solidFill>
                  <a:srgbClr val="2CACD7"/>
                </a:solidFill>
              </a:rPr>
              <a:t> data et data </a:t>
            </a:r>
            <a:r>
              <a:rPr lang="fr-FR" sz="1100" b="1" u="sng" dirty="0" err="1">
                <a:solidFill>
                  <a:srgbClr val="2CACD7"/>
                </a:solidFill>
              </a:rPr>
              <a:t>mining</a:t>
            </a:r>
            <a:endParaRPr lang="fr-FR" sz="1100" b="1" u="sng" dirty="0">
              <a:solidFill>
                <a:srgbClr val="2CACD7"/>
              </a:solidFill>
            </a:endParaRPr>
          </a:p>
          <a:p>
            <a:r>
              <a:rPr lang="fr-FR" i="0" dirty="0" smtClean="0"/>
              <a:t>Disposer de données liées, à l’échelle</a:t>
            </a:r>
            <a:r>
              <a:rPr lang="fr-FR" i="0" baseline="0" dirty="0" smtClean="0"/>
              <a:t> du </a:t>
            </a:r>
            <a:r>
              <a:rPr lang="fr-FR" i="1" baseline="0" dirty="0" err="1" smtClean="0"/>
              <a:t>big</a:t>
            </a:r>
            <a:r>
              <a:rPr lang="fr-FR" i="1" baseline="0" dirty="0" smtClean="0"/>
              <a:t> data</a:t>
            </a:r>
            <a:r>
              <a:rPr lang="fr-FR" i="0" baseline="0" dirty="0" smtClean="0"/>
              <a:t>, doit permettre de faire de la </a:t>
            </a:r>
            <a:r>
              <a:rPr lang="fr-FR" b="1" i="0" baseline="0" dirty="0" smtClean="0"/>
              <a:t>fouille de données (</a:t>
            </a:r>
            <a:r>
              <a:rPr lang="fr-FR" b="1" i="1" baseline="0" dirty="0" smtClean="0"/>
              <a:t>data </a:t>
            </a:r>
            <a:r>
              <a:rPr lang="fr-FR" b="1" i="1" baseline="0" dirty="0" err="1" smtClean="0"/>
              <a:t>mining</a:t>
            </a:r>
            <a:r>
              <a:rPr lang="fr-FR" b="1" i="0" baseline="0" dirty="0" smtClean="0"/>
              <a:t>) et des analyses statistiques et sémantiques </a:t>
            </a:r>
            <a:r>
              <a:rPr lang="fr-FR" i="0" baseline="0" dirty="0" smtClean="0"/>
              <a:t>pour</a:t>
            </a:r>
          </a:p>
          <a:p>
            <a:endParaRPr lang="fr-FR" i="0" baseline="0" dirty="0" smtClean="0"/>
          </a:p>
          <a:p>
            <a:pPr marL="357094" indent="-89273" defTabSz="918240">
              <a:spcAft>
                <a:spcPts val="301"/>
              </a:spcAft>
              <a:buFontTx/>
              <a:buChar char="-"/>
              <a:defRPr/>
            </a:pPr>
            <a:r>
              <a:rPr lang="fr-FR" b="1" i="0" baseline="0" dirty="0" smtClean="0">
                <a:solidFill>
                  <a:srgbClr val="2CACD7"/>
                </a:solidFill>
              </a:rPr>
              <a:t>des analyses d’idées </a:t>
            </a:r>
          </a:p>
          <a:p>
            <a:pPr marL="446367" indent="-89273" defTabSz="918240">
              <a:buFontTx/>
              <a:buChar char="-"/>
              <a:defRPr/>
            </a:pPr>
            <a:r>
              <a:rPr lang="fr-FR" i="0" baseline="0" dirty="0" smtClean="0"/>
              <a:t>l</a:t>
            </a:r>
            <a:r>
              <a:rPr lang="fr-FR" noProof="0" dirty="0" smtClean="0"/>
              <a:t>e but d’ORCID est ainsi</a:t>
            </a:r>
            <a:r>
              <a:rPr lang="fr-FR" baseline="0" noProof="0" dirty="0" smtClean="0"/>
              <a:t> </a:t>
            </a:r>
            <a:r>
              <a:rPr lang="fr-FR" noProof="0" dirty="0" smtClean="0"/>
              <a:t>d’aider</a:t>
            </a:r>
            <a:r>
              <a:rPr lang="fr-FR" baseline="0" noProof="0" dirty="0" smtClean="0"/>
              <a:t> « </a:t>
            </a:r>
            <a:r>
              <a:rPr lang="fr-FR" i="1" noProof="0" dirty="0" smtClean="0"/>
              <a:t>the transition </a:t>
            </a:r>
            <a:r>
              <a:rPr lang="fr-FR" i="1" noProof="0" dirty="0" err="1" smtClean="0"/>
              <a:t>from</a:t>
            </a:r>
            <a:r>
              <a:rPr lang="fr-FR" i="1" noProof="0" dirty="0" smtClean="0"/>
              <a:t> science to e-Science, </a:t>
            </a:r>
            <a:r>
              <a:rPr lang="fr-FR" i="1" noProof="0" dirty="0" err="1" smtClean="0"/>
              <a:t>wherein</a:t>
            </a:r>
            <a:r>
              <a:rPr lang="fr-FR" i="1" noProof="0" dirty="0" smtClean="0"/>
              <a:t> </a:t>
            </a:r>
            <a:r>
              <a:rPr lang="fr-FR" i="1" noProof="0" dirty="0" err="1" smtClean="0"/>
              <a:t>scholarly</a:t>
            </a:r>
            <a:r>
              <a:rPr lang="fr-FR" i="1" noProof="0" dirty="0" smtClean="0"/>
              <a:t> publications </a:t>
            </a:r>
            <a:r>
              <a:rPr lang="fr-FR" i="1" noProof="0" dirty="0" err="1" smtClean="0"/>
              <a:t>can</a:t>
            </a:r>
            <a:r>
              <a:rPr lang="fr-FR" i="1" noProof="0" dirty="0" smtClean="0"/>
              <a:t> </a:t>
            </a:r>
            <a:r>
              <a:rPr lang="fr-FR" i="1" noProof="0" dirty="0" err="1" smtClean="0"/>
              <a:t>be</a:t>
            </a:r>
            <a:r>
              <a:rPr lang="fr-FR" i="1" noProof="0" dirty="0" smtClean="0"/>
              <a:t> </a:t>
            </a:r>
            <a:r>
              <a:rPr lang="fr-FR" i="1" noProof="0" dirty="0" err="1" smtClean="0"/>
              <a:t>mined</a:t>
            </a:r>
            <a:r>
              <a:rPr lang="fr-FR" i="1" noProof="0" dirty="0" smtClean="0"/>
              <a:t> to spot links and </a:t>
            </a:r>
            <a:r>
              <a:rPr lang="fr-FR" i="1" noProof="0" dirty="0" err="1" smtClean="0"/>
              <a:t>ideas</a:t>
            </a:r>
            <a:r>
              <a:rPr lang="fr-FR" i="1" noProof="0" dirty="0" smtClean="0"/>
              <a:t> </a:t>
            </a:r>
            <a:r>
              <a:rPr lang="fr-FR" i="1" noProof="0" dirty="0" err="1" smtClean="0"/>
              <a:t>hidden</a:t>
            </a:r>
            <a:r>
              <a:rPr lang="fr-FR" i="1" noProof="0" dirty="0" smtClean="0"/>
              <a:t> in the </a:t>
            </a:r>
            <a:r>
              <a:rPr lang="fr-FR" i="1" noProof="0" dirty="0" err="1" smtClean="0"/>
              <a:t>ever-growing</a:t>
            </a:r>
            <a:r>
              <a:rPr lang="fr-FR" i="1" noProof="0" dirty="0" smtClean="0"/>
              <a:t> volume of </a:t>
            </a:r>
            <a:r>
              <a:rPr lang="fr-FR" i="1" noProof="0" dirty="0" err="1" smtClean="0"/>
              <a:t>scholarly</a:t>
            </a:r>
            <a:r>
              <a:rPr lang="fr-FR" i="1" noProof="0" dirty="0" smtClean="0"/>
              <a:t> </a:t>
            </a:r>
            <a:r>
              <a:rPr lang="fr-FR" i="1" noProof="0" dirty="0" err="1" smtClean="0"/>
              <a:t>literature</a:t>
            </a:r>
            <a:r>
              <a:rPr lang="fr-FR" noProof="0" dirty="0" smtClean="0"/>
              <a:t> »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a:t>
            </a:r>
            <a:r>
              <a:rPr lang="en-US" dirty="0" smtClean="0"/>
              <a:t>)</a:t>
            </a:r>
          </a:p>
          <a:p>
            <a:pPr marL="446367" indent="-89273" defTabSz="918240">
              <a:buFontTx/>
              <a:buChar char="-"/>
              <a:defRPr/>
            </a:pPr>
            <a:r>
              <a:rPr lang="en-US" b="1" dirty="0" smtClean="0">
                <a:solidFill>
                  <a:srgbClr val="2CACD7"/>
                </a:solidFill>
              </a:rPr>
              <a:t>des analyses de </a:t>
            </a:r>
            <a:r>
              <a:rPr lang="en-US" b="1" dirty="0" err="1" smtClean="0">
                <a:solidFill>
                  <a:srgbClr val="2CACD7"/>
                </a:solidFill>
              </a:rPr>
              <a:t>réseaux</a:t>
            </a:r>
            <a:r>
              <a:rPr lang="en-US" b="1" dirty="0" smtClean="0">
                <a:solidFill>
                  <a:srgbClr val="2CACD7"/>
                </a:solidFill>
              </a:rPr>
              <a:t> </a:t>
            </a:r>
            <a:r>
              <a:rPr lang="en-US" b="1" dirty="0" err="1" smtClean="0">
                <a:solidFill>
                  <a:srgbClr val="2CACD7"/>
                </a:solidFill>
              </a:rPr>
              <a:t>sociaux</a:t>
            </a:r>
            <a:r>
              <a:rPr lang="en-US" dirty="0" smtClean="0"/>
              <a:t>, via les </a:t>
            </a:r>
            <a:r>
              <a:rPr lang="en-US" dirty="0" err="1" smtClean="0"/>
              <a:t>réseaux</a:t>
            </a:r>
            <a:r>
              <a:rPr lang="en-US" dirty="0" smtClean="0"/>
              <a:t> de co-auteurs et de co-citations </a:t>
            </a:r>
            <a:endParaRPr lang="en-US" dirty="0" smtClean="0"/>
          </a:p>
          <a:p>
            <a:pPr marL="363470" defTabSz="918240">
              <a:defRPr/>
            </a:pPr>
            <a:endParaRPr lang="en-US"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81</a:t>
            </a:fld>
            <a:endParaRPr lang="fr-FR" dirty="0"/>
          </a:p>
        </p:txBody>
      </p:sp>
    </p:spTree>
    <p:extLst>
      <p:ext uri="{BB962C8B-B14F-4D97-AF65-F5344CB8AC3E}">
        <p14:creationId xmlns:p14="http://schemas.microsoft.com/office/powerpoint/2010/main" val="8684552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en-US" i="1" dirty="0"/>
              <a:t>Science</a:t>
            </a:r>
            <a:r>
              <a:rPr lang="en-US" dirty="0"/>
              <a:t>, vol. 356, Issue 6339. 19/05/2017 </a:t>
            </a:r>
            <a:r>
              <a:rPr lang="en-US" dirty="0" smtClean="0"/>
              <a:t>[</a:t>
            </a:r>
            <a:r>
              <a:rPr lang="en-US" dirty="0" err="1" smtClean="0"/>
              <a:t>en</a:t>
            </a:r>
            <a:r>
              <a:rPr lang="en-US" dirty="0" smtClean="0"/>
              <a:t> </a:t>
            </a:r>
            <a:r>
              <a:rPr lang="en-US" dirty="0" err="1" smtClean="0"/>
              <a:t>ligne</a:t>
            </a:r>
            <a:r>
              <a:rPr lang="en-US" dirty="0" smtClean="0"/>
              <a:t>]. </a:t>
            </a:r>
            <a:r>
              <a:rPr lang="en-US" dirty="0" err="1" smtClean="0"/>
              <a:t>Disponible</a:t>
            </a:r>
            <a:r>
              <a:rPr lang="en-US" dirty="0"/>
              <a:t> sur : http://science.sciencemag.org/content/356/6339</a:t>
            </a:r>
            <a:endParaRPr lang="fr-FR" dirty="0" smtClean="0"/>
          </a:p>
          <a:p>
            <a:endParaRPr lang="fr-FR" dirty="0"/>
          </a:p>
          <a:p>
            <a:pPr marL="357094" indent="-89273">
              <a:buFontTx/>
              <a:buChar char="-"/>
            </a:pPr>
            <a:r>
              <a:rPr lang="fr-FR" b="1" dirty="0" smtClean="0">
                <a:solidFill>
                  <a:srgbClr val="2CACD7"/>
                </a:solidFill>
              </a:rPr>
              <a:t>une meilleure connaissance des profils individuels</a:t>
            </a:r>
            <a:endParaRPr lang="fr-FR" dirty="0" smtClean="0"/>
          </a:p>
          <a:p>
            <a:pPr marL="446367" lvl="1" indent="-89273">
              <a:buFontTx/>
              <a:buChar char="-"/>
            </a:pPr>
            <a:r>
              <a:rPr lang="en-US" dirty="0" err="1" smtClean="0"/>
              <a:t>profilage</a:t>
            </a:r>
            <a:r>
              <a:rPr lang="en-US" baseline="0" dirty="0" smtClean="0"/>
              <a:t> : ex. genre (ex. : C. </a:t>
            </a:r>
            <a:r>
              <a:rPr lang="fr-FR" baseline="0" noProof="0" dirty="0" smtClean="0"/>
              <a:t>L. </a:t>
            </a:r>
            <a:r>
              <a:rPr lang="fr-FR" baseline="0" noProof="0" dirty="0" err="1" smtClean="0"/>
              <a:t>Traill</a:t>
            </a:r>
            <a:r>
              <a:rPr lang="fr-FR" baseline="0" noProof="0" dirty="0" smtClean="0"/>
              <a:t> et al. , « </a:t>
            </a:r>
            <a:r>
              <a:rPr lang="en-US" baseline="0" noProof="0" dirty="0" smtClean="0"/>
              <a:t>Time to research Australian female physician-researchers</a:t>
            </a:r>
            <a:r>
              <a:rPr lang="fr-FR" baseline="0" noProof="0" dirty="0" smtClean="0"/>
              <a:t> ». </a:t>
            </a:r>
            <a:r>
              <a:rPr lang="fr-FR" i="1" baseline="0" noProof="0" dirty="0" err="1" smtClean="0"/>
              <a:t>Internal</a:t>
            </a:r>
            <a:r>
              <a:rPr lang="fr-FR" i="1" baseline="0" noProof="0" dirty="0" smtClean="0"/>
              <a:t> </a:t>
            </a:r>
            <a:r>
              <a:rPr lang="fr-FR" i="1" baseline="0" noProof="0" dirty="0" err="1" smtClean="0"/>
              <a:t>medicine</a:t>
            </a:r>
            <a:r>
              <a:rPr lang="fr-FR" i="1" baseline="0" noProof="0" dirty="0" smtClean="0"/>
              <a:t> journal. </a:t>
            </a:r>
            <a:r>
              <a:rPr lang="fr-FR" i="0" baseline="0" noProof="0" dirty="0" smtClean="0"/>
              <a:t>04/2016. </a:t>
            </a:r>
            <a:r>
              <a:rPr lang="en-US" i="0" baseline="0" noProof="0" dirty="0" smtClean="0"/>
              <a:t>volume 46, issue 4. p. 412–419. [</a:t>
            </a:r>
            <a:r>
              <a:rPr lang="en-US" i="0" baseline="0" noProof="0" dirty="0" err="1" smtClean="0"/>
              <a:t>en</a:t>
            </a:r>
            <a:r>
              <a:rPr lang="en-US" i="0" baseline="0" noProof="0" dirty="0" smtClean="0"/>
              <a:t> </a:t>
            </a:r>
            <a:r>
              <a:rPr lang="en-US" i="0" baseline="0" noProof="0" dirty="0" err="1" smtClean="0"/>
              <a:t>ligne</a:t>
            </a:r>
            <a:r>
              <a:rPr lang="en-US" i="0" baseline="0" noProof="0" dirty="0" smtClean="0"/>
              <a:t>]. </a:t>
            </a:r>
            <a:r>
              <a:rPr lang="en-US" i="0" baseline="0" noProof="0" dirty="0" err="1" smtClean="0"/>
              <a:t>Disponible</a:t>
            </a:r>
            <a:r>
              <a:rPr lang="en-US" i="0" baseline="0" noProof="0" dirty="0" smtClean="0"/>
              <a:t> sur : http://onlinelibrary.wiley.com/doi/10.1111/imj.12986/abstract;jsessionid=12BE12CEC1D445CB8589817E675087CB.f01t03), </a:t>
            </a:r>
            <a:r>
              <a:rPr lang="fr-FR" baseline="0" noProof="0" dirty="0" smtClean="0"/>
              <a:t>niveau de formation, discipline, thématiques de recherche…</a:t>
            </a:r>
            <a:endParaRPr lang="fr-FR" noProof="0" dirty="0" smtClean="0"/>
          </a:p>
          <a:p>
            <a:pPr marL="446367" lvl="1" indent="-89273">
              <a:buFontTx/>
              <a:buChar char="-"/>
            </a:pPr>
            <a:r>
              <a:rPr lang="en-US" dirty="0" err="1" smtClean="0"/>
              <a:t>trajectoires</a:t>
            </a:r>
            <a:r>
              <a:rPr lang="en-US" dirty="0" smtClean="0"/>
              <a:t> </a:t>
            </a:r>
            <a:r>
              <a:rPr lang="en-US" dirty="0" err="1" smtClean="0"/>
              <a:t>individuels</a:t>
            </a:r>
            <a:r>
              <a:rPr lang="en-US" dirty="0" smtClean="0"/>
              <a:t> cf. </a:t>
            </a:r>
            <a:r>
              <a:rPr lang="en-US" dirty="0" err="1" smtClean="0"/>
              <a:t>numéro</a:t>
            </a:r>
            <a:r>
              <a:rPr lang="en-US" dirty="0" smtClean="0"/>
              <a:t> de </a:t>
            </a:r>
            <a:r>
              <a:rPr lang="en-US" i="1" dirty="0" smtClean="0"/>
              <a:t>Science</a:t>
            </a:r>
            <a:r>
              <a:rPr lang="en-US" dirty="0" smtClean="0"/>
              <a:t>, vol. 356, Issue 6339. 19/05/2017 :</a:t>
            </a:r>
            <a:br>
              <a:rPr lang="en-US" dirty="0" smtClean="0"/>
            </a:br>
            <a:r>
              <a:rPr lang="en-US" dirty="0" smtClean="0"/>
              <a:t>- </a:t>
            </a:r>
            <a:r>
              <a:rPr lang="fr-FR" noProof="0" dirty="0" smtClean="0"/>
              <a:t>la couverture illustre les voyages des 20 chercheurs qui migrent le plus selon les données d’ORCID (cf. http://science.sciencemag.org/content/356/6339/eaan6494)</a:t>
            </a:r>
          </a:p>
          <a:p>
            <a:pPr marL="540423" lvl="1" indent="-87680">
              <a:buFontTx/>
              <a:buChar char="-"/>
            </a:pPr>
            <a:r>
              <a:rPr lang="fr-FR" noProof="0" dirty="0" smtClean="0"/>
              <a:t>deux articles reviennent sur les trajectoires</a:t>
            </a:r>
            <a:r>
              <a:rPr lang="fr-FR" baseline="0" noProof="0" dirty="0" smtClean="0"/>
              <a:t> migratoires des chercheurs, via les données ORCID (J. </a:t>
            </a:r>
            <a:r>
              <a:rPr lang="fr-FR" baseline="0" noProof="0" dirty="0" err="1" smtClean="0"/>
              <a:t>Bohannon</a:t>
            </a:r>
            <a:r>
              <a:rPr lang="fr-FR" baseline="0" noProof="0" dirty="0" smtClean="0"/>
              <a:t> et K. </a:t>
            </a:r>
            <a:r>
              <a:rPr lang="fr-FR" baseline="0" noProof="0" dirty="0" err="1" smtClean="0"/>
              <a:t>Doran</a:t>
            </a:r>
            <a:r>
              <a:rPr lang="fr-FR" baseline="0" noProof="0" dirty="0" smtClean="0"/>
              <a:t>, </a:t>
            </a:r>
            <a:r>
              <a:rPr lang="fr-FR" i="1" baseline="0" noProof="0" dirty="0" smtClean="0"/>
              <a:t>op. </a:t>
            </a:r>
            <a:r>
              <a:rPr lang="fr-FR" i="1" baseline="0" noProof="0" dirty="0" err="1" smtClean="0"/>
              <a:t>cit</a:t>
            </a:r>
            <a:r>
              <a:rPr lang="fr-FR" i="1" baseline="0" noProof="0" dirty="0" smtClean="0"/>
              <a:t>., </a:t>
            </a:r>
            <a:r>
              <a:rPr lang="fr-FR" i="0" baseline="0" noProof="0" dirty="0" smtClean="0"/>
              <a:t>http://science.sciencemag.org/content/356/6339/691 et John </a:t>
            </a:r>
            <a:r>
              <a:rPr lang="fr-FR" i="0" baseline="0" noProof="0" dirty="0" err="1" smtClean="0"/>
              <a:t>Bohannon</a:t>
            </a:r>
            <a:r>
              <a:rPr lang="fr-FR" i="0" baseline="0" noProof="0" dirty="0" smtClean="0"/>
              <a:t>. « </a:t>
            </a:r>
            <a:r>
              <a:rPr lang="en-US" i="0" baseline="0" noProof="0" dirty="0" smtClean="0"/>
              <a:t>Vast set of public CVs reveals the world’s most migratory scientists</a:t>
            </a:r>
            <a:r>
              <a:rPr lang="fr-FR" i="0" baseline="0" noProof="0" dirty="0" smtClean="0"/>
              <a:t> ». </a:t>
            </a:r>
            <a:r>
              <a:rPr lang="fr-FR" i="1" baseline="0" noProof="0" dirty="0" smtClean="0"/>
              <a:t>Ibid. </a:t>
            </a:r>
            <a:r>
              <a:rPr lang="fr-FR" i="0" baseline="0" noProof="0" dirty="0" smtClean="0"/>
              <a:t>18/05/2017. [en ligne]. Disponible sur : http://www.sciencemag.org/news/2017/05/vast-set-public-cvs-reveals-world-s-most-migratory-scientists)</a:t>
            </a:r>
            <a:endParaRPr lang="fr-FR" baseline="0" noProof="0" dirty="0" smtClean="0"/>
          </a:p>
          <a:p>
            <a:pPr marL="446367" lvl="1" indent="-89273" defTabSz="918240">
              <a:buFontTx/>
              <a:buChar char="-"/>
              <a:defRPr/>
            </a:pPr>
            <a:r>
              <a:rPr lang="fr-FR" i="0" baseline="0" dirty="0" smtClean="0"/>
              <a:t>par exemple, pour les institutions, un domaine important dans l’évaluation de l’impact touche au </a:t>
            </a:r>
            <a:r>
              <a:rPr lang="fr-FR" b="1" i="0" baseline="0" dirty="0" smtClean="0"/>
              <a:t>suivi de la formation, de la mobilité et de la carrière de leurs chercheurs</a:t>
            </a:r>
            <a:r>
              <a:rPr lang="fr-FR" i="0" baseline="0" dirty="0" smtClean="0"/>
              <a:t>. L’utilisation d’identifiants comme ORCID doit par exemple d’associer la production d’un chercheur à ses affiliations successives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 et </a:t>
            </a:r>
            <a:r>
              <a:rPr lang="en-US" dirty="0" err="1" smtClean="0"/>
              <a:t>s’interroger</a:t>
            </a:r>
            <a:r>
              <a:rPr lang="en-US" dirty="0" smtClean="0"/>
              <a:t> par </a:t>
            </a:r>
            <a:r>
              <a:rPr lang="en-US" dirty="0" err="1" smtClean="0"/>
              <a:t>exemple</a:t>
            </a:r>
            <a:r>
              <a:rPr lang="en-US" dirty="0" smtClean="0"/>
              <a:t> sur</a:t>
            </a:r>
            <a:r>
              <a:rPr lang="en-US" baseline="0" dirty="0" smtClean="0"/>
              <a:t> la question de la “</a:t>
            </a:r>
            <a:r>
              <a:rPr lang="en-US" baseline="0" dirty="0" err="1" smtClean="0"/>
              <a:t>fuite</a:t>
            </a:r>
            <a:r>
              <a:rPr lang="en-US" baseline="0" dirty="0" smtClean="0"/>
              <a:t> des </a:t>
            </a:r>
            <a:r>
              <a:rPr lang="en-US" baseline="0" dirty="0" err="1" smtClean="0"/>
              <a:t>cerveaux</a:t>
            </a:r>
            <a:r>
              <a:rPr lang="en-US" baseline="0" dirty="0" smtClean="0"/>
              <a:t>”</a:t>
            </a:r>
            <a:endParaRPr lang="en-US" dirty="0" smtClean="0"/>
          </a:p>
          <a:p>
            <a:pPr marL="532452" lvl="2" indent="-87680">
              <a:buFontTx/>
              <a:buChar char="-"/>
            </a:pPr>
            <a:r>
              <a:rPr lang="en-US" dirty="0" smtClean="0"/>
              <a:t>ex</a:t>
            </a:r>
            <a:r>
              <a:rPr lang="en-US" dirty="0"/>
              <a:t>. : </a:t>
            </a:r>
            <a:r>
              <a:rPr lang="en-US" dirty="0" err="1"/>
              <a:t>Université</a:t>
            </a:r>
            <a:r>
              <a:rPr lang="en-US" dirty="0"/>
              <a:t> du Texas (TAMU) : </a:t>
            </a:r>
            <a:r>
              <a:rPr lang="en-US" dirty="0" err="1"/>
              <a:t>création</a:t>
            </a:r>
            <a:r>
              <a:rPr lang="en-US" dirty="0"/>
              <a:t> </a:t>
            </a:r>
            <a:r>
              <a:rPr lang="en-US" dirty="0" err="1"/>
              <a:t>d’ORCID</a:t>
            </a:r>
            <a:r>
              <a:rPr lang="en-US" dirty="0"/>
              <a:t> pour </a:t>
            </a:r>
            <a:r>
              <a:rPr lang="en-US" dirty="0" err="1"/>
              <a:t>tous</a:t>
            </a:r>
            <a:r>
              <a:rPr lang="en-US" dirty="0"/>
              <a:t> les </a:t>
            </a:r>
            <a:r>
              <a:rPr lang="en-US" dirty="0" err="1"/>
              <a:t>diplômés</a:t>
            </a:r>
            <a:r>
              <a:rPr lang="en-US" dirty="0"/>
              <a:t> </a:t>
            </a:r>
            <a:r>
              <a:rPr lang="en-US" dirty="0" err="1"/>
              <a:t>afin</a:t>
            </a:r>
            <a:r>
              <a:rPr lang="en-US" dirty="0"/>
              <a:t> de </a:t>
            </a:r>
            <a:r>
              <a:rPr lang="en-US" dirty="0" err="1"/>
              <a:t>suivre</a:t>
            </a:r>
            <a:r>
              <a:rPr lang="en-US" dirty="0"/>
              <a:t> les </a:t>
            </a:r>
            <a:r>
              <a:rPr lang="en-US" dirty="0" err="1"/>
              <a:t>étudiants</a:t>
            </a:r>
            <a:r>
              <a:rPr lang="en-US" dirty="0"/>
              <a:t> après </a:t>
            </a:r>
            <a:r>
              <a:rPr lang="en-US" dirty="0" err="1"/>
              <a:t>leur</a:t>
            </a:r>
            <a:r>
              <a:rPr lang="en-US" dirty="0"/>
              <a:t> </a:t>
            </a:r>
            <a:r>
              <a:rPr lang="en-US" dirty="0" err="1" smtClean="0"/>
              <a:t>doctorat</a:t>
            </a:r>
            <a:endParaRPr lang="en-US" dirty="0" smtClean="0"/>
          </a:p>
          <a:p>
            <a:pPr marL="357094" lvl="1" indent="0"/>
            <a:r>
              <a:rPr lang="en-US" dirty="0" smtClean="0"/>
              <a:t>!</a:t>
            </a:r>
            <a:r>
              <a:rPr lang="en-US" baseline="0" dirty="0" smtClean="0"/>
              <a:t> : </a:t>
            </a:r>
            <a:r>
              <a:rPr lang="en-US" baseline="0" dirty="0" err="1" smtClean="0"/>
              <a:t>en</a:t>
            </a:r>
            <a:r>
              <a:rPr lang="en-US" baseline="0" dirty="0" smtClean="0"/>
              <a:t> raison des </a:t>
            </a:r>
            <a:r>
              <a:rPr lang="en-US" baseline="0" dirty="0" err="1" smtClean="0"/>
              <a:t>biais</a:t>
            </a:r>
            <a:r>
              <a:rPr lang="en-US" baseline="0" dirty="0" smtClean="0"/>
              <a:t> et des </a:t>
            </a:r>
            <a:r>
              <a:rPr lang="en-US" baseline="0" dirty="0" err="1" smtClean="0"/>
              <a:t>erreurs</a:t>
            </a:r>
            <a:r>
              <a:rPr lang="en-US" baseline="0" dirty="0" smtClean="0"/>
              <a:t> </a:t>
            </a:r>
            <a:r>
              <a:rPr lang="en-US" baseline="0" dirty="0" err="1" smtClean="0"/>
              <a:t>possibles</a:t>
            </a:r>
            <a:r>
              <a:rPr lang="en-US" baseline="0" dirty="0" smtClean="0"/>
              <a:t>, </a:t>
            </a:r>
            <a:r>
              <a:rPr lang="en-US" b="1" baseline="0" dirty="0" err="1" smtClean="0"/>
              <a:t>souvent</a:t>
            </a:r>
            <a:r>
              <a:rPr lang="en-US" b="1" baseline="0" dirty="0" smtClean="0"/>
              <a:t> plus </a:t>
            </a:r>
            <a:r>
              <a:rPr lang="en-US" b="1" baseline="0" dirty="0" err="1" smtClean="0"/>
              <a:t>adaptés</a:t>
            </a:r>
            <a:r>
              <a:rPr lang="en-US" b="1" baseline="0" dirty="0" smtClean="0"/>
              <a:t> aux </a:t>
            </a:r>
            <a:r>
              <a:rPr lang="en-US" b="1" baseline="0" dirty="0" err="1" smtClean="0"/>
              <a:t>études</a:t>
            </a:r>
            <a:r>
              <a:rPr lang="en-US" b="1" baseline="0" dirty="0" smtClean="0"/>
              <a:t> </a:t>
            </a:r>
            <a:r>
              <a:rPr lang="en-US" b="1" baseline="0" dirty="0" err="1" smtClean="0"/>
              <a:t>macroscopiques</a:t>
            </a:r>
            <a:r>
              <a:rPr lang="en-US" b="1" baseline="0" dirty="0" smtClean="0"/>
              <a:t> </a:t>
            </a:r>
            <a:r>
              <a:rPr lang="en-US" b="1" baseline="0" dirty="0" err="1" smtClean="0"/>
              <a:t>ou</a:t>
            </a:r>
            <a:r>
              <a:rPr lang="en-US" b="1" baseline="0" dirty="0" smtClean="0"/>
              <a:t> sur des </a:t>
            </a:r>
            <a:r>
              <a:rPr lang="en-US" b="1" baseline="0" dirty="0" err="1" smtClean="0"/>
              <a:t>échantillons</a:t>
            </a:r>
            <a:r>
              <a:rPr lang="en-US" b="1" baseline="0" dirty="0" smtClean="0"/>
              <a:t> larges que sur un </a:t>
            </a:r>
            <a:r>
              <a:rPr lang="en-US" b="1" baseline="0" dirty="0" err="1" smtClean="0"/>
              <a:t>chercheur</a:t>
            </a:r>
            <a:r>
              <a:rPr lang="en-US" b="1" baseline="0" dirty="0" smtClean="0"/>
              <a:t> </a:t>
            </a:r>
            <a:r>
              <a:rPr lang="en-US" b="1" baseline="0" dirty="0" err="1" smtClean="0"/>
              <a:t>en</a:t>
            </a:r>
            <a:r>
              <a:rPr lang="en-US" b="1" baseline="0" dirty="0" smtClean="0"/>
              <a:t> </a:t>
            </a:r>
            <a:r>
              <a:rPr lang="en-US" b="1" baseline="0" dirty="0" err="1" smtClean="0"/>
              <a:t>particulier</a:t>
            </a:r>
            <a:r>
              <a:rPr lang="en-US" b="1" baseline="0" dirty="0" smtClean="0"/>
              <a:t> </a:t>
            </a:r>
            <a:r>
              <a:rPr lang="en-US" b="1" baseline="0" dirty="0" err="1" smtClean="0"/>
              <a:t>ou</a:t>
            </a:r>
            <a:r>
              <a:rPr lang="en-US" b="1" baseline="0" dirty="0" smtClean="0"/>
              <a:t> un </a:t>
            </a:r>
            <a:r>
              <a:rPr lang="en-US" b="1" baseline="0" dirty="0" err="1" smtClean="0"/>
              <a:t>faible</a:t>
            </a:r>
            <a:r>
              <a:rPr lang="en-US" b="1" baseline="0" dirty="0" smtClean="0"/>
              <a:t> </a:t>
            </a:r>
            <a:r>
              <a:rPr lang="en-US" b="1" baseline="0" dirty="0" err="1" smtClean="0"/>
              <a:t>échantillon</a:t>
            </a:r>
            <a:r>
              <a:rPr lang="en-US" b="1" baseline="0" dirty="0" smtClean="0"/>
              <a:t> </a:t>
            </a:r>
            <a:r>
              <a:rPr lang="en-US" baseline="0" dirty="0" smtClean="0"/>
              <a:t>(H. Kawashima et H. </a:t>
            </a:r>
            <a:r>
              <a:rPr lang="en-US" baseline="0" dirty="0" err="1" smtClean="0"/>
              <a:t>Tomizawa</a:t>
            </a:r>
            <a:r>
              <a:rPr lang="en-US" baseline="0" dirty="0" smtClean="0"/>
              <a:t>, </a:t>
            </a:r>
            <a:r>
              <a:rPr lang="en-US" i="1" baseline="0" dirty="0" smtClean="0"/>
              <a:t>op. cit</a:t>
            </a:r>
            <a:r>
              <a:rPr lang="en-US" i="0" baseline="0" dirty="0" smtClean="0"/>
              <a:t>., https://link.springer.com/article/10.1007%2Fs11192-015-1580-z : </a:t>
            </a:r>
            <a:r>
              <a:rPr lang="fr-FR" baseline="0" noProof="0" dirty="0" smtClean="0"/>
              <a:t>« </a:t>
            </a:r>
            <a:r>
              <a:rPr lang="fr-FR" i="1" baseline="0" noProof="0" dirty="0" smtClean="0"/>
              <a:t>W</a:t>
            </a:r>
            <a:r>
              <a:rPr lang="en-US" i="1" baseline="0" dirty="0" err="1" smtClean="0"/>
              <a:t>e</a:t>
            </a:r>
            <a:r>
              <a:rPr lang="en-US" i="1" baseline="0" dirty="0" smtClean="0"/>
              <a:t> suggest that it is better to use Scopus Author IDs to study macroscopic or large-population trends than to track a specific researcher or a low population</a:t>
            </a:r>
            <a:r>
              <a:rPr lang="en-US" i="1" baseline="0" noProof="0" dirty="0" smtClean="0"/>
              <a:t> </a:t>
            </a:r>
            <a:r>
              <a:rPr lang="fr-FR" baseline="0" noProof="0" dirty="0" smtClean="0"/>
              <a:t>»</a:t>
            </a:r>
            <a:r>
              <a:rPr lang="en-US" i="0" baseline="0" dirty="0" smtClean="0"/>
              <a:t>)</a:t>
            </a:r>
          </a:p>
          <a:p>
            <a:pPr marL="357094" lvl="1" indent="0"/>
            <a:endParaRPr lang="en-US" dirty="0" smtClean="0"/>
          </a:p>
          <a:p>
            <a:pPr marL="357094" indent="-89273">
              <a:buFontTx/>
              <a:buChar char="-"/>
            </a:pPr>
            <a:r>
              <a:rPr lang="fr-FR" b="1" dirty="0" smtClean="0">
                <a:solidFill>
                  <a:srgbClr val="2CACD7"/>
                </a:solidFill>
              </a:rPr>
              <a:t>des études bibliométriques plus poussées</a:t>
            </a:r>
            <a:endParaRPr lang="fr-FR" dirty="0" smtClean="0"/>
          </a:p>
          <a:p>
            <a:pPr marL="446367" indent="-89273">
              <a:buFontTx/>
              <a:buChar char="-"/>
            </a:pPr>
            <a:r>
              <a:rPr lang="fr-FR" i="0" baseline="0" dirty="0" smtClean="0"/>
              <a:t>une utilisation de plus en plus courante des identifiants chercheurs pour mieux identifier les chercheurs</a:t>
            </a:r>
            <a:r>
              <a:rPr lang="fr-FR" i="0" dirty="0" smtClean="0"/>
              <a:t> (disciplines, affiliations) dans les études bibliométriques – ex. : ResearcherID et ORCID pour une étude sur les métriques de publications en soins infirmiers (Kimberly R. Powell et </a:t>
            </a:r>
            <a:r>
              <a:rPr lang="fr-FR" i="0" dirty="0" err="1" smtClean="0"/>
              <a:t>Shenita</a:t>
            </a:r>
            <a:r>
              <a:rPr lang="fr-FR" i="0" dirty="0" smtClean="0"/>
              <a:t> R. Peterson. « </a:t>
            </a:r>
            <a:r>
              <a:rPr lang="en-US" dirty="0"/>
              <a:t>Coverage and quality: A comparison of Web of Science and Scopus databases for reporting faculty nursing publication </a:t>
            </a:r>
            <a:r>
              <a:rPr lang="en-US" dirty="0" smtClean="0"/>
              <a:t>metrics</a:t>
            </a:r>
            <a:r>
              <a:rPr lang="fr-FR" i="0" dirty="0" smtClean="0"/>
              <a:t> ». </a:t>
            </a:r>
            <a:r>
              <a:rPr lang="fr-FR" i="1" dirty="0" smtClean="0"/>
              <a:t>Nursing </a:t>
            </a:r>
            <a:r>
              <a:rPr lang="fr-FR" i="1" dirty="0" err="1" smtClean="0"/>
              <a:t>outlook</a:t>
            </a:r>
            <a:r>
              <a:rPr lang="fr-FR" i="1" dirty="0"/>
              <a:t>. </a:t>
            </a:r>
            <a:r>
              <a:rPr lang="fr-FR" dirty="0" smtClean="0"/>
              <a:t>09-10/2017. volume </a:t>
            </a:r>
            <a:r>
              <a:rPr lang="fr-FR" dirty="0"/>
              <a:t>65, </a:t>
            </a:r>
            <a:r>
              <a:rPr lang="fr-FR" dirty="0" smtClean="0"/>
              <a:t>n°5. p. 572–578. [en ligne]. </a:t>
            </a:r>
            <a:r>
              <a:rPr lang="fr-FR" dirty="0"/>
              <a:t>Disponible sur : http://</a:t>
            </a:r>
            <a:r>
              <a:rPr lang="fr-FR" dirty="0" smtClean="0"/>
              <a:t>www.nursingoutlook.org/article/S0029-6554(16)30392-X/fulltext</a:t>
            </a:r>
            <a:endParaRPr lang="fr-FR" baseline="0" dirty="0" smtClean="0"/>
          </a:p>
          <a:p>
            <a:pPr marL="446367" indent="-89273">
              <a:buFontTx/>
              <a:buChar char="-"/>
            </a:pPr>
            <a:r>
              <a:rPr lang="fr-FR" noProof="0" dirty="0" smtClean="0"/>
              <a:t>une extension au-delà des simples réseaux de chercheurs : possibilité (et c’est une nouveauté) de mettre en valeur les relations entre les chercheurs, les institutions, les éditeurs et les bailleurs</a:t>
            </a:r>
            <a:r>
              <a:rPr lang="fr-FR" baseline="0" noProof="0" dirty="0" smtClean="0"/>
              <a:t> de fonds</a:t>
            </a:r>
          </a:p>
          <a:p>
            <a:pPr marL="446367" indent="-89273">
              <a:buFontTx/>
              <a:buChar char="-"/>
            </a:pPr>
            <a:r>
              <a:rPr lang="fr-FR" baseline="0" noProof="0" dirty="0" smtClean="0"/>
              <a:t>mais des limites notamment liées aux possibilités d’alimentation et intégration automatiques des services (Jan </a:t>
            </a:r>
            <a:r>
              <a:rPr lang="fr-FR" baseline="0" noProof="0" dirty="0" err="1" smtClean="0"/>
              <a:t>Youtie</a:t>
            </a:r>
            <a:r>
              <a:rPr lang="fr-FR" baseline="0" noProof="0" dirty="0" smtClean="0"/>
              <a:t> et al. « </a:t>
            </a:r>
            <a:r>
              <a:rPr lang="en-US" baseline="0" noProof="0" dirty="0" smtClean="0"/>
              <a:t>Tracking researchers and their outputs: new insights from ORCIDs </a:t>
            </a:r>
            <a:r>
              <a:rPr lang="fr-FR" baseline="0" noProof="0" dirty="0" smtClean="0"/>
              <a:t>». </a:t>
            </a:r>
            <a:r>
              <a:rPr lang="fr-FR" i="1" baseline="0" noProof="0" dirty="0" err="1" smtClean="0"/>
              <a:t>Scientometrics</a:t>
            </a:r>
            <a:r>
              <a:rPr lang="fr-FR" i="1" baseline="0" noProof="0" dirty="0" smtClean="0"/>
              <a:t>. </a:t>
            </a:r>
            <a:r>
              <a:rPr lang="fr-FR" i="0" baseline="0" noProof="0" dirty="0" smtClean="0"/>
              <a:t> 10/2017. vol. 113, n°1, p. 437-453. [en ligne]. Disponible sur : https://link.springer.com/article/10.1007/s11192-017-2473-0)</a:t>
            </a:r>
          </a:p>
          <a:p>
            <a:pPr marL="357094"/>
            <a:r>
              <a:rPr lang="fr-FR" i="0" baseline="0" noProof="0" dirty="0" smtClean="0">
                <a:sym typeface="Wingdings" panose="05000000000000000000" pitchFamily="2" charset="2"/>
              </a:rPr>
              <a:t> </a:t>
            </a:r>
            <a:r>
              <a:rPr lang="fr-FR" b="1" i="0" baseline="0" noProof="0" dirty="0" smtClean="0">
                <a:sym typeface="Wingdings" panose="05000000000000000000" pitchFamily="2" charset="2"/>
              </a:rPr>
              <a:t>des outils à utiliser encore avec beaucoup de précautions</a:t>
            </a:r>
            <a:r>
              <a:rPr lang="fr-FR" i="0" baseline="0" noProof="0" dirty="0" smtClean="0">
                <a:sym typeface="Wingdings" panose="05000000000000000000" pitchFamily="2" charset="2"/>
              </a:rPr>
              <a:t>, notamment parce que leur diffusion n’est pas encore très répandue : « </a:t>
            </a:r>
            <a:r>
              <a:rPr lang="en-US" i="1" baseline="0" noProof="0" dirty="0" smtClean="0">
                <a:sym typeface="Wingdings" panose="05000000000000000000" pitchFamily="2" charset="2"/>
              </a:rPr>
              <a:t>B</a:t>
            </a:r>
            <a:r>
              <a:rPr lang="en-US" i="1" dirty="0" err="1" smtClean="0"/>
              <a:t>ibliometricians</a:t>
            </a:r>
            <a:r>
              <a:rPr lang="en-US" i="1" dirty="0" smtClean="0"/>
              <a:t> may use the ORCID identifier as a useful additional search tool, but should do so with care until its use has diffused more widely into the scholarly population</a:t>
            </a:r>
            <a:r>
              <a:rPr lang="en-US" dirty="0" smtClean="0"/>
              <a:t> </a:t>
            </a:r>
            <a:r>
              <a:rPr lang="fr-FR" baseline="0" noProof="0" dirty="0" smtClean="0"/>
              <a:t>»</a:t>
            </a:r>
            <a:r>
              <a:rPr lang="en-US" dirty="0" smtClean="0"/>
              <a:t> </a:t>
            </a:r>
            <a:r>
              <a:rPr lang="fr-FR" i="0" baseline="0" noProof="0" dirty="0" smtClean="0">
                <a:sym typeface="Wingdings" panose="05000000000000000000" pitchFamily="2" charset="2"/>
              </a:rPr>
              <a:t>(</a:t>
            </a:r>
            <a:r>
              <a:rPr lang="fr-FR" baseline="0" noProof="0" dirty="0" smtClean="0"/>
              <a:t>J. </a:t>
            </a:r>
            <a:r>
              <a:rPr lang="fr-FR" baseline="0" noProof="0" dirty="0" err="1" smtClean="0"/>
              <a:t>Youtie</a:t>
            </a:r>
            <a:r>
              <a:rPr lang="fr-FR" baseline="0" noProof="0" dirty="0" smtClean="0"/>
              <a:t> et al., </a:t>
            </a:r>
            <a:r>
              <a:rPr lang="fr-FR" i="1" baseline="0" noProof="0" dirty="0" smtClean="0"/>
              <a:t>op. </a:t>
            </a:r>
            <a:r>
              <a:rPr lang="fr-FR" i="1" baseline="0" noProof="0" dirty="0" err="1" smtClean="0"/>
              <a:t>cit</a:t>
            </a:r>
            <a:r>
              <a:rPr lang="fr-FR" i="1" baseline="0" noProof="0" dirty="0" smtClean="0"/>
              <a:t>., </a:t>
            </a:r>
            <a:r>
              <a:rPr lang="fr-FR" i="0" baseline="0" noProof="0" dirty="0" smtClean="0"/>
              <a:t>https://link.springer.com/article/10.1007/s11192-017-2473-0)</a:t>
            </a:r>
            <a:endParaRPr lang="fr-FR" noProof="0" dirty="0" smtClean="0"/>
          </a:p>
          <a:p>
            <a:endParaRPr lang="en-US" dirty="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82</a:t>
            </a:fld>
            <a:endParaRPr lang="fr-FR" dirty="0"/>
          </a:p>
        </p:txBody>
      </p:sp>
    </p:spTree>
    <p:extLst>
      <p:ext uri="{BB962C8B-B14F-4D97-AF65-F5344CB8AC3E}">
        <p14:creationId xmlns:p14="http://schemas.microsoft.com/office/powerpoint/2010/main" val="2297730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https://twitter.com/NobukoMiyairi/status/716809516973568003</a:t>
            </a:r>
          </a:p>
          <a:p>
            <a:pPr defTabSz="918240">
              <a:defRPr/>
            </a:pPr>
            <a:endParaRPr lang="fr-FR" dirty="0" smtClean="0"/>
          </a:p>
          <a:p>
            <a:pPr marL="357094" indent="-89273">
              <a:spcAft>
                <a:spcPts val="301"/>
              </a:spcAft>
              <a:buFontTx/>
              <a:buChar char="-"/>
            </a:pPr>
            <a:r>
              <a:rPr lang="fr-FR" b="1" dirty="0" smtClean="0">
                <a:solidFill>
                  <a:srgbClr val="2CACD7"/>
                </a:solidFill>
              </a:rPr>
              <a:t>le repérage,</a:t>
            </a:r>
            <a:r>
              <a:rPr lang="fr-FR" b="1" baseline="0" dirty="0" smtClean="0">
                <a:solidFill>
                  <a:srgbClr val="2CACD7"/>
                </a:solidFill>
              </a:rPr>
              <a:t> la vérification et </a:t>
            </a:r>
            <a:r>
              <a:rPr lang="fr-FR" b="1" dirty="0" smtClean="0">
                <a:solidFill>
                  <a:srgbClr val="2CACD7"/>
                </a:solidFill>
              </a:rPr>
              <a:t>l’évaluation de la pertinence</a:t>
            </a:r>
          </a:p>
          <a:p>
            <a:pPr marL="267820">
              <a:spcAft>
                <a:spcPts val="301"/>
              </a:spcAft>
            </a:pPr>
            <a:r>
              <a:rPr lang="fr-FR" dirty="0"/>
              <a:t>« </a:t>
            </a:r>
            <a:r>
              <a:rPr lang="en-US" dirty="0"/>
              <a:t>[ORCID] has been integrated with numerous bibliographic databases, platforms, and manuscript submission systems to help research managers and journal editors select and credit the best reviewers, and other scholarly contributors. Individuals with verifiable reviewer and editorial accomplishments are also covered by </a:t>
            </a:r>
            <a:r>
              <a:rPr lang="en-US" dirty="0" err="1"/>
              <a:t>Publons</a:t>
            </a:r>
            <a:r>
              <a:rPr lang="en-US" dirty="0"/>
              <a:t>, which is an increasingly recognized service for publicizing and awarding reviewer comments. </a:t>
            </a:r>
            <a:r>
              <a:rPr lang="fr-FR" dirty="0"/>
              <a:t> » (</a:t>
            </a:r>
            <a:r>
              <a:rPr lang="fr-FR" dirty="0" err="1"/>
              <a:t>Armen</a:t>
            </a:r>
            <a:r>
              <a:rPr lang="fr-FR" dirty="0"/>
              <a:t> Yuri et al. « </a:t>
            </a:r>
            <a:r>
              <a:rPr lang="fr-FR" dirty="0" err="1"/>
              <a:t>Researcher</a:t>
            </a:r>
            <a:r>
              <a:rPr lang="fr-FR" dirty="0"/>
              <a:t> </a:t>
            </a:r>
            <a:r>
              <a:rPr lang="fr-FR" b="0" i="0" dirty="0" smtClean="0"/>
              <a:t>and </a:t>
            </a:r>
            <a:r>
              <a:rPr lang="fr-FR" b="0" i="0" dirty="0" err="1" smtClean="0"/>
              <a:t>author</a:t>
            </a:r>
            <a:r>
              <a:rPr lang="fr-FR" b="0" i="0" dirty="0" smtClean="0"/>
              <a:t> profiles: </a:t>
            </a:r>
            <a:r>
              <a:rPr lang="fr-FR" b="0" i="0" dirty="0" err="1" smtClean="0"/>
              <a:t>opportunities</a:t>
            </a:r>
            <a:r>
              <a:rPr lang="fr-FR" b="0" i="0" dirty="0" smtClean="0"/>
              <a:t>, </a:t>
            </a:r>
            <a:r>
              <a:rPr lang="fr-FR" b="0" i="0" dirty="0" err="1" smtClean="0"/>
              <a:t>advantages</a:t>
            </a:r>
            <a:r>
              <a:rPr lang="fr-FR" b="0" i="0" dirty="0" smtClean="0"/>
              <a:t>, and limitations </a:t>
            </a:r>
            <a:r>
              <a:rPr lang="fr-FR" b="1" dirty="0" smtClean="0"/>
              <a:t>»</a:t>
            </a:r>
            <a:r>
              <a:rPr lang="fr-FR" dirty="0" smtClean="0"/>
              <a:t>. </a:t>
            </a:r>
            <a:r>
              <a:rPr lang="en-US" i="1" dirty="0" smtClean="0"/>
              <a:t>Journal of Korean medical science</a:t>
            </a:r>
            <a:r>
              <a:rPr lang="fr-FR" dirty="0" smtClean="0"/>
              <a:t>. 11/2017. 32(11).</a:t>
            </a:r>
            <a:r>
              <a:rPr lang="fr-FR" baseline="0" dirty="0" smtClean="0"/>
              <a:t> p. </a:t>
            </a:r>
            <a:r>
              <a:rPr lang="fr-FR" dirty="0" smtClean="0"/>
              <a:t>1749-1756. [en ligne]. Disponible sur : https://synapse.koreamed.org/DOIx.php?id=10.3346/jkms.2017.32.11.1749)   </a:t>
            </a:r>
            <a:endParaRPr lang="fr-FR" b="0" i="0" baseline="0" dirty="0" smtClean="0"/>
          </a:p>
          <a:p>
            <a:pPr marL="446367" indent="-89273" defTabSz="918240">
              <a:buFontTx/>
              <a:buChar char="-"/>
              <a:defRPr/>
            </a:pPr>
            <a:r>
              <a:rPr lang="en-US" dirty="0">
                <a:solidFill>
                  <a:prstClr val="black"/>
                </a:solidFill>
              </a:rPr>
              <a:t>aide pour </a:t>
            </a:r>
            <a:r>
              <a:rPr lang="en-US" dirty="0" err="1">
                <a:solidFill>
                  <a:prstClr val="black"/>
                </a:solidFill>
              </a:rPr>
              <a:t>sélectionner</a:t>
            </a:r>
            <a:r>
              <a:rPr lang="en-US" dirty="0">
                <a:solidFill>
                  <a:prstClr val="black"/>
                </a:solidFill>
              </a:rPr>
              <a:t> les </a:t>
            </a:r>
            <a:r>
              <a:rPr lang="en-US" dirty="0" err="1">
                <a:solidFill>
                  <a:prstClr val="black"/>
                </a:solidFill>
              </a:rPr>
              <a:t>meilleurs</a:t>
            </a:r>
            <a:r>
              <a:rPr lang="en-US" dirty="0">
                <a:solidFill>
                  <a:prstClr val="black"/>
                </a:solidFill>
              </a:rPr>
              <a:t> </a:t>
            </a:r>
            <a:r>
              <a:rPr lang="en-US" i="1" dirty="0">
                <a:solidFill>
                  <a:prstClr val="black"/>
                </a:solidFill>
              </a:rPr>
              <a:t>reviewers </a:t>
            </a:r>
            <a:r>
              <a:rPr lang="en-US" dirty="0">
                <a:solidFill>
                  <a:prstClr val="black"/>
                </a:solidFill>
              </a:rPr>
              <a:t>et </a:t>
            </a:r>
            <a:r>
              <a:rPr lang="en-US" dirty="0" err="1">
                <a:solidFill>
                  <a:prstClr val="black"/>
                </a:solidFill>
              </a:rPr>
              <a:t>autres</a:t>
            </a:r>
            <a:r>
              <a:rPr lang="en-US" dirty="0">
                <a:solidFill>
                  <a:prstClr val="black"/>
                </a:solidFill>
              </a:rPr>
              <a:t> types </a:t>
            </a:r>
            <a:r>
              <a:rPr lang="en-US" dirty="0" err="1">
                <a:solidFill>
                  <a:prstClr val="black"/>
                </a:solidFill>
              </a:rPr>
              <a:t>d’activités</a:t>
            </a:r>
            <a:r>
              <a:rPr lang="en-US" dirty="0">
                <a:solidFill>
                  <a:prstClr val="black"/>
                </a:solidFill>
              </a:rPr>
              <a:t> </a:t>
            </a:r>
            <a:r>
              <a:rPr lang="en-US" dirty="0" err="1">
                <a:solidFill>
                  <a:prstClr val="black"/>
                </a:solidFill>
              </a:rPr>
              <a:t>scientifiques</a:t>
            </a:r>
            <a:endParaRPr lang="en-US" dirty="0">
              <a:solidFill>
                <a:prstClr val="black"/>
              </a:solidFill>
            </a:endParaRPr>
          </a:p>
          <a:p>
            <a:pPr marL="446367" indent="-89273" defTabSz="918240">
              <a:buFontTx/>
              <a:buChar char="-"/>
              <a:defRPr/>
            </a:pPr>
            <a:r>
              <a:rPr lang="en-US" dirty="0" err="1">
                <a:solidFill>
                  <a:prstClr val="black"/>
                </a:solidFill>
              </a:rPr>
              <a:t>moyen</a:t>
            </a:r>
            <a:r>
              <a:rPr lang="en-US" dirty="0">
                <a:solidFill>
                  <a:prstClr val="black"/>
                </a:solidFill>
              </a:rPr>
              <a:t> de </a:t>
            </a:r>
            <a:r>
              <a:rPr lang="en-US" dirty="0" err="1">
                <a:solidFill>
                  <a:prstClr val="black"/>
                </a:solidFill>
              </a:rPr>
              <a:t>créditer</a:t>
            </a:r>
            <a:r>
              <a:rPr lang="en-US" dirty="0">
                <a:solidFill>
                  <a:prstClr val="black"/>
                </a:solidFill>
              </a:rPr>
              <a:t> les </a:t>
            </a:r>
            <a:r>
              <a:rPr lang="en-US" dirty="0" err="1">
                <a:solidFill>
                  <a:prstClr val="black"/>
                </a:solidFill>
              </a:rPr>
              <a:t>chercheurs</a:t>
            </a:r>
            <a:r>
              <a:rPr lang="en-US" dirty="0">
                <a:solidFill>
                  <a:prstClr val="black"/>
                </a:solidFill>
              </a:rPr>
              <a:t> pour </a:t>
            </a:r>
            <a:r>
              <a:rPr lang="en-US" dirty="0" err="1">
                <a:solidFill>
                  <a:prstClr val="black"/>
                </a:solidFill>
              </a:rPr>
              <a:t>leurs</a:t>
            </a:r>
            <a:r>
              <a:rPr lang="en-US" dirty="0">
                <a:solidFill>
                  <a:prstClr val="black"/>
                </a:solidFill>
              </a:rPr>
              <a:t> </a:t>
            </a:r>
            <a:r>
              <a:rPr lang="en-US" dirty="0" err="1">
                <a:solidFill>
                  <a:prstClr val="black"/>
                </a:solidFill>
              </a:rPr>
              <a:t>diverses</a:t>
            </a:r>
            <a:r>
              <a:rPr lang="en-US" dirty="0">
                <a:solidFill>
                  <a:prstClr val="black"/>
                </a:solidFill>
              </a:rPr>
              <a:t> implications</a:t>
            </a:r>
          </a:p>
          <a:p>
            <a:pPr marL="446367" indent="-89273" defTabSz="918240">
              <a:buFontTx/>
              <a:buChar char="-"/>
              <a:defRPr/>
            </a:pPr>
            <a:r>
              <a:rPr lang="en-US" dirty="0" err="1">
                <a:solidFill>
                  <a:prstClr val="black"/>
                </a:solidFill>
              </a:rPr>
              <a:t>moyen</a:t>
            </a:r>
            <a:r>
              <a:rPr lang="en-US" dirty="0">
                <a:solidFill>
                  <a:prstClr val="black"/>
                </a:solidFill>
              </a:rPr>
              <a:t> </a:t>
            </a:r>
            <a:r>
              <a:rPr lang="en-US" dirty="0" err="1">
                <a:solidFill>
                  <a:prstClr val="black"/>
                </a:solidFill>
              </a:rPr>
              <a:t>également</a:t>
            </a:r>
            <a:r>
              <a:rPr lang="en-US" dirty="0">
                <a:solidFill>
                  <a:prstClr val="black"/>
                </a:solidFill>
              </a:rPr>
              <a:t> de </a:t>
            </a:r>
            <a:r>
              <a:rPr lang="en-US" dirty="0" err="1">
                <a:solidFill>
                  <a:prstClr val="black"/>
                </a:solidFill>
              </a:rPr>
              <a:t>vérification</a:t>
            </a:r>
            <a:r>
              <a:rPr lang="en-US" dirty="0">
                <a:solidFill>
                  <a:prstClr val="black"/>
                </a:solidFill>
              </a:rPr>
              <a:t>, </a:t>
            </a:r>
            <a:r>
              <a:rPr lang="en-US" dirty="0" err="1">
                <a:solidFill>
                  <a:prstClr val="black"/>
                </a:solidFill>
              </a:rPr>
              <a:t>notamment</a:t>
            </a:r>
            <a:r>
              <a:rPr lang="en-US" dirty="0">
                <a:solidFill>
                  <a:prstClr val="black"/>
                </a:solidFill>
              </a:rPr>
              <a:t> </a:t>
            </a:r>
            <a:r>
              <a:rPr lang="en-US" dirty="0" err="1">
                <a:solidFill>
                  <a:prstClr val="black"/>
                </a:solidFill>
              </a:rPr>
              <a:t>dans</a:t>
            </a:r>
            <a:r>
              <a:rPr lang="en-US" dirty="0">
                <a:solidFill>
                  <a:prstClr val="black"/>
                </a:solidFill>
              </a:rPr>
              <a:t> le </a:t>
            </a:r>
            <a:r>
              <a:rPr lang="en-US" dirty="0" err="1">
                <a:solidFill>
                  <a:prstClr val="black"/>
                </a:solidFill>
              </a:rPr>
              <a:t>cas</a:t>
            </a:r>
            <a:r>
              <a:rPr lang="en-US" dirty="0">
                <a:solidFill>
                  <a:prstClr val="black"/>
                </a:solidFill>
              </a:rPr>
              <a:t> de </a:t>
            </a:r>
            <a:r>
              <a:rPr lang="en-US" dirty="0" err="1">
                <a:solidFill>
                  <a:prstClr val="black"/>
                </a:solidFill>
              </a:rPr>
              <a:t>fausses</a:t>
            </a:r>
            <a:r>
              <a:rPr lang="en-US" i="1" dirty="0">
                <a:solidFill>
                  <a:prstClr val="black"/>
                </a:solidFill>
              </a:rPr>
              <a:t> reviews</a:t>
            </a:r>
            <a:r>
              <a:rPr lang="en-US" dirty="0">
                <a:solidFill>
                  <a:prstClr val="black"/>
                </a:solidFill>
              </a:rPr>
              <a:t> </a:t>
            </a:r>
            <a:r>
              <a:rPr lang="en-US" dirty="0" err="1">
                <a:solidFill>
                  <a:prstClr val="black"/>
                </a:solidFill>
              </a:rPr>
              <a:t>ou</a:t>
            </a:r>
            <a:r>
              <a:rPr lang="en-US" dirty="0">
                <a:solidFill>
                  <a:prstClr val="black"/>
                </a:solidFill>
              </a:rPr>
              <a:t> de </a:t>
            </a:r>
            <a:r>
              <a:rPr lang="en-US" dirty="0" err="1">
                <a:solidFill>
                  <a:prstClr val="black"/>
                </a:solidFill>
              </a:rPr>
              <a:t>plagiats</a:t>
            </a:r>
            <a:r>
              <a:rPr lang="en-US" dirty="0">
                <a:solidFill>
                  <a:prstClr val="black"/>
                </a:solidFill>
              </a:rPr>
              <a:t> (cf. </a:t>
            </a:r>
            <a:r>
              <a:rPr lang="en-US" dirty="0" err="1">
                <a:solidFill>
                  <a:prstClr val="black"/>
                </a:solidFill>
              </a:rPr>
              <a:t>dia</a:t>
            </a:r>
            <a:r>
              <a:rPr lang="en-US" dirty="0">
                <a:solidFill>
                  <a:prstClr val="black"/>
                </a:solidFill>
              </a:rPr>
              <a:t> </a:t>
            </a:r>
            <a:r>
              <a:rPr lang="en-US" dirty="0" err="1">
                <a:solidFill>
                  <a:prstClr val="black"/>
                </a:solidFill>
              </a:rPr>
              <a:t>et</a:t>
            </a:r>
            <a:r>
              <a:rPr lang="en-US" dirty="0">
                <a:solidFill>
                  <a:prstClr val="black"/>
                </a:solidFill>
              </a:rPr>
              <a:t> retour </a:t>
            </a:r>
            <a:r>
              <a:rPr lang="en-US" dirty="0" err="1">
                <a:solidFill>
                  <a:prstClr val="black"/>
                </a:solidFill>
              </a:rPr>
              <a:t>d’expérience</a:t>
            </a:r>
            <a:r>
              <a:rPr lang="en-US" dirty="0">
                <a:solidFill>
                  <a:prstClr val="black"/>
                </a:solidFill>
              </a:rPr>
              <a:t> du </a:t>
            </a:r>
            <a:r>
              <a:rPr lang="en-US" i="1" dirty="0">
                <a:solidFill>
                  <a:prstClr val="black"/>
                </a:solidFill>
              </a:rPr>
              <a:t>Journal of material sciences, </a:t>
            </a:r>
            <a:r>
              <a:rPr lang="en-US" dirty="0"/>
              <a:t>C. Barry Carter et Christopher F. </a:t>
            </a:r>
            <a:r>
              <a:rPr lang="en-US" dirty="0" err="1"/>
              <a:t>Blanford</a:t>
            </a:r>
            <a:r>
              <a:rPr lang="en-US" dirty="0"/>
              <a:t>, </a:t>
            </a:r>
            <a:r>
              <a:rPr lang="en-US" i="1" dirty="0"/>
              <a:t>op. cit.</a:t>
            </a:r>
            <a:r>
              <a:rPr lang="en-US" dirty="0"/>
              <a:t>, </a:t>
            </a:r>
            <a:r>
              <a:rPr lang="fr-FR" dirty="0"/>
              <a:t>https://link.springer.com/article/10.1007/s10853-017-0919-7</a:t>
            </a:r>
            <a:r>
              <a:rPr lang="en-US" dirty="0">
                <a:solidFill>
                  <a:prstClr val="black"/>
                </a:solidFill>
              </a:rPr>
              <a:t>.). </a:t>
            </a:r>
            <a:r>
              <a:rPr lang="en-US" dirty="0" err="1">
                <a:solidFill>
                  <a:prstClr val="black"/>
                </a:solidFill>
              </a:rPr>
              <a:t>Dans</a:t>
            </a:r>
            <a:r>
              <a:rPr lang="en-US" dirty="0">
                <a:solidFill>
                  <a:prstClr val="black"/>
                </a:solidFill>
              </a:rPr>
              <a:t> </a:t>
            </a:r>
            <a:r>
              <a:rPr lang="en-US" dirty="0" err="1">
                <a:solidFill>
                  <a:prstClr val="black"/>
                </a:solidFill>
              </a:rPr>
              <a:t>leur</a:t>
            </a:r>
            <a:r>
              <a:rPr lang="en-US" dirty="0">
                <a:solidFill>
                  <a:prstClr val="black"/>
                </a:solidFill>
              </a:rPr>
              <a:t> article, Jian Gao et Tao Zhou</a:t>
            </a:r>
            <a:r>
              <a:rPr lang="fr-FR" dirty="0">
                <a:solidFill>
                  <a:prstClr val="black"/>
                </a:solidFill>
              </a:rPr>
              <a:t> (« </a:t>
            </a:r>
            <a:r>
              <a:rPr lang="en-US" dirty="0">
                <a:solidFill>
                  <a:prstClr val="black"/>
                </a:solidFill>
              </a:rPr>
              <a:t>Retractions: Stamp out fake peer review</a:t>
            </a:r>
            <a:r>
              <a:rPr lang="fr-FR" dirty="0">
                <a:solidFill>
                  <a:prstClr val="black"/>
                </a:solidFill>
              </a:rPr>
              <a:t> ». </a:t>
            </a:r>
            <a:r>
              <a:rPr lang="fr-FR" i="1" dirty="0">
                <a:solidFill>
                  <a:prstClr val="black"/>
                </a:solidFill>
              </a:rPr>
              <a:t>Nature. </a:t>
            </a:r>
            <a:r>
              <a:rPr lang="fr-FR" dirty="0">
                <a:solidFill>
                  <a:prstClr val="black"/>
                </a:solidFill>
              </a:rPr>
              <a:t>1/06/2017. </a:t>
            </a:r>
            <a:r>
              <a:rPr lang="fr-FR" b="0" dirty="0" smtClean="0"/>
              <a:t>546</a:t>
            </a:r>
            <a:r>
              <a:rPr lang="fr-FR" dirty="0" smtClean="0"/>
              <a:t>. p. 33. [en ligne]. Disponible sur : https://www.nature.com/articles/546033a) conseillent notamment aux éditeurs de</a:t>
            </a:r>
            <a:r>
              <a:rPr lang="fr-FR" baseline="0" dirty="0" smtClean="0"/>
              <a:t> demander leurs numéros ORCID et Scopus </a:t>
            </a:r>
            <a:r>
              <a:rPr lang="fr-FR" baseline="0" dirty="0" err="1" smtClean="0"/>
              <a:t>Author</a:t>
            </a:r>
            <a:r>
              <a:rPr lang="fr-FR" baseline="0" dirty="0" smtClean="0"/>
              <a:t> ID aux </a:t>
            </a:r>
            <a:r>
              <a:rPr lang="fr-FR" i="1" baseline="0" dirty="0" err="1" smtClean="0"/>
              <a:t>reviewers</a:t>
            </a:r>
            <a:r>
              <a:rPr lang="fr-FR" i="1" baseline="0" dirty="0" smtClean="0"/>
              <a:t> </a:t>
            </a:r>
            <a:r>
              <a:rPr lang="fr-FR" i="0" baseline="0" dirty="0" smtClean="0"/>
              <a:t>potentiels ; cf. réponse de Springer Nature : Tamara </a:t>
            </a:r>
            <a:r>
              <a:rPr lang="fr-FR" i="0" baseline="0" dirty="0" err="1" smtClean="0"/>
              <a:t>Welschot</a:t>
            </a:r>
            <a:r>
              <a:rPr lang="fr-FR" i="0" baseline="0" dirty="0" smtClean="0"/>
              <a:t>, « </a:t>
            </a:r>
            <a:r>
              <a:rPr lang="en-US" i="0" baseline="0" dirty="0" smtClean="0"/>
              <a:t>Publishing: Springer Nature's reply on fake review</a:t>
            </a:r>
            <a:r>
              <a:rPr lang="fr-FR" i="0" baseline="0" dirty="0" smtClean="0"/>
              <a:t> ». </a:t>
            </a:r>
            <a:r>
              <a:rPr lang="fr-FR" i="1" baseline="0" dirty="0" smtClean="0"/>
              <a:t>Nature</a:t>
            </a:r>
            <a:r>
              <a:rPr lang="fr-FR" i="0" baseline="0" dirty="0" smtClean="0"/>
              <a:t>. 8/06/2017. 546. p. 210. [en ligne]. Disponible sur : https://www.nature.com/articles/546210d ; Springer Nature demande désormais le numéro ORCID</a:t>
            </a:r>
          </a:p>
          <a:p>
            <a:pPr marL="357094" defTabSz="918240">
              <a:defRPr/>
            </a:pPr>
            <a:r>
              <a:rPr lang="fr-FR" b="1" dirty="0">
                <a:solidFill>
                  <a:prstClr val="black"/>
                </a:solidFill>
              </a:rPr>
              <a:t>! mais quelle vérification possible sur des services remplis par les chercheurs eux-mêmes, </a:t>
            </a:r>
            <a:r>
              <a:rPr lang="fr-FR" b="1" i="1" dirty="0">
                <a:solidFill>
                  <a:prstClr val="black"/>
                </a:solidFill>
              </a:rPr>
              <a:t>a fortiori </a:t>
            </a:r>
            <a:r>
              <a:rPr lang="fr-FR" b="1" dirty="0">
                <a:solidFill>
                  <a:prstClr val="black"/>
                </a:solidFill>
              </a:rPr>
              <a:t>par des éditeurs prédateurs ?</a:t>
            </a:r>
            <a:r>
              <a:rPr lang="fr-FR" dirty="0">
                <a:solidFill>
                  <a:prstClr val="black"/>
                </a:solidFill>
              </a:rPr>
              <a:t> – point d’éthique</a:t>
            </a:r>
          </a:p>
          <a:p>
            <a:pPr marL="357094" defTabSz="918240">
              <a:defRPr/>
            </a:pPr>
            <a:r>
              <a:rPr lang="fr-FR" dirty="0">
                <a:solidFill>
                  <a:prstClr val="black"/>
                </a:solidFill>
              </a:rPr>
              <a:t>! aux éditeurs prédateurs qui utilisent de plus en plus ces identifiants pour s’acheter une respectabilité et faire croire qu’ils sont indexés dans le Web of science : cf. le cas du ResearcherID, Jeffrey </a:t>
            </a:r>
            <a:r>
              <a:rPr lang="fr-FR" dirty="0" err="1">
                <a:solidFill>
                  <a:prstClr val="black"/>
                </a:solidFill>
              </a:rPr>
              <a:t>Beall</a:t>
            </a:r>
            <a:r>
              <a:rPr lang="fr-FR" dirty="0">
                <a:solidFill>
                  <a:prstClr val="black"/>
                </a:solidFill>
              </a:rPr>
              <a:t>. « Is </a:t>
            </a:r>
            <a:r>
              <a:rPr lang="fr-FR" dirty="0" err="1">
                <a:solidFill>
                  <a:prstClr val="black"/>
                </a:solidFill>
              </a:rPr>
              <a:t>it</a:t>
            </a:r>
            <a:r>
              <a:rPr lang="fr-FR" dirty="0">
                <a:solidFill>
                  <a:prstClr val="black"/>
                </a:solidFill>
              </a:rPr>
              <a:t> time to retire ResearcherID ? ». </a:t>
            </a:r>
            <a:r>
              <a:rPr lang="fr-FR" i="1" dirty="0" err="1">
                <a:solidFill>
                  <a:prstClr val="black"/>
                </a:solidFill>
              </a:rPr>
              <a:t>Emerald</a:t>
            </a:r>
            <a:r>
              <a:rPr lang="fr-FR" i="1" dirty="0">
                <a:solidFill>
                  <a:prstClr val="black"/>
                </a:solidFill>
              </a:rPr>
              <a:t> city journal. </a:t>
            </a:r>
            <a:r>
              <a:rPr lang="fr-FR" dirty="0">
                <a:solidFill>
                  <a:prstClr val="black"/>
                </a:solidFill>
              </a:rPr>
              <a:t>29/12/2016. [en ligne]. Disponible sur : https://www.emeraldcityjournal.com/2016/12/is-it-time-to-retire-researcherid/) : </a:t>
            </a:r>
            <a:r>
              <a:rPr lang="fr-FR" b="1" u="sng" dirty="0">
                <a:solidFill>
                  <a:prstClr val="black"/>
                </a:solidFill>
              </a:rPr>
              <a:t>les identifiants chercheurs ne peuvent être attribués à des publications</a:t>
            </a:r>
            <a:r>
              <a:rPr lang="fr-FR" b="1" dirty="0">
                <a:solidFill>
                  <a:prstClr val="black"/>
                </a:solidFill>
              </a:rPr>
              <a:t> ; toute mention d’un ResearcherID pour une revue est donc une fraude </a:t>
            </a:r>
            <a:r>
              <a:rPr lang="fr-FR" dirty="0">
                <a:solidFill>
                  <a:prstClr val="black"/>
                </a:solidFill>
              </a:rPr>
              <a:t>– cf. dia. suivante</a:t>
            </a:r>
          </a:p>
          <a:p>
            <a:pPr marL="446367" indent="-89273" defTabSz="918240">
              <a:buFontTx/>
              <a:buChar char="-"/>
              <a:defRPr/>
            </a:pPr>
            <a:r>
              <a:rPr lang="en-US" dirty="0" err="1">
                <a:solidFill>
                  <a:prstClr val="black"/>
                </a:solidFill>
              </a:rPr>
              <a:t>couplage</a:t>
            </a:r>
            <a:r>
              <a:rPr lang="en-US" dirty="0">
                <a:solidFill>
                  <a:prstClr val="black"/>
                </a:solidFill>
              </a:rPr>
              <a:t> possible avec des </a:t>
            </a:r>
            <a:r>
              <a:rPr lang="en-US" dirty="0" err="1">
                <a:solidFill>
                  <a:prstClr val="black"/>
                </a:solidFill>
              </a:rPr>
              <a:t>systèmes</a:t>
            </a:r>
            <a:r>
              <a:rPr lang="en-US" dirty="0">
                <a:solidFill>
                  <a:prstClr val="black"/>
                </a:solidFill>
              </a:rPr>
              <a:t> de </a:t>
            </a:r>
            <a:r>
              <a:rPr lang="en-US" i="1" dirty="0">
                <a:solidFill>
                  <a:prstClr val="black"/>
                </a:solidFill>
              </a:rPr>
              <a:t>rewards (</a:t>
            </a:r>
            <a:r>
              <a:rPr lang="en-US" dirty="0">
                <a:solidFill>
                  <a:prstClr val="black"/>
                </a:solidFill>
              </a:rPr>
              <a:t>ex. : </a:t>
            </a:r>
            <a:r>
              <a:rPr lang="en-US" dirty="0" err="1">
                <a:solidFill>
                  <a:prstClr val="black"/>
                </a:solidFill>
              </a:rPr>
              <a:t>Publons</a:t>
            </a:r>
            <a:r>
              <a:rPr lang="en-US" dirty="0">
                <a:solidFill>
                  <a:prstClr val="black"/>
                </a:solidFill>
              </a:rPr>
              <a:t>, https://publons.com/home/) </a:t>
            </a:r>
            <a:r>
              <a:rPr lang="en-US" dirty="0" err="1">
                <a:solidFill>
                  <a:prstClr val="black"/>
                </a:solidFill>
              </a:rPr>
              <a:t>ou</a:t>
            </a:r>
            <a:r>
              <a:rPr lang="en-US" dirty="0">
                <a:solidFill>
                  <a:prstClr val="black"/>
                </a:solidFill>
              </a:rPr>
              <a:t> des </a:t>
            </a:r>
            <a:r>
              <a:rPr lang="en-US" dirty="0" err="1">
                <a:solidFill>
                  <a:prstClr val="black"/>
                </a:solidFill>
              </a:rPr>
              <a:t>métriques</a:t>
            </a:r>
            <a:r>
              <a:rPr lang="en-US" dirty="0">
                <a:solidFill>
                  <a:prstClr val="black"/>
                </a:solidFill>
              </a:rPr>
              <a:t> alternatives (ex. :  introduction de </a:t>
            </a:r>
            <a:r>
              <a:rPr lang="en-US" dirty="0" err="1">
                <a:solidFill>
                  <a:prstClr val="black"/>
                </a:solidFill>
              </a:rPr>
              <a:t>métriques</a:t>
            </a:r>
            <a:r>
              <a:rPr lang="en-US" dirty="0">
                <a:solidFill>
                  <a:prstClr val="black"/>
                </a:solidFill>
              </a:rPr>
              <a:t> alternatives /</a:t>
            </a:r>
            <a:r>
              <a:rPr lang="en-US" i="1" dirty="0">
                <a:solidFill>
                  <a:prstClr val="black"/>
                </a:solidFill>
              </a:rPr>
              <a:t>altmetrics </a:t>
            </a:r>
            <a:r>
              <a:rPr lang="en-US" dirty="0" err="1">
                <a:solidFill>
                  <a:prstClr val="black"/>
                </a:solidFill>
              </a:rPr>
              <a:t>PlumX</a:t>
            </a:r>
            <a:r>
              <a:rPr lang="en-US" dirty="0">
                <a:solidFill>
                  <a:prstClr val="black"/>
                </a:solidFill>
              </a:rPr>
              <a:t> metrics sur Scopus) pour </a:t>
            </a:r>
            <a:r>
              <a:rPr lang="en-US" dirty="0" err="1">
                <a:solidFill>
                  <a:prstClr val="black"/>
                </a:solidFill>
              </a:rPr>
              <a:t>trouver</a:t>
            </a:r>
            <a:r>
              <a:rPr lang="en-US" dirty="0">
                <a:solidFill>
                  <a:prstClr val="black"/>
                </a:solidFill>
              </a:rPr>
              <a:t> les </a:t>
            </a:r>
            <a:r>
              <a:rPr lang="en-US" dirty="0" err="1">
                <a:solidFill>
                  <a:prstClr val="black"/>
                </a:solidFill>
              </a:rPr>
              <a:t>meilleurs</a:t>
            </a:r>
            <a:r>
              <a:rPr lang="en-US" dirty="0">
                <a:solidFill>
                  <a:prstClr val="black"/>
                </a:solidFill>
              </a:rPr>
              <a:t> </a:t>
            </a:r>
            <a:r>
              <a:rPr lang="en-US" dirty="0" err="1">
                <a:solidFill>
                  <a:prstClr val="black"/>
                </a:solidFill>
              </a:rPr>
              <a:t>contributeurs</a:t>
            </a:r>
            <a:endParaRPr lang="en-US" dirty="0">
              <a:solidFill>
                <a:prstClr val="black"/>
              </a:solidFill>
            </a:endParaRPr>
          </a:p>
          <a:p>
            <a:pPr marL="267820">
              <a:spcAft>
                <a:spcPts val="301"/>
              </a:spcAft>
            </a:pPr>
            <a:endParaRPr lang="fr-FR" i="0" baseline="0" dirty="0" smtClean="0"/>
          </a:p>
          <a:p>
            <a:pPr marL="357094" indent="-89273">
              <a:spcAft>
                <a:spcPts val="301"/>
              </a:spcAft>
              <a:buFontTx/>
              <a:buChar char="-"/>
            </a:pPr>
            <a:r>
              <a:rPr lang="en-US" b="1" dirty="0" smtClean="0">
                <a:solidFill>
                  <a:srgbClr val="2CACD7"/>
                </a:solidFill>
              </a:rPr>
              <a:t>un </a:t>
            </a:r>
            <a:r>
              <a:rPr lang="en-US" b="1" dirty="0" err="1">
                <a:solidFill>
                  <a:srgbClr val="2CACD7"/>
                </a:solidFill>
              </a:rPr>
              <a:t>meilleur</a:t>
            </a:r>
            <a:r>
              <a:rPr lang="en-US" b="1" dirty="0">
                <a:solidFill>
                  <a:srgbClr val="2CACD7"/>
                </a:solidFill>
              </a:rPr>
              <a:t> retour sur </a:t>
            </a:r>
            <a:r>
              <a:rPr lang="en-US" b="1" dirty="0" err="1">
                <a:solidFill>
                  <a:srgbClr val="2CACD7"/>
                </a:solidFill>
              </a:rPr>
              <a:t>l’efficience</a:t>
            </a:r>
            <a:r>
              <a:rPr lang="en-US" b="1" dirty="0">
                <a:solidFill>
                  <a:srgbClr val="2CACD7"/>
                </a:solidFill>
              </a:rPr>
              <a:t> des </a:t>
            </a:r>
            <a:r>
              <a:rPr lang="en-US" b="1" dirty="0" err="1" smtClean="0">
                <a:solidFill>
                  <a:srgbClr val="2CACD7"/>
                </a:solidFill>
              </a:rPr>
              <a:t>financements</a:t>
            </a:r>
            <a:endParaRPr lang="en-US" b="1" dirty="0" smtClean="0">
              <a:solidFill>
                <a:srgbClr val="2CACD7"/>
              </a:solidFill>
            </a:endParaRPr>
          </a:p>
          <a:p>
            <a:pPr marL="446367" indent="-89273">
              <a:buFontTx/>
              <a:buChar char="-"/>
            </a:pPr>
            <a:r>
              <a:rPr lang="en-US" dirty="0" err="1" smtClean="0"/>
              <a:t>éléments</a:t>
            </a:r>
            <a:r>
              <a:rPr lang="en-US" dirty="0" smtClean="0"/>
              <a:t> </a:t>
            </a:r>
            <a:r>
              <a:rPr lang="en-US" dirty="0"/>
              <a:t>sur la </a:t>
            </a:r>
            <a:r>
              <a:rPr lang="en-US" dirty="0" err="1"/>
              <a:t>qualité</a:t>
            </a:r>
            <a:r>
              <a:rPr lang="en-US" dirty="0"/>
              <a:t> de la </a:t>
            </a:r>
            <a:r>
              <a:rPr lang="en-US" dirty="0" err="1"/>
              <a:t>recherche</a:t>
            </a:r>
            <a:r>
              <a:rPr lang="en-US" dirty="0"/>
              <a:t> (</a:t>
            </a:r>
            <a:r>
              <a:rPr lang="en-US" dirty="0" err="1"/>
              <a:t>financement</a:t>
            </a:r>
            <a:r>
              <a:rPr lang="en-US" dirty="0"/>
              <a:t>, bourses, prix)</a:t>
            </a:r>
          </a:p>
          <a:p>
            <a:pPr marL="446367" indent="-89273">
              <a:buFontTx/>
              <a:buChar char="-"/>
            </a:pPr>
            <a:r>
              <a:rPr lang="en-US" i="0" baseline="0" dirty="0" err="1" smtClean="0"/>
              <a:t>quels</a:t>
            </a:r>
            <a:r>
              <a:rPr lang="en-US" i="0" baseline="0" dirty="0" smtClean="0"/>
              <a:t> </a:t>
            </a:r>
            <a:r>
              <a:rPr lang="en-US" i="0" baseline="0" dirty="0" err="1" smtClean="0"/>
              <a:t>chercheurs</a:t>
            </a:r>
            <a:r>
              <a:rPr lang="en-US" i="0" baseline="0" dirty="0" smtClean="0"/>
              <a:t> </a:t>
            </a:r>
            <a:r>
              <a:rPr lang="en-US" i="0" baseline="0" dirty="0" err="1" smtClean="0"/>
              <a:t>produisent</a:t>
            </a:r>
            <a:r>
              <a:rPr lang="en-US" i="0" baseline="0" dirty="0" smtClean="0"/>
              <a:t> le plus </a:t>
            </a:r>
            <a:r>
              <a:rPr lang="en-US" i="0" baseline="0" dirty="0" err="1" smtClean="0"/>
              <a:t>en</a:t>
            </a:r>
            <a:r>
              <a:rPr lang="en-US" i="0" baseline="0" dirty="0" smtClean="0"/>
              <a:t> </a:t>
            </a:r>
            <a:r>
              <a:rPr lang="en-US" i="0" baseline="0" dirty="0" err="1" smtClean="0"/>
              <a:t>fonction</a:t>
            </a:r>
            <a:r>
              <a:rPr lang="en-US" i="0" baseline="0" dirty="0" smtClean="0"/>
              <a:t> des </a:t>
            </a:r>
            <a:r>
              <a:rPr lang="en-US" i="0" baseline="0" dirty="0" err="1" smtClean="0"/>
              <a:t>financements</a:t>
            </a:r>
            <a:r>
              <a:rPr lang="en-US" i="0" baseline="0" dirty="0" smtClean="0"/>
              <a:t> </a:t>
            </a:r>
            <a:r>
              <a:rPr lang="en-US" i="0" baseline="0" dirty="0" err="1" smtClean="0"/>
              <a:t>qu’ils</a:t>
            </a:r>
            <a:r>
              <a:rPr lang="en-US" i="0" baseline="0" dirty="0" smtClean="0"/>
              <a:t> </a:t>
            </a:r>
            <a:r>
              <a:rPr lang="en-US" i="0" baseline="0" dirty="0" err="1" smtClean="0"/>
              <a:t>obtiennent</a:t>
            </a:r>
            <a:r>
              <a:rPr lang="en-US" i="0" baseline="0" dirty="0" smtClean="0"/>
              <a:t> et </a:t>
            </a:r>
            <a:r>
              <a:rPr lang="en-US" i="0" baseline="0" dirty="0" err="1" smtClean="0"/>
              <a:t>pourquoi</a:t>
            </a:r>
            <a:r>
              <a:rPr lang="en-US" i="0" baseline="0" dirty="0" smtClean="0"/>
              <a:t> ? ; </a:t>
            </a:r>
            <a:r>
              <a:rPr lang="en-US" i="0" baseline="0" dirty="0" err="1" smtClean="0"/>
              <a:t>quels</a:t>
            </a:r>
            <a:r>
              <a:rPr lang="en-US" i="0" baseline="0" dirty="0" smtClean="0"/>
              <a:t> types de </a:t>
            </a:r>
            <a:r>
              <a:rPr lang="en-US" i="0" baseline="0" dirty="0" err="1" smtClean="0"/>
              <a:t>financement</a:t>
            </a:r>
            <a:r>
              <a:rPr lang="en-US" i="0" baseline="0" dirty="0" smtClean="0"/>
              <a:t> </a:t>
            </a:r>
            <a:r>
              <a:rPr lang="en-US" i="0" baseline="0" dirty="0" err="1" smtClean="0"/>
              <a:t>sont</a:t>
            </a:r>
            <a:r>
              <a:rPr lang="en-US" i="0" baseline="0" dirty="0" smtClean="0"/>
              <a:t> les plus </a:t>
            </a:r>
            <a:r>
              <a:rPr lang="en-US" i="0" baseline="0" dirty="0" err="1" smtClean="0"/>
              <a:t>efficaces</a:t>
            </a:r>
            <a:r>
              <a:rPr lang="en-US" i="0" baseline="0" dirty="0" smtClean="0"/>
              <a:t> pour </a:t>
            </a:r>
            <a:r>
              <a:rPr lang="en-US" i="0" baseline="0" dirty="0" err="1" smtClean="0"/>
              <a:t>quels</a:t>
            </a:r>
            <a:r>
              <a:rPr lang="en-US" i="0" baseline="0" dirty="0" smtClean="0"/>
              <a:t> types de productions </a:t>
            </a:r>
            <a:r>
              <a:rPr lang="en-US" dirty="0" smtClean="0"/>
              <a:t>? (</a:t>
            </a:r>
            <a:r>
              <a:rPr lang="fr-FR" dirty="0" smtClean="0"/>
              <a:t>« </a:t>
            </a:r>
            <a:r>
              <a:rPr lang="fr-FR" dirty="0" err="1" smtClean="0"/>
              <a:t>Track</a:t>
            </a:r>
            <a:r>
              <a:rPr lang="fr-FR" dirty="0" smtClean="0"/>
              <a:t> and </a:t>
            </a:r>
            <a:r>
              <a:rPr lang="fr-FR" i="0" baseline="0" dirty="0" smtClean="0"/>
              <a:t>trace ». </a:t>
            </a:r>
            <a:r>
              <a:rPr lang="fr-FR" i="1" baseline="0" dirty="0" smtClean="0"/>
              <a:t>Nature</a:t>
            </a:r>
            <a:r>
              <a:rPr lang="fr-FR" i="0" baseline="0" dirty="0" smtClean="0"/>
              <a:t>. Editorial. vol. 507. 06/03/2014. p. 8. [en ligne]. Disponible sur : http://www.nature.com/news/track-and-trace-1.1481)</a:t>
            </a:r>
          </a:p>
          <a:p>
            <a:pPr marL="446367" indent="-89273">
              <a:buFontTx/>
              <a:buChar char="-"/>
            </a:pPr>
            <a:endParaRPr lang="fr-FR" i="0" baseline="0" dirty="0" smtClean="0"/>
          </a:p>
          <a:p>
            <a:pPr marL="365065" indent="-89273" defTabSz="918240">
              <a:buFontTx/>
              <a:buChar char="-"/>
              <a:defRPr/>
            </a:pPr>
            <a:r>
              <a:rPr lang="fr-FR" b="1" dirty="0" smtClean="0">
                <a:solidFill>
                  <a:srgbClr val="2CACD7"/>
                </a:solidFill>
              </a:rPr>
              <a:t>le repérage de conflits d’intérêt</a:t>
            </a:r>
          </a:p>
          <a:p>
            <a:pPr marL="446367" indent="-89273">
              <a:buFontTx/>
              <a:buChar char="-"/>
            </a:pPr>
            <a:endParaRPr lang="fr-FR" i="0" baseline="0" dirty="0" smtClean="0"/>
          </a:p>
          <a:p>
            <a:pPr defTabSz="918240">
              <a:defRPr/>
            </a:pPr>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83</a:t>
            </a:fld>
            <a:endParaRPr lang="fr-FR" dirty="0"/>
          </a:p>
        </p:txBody>
      </p:sp>
    </p:spTree>
    <p:extLst>
      <p:ext uri="{BB962C8B-B14F-4D97-AF65-F5344CB8AC3E}">
        <p14:creationId xmlns:p14="http://schemas.microsoft.com/office/powerpoint/2010/main" val="32205399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fr-FR" dirty="0">
                <a:solidFill>
                  <a:prstClr val="black"/>
                </a:solidFill>
              </a:rPr>
              <a:t>J. </a:t>
            </a:r>
            <a:r>
              <a:rPr lang="fr-FR" dirty="0" err="1">
                <a:solidFill>
                  <a:prstClr val="black"/>
                </a:solidFill>
              </a:rPr>
              <a:t>Beall</a:t>
            </a:r>
            <a:r>
              <a:rPr lang="fr-FR" dirty="0">
                <a:solidFill>
                  <a:prstClr val="black"/>
                </a:solidFill>
              </a:rPr>
              <a:t>, </a:t>
            </a:r>
            <a:r>
              <a:rPr lang="fr-FR" i="1" dirty="0">
                <a:solidFill>
                  <a:prstClr val="black"/>
                </a:solidFill>
              </a:rPr>
              <a:t>op. </a:t>
            </a:r>
            <a:r>
              <a:rPr lang="fr-FR" i="1" dirty="0" err="1">
                <a:solidFill>
                  <a:prstClr val="black"/>
                </a:solidFill>
              </a:rPr>
              <a:t>cit</a:t>
            </a:r>
            <a:r>
              <a:rPr lang="fr-FR" i="1" dirty="0">
                <a:solidFill>
                  <a:prstClr val="black"/>
                </a:solidFill>
              </a:rPr>
              <a:t>.</a:t>
            </a:r>
            <a:r>
              <a:rPr lang="fr-FR" dirty="0">
                <a:solidFill>
                  <a:prstClr val="black"/>
                </a:solidFill>
              </a:rPr>
              <a:t>, https://www.emeraldcityjournal.com/2016/12/is-it-time-to-retire-researcherid </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84</a:t>
            </a:fld>
            <a:endParaRPr lang="fr-FR" dirty="0"/>
          </a:p>
        </p:txBody>
      </p:sp>
    </p:spTree>
    <p:extLst>
      <p:ext uri="{BB962C8B-B14F-4D97-AF65-F5344CB8AC3E}">
        <p14:creationId xmlns:p14="http://schemas.microsoft.com/office/powerpoint/2010/main" val="6027729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 : </a:t>
            </a:r>
            <a:r>
              <a:rPr lang="en-US" b="0" i="1" dirty="0" smtClean="0"/>
              <a:t>Joint Statement of Principle: ORCID-connecting researchers and research</a:t>
            </a:r>
            <a:r>
              <a:rPr lang="en-US" b="0" dirty="0" smtClean="0"/>
              <a:t>. 2015. 6 p. [</a:t>
            </a:r>
            <a:r>
              <a:rPr lang="en-US" b="0" dirty="0" err="1" smtClean="0"/>
              <a:t>en</a:t>
            </a:r>
            <a:r>
              <a:rPr lang="en-US" b="0" dirty="0" smtClean="0"/>
              <a:t> </a:t>
            </a:r>
            <a:r>
              <a:rPr lang="en-US" b="0" dirty="0" err="1" smtClean="0"/>
              <a:t>ligne</a:t>
            </a:r>
            <a:r>
              <a:rPr lang="en-US" b="0" dirty="0" smtClean="0"/>
              <a:t>]. </a:t>
            </a:r>
            <a:r>
              <a:rPr lang="en-US" b="0" dirty="0" err="1" smtClean="0"/>
              <a:t>Disponible</a:t>
            </a:r>
            <a:r>
              <a:rPr lang="en-US" b="0" dirty="0" smtClean="0"/>
              <a:t> sur : http://ands.org.au/__data/assets/pdf_file/0007/417346/orcid-joint-statement-of-principle.pdf.</a:t>
            </a:r>
            <a:endParaRPr lang="fr-FR" b="0" dirty="0" smtClean="0"/>
          </a:p>
          <a:p>
            <a:r>
              <a:rPr lang="fr-FR" b="0" dirty="0" smtClean="0"/>
              <a:t>Autre exemple : le</a:t>
            </a:r>
            <a:r>
              <a:rPr lang="fr-FR" b="0" baseline="0" dirty="0" smtClean="0"/>
              <a:t> Royaume-Uni : « </a:t>
            </a:r>
            <a:r>
              <a:rPr lang="en-US" b="0" i="1" baseline="0" dirty="0" smtClean="0"/>
              <a:t>National consortium for ORCID set to improve UK research visibility and collaboration </a:t>
            </a:r>
            <a:r>
              <a:rPr lang="fr-FR" b="0" dirty="0" smtClean="0"/>
              <a:t>»</a:t>
            </a:r>
            <a:r>
              <a:rPr lang="en-US" b="0" baseline="0" dirty="0" smtClean="0"/>
              <a:t> (https://www.jisc.ac.uk/news/national-consortium-for-orcid-set-to-improve-uk-research-visibility-and-collaboration-23-jun)</a:t>
            </a:r>
          </a:p>
          <a:p>
            <a:endParaRPr lang="fr-FR" dirty="0"/>
          </a:p>
          <a:p>
            <a:pPr>
              <a:spcAft>
                <a:spcPts val="603"/>
              </a:spcAft>
            </a:pPr>
            <a:r>
              <a:rPr lang="fr-FR" sz="1100" b="1" u="sng" dirty="0">
                <a:solidFill>
                  <a:srgbClr val="2CACD7"/>
                </a:solidFill>
              </a:rPr>
              <a:t>Augmenter la visibilité des institutions </a:t>
            </a:r>
            <a:r>
              <a:rPr lang="fr-FR" b="0" dirty="0" smtClean="0"/>
              <a:t>:</a:t>
            </a:r>
            <a:r>
              <a:rPr lang="fr-FR" b="1" dirty="0" smtClean="0"/>
              <a:t> </a:t>
            </a:r>
            <a:r>
              <a:rPr lang="fr-FR" b="1" baseline="0" dirty="0" smtClean="0"/>
              <a:t>outils de gestion et de valorisation</a:t>
            </a:r>
          </a:p>
          <a:p>
            <a:pPr marL="178547" lvl="1" indent="-78115">
              <a:spcAft>
                <a:spcPts val="301"/>
              </a:spcAft>
              <a:buFontTx/>
              <a:buChar char="-"/>
            </a:pPr>
            <a:r>
              <a:rPr lang="fr-FR" b="1" baseline="0" dirty="0" smtClean="0">
                <a:solidFill>
                  <a:srgbClr val="2CACD7"/>
                </a:solidFill>
              </a:rPr>
              <a:t>agrégation des publications</a:t>
            </a:r>
            <a:r>
              <a:rPr lang="fr-FR" b="1" baseline="0" dirty="0" smtClean="0"/>
              <a:t> </a:t>
            </a:r>
            <a:r>
              <a:rPr lang="fr-FR" baseline="0" dirty="0" smtClean="0"/>
              <a:t>produites, validées par les chercheurs eux-mêmes ou des sources de confiance (ex. : institutions, éditeurs)</a:t>
            </a:r>
          </a:p>
          <a:p>
            <a:pPr marL="178547" lvl="1" indent="-78115">
              <a:spcAft>
                <a:spcPts val="301"/>
              </a:spcAft>
              <a:buFontTx/>
              <a:buChar char="-"/>
            </a:pPr>
            <a:r>
              <a:rPr lang="fr-FR" b="1" baseline="0" dirty="0" smtClean="0">
                <a:solidFill>
                  <a:srgbClr val="2CACD7"/>
                </a:solidFill>
              </a:rPr>
              <a:t>alimentation et mise à jour aisée des services d’informations</a:t>
            </a:r>
            <a:r>
              <a:rPr lang="fr-FR" baseline="0" dirty="0" smtClean="0"/>
              <a:t>, notamment d’une part la base des publications, d’autre part, les annuaires et sites internet – ex. : discussions entre les agences de recherche fédérales américaines (</a:t>
            </a:r>
            <a:r>
              <a:rPr lang="en-US" i="1" dirty="0" smtClean="0"/>
              <a:t>National Institutes of Health</a:t>
            </a:r>
            <a:r>
              <a:rPr lang="en-US" dirty="0" smtClean="0"/>
              <a:t> et </a:t>
            </a:r>
            <a:r>
              <a:rPr lang="en-US" i="1" dirty="0" smtClean="0"/>
              <a:t>National Science Foundation</a:t>
            </a:r>
            <a:r>
              <a:rPr lang="en-US" dirty="0" smtClean="0"/>
              <a:t>) pour </a:t>
            </a:r>
            <a:r>
              <a:rPr lang="en-US" dirty="0" err="1" smtClean="0"/>
              <a:t>intégrer</a:t>
            </a:r>
            <a:r>
              <a:rPr lang="en-US" baseline="0" dirty="0" smtClean="0"/>
              <a:t> ORCID </a:t>
            </a:r>
            <a:r>
              <a:rPr lang="en-US" baseline="0" dirty="0" err="1" smtClean="0"/>
              <a:t>dans</a:t>
            </a:r>
            <a:r>
              <a:rPr lang="en-US" baseline="0" dirty="0" smtClean="0"/>
              <a:t> un </a:t>
            </a:r>
            <a:r>
              <a:rPr lang="en-US" baseline="0" dirty="0" err="1" smtClean="0"/>
              <a:t>projet</a:t>
            </a:r>
            <a:r>
              <a:rPr lang="en-US" baseline="0" dirty="0" smtClean="0"/>
              <a:t> de </a:t>
            </a:r>
            <a:r>
              <a:rPr lang="en-US" i="1" dirty="0" smtClean="0"/>
              <a:t>Science Experts Network Curriculum Vitae </a:t>
            </a:r>
            <a:r>
              <a:rPr lang="en-US" dirty="0" smtClean="0"/>
              <a:t>(</a:t>
            </a:r>
            <a:r>
              <a:rPr lang="en-US" dirty="0" err="1" smtClean="0"/>
              <a:t>SciENcv</a:t>
            </a:r>
            <a:r>
              <a:rPr lang="en-US" dirty="0" smtClean="0"/>
              <a:t>), capable de </a:t>
            </a:r>
            <a:r>
              <a:rPr lang="en-US" dirty="0" err="1" smtClean="0"/>
              <a:t>créer</a:t>
            </a:r>
            <a:r>
              <a:rPr lang="en-US" dirty="0" smtClean="0"/>
              <a:t> des pages de </a:t>
            </a:r>
            <a:r>
              <a:rPr lang="en-US" dirty="0" err="1" smtClean="0"/>
              <a:t>profils</a:t>
            </a:r>
            <a:r>
              <a:rPr lang="en-US" dirty="0" smtClean="0"/>
              <a:t> pour les </a:t>
            </a:r>
            <a:r>
              <a:rPr lang="en-US" dirty="0" err="1" smtClean="0"/>
              <a:t>chercheurs</a:t>
            </a:r>
            <a:r>
              <a:rPr lang="en-US" dirty="0" smtClean="0"/>
              <a:t> </a:t>
            </a:r>
            <a:r>
              <a:rPr lang="en-US" dirty="0" err="1" smtClean="0"/>
              <a:t>concernés</a:t>
            </a:r>
            <a:r>
              <a:rPr lang="en-US" dirty="0" smtClean="0"/>
              <a:t> (</a:t>
            </a:r>
            <a:r>
              <a:rPr lang="fr-FR" baseline="0" dirty="0" smtClean="0"/>
              <a:t>D. Butler, </a:t>
            </a:r>
            <a:r>
              <a:rPr lang="fr-FR" i="1" baseline="0" dirty="0" smtClean="0"/>
              <a:t>op. </a:t>
            </a:r>
            <a:r>
              <a:rPr lang="fr-FR" i="1" baseline="0" dirty="0" err="1" smtClean="0"/>
              <a:t>cit</a:t>
            </a:r>
            <a:r>
              <a:rPr lang="fr-FR" i="1" baseline="0" dirty="0" smtClean="0"/>
              <a:t>., </a:t>
            </a:r>
            <a:r>
              <a:rPr lang="fr-FR" i="0" baseline="0" dirty="0" smtClean="0"/>
              <a:t>http://www.nature.com/news/scientists-your-number-is-up-1.10740)</a:t>
            </a:r>
            <a:endParaRPr lang="fr-FR" baseline="0" dirty="0" smtClean="0"/>
          </a:p>
          <a:p>
            <a:pPr marL="178547" lvl="1" indent="-78115">
              <a:spcAft>
                <a:spcPts val="301"/>
              </a:spcAft>
              <a:buFontTx/>
              <a:buChar char="-"/>
            </a:pPr>
            <a:r>
              <a:rPr lang="fr-FR" b="1" baseline="0" dirty="0" smtClean="0">
                <a:solidFill>
                  <a:srgbClr val="2CACD7"/>
                </a:solidFill>
              </a:rPr>
              <a:t>suivi des carrières des personnels </a:t>
            </a:r>
            <a:r>
              <a:rPr lang="fr-FR" b="1" baseline="0" dirty="0" err="1" smtClean="0">
                <a:solidFill>
                  <a:srgbClr val="2CACD7"/>
                </a:solidFill>
              </a:rPr>
              <a:t>publiants</a:t>
            </a:r>
            <a:r>
              <a:rPr lang="fr-FR" baseline="0" dirty="0" smtClean="0">
                <a:solidFill>
                  <a:srgbClr val="2CACD7"/>
                </a:solidFill>
              </a:rPr>
              <a:t> </a:t>
            </a:r>
            <a:r>
              <a:rPr lang="fr-FR" baseline="0" dirty="0" smtClean="0"/>
              <a:t>et des indices de qualité de leurs recherches (programmes financés, prix)</a:t>
            </a:r>
          </a:p>
          <a:p>
            <a:pPr marL="178547" lvl="1" indent="-78115" defTabSz="918240">
              <a:spcAft>
                <a:spcPts val="301"/>
              </a:spcAft>
              <a:buFontTx/>
              <a:buChar char="-"/>
              <a:defRPr/>
            </a:pPr>
            <a:r>
              <a:rPr lang="fr-FR" b="1" baseline="0" dirty="0" smtClean="0">
                <a:solidFill>
                  <a:srgbClr val="2CACD7"/>
                </a:solidFill>
              </a:rPr>
              <a:t>analyse et évaluation de l’impact des recherches financées </a:t>
            </a:r>
            <a:r>
              <a:rPr lang="fr-FR" baseline="0" dirty="0" smtClean="0"/>
              <a:t>(projets, programmes) et des productions qui en découlent (ex. : thèses, publications, brevets) – d’ailleurs révélateur que les réflexions sur les identifiants apparaissent souvent lors de réflexions sur l’évaluation des chercheurs (cf. réflexion italienne autour du VQR à l’origine du consortium ORCID local ou réflexion anglaise autour du </a:t>
            </a:r>
            <a:r>
              <a:rPr lang="fr-FR" i="1" baseline="0" dirty="0" err="1" smtClean="0"/>
              <a:t>Research</a:t>
            </a:r>
            <a:r>
              <a:rPr lang="fr-FR" i="1" baseline="0" dirty="0" smtClean="0"/>
              <a:t> excellence </a:t>
            </a:r>
            <a:r>
              <a:rPr lang="fr-FR" i="1" baseline="0" dirty="0" err="1" smtClean="0"/>
              <a:t>framework</a:t>
            </a:r>
            <a:r>
              <a:rPr lang="fr-FR" baseline="0" dirty="0" smtClean="0"/>
              <a:t>)</a:t>
            </a:r>
          </a:p>
          <a:p>
            <a:pPr marL="178547" lvl="1" indent="-78115">
              <a:spcAft>
                <a:spcPts val="301"/>
              </a:spcAft>
              <a:buFontTx/>
              <a:buChar char="-"/>
            </a:pPr>
            <a:r>
              <a:rPr lang="fr-FR" b="1" baseline="0" dirty="0" smtClean="0">
                <a:solidFill>
                  <a:srgbClr val="2CACD7"/>
                </a:solidFill>
              </a:rPr>
              <a:t>accès facilité aux productions</a:t>
            </a:r>
          </a:p>
          <a:p>
            <a:pPr marL="357094" lvl="2">
              <a:buFont typeface="Wingdings"/>
              <a:buChar char="à"/>
            </a:pPr>
            <a:r>
              <a:rPr lang="fr-FR" baseline="0" dirty="0" smtClean="0"/>
              <a:t>simplification de la gestion des aspects liés à la publication scientifique</a:t>
            </a:r>
          </a:p>
          <a:p>
            <a:pPr marL="357094" lvl="2">
              <a:buFont typeface="Wingdings"/>
              <a:buChar char="à"/>
            </a:pPr>
            <a:r>
              <a:rPr lang="fr-FR" baseline="0" dirty="0" smtClean="0"/>
              <a:t>fiabilité accrue des services d’information institutionnels</a:t>
            </a:r>
          </a:p>
          <a:p>
            <a:pPr marL="357094" lvl="2"/>
            <a:r>
              <a:rPr lang="fr-FR" baseline="0" dirty="0" smtClean="0">
                <a:sym typeface="Wingdings" panose="05000000000000000000" pitchFamily="2" charset="2"/>
              </a:rPr>
              <a:t> visibilité accrue de cette production au sein de l’institution et en dehors</a:t>
            </a:r>
            <a:endParaRPr lang="fr-FR" baseline="0" dirty="0" smtClean="0"/>
          </a:p>
          <a:p>
            <a:pPr marL="357094" lvl="2" defTabSz="918240">
              <a:defRPr/>
            </a:pPr>
            <a:r>
              <a:rPr lang="fr-FR" baseline="0" dirty="0" smtClean="0"/>
              <a:t>ex. : </a:t>
            </a:r>
            <a:r>
              <a:rPr lang="fr-FR" i="1" baseline="0" dirty="0" smtClean="0"/>
              <a:t>The </a:t>
            </a:r>
            <a:r>
              <a:rPr lang="fr-FR" i="1" baseline="0" dirty="0" err="1" smtClean="0"/>
              <a:t>Metric</a:t>
            </a:r>
            <a:r>
              <a:rPr lang="fr-FR" i="1" baseline="0" dirty="0" smtClean="0"/>
              <a:t> Tide </a:t>
            </a:r>
            <a:r>
              <a:rPr lang="fr-FR" baseline="0" dirty="0" smtClean="0"/>
              <a:t>: « </a:t>
            </a:r>
            <a:r>
              <a:rPr lang="en-US" i="1" dirty="0" smtClean="0"/>
              <a:t>If HEIs </a:t>
            </a:r>
            <a:r>
              <a:rPr lang="en-US" i="0" dirty="0" smtClean="0"/>
              <a:t>[</a:t>
            </a:r>
            <a:r>
              <a:rPr lang="en-US" i="1" dirty="0" smtClean="0"/>
              <a:t>higher education institutions</a:t>
            </a:r>
            <a:r>
              <a:rPr lang="en-US" i="0" dirty="0" smtClean="0"/>
              <a:t>] </a:t>
            </a:r>
            <a:r>
              <a:rPr lang="en-US" i="1" dirty="0" smtClean="0"/>
              <a:t>were to establish a platform of research identifiers for all their researchers (and researchers could be encouraged to link their career path and research works to these identifiers through various systems) then it would be easier to draw data together and reduce the burden on researchers in future REF </a:t>
            </a:r>
            <a:r>
              <a:rPr lang="en-US" i="0" dirty="0" smtClean="0"/>
              <a:t>[</a:t>
            </a:r>
            <a:r>
              <a:rPr lang="en-US" i="1" dirty="0" smtClean="0"/>
              <a:t>Research Excellence Framework</a:t>
            </a:r>
            <a:r>
              <a:rPr lang="en-US" i="0" dirty="0" smtClean="0"/>
              <a:t>] </a:t>
            </a:r>
            <a:r>
              <a:rPr lang="en-US" i="1" dirty="0" smtClean="0"/>
              <a:t>exercises when delivering their submissions. Further, unique identifiers for research inputs, outputs and other entities such as </a:t>
            </a:r>
            <a:r>
              <a:rPr lang="en-US" i="1" dirty="0" err="1" smtClean="0"/>
              <a:t>organisations</a:t>
            </a:r>
            <a:r>
              <a:rPr lang="en-US" i="1" dirty="0" smtClean="0"/>
              <a:t>, and the ability to semantically link these to researchers, would enable more robust assessment and analysis</a:t>
            </a:r>
            <a:r>
              <a:rPr lang="fr-FR" baseline="0" dirty="0" smtClean="0">
                <a:sym typeface="Wingdings" panose="05000000000000000000" pitchFamily="2" charset="2"/>
              </a:rPr>
              <a:t> »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a:t>
            </a:r>
            <a:endParaRPr lang="fr-FR" dirty="0" smtClean="0"/>
          </a:p>
          <a:p>
            <a:pPr marL="446367" lvl="2" indent="-178547">
              <a:buFont typeface="Wingdings"/>
              <a:buChar char="à"/>
            </a:pPr>
            <a:r>
              <a:rPr lang="fr-FR" baseline="0" dirty="0" smtClean="0">
                <a:sym typeface="Wingdings" panose="05000000000000000000" pitchFamily="2" charset="2"/>
              </a:rPr>
              <a:t>visibilité accrue de la recherche en général</a:t>
            </a:r>
          </a:p>
          <a:p>
            <a:pPr marL="446367" lvl="2" indent="-178547"/>
            <a:r>
              <a:rPr lang="fr-FR" baseline="0" dirty="0" smtClean="0">
                <a:sym typeface="Wingdings" panose="05000000000000000000" pitchFamily="2" charset="2"/>
              </a:rPr>
              <a:t>ex. : annonce du consortium ORCID au Royaume-Uni : « </a:t>
            </a:r>
            <a:r>
              <a:rPr lang="en-US" i="1" baseline="0" dirty="0" smtClean="0">
                <a:sym typeface="Wingdings" panose="05000000000000000000" pitchFamily="2" charset="2"/>
              </a:rPr>
              <a:t>National consortium for ORCID set to improve UK research visibility and collaboration</a:t>
            </a:r>
            <a:r>
              <a:rPr lang="fr-FR" baseline="0" dirty="0" smtClean="0">
                <a:sym typeface="Wingdings" panose="05000000000000000000" pitchFamily="2" charset="2"/>
              </a:rPr>
              <a:t> » (http://www.jisc.ac.uk/news/national-consortium-for-orcid-set-to-improve-uk-research-visibility-and-collaboration-23-jun)</a:t>
            </a:r>
          </a:p>
          <a:p>
            <a:pPr marL="360282" lvl="2" indent="0"/>
            <a:endParaRPr lang="fr-FR"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85</a:t>
            </a:fld>
            <a:endParaRPr lang="fr-FR" dirty="0"/>
          </a:p>
        </p:txBody>
      </p:sp>
    </p:spTree>
    <p:extLst>
      <p:ext uri="{BB962C8B-B14F-4D97-AF65-F5344CB8AC3E}">
        <p14:creationId xmlns:p14="http://schemas.microsoft.com/office/powerpoint/2010/main" val="38885009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L. L. </a:t>
            </a:r>
            <a:r>
              <a:rPr lang="fr-FR" dirty="0" err="1" smtClean="0"/>
              <a:t>Haak</a:t>
            </a:r>
            <a:r>
              <a:rPr lang="fr-FR" dirty="0" smtClean="0"/>
              <a:t>, </a:t>
            </a:r>
            <a:r>
              <a:rPr lang="fr-FR" i="1" dirty="0" smtClean="0"/>
              <a:t>op. </a:t>
            </a:r>
            <a:r>
              <a:rPr lang="fr-FR" i="1" dirty="0" err="1" smtClean="0"/>
              <a:t>cit</a:t>
            </a:r>
            <a:r>
              <a:rPr lang="fr-FR" i="1" dirty="0" smtClean="0"/>
              <a:t>., </a:t>
            </a:r>
            <a:r>
              <a:rPr lang="fr-FR" dirty="0" smtClean="0"/>
              <a:t>https://figshare.com/articles/ORCID_In_Australia_ANDS_Webinar_22_October_2015/1582636 </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86</a:t>
            </a:fld>
            <a:endParaRPr lang="fr-FR" dirty="0"/>
          </a:p>
        </p:txBody>
      </p:sp>
    </p:spTree>
    <p:extLst>
      <p:ext uri="{BB962C8B-B14F-4D97-AF65-F5344CB8AC3E}">
        <p14:creationId xmlns:p14="http://schemas.microsoft.com/office/powerpoint/2010/main" val="42202742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a:t>
            </a:r>
          </a:p>
          <a:p>
            <a:endParaRPr lang="fr-FR" noProof="0" dirty="0" smtClean="0"/>
          </a:p>
          <a:p>
            <a:pPr>
              <a:spcAft>
                <a:spcPts val="603"/>
              </a:spcAft>
            </a:pPr>
            <a:r>
              <a:rPr lang="fr-FR" sz="1100" b="1" u="sng" dirty="0">
                <a:solidFill>
                  <a:srgbClr val="2CACD7"/>
                </a:solidFill>
              </a:rPr>
              <a:t>Un intérêt pour tous les partenaires de la recherche</a:t>
            </a:r>
          </a:p>
          <a:p>
            <a:r>
              <a:rPr lang="fr-FR" noProof="0" dirty="0" smtClean="0"/>
              <a:t>« </a:t>
            </a:r>
            <a:r>
              <a:rPr lang="en-US" b="1" i="1" dirty="0" smtClean="0"/>
              <a:t>Improving the data infrastructure that supports research information management  </a:t>
            </a:r>
          </a:p>
          <a:p>
            <a:r>
              <a:rPr lang="en-US" i="1" dirty="0" smtClean="0"/>
              <a:t>9 </a:t>
            </a:r>
            <a:r>
              <a:rPr lang="en-US" b="1" i="1" dirty="0" smtClean="0"/>
              <a:t>There is a need for greater transparency and openness in research data infrastructure. A set of principles should be developed for technologies, practices and cultures that can support open, trustworthy research information management.</a:t>
            </a:r>
            <a:r>
              <a:rPr lang="en-US" i="1" dirty="0" smtClean="0"/>
              <a:t> These principles should be adopted by funders, data providers, administrators and researchers as a foundation for further work. </a:t>
            </a:r>
            <a:r>
              <a:rPr lang="en-US" i="0" dirty="0" smtClean="0"/>
              <a:t>(UK HE Funding Bodies, RCUK, </a:t>
            </a:r>
            <a:r>
              <a:rPr lang="en-US" i="0" dirty="0" err="1" smtClean="0"/>
              <a:t>Jisc</a:t>
            </a:r>
            <a:r>
              <a:rPr lang="en-US" i="0" dirty="0" smtClean="0"/>
              <a:t>, data providers, managers, administrators) </a:t>
            </a:r>
            <a:r>
              <a:rPr lang="en-US" i="1" dirty="0" smtClean="0"/>
              <a:t> </a:t>
            </a:r>
          </a:p>
          <a:p>
            <a:r>
              <a:rPr lang="en-US" i="1" dirty="0" smtClean="0"/>
              <a:t>10 </a:t>
            </a:r>
            <a:r>
              <a:rPr lang="en-US" b="1" i="1" dirty="0" smtClean="0"/>
              <a:t>The UK research system should take full advantage of ORCID as its preferred system of unique identifiers. ORCID </a:t>
            </a:r>
            <a:r>
              <a:rPr lang="en-US" b="1" i="1" dirty="0" err="1" smtClean="0"/>
              <a:t>iDs</a:t>
            </a:r>
            <a:r>
              <a:rPr lang="en-US" b="1" i="1" dirty="0" smtClean="0"/>
              <a:t> should be mandatory for all researchers in the next REF. </a:t>
            </a:r>
            <a:r>
              <a:rPr lang="en-US" i="1" dirty="0" smtClean="0"/>
              <a:t>Funders and HEIs should </a:t>
            </a:r>
            <a:r>
              <a:rPr lang="en-US" i="1" dirty="0" err="1" smtClean="0"/>
              <a:t>utilise</a:t>
            </a:r>
            <a:r>
              <a:rPr lang="en-US" i="1" dirty="0" smtClean="0"/>
              <a:t> ORCID for grant applications, management and reporting platforms, and the benefits of ORCID need to be better communicated to researchers. </a:t>
            </a:r>
            <a:r>
              <a:rPr lang="en-US" i="0" dirty="0" smtClean="0"/>
              <a:t>(HEIs, UK HE Funding Bodies, funders, managers, UUK, HESA) […]</a:t>
            </a:r>
          </a:p>
          <a:p>
            <a:r>
              <a:rPr lang="en-US" i="1" dirty="0" smtClean="0"/>
              <a:t>12 </a:t>
            </a:r>
            <a:r>
              <a:rPr lang="en-US" b="1" i="1" dirty="0" smtClean="0"/>
              <a:t>Publishers should mandate ORCID </a:t>
            </a:r>
            <a:r>
              <a:rPr lang="en-US" b="1" i="1" dirty="0" err="1" smtClean="0"/>
              <a:t>iDs</a:t>
            </a:r>
            <a:r>
              <a:rPr lang="en-US" b="1" i="1" dirty="0" smtClean="0"/>
              <a:t> and ISNIs and funder grant references for article submission, and retain this metadata throughout the publication lifecycle. </a:t>
            </a:r>
            <a:r>
              <a:rPr lang="en-US" i="1" dirty="0" smtClean="0"/>
              <a:t>This will facilitate exchange of information on research activity, and help deliver data and metrics at minimal burden to researchers and administrators. </a:t>
            </a:r>
            <a:r>
              <a:rPr lang="en-US" i="0" dirty="0" smtClean="0"/>
              <a:t>(Publishers and data providers) </a:t>
            </a:r>
            <a:r>
              <a:rPr lang="fr-FR" noProof="0" dirty="0" smtClean="0"/>
              <a:t>»</a:t>
            </a:r>
          </a:p>
          <a:p>
            <a:endParaRPr lang="fr-FR" i="1" dirty="0"/>
          </a:p>
          <a:p>
            <a:pPr marL="172170" indent="-82897">
              <a:spcAft>
                <a:spcPts val="301"/>
              </a:spcAft>
              <a:buFontTx/>
              <a:buChar char="-"/>
            </a:pPr>
            <a:r>
              <a:rPr lang="fr-FR" b="1" dirty="0" smtClean="0">
                <a:solidFill>
                  <a:srgbClr val="2CACD7"/>
                </a:solidFill>
              </a:rPr>
              <a:t>pour </a:t>
            </a:r>
            <a:r>
              <a:rPr lang="fr-FR" b="1" dirty="0">
                <a:solidFill>
                  <a:srgbClr val="2CACD7"/>
                </a:solidFill>
              </a:rPr>
              <a:t>les bailleurs de fonds</a:t>
            </a:r>
          </a:p>
          <a:p>
            <a:pPr marL="345935" lvl="1" indent="-78115">
              <a:buFontTx/>
              <a:buChar char="-"/>
            </a:pPr>
            <a:r>
              <a:rPr lang="fr-FR" dirty="0"/>
              <a:t>agrégation des productions issues des projets financés</a:t>
            </a:r>
          </a:p>
          <a:p>
            <a:pPr marL="345935" lvl="1" indent="-78115">
              <a:buFontTx/>
              <a:buChar char="-"/>
              <a:defRPr/>
            </a:pPr>
            <a:r>
              <a:rPr lang="fr-FR" dirty="0"/>
              <a:t>alimentation des services d’informations, notamment la base des publications</a:t>
            </a:r>
          </a:p>
          <a:p>
            <a:pPr marL="345935" lvl="1" indent="-78115">
              <a:buFontTx/>
              <a:buChar char="-"/>
              <a:defRPr/>
            </a:pPr>
            <a:r>
              <a:rPr lang="fr-FR" dirty="0"/>
              <a:t>mesure et évaluation de l’impact des recherches financées (projets, programmes) et des productions qui en découlent (ex. : publications, brevets)</a:t>
            </a:r>
          </a:p>
          <a:p>
            <a:pPr marL="345935" lvl="1" indent="-78115">
              <a:buFontTx/>
              <a:buChar char="-"/>
              <a:defRPr/>
            </a:pPr>
            <a:r>
              <a:rPr lang="fr-FR" dirty="0"/>
              <a:t>repérage de doubles financements</a:t>
            </a:r>
          </a:p>
          <a:p>
            <a:pPr marL="345935" lvl="1" indent="-78115">
              <a:buFontTx/>
              <a:buChar char="-"/>
              <a:defRPr/>
            </a:pPr>
            <a:r>
              <a:rPr lang="fr-FR" dirty="0"/>
              <a:t>constitution d’une base d’experts</a:t>
            </a:r>
          </a:p>
          <a:p>
            <a:pPr marL="360282" lvl="2" indent="0"/>
            <a:r>
              <a:rPr lang="fr-FR" dirty="0">
                <a:sym typeface="Wingdings" panose="05000000000000000000" pitchFamily="2" charset="2"/>
              </a:rPr>
              <a:t> </a:t>
            </a:r>
            <a:r>
              <a:rPr lang="fr-FR" dirty="0"/>
              <a:t>simplification des procédures de suivi des projets financés</a:t>
            </a:r>
          </a:p>
          <a:p>
            <a:pPr marL="532452" lvl="2" indent="-172170">
              <a:buFont typeface="Wingdings"/>
              <a:buChar char="à"/>
            </a:pPr>
            <a:r>
              <a:rPr lang="fr-FR" dirty="0">
                <a:sym typeface="Wingdings" panose="05000000000000000000" pitchFamily="2" charset="2"/>
              </a:rPr>
              <a:t>visibilité accrue de cette production et donc du soutien financier accordé. </a:t>
            </a:r>
          </a:p>
          <a:p>
            <a:pPr marL="360282" lvl="2" indent="0"/>
            <a:r>
              <a:rPr lang="fr-FR" dirty="0">
                <a:sym typeface="Wingdings" panose="05000000000000000000" pitchFamily="2" charset="2"/>
              </a:rPr>
              <a:t>ex. : H2020 : « </a:t>
            </a:r>
            <a:r>
              <a:rPr lang="en-US" i="1" dirty="0"/>
              <a:t>The purpose of the bibliographic metadata requirement is to make it easier to find publications and ensure that EU funding is acknowledged</a:t>
            </a:r>
            <a:r>
              <a:rPr lang="fr-FR" dirty="0">
                <a:sym typeface="Wingdings" panose="05000000000000000000" pitchFamily="2" charset="2"/>
              </a:rPr>
              <a:t> » (</a:t>
            </a:r>
            <a:r>
              <a:rPr lang="en-US" dirty="0"/>
              <a:t>European commission. Directorate - General for Research &amp; Innovation, </a:t>
            </a:r>
            <a:r>
              <a:rPr lang="en-US" i="1" dirty="0"/>
              <a:t>op. cit.</a:t>
            </a:r>
            <a:r>
              <a:rPr lang="en-US" dirty="0"/>
              <a:t>, http://ec.europa.eu/research/participants/data/ref/h2020/grants_manual/hi/oa_pilot/h2020-hi-oa-pilot-guide_en.pdf)</a:t>
            </a:r>
            <a:endParaRPr lang="fr-FR" dirty="0"/>
          </a:p>
          <a:p>
            <a:pPr marL="172170" indent="-172170">
              <a:buFontTx/>
              <a:buChar char="-"/>
            </a:pPr>
            <a:endParaRPr lang="fr-FR" dirty="0"/>
          </a:p>
          <a:p>
            <a:pPr marL="172170" indent="-82897">
              <a:spcAft>
                <a:spcPts val="301"/>
              </a:spcAft>
              <a:buFontTx/>
              <a:buChar char="-"/>
            </a:pPr>
            <a:r>
              <a:rPr lang="fr-FR" b="1" dirty="0">
                <a:solidFill>
                  <a:srgbClr val="2CACD7"/>
                </a:solidFill>
              </a:rPr>
              <a:t>pour les éditeurs et les producteurs de bases de données</a:t>
            </a:r>
          </a:p>
          <a:p>
            <a:pPr marL="345935" lvl="1" indent="-78115">
              <a:buFontTx/>
              <a:buChar char="-"/>
            </a:pPr>
            <a:r>
              <a:rPr lang="fr-FR" dirty="0"/>
              <a:t>simplification du processus de </a:t>
            </a:r>
            <a:r>
              <a:rPr lang="fr-FR" i="1" dirty="0" err="1"/>
              <a:t>reviewing</a:t>
            </a:r>
            <a:endParaRPr lang="fr-FR" dirty="0"/>
          </a:p>
          <a:p>
            <a:pPr marL="345935" lvl="1" indent="-78115">
              <a:buFontTx/>
              <a:buChar char="-"/>
            </a:pPr>
            <a:r>
              <a:rPr lang="fr-FR" dirty="0"/>
              <a:t>fiabilité accrue des bases de données bibliographiques (désambiguïsation des noms, exhaustivité plus grande des productions)</a:t>
            </a:r>
          </a:p>
          <a:p>
            <a:pPr marL="345935" lvl="1" indent="-78115">
              <a:buFontTx/>
              <a:buChar char="-"/>
            </a:pPr>
            <a:r>
              <a:rPr lang="fr-FR" dirty="0"/>
              <a:t>meilleure connaissance des chercheurs (cf. pour trouver des </a:t>
            </a:r>
            <a:r>
              <a:rPr lang="fr-FR" i="1" dirty="0" err="1"/>
              <a:t>reviewers</a:t>
            </a:r>
            <a:r>
              <a:rPr lang="fr-FR" dirty="0"/>
              <a:t>, cf. </a:t>
            </a:r>
            <a:r>
              <a:rPr lang="fr-FR" i="1" dirty="0"/>
              <a:t>supra</a:t>
            </a:r>
            <a:r>
              <a:rPr lang="fr-FR" dirty="0"/>
              <a:t>)</a:t>
            </a:r>
          </a:p>
          <a:p>
            <a:pPr marL="345935" lvl="1" indent="-78115">
              <a:buFontTx/>
              <a:buChar char="-"/>
            </a:pPr>
            <a:r>
              <a:rPr lang="fr-FR" dirty="0"/>
              <a:t>payement des </a:t>
            </a:r>
            <a:r>
              <a:rPr lang="fr-FR" i="1" dirty="0"/>
              <a:t>royalties</a:t>
            </a:r>
          </a:p>
          <a:p>
            <a:pPr marL="363470" lvl="1" indent="0"/>
            <a:r>
              <a:rPr lang="fr-FR" dirty="0" smtClean="0">
                <a:sym typeface="Wingdings" panose="05000000000000000000" pitchFamily="2" charset="2"/>
              </a:rPr>
              <a:t> une </a:t>
            </a:r>
            <a:r>
              <a:rPr lang="fr-FR" dirty="0">
                <a:sym typeface="Wingdings" panose="05000000000000000000" pitchFamily="2" charset="2"/>
              </a:rPr>
              <a:t>recherche d’information plus fiable</a:t>
            </a:r>
          </a:p>
          <a:p>
            <a:pPr marL="363470" lvl="1" indent="0"/>
            <a:r>
              <a:rPr lang="fr-FR" dirty="0" smtClean="0">
                <a:sym typeface="Wingdings" panose="05000000000000000000" pitchFamily="2" charset="2"/>
              </a:rPr>
              <a:t> des </a:t>
            </a:r>
            <a:r>
              <a:rPr lang="fr-FR" dirty="0">
                <a:sym typeface="Wingdings" panose="05000000000000000000" pitchFamily="2" charset="2"/>
              </a:rPr>
              <a:t>calculs bibliométriques plus fiables, y compris avec des informations non restreintes à la seule base de données</a:t>
            </a:r>
            <a:endParaRPr lang="fr-FR" dirty="0"/>
          </a:p>
          <a:p>
            <a:endParaRPr lang="fr-FR" i="1"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87</a:t>
            </a:fld>
            <a:endParaRPr lang="fr-FR" dirty="0"/>
          </a:p>
        </p:txBody>
      </p:sp>
    </p:spTree>
    <p:extLst>
      <p:ext uri="{BB962C8B-B14F-4D97-AF65-F5344CB8AC3E}">
        <p14:creationId xmlns:p14="http://schemas.microsoft.com/office/powerpoint/2010/main" val="33238239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J. Brown, </a:t>
            </a:r>
            <a:r>
              <a:rPr lang="fr-FR" i="1" dirty="0" smtClean="0"/>
              <a:t>op. </a:t>
            </a:r>
            <a:r>
              <a:rPr lang="fr-FR" i="1" dirty="0" err="1" smtClean="0"/>
              <a:t>cit</a:t>
            </a:r>
            <a:r>
              <a:rPr lang="fr-FR" i="1" dirty="0" smtClean="0"/>
              <a:t>., </a:t>
            </a:r>
            <a:r>
              <a:rPr lang="fr-FR" dirty="0" smtClean="0"/>
              <a:t>https://zenodo.org/record/163564/files/20161025_Brown_ORCID%20DE.pdf. </a:t>
            </a:r>
          </a:p>
          <a:p>
            <a:endParaRPr lang="fr-FR"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88</a:t>
            </a:fld>
            <a:endParaRPr lang="fr-FR" dirty="0"/>
          </a:p>
        </p:txBody>
      </p:sp>
    </p:spTree>
    <p:extLst>
      <p:ext uri="{BB962C8B-B14F-4D97-AF65-F5344CB8AC3E}">
        <p14:creationId xmlns:p14="http://schemas.microsoft.com/office/powerpoint/2010/main" val="36024498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s :</a:t>
            </a:r>
            <a:r>
              <a:rPr lang="en-US" baseline="0" dirty="0" smtClean="0"/>
              <a:t> JISC et ARMA</a:t>
            </a:r>
            <a:r>
              <a:rPr lang="fr-FR" baseline="0" dirty="0" smtClean="0"/>
              <a:t>, </a:t>
            </a:r>
            <a:r>
              <a:rPr lang="fr-FR" i="1" baseline="0" dirty="0" smtClean="0"/>
              <a:t>op. </a:t>
            </a:r>
            <a:r>
              <a:rPr lang="fr-FR" i="1" baseline="0" dirty="0" err="1" smtClean="0"/>
              <a:t>cit</a:t>
            </a:r>
            <a:r>
              <a:rPr lang="fr-FR" i="1" baseline="0" dirty="0" smtClean="0"/>
              <a:t>., </a:t>
            </a:r>
            <a:r>
              <a:rPr lang="fr-FR" dirty="0"/>
              <a:t>http://repository.jisc.ac.uk/6025/2/Jisc-ARMA-ORCID_final_report.pdf </a:t>
            </a:r>
            <a:r>
              <a:rPr lang="fr-FR" baseline="0" dirty="0" smtClean="0"/>
              <a:t>et Torsten Reimer. « </a:t>
            </a:r>
            <a:r>
              <a:rPr lang="en-US" baseline="0" dirty="0" smtClean="0"/>
              <a:t>Your name is not good enough: introducing the ORCID researcher identifier at Imperial College London</a:t>
            </a:r>
            <a:r>
              <a:rPr lang="fr-FR" baseline="0" dirty="0" smtClean="0">
                <a:sym typeface="Wingdings" panose="05000000000000000000" pitchFamily="2" charset="2"/>
              </a:rPr>
              <a:t> »</a:t>
            </a:r>
            <a:r>
              <a:rPr lang="en-US" baseline="0" dirty="0" smtClean="0"/>
              <a:t>. </a:t>
            </a:r>
            <a:r>
              <a:rPr lang="en-US" i="1" baseline="0" dirty="0" smtClean="0"/>
              <a:t>Insights.</a:t>
            </a:r>
            <a:r>
              <a:rPr lang="en-US" b="1" i="1" baseline="0" dirty="0" smtClean="0">
                <a:solidFill>
                  <a:srgbClr val="FF0000"/>
                </a:solidFill>
              </a:rPr>
              <a:t> </a:t>
            </a:r>
            <a:r>
              <a:rPr lang="en-US" b="0" i="0" baseline="0" dirty="0" smtClean="0">
                <a:solidFill>
                  <a:schemeClr val="tx1"/>
                </a:solidFill>
              </a:rPr>
              <a:t>vol. 28(3), 11/2015. p. 76-82. [</a:t>
            </a:r>
            <a:r>
              <a:rPr lang="en-US" b="0" i="0" baseline="0" dirty="0" err="1" smtClean="0">
                <a:solidFill>
                  <a:schemeClr val="tx1"/>
                </a:solidFill>
              </a:rPr>
              <a:t>en</a:t>
            </a:r>
            <a:r>
              <a:rPr lang="en-US" b="0" i="0" baseline="0" dirty="0" smtClean="0">
                <a:solidFill>
                  <a:schemeClr val="tx1"/>
                </a:solidFill>
              </a:rPr>
              <a:t> </a:t>
            </a:r>
            <a:r>
              <a:rPr lang="en-US" b="0" i="0" baseline="0" dirty="0" err="1" smtClean="0">
                <a:solidFill>
                  <a:schemeClr val="tx1"/>
                </a:solidFill>
              </a:rPr>
              <a:t>ligne</a:t>
            </a:r>
            <a:r>
              <a:rPr lang="en-US" b="0" i="0" baseline="0" dirty="0" smtClean="0">
                <a:solidFill>
                  <a:schemeClr val="tx1"/>
                </a:solidFill>
              </a:rPr>
              <a:t>]. </a:t>
            </a:r>
            <a:r>
              <a:rPr lang="en-US" b="0" i="0" baseline="0" dirty="0" err="1" smtClean="0">
                <a:solidFill>
                  <a:schemeClr val="tx1"/>
                </a:solidFill>
              </a:rPr>
              <a:t>Disponible</a:t>
            </a:r>
            <a:r>
              <a:rPr lang="en-US" b="0" i="0" baseline="0" dirty="0" smtClean="0">
                <a:solidFill>
                  <a:schemeClr val="tx1"/>
                </a:solidFill>
              </a:rPr>
              <a:t> sur : http://insights.uksg.org/articles/10.1629/uksg.268</a:t>
            </a:r>
            <a:endParaRPr lang="fr-FR" b="0" i="0" baseline="0" dirty="0" smtClean="0">
              <a:solidFill>
                <a:schemeClr val="tx1"/>
              </a:solidFill>
            </a:endParaRPr>
          </a:p>
          <a:p>
            <a:endParaRPr lang="fr-FR" baseline="0" dirty="0" smtClean="0"/>
          </a:p>
          <a:p>
            <a:pPr>
              <a:spcAft>
                <a:spcPts val="603"/>
              </a:spcAft>
            </a:pPr>
            <a:r>
              <a:rPr lang="fr-FR" sz="1100" b="1" u="sng" dirty="0">
                <a:solidFill>
                  <a:srgbClr val="2CACD7"/>
                </a:solidFill>
              </a:rPr>
              <a:t>L’étude JISC / ARMA</a:t>
            </a:r>
          </a:p>
          <a:p>
            <a:pPr marL="89273">
              <a:spcAft>
                <a:spcPts val="301"/>
              </a:spcAft>
            </a:pPr>
            <a:r>
              <a:rPr lang="fr-FR" b="1" baseline="0" dirty="0" smtClean="0">
                <a:solidFill>
                  <a:srgbClr val="2CACD7"/>
                </a:solidFill>
              </a:rPr>
              <a:t>- contexte</a:t>
            </a:r>
            <a:endParaRPr lang="fr-FR" dirty="0">
              <a:solidFill>
                <a:srgbClr val="2CACD7"/>
              </a:solidFill>
            </a:endParaRPr>
          </a:p>
          <a:p>
            <a:pPr marL="267820" indent="-89273"/>
            <a:r>
              <a:rPr lang="fr-FR" baseline="0" dirty="0" smtClean="0"/>
              <a:t>- dans le cadre de la mise en place du consortium national ORCID au Royaume-Uni, le JISC et l’ARMA (</a:t>
            </a:r>
            <a:r>
              <a:rPr lang="fr-FR" i="1" baseline="0" dirty="0" smtClean="0"/>
              <a:t>Association of </a:t>
            </a:r>
            <a:r>
              <a:rPr lang="fr-FR" i="1" baseline="0" dirty="0" err="1" smtClean="0"/>
              <a:t>Research</a:t>
            </a:r>
            <a:r>
              <a:rPr lang="fr-FR" i="1" baseline="0" dirty="0" smtClean="0"/>
              <a:t> Managers and </a:t>
            </a:r>
            <a:r>
              <a:rPr lang="fr-FR" i="1" baseline="0" dirty="0" err="1" smtClean="0"/>
              <a:t>Administratrors</a:t>
            </a:r>
            <a:r>
              <a:rPr lang="fr-FR" i="1" baseline="0" dirty="0" smtClean="0"/>
              <a:t>)</a:t>
            </a:r>
            <a:r>
              <a:rPr lang="fr-FR" i="0" baseline="0" dirty="0" smtClean="0"/>
              <a:t>  évaluent 8 projets pilotes (</a:t>
            </a:r>
            <a:r>
              <a:rPr lang="en-US" i="0" baseline="0" dirty="0" smtClean="0"/>
              <a:t>Aston University, Imperial College London, </a:t>
            </a:r>
            <a:r>
              <a:rPr lang="en-US" i="0" baseline="0" dirty="0" err="1" smtClean="0"/>
              <a:t>Northumbria</a:t>
            </a:r>
            <a:r>
              <a:rPr lang="en-US" i="0" baseline="0" dirty="0" smtClean="0"/>
              <a:t> University, University of Southampton, Swansea University, University of Kent, University of Oxford et University of York) </a:t>
            </a:r>
            <a:r>
              <a:rPr lang="en-US" i="0" baseline="0" dirty="0" err="1" smtClean="0"/>
              <a:t>en</a:t>
            </a:r>
            <a:r>
              <a:rPr lang="en-US" i="0" baseline="0" dirty="0" smtClean="0"/>
              <a:t> 2014 </a:t>
            </a:r>
            <a:r>
              <a:rPr lang="fr-FR" i="0" baseline="0" dirty="0" smtClean="0"/>
              <a:t>en vue d’implémenter à grande échelle dans l’enseignement supérieur anglais l’identifiant unique ORCID ID (cf. blog : https://orcidpilot.jiscinvolve.org/wp/, avec notamment les rapports de chacun des établissements, et le rapport synthétique du JISC)</a:t>
            </a:r>
          </a:p>
          <a:p>
            <a:pPr marL="267820" indent="-89273"/>
            <a:r>
              <a:rPr lang="fr-FR" i="0" baseline="0" dirty="0" smtClean="0"/>
              <a:t>Pour d’autres exemples d’implémentations pilotes : projet américain soutenu par l’Alfred P. </a:t>
            </a:r>
            <a:r>
              <a:rPr lang="fr-FR" i="0" baseline="0" dirty="0" err="1" smtClean="0"/>
              <a:t>Sloan</a:t>
            </a:r>
            <a:r>
              <a:rPr lang="fr-FR" i="0" baseline="0" dirty="0" smtClean="0"/>
              <a:t> </a:t>
            </a:r>
            <a:r>
              <a:rPr lang="fr-FR" i="1" baseline="0" dirty="0" smtClean="0"/>
              <a:t>ORCID Adoption and </a:t>
            </a:r>
            <a:r>
              <a:rPr lang="fr-FR" i="1" baseline="0" dirty="0" err="1" smtClean="0"/>
              <a:t>integration</a:t>
            </a:r>
            <a:r>
              <a:rPr lang="fr-FR" i="1" baseline="0" dirty="0" smtClean="0"/>
              <a:t> program</a:t>
            </a:r>
          </a:p>
          <a:p>
            <a:endParaRPr lang="fr-FR" i="0" baseline="0" dirty="0" smtClean="0"/>
          </a:p>
          <a:p>
            <a:pPr marL="89273">
              <a:spcAft>
                <a:spcPts val="301"/>
              </a:spcAft>
            </a:pPr>
            <a:r>
              <a:rPr lang="fr-FR" b="1" dirty="0">
                <a:solidFill>
                  <a:srgbClr val="2CACD7"/>
                </a:solidFill>
              </a:rPr>
              <a:t>- buts</a:t>
            </a:r>
          </a:p>
          <a:p>
            <a:pPr marL="267820" indent="-89273">
              <a:buFontTx/>
              <a:buChar char="-"/>
            </a:pPr>
            <a:r>
              <a:rPr lang="fr-FR" i="0" baseline="0" dirty="0" smtClean="0"/>
              <a:t>voir la manière dont ORCID est implémenté dans les institutions</a:t>
            </a:r>
          </a:p>
          <a:p>
            <a:pPr marL="267820" indent="-89273">
              <a:buFontTx/>
              <a:buChar char="-"/>
            </a:pPr>
            <a:r>
              <a:rPr lang="fr-FR" i="0" baseline="0" dirty="0" smtClean="0"/>
              <a:t>établir le rapport coût/bénéfice d’une implémentation à grande échelle</a:t>
            </a:r>
          </a:p>
          <a:p>
            <a:pPr marL="267820" indent="-89273">
              <a:buFontTx/>
              <a:buChar char="-"/>
            </a:pPr>
            <a:r>
              <a:rPr lang="fr-FR" i="0" baseline="0" dirty="0" smtClean="0"/>
              <a:t>encourager l’adoption d’identifiants ORCID</a:t>
            </a:r>
          </a:p>
          <a:p>
            <a:pPr marL="172170" indent="-172170">
              <a:buFontTx/>
              <a:buChar char="-"/>
            </a:pPr>
            <a:endParaRPr lang="fr-FR" i="0" baseline="0" dirty="0" smtClean="0"/>
          </a:p>
          <a:p>
            <a:pPr marL="89273">
              <a:spcAft>
                <a:spcPts val="301"/>
              </a:spcAft>
            </a:pPr>
            <a:r>
              <a:rPr lang="fr-FR" b="1" dirty="0">
                <a:solidFill>
                  <a:srgbClr val="2CACD7"/>
                </a:solidFill>
              </a:rPr>
              <a:t>- moyens</a:t>
            </a:r>
          </a:p>
          <a:p>
            <a:pPr marL="267820" indent="-89273">
              <a:buFontTx/>
              <a:buChar char="-"/>
            </a:pPr>
            <a:r>
              <a:rPr lang="fr-FR" baseline="0" dirty="0" smtClean="0"/>
              <a:t>chaque établissement a géré comme il le souhaitait l’implémentation d’ORCID (par les doctorants, par les chercheurs, etc.), en s’assurant néanmoins du </a:t>
            </a:r>
            <a:r>
              <a:rPr lang="fr-FR" b="1" baseline="0" dirty="0" smtClean="0"/>
              <a:t>soutien de la direction</a:t>
            </a:r>
            <a:r>
              <a:rPr lang="fr-FR" baseline="0" dirty="0" smtClean="0"/>
              <a:t>, et en </a:t>
            </a:r>
            <a:r>
              <a:rPr lang="fr-FR" b="1" baseline="0" dirty="0" smtClean="0"/>
              <a:t>faisant collaborer des équipes de plusieurs services </a:t>
            </a:r>
            <a:r>
              <a:rPr lang="fr-FR" baseline="0" dirty="0" smtClean="0"/>
              <a:t>(bibliothèques, services de la recherche, services informatiques, voire relations humaines et services juridiques)</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89</a:t>
            </a:fld>
            <a:endParaRPr lang="fr-FR" dirty="0"/>
          </a:p>
        </p:txBody>
      </p:sp>
    </p:spTree>
    <p:extLst>
      <p:ext uri="{BB962C8B-B14F-4D97-AF65-F5344CB8AC3E}">
        <p14:creationId xmlns:p14="http://schemas.microsoft.com/office/powerpoint/2010/main" val="237740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a:r>
              <a:rPr lang="fr-FR" dirty="0" smtClean="0"/>
              <a:t>Référence </a:t>
            </a:r>
            <a:r>
              <a:rPr lang="fr-FR" baseline="0" dirty="0" smtClean="0"/>
              <a:t>: Josh Brown. </a:t>
            </a:r>
            <a:r>
              <a:rPr lang="fr-FR" i="1" baseline="0" dirty="0" smtClean="0"/>
              <a:t>ORCID and </a:t>
            </a:r>
            <a:r>
              <a:rPr lang="fr-FR" i="1" baseline="0" dirty="0" err="1" smtClean="0"/>
              <a:t>researcher</a:t>
            </a:r>
            <a:r>
              <a:rPr lang="fr-FR" i="1" baseline="0" dirty="0" smtClean="0"/>
              <a:t> identification. </a:t>
            </a:r>
            <a:r>
              <a:rPr lang="fr-FR" baseline="0" dirty="0" err="1" smtClean="0"/>
              <a:t>Aries</a:t>
            </a:r>
            <a:r>
              <a:rPr lang="fr-FR" baseline="0" dirty="0" smtClean="0"/>
              <a:t> </a:t>
            </a:r>
            <a:r>
              <a:rPr lang="fr-FR" baseline="0" dirty="0" err="1" smtClean="0"/>
              <a:t>Eemug</a:t>
            </a:r>
            <a:r>
              <a:rPr lang="fr-FR" baseline="0" dirty="0" smtClean="0"/>
              <a:t>. 12/01/2017. Présentation, 26 p.[en ligne]. Disponible sur : http://www.ariessys.com/wp-content/uploads/ORCID_Use_Cases_JB.pdf. </a:t>
            </a:r>
          </a:p>
          <a:p>
            <a:pPr marL="0" lvl="1"/>
            <a:r>
              <a:rPr lang="fr-FR" baseline="0" dirty="0" smtClean="0"/>
              <a:t>voir </a:t>
            </a:r>
            <a:r>
              <a:rPr lang="fr-FR" dirty="0" smtClean="0"/>
              <a:t>D. Fournier, </a:t>
            </a:r>
            <a:r>
              <a:rPr lang="fr-FR" i="1" dirty="0" smtClean="0"/>
              <a:t>op. </a:t>
            </a:r>
            <a:r>
              <a:rPr lang="fr-FR" i="1" dirty="0" err="1" smtClean="0"/>
              <a:t>cit</a:t>
            </a:r>
            <a:r>
              <a:rPr lang="fr-FR" i="1" dirty="0" smtClean="0"/>
              <a:t>.</a:t>
            </a:r>
            <a:r>
              <a:rPr lang="fr-FR" i="0" dirty="0" smtClean="0"/>
              <a:t>,</a:t>
            </a:r>
            <a:r>
              <a:rPr lang="fr-FR" i="0" baseline="0" dirty="0" smtClean="0"/>
              <a:t> </a:t>
            </a:r>
            <a:r>
              <a:rPr lang="fr-FR" i="0" dirty="0" smtClean="0"/>
              <a:t>http</a:t>
            </a:r>
            <a:r>
              <a:rPr lang="fr-FR" dirty="0"/>
              <a:t>://</a:t>
            </a:r>
            <a:r>
              <a:rPr lang="fr-FR" dirty="0" smtClean="0"/>
              <a:t>weburfist.univ-bordeaux.fr/wp-content/uploads/2015/10/20150616_FOURNIER_URFIST-ID-AUTEURS.pdf, nombreux exemples p. 11-21</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a:t>
            </a:fld>
            <a:endParaRPr lang="fr-FR" dirty="0"/>
          </a:p>
        </p:txBody>
      </p:sp>
    </p:spTree>
    <p:extLst>
      <p:ext uri="{BB962C8B-B14F-4D97-AF65-F5344CB8AC3E}">
        <p14:creationId xmlns:p14="http://schemas.microsoft.com/office/powerpoint/2010/main" val="23022619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a:t>
            </a:r>
            <a:r>
              <a:rPr lang="en-US" dirty="0"/>
              <a:t> JISC et ARMA</a:t>
            </a:r>
            <a:r>
              <a:rPr lang="fr-FR" dirty="0"/>
              <a:t>, </a:t>
            </a:r>
            <a:r>
              <a:rPr lang="fr-FR" i="1" dirty="0"/>
              <a:t>op. </a:t>
            </a:r>
            <a:r>
              <a:rPr lang="fr-FR" i="1" dirty="0" err="1"/>
              <a:t>cit</a:t>
            </a:r>
            <a:r>
              <a:rPr lang="fr-FR" i="1" dirty="0"/>
              <a:t>., </a:t>
            </a:r>
            <a:r>
              <a:rPr lang="fr-FR" dirty="0"/>
              <a:t>http://repository.jisc.ac.uk/6025/2/Jisc-ARMA-ORCID_final_report.pdf</a:t>
            </a:r>
          </a:p>
          <a:p>
            <a:endParaRPr lang="fr-FR" b="0" baseline="0" dirty="0" smtClean="0"/>
          </a:p>
          <a:p>
            <a:pPr marL="89273">
              <a:spcAft>
                <a:spcPts val="301"/>
              </a:spcAft>
            </a:pPr>
            <a:r>
              <a:rPr lang="fr-FR" b="1" dirty="0" smtClean="0">
                <a:solidFill>
                  <a:srgbClr val="2CACD7"/>
                </a:solidFill>
              </a:rPr>
              <a:t>- conclusions </a:t>
            </a:r>
            <a:r>
              <a:rPr lang="fr-FR" b="1" dirty="0">
                <a:solidFill>
                  <a:srgbClr val="2CACD7"/>
                </a:solidFill>
              </a:rPr>
              <a:t>au niveau d’une </a:t>
            </a:r>
            <a:r>
              <a:rPr lang="fr-FR" b="1" dirty="0" smtClean="0">
                <a:solidFill>
                  <a:srgbClr val="2CACD7"/>
                </a:solidFill>
              </a:rPr>
              <a:t>institution</a:t>
            </a:r>
            <a:endParaRPr lang="fr-FR" b="1" dirty="0">
              <a:solidFill>
                <a:srgbClr val="2CACD7"/>
              </a:solidFill>
            </a:endParaRPr>
          </a:p>
          <a:p>
            <a:pPr marL="267820" indent="-82897">
              <a:buFontTx/>
              <a:buChar char="-"/>
            </a:pPr>
            <a:r>
              <a:rPr lang="fr-FR" baseline="0" dirty="0" smtClean="0"/>
              <a:t>la direction (</a:t>
            </a:r>
            <a:r>
              <a:rPr lang="fr-FR" i="1" baseline="0" dirty="0" smtClean="0"/>
              <a:t>senior managers</a:t>
            </a:r>
            <a:r>
              <a:rPr lang="fr-FR" baseline="0" dirty="0" smtClean="0"/>
              <a:t>) est généralement facilement convaincue des bénéfices</a:t>
            </a:r>
          </a:p>
          <a:p>
            <a:pPr marL="267820" indent="-82897">
              <a:buFontTx/>
              <a:buChar char="-"/>
            </a:pPr>
            <a:r>
              <a:rPr lang="fr-FR" baseline="0" dirty="0" smtClean="0"/>
              <a:t>les chercheurs en revanche doivent être davantage encouragés pour s’inscrire</a:t>
            </a:r>
          </a:p>
          <a:p>
            <a:pPr marL="267820" indent="-82897">
              <a:buFontTx/>
              <a:buChar char="-"/>
            </a:pPr>
            <a:r>
              <a:rPr lang="fr-FR" baseline="0" dirty="0" smtClean="0"/>
              <a:t>il y a généralement </a:t>
            </a:r>
            <a:r>
              <a:rPr lang="fr-FR" b="1" baseline="0" dirty="0" smtClean="0"/>
              <a:t>peu de problèmes techniques </a:t>
            </a:r>
            <a:r>
              <a:rPr lang="fr-FR" baseline="0" dirty="0" smtClean="0"/>
              <a:t>lors de l’implémentation</a:t>
            </a:r>
          </a:p>
          <a:p>
            <a:pPr marL="446367" lvl="1" indent="-89273">
              <a:buFontTx/>
              <a:buChar char="-"/>
            </a:pPr>
            <a:r>
              <a:rPr lang="fr-FR" baseline="0" dirty="0" smtClean="0"/>
              <a:t>ex. de points techniques à l’Imperial </a:t>
            </a:r>
            <a:r>
              <a:rPr lang="fr-FR" baseline="0" dirty="0" err="1" smtClean="0"/>
              <a:t>College</a:t>
            </a:r>
            <a:r>
              <a:rPr lang="fr-FR" baseline="0" dirty="0" smtClean="0"/>
              <a:t> qui a relié ORCID à son système de gestion des publications : mettre en place le script pour créer les identifiants ORCID à partir des données du système établissement de la liste des chercheurs concernés (nom, affiliation, mail), extraction des métadonnées des publications de l’entrepôt et </a:t>
            </a:r>
            <a:r>
              <a:rPr lang="fr-FR" i="1" baseline="0" dirty="0" err="1" smtClean="0"/>
              <a:t>matching</a:t>
            </a:r>
            <a:r>
              <a:rPr lang="fr-FR" i="0" baseline="0" dirty="0" smtClean="0"/>
              <a:t> de ces données avec les champs du répertoire ORCID et travail sur les données (repérage notamment des doublons possible notamment grâce à une recherche dans ORCID sur l’adresse mail) (</a:t>
            </a:r>
            <a:r>
              <a:rPr lang="fr-FR" baseline="0" dirty="0" smtClean="0"/>
              <a:t>T. Reimer, </a:t>
            </a:r>
            <a:r>
              <a:rPr lang="fr-FR" i="1" baseline="0" dirty="0" smtClean="0"/>
              <a:t>op. </a:t>
            </a:r>
            <a:r>
              <a:rPr lang="fr-FR" i="1" baseline="0" dirty="0" err="1" smtClean="0"/>
              <a:t>cit</a:t>
            </a:r>
            <a:r>
              <a:rPr lang="fr-FR" i="1" baseline="0" dirty="0" smtClean="0"/>
              <a:t>., </a:t>
            </a:r>
            <a:r>
              <a:rPr lang="en-US" b="0" i="0" baseline="0" dirty="0" smtClean="0">
                <a:solidFill>
                  <a:schemeClr val="tx1"/>
                </a:solidFill>
              </a:rPr>
              <a:t>http://insights.uksg.org/articles/10.1629/uksg.268)</a:t>
            </a:r>
            <a:endParaRPr lang="fr-FR" i="0" baseline="0" dirty="0" smtClean="0"/>
          </a:p>
          <a:p>
            <a:pPr marL="357094" indent="-89273"/>
            <a:r>
              <a:rPr lang="fr-FR" baseline="0" dirty="0" smtClean="0"/>
              <a:t>- les tentatives américaines de créer systématiquement des profils pour tous (cf. Texas A&amp;M </a:t>
            </a:r>
            <a:r>
              <a:rPr lang="fr-FR" baseline="0" dirty="0" err="1" smtClean="0"/>
              <a:t>University</a:t>
            </a:r>
            <a:r>
              <a:rPr lang="fr-FR" baseline="0" dirty="0" smtClean="0"/>
              <a:t>) ont montré leurs limites (comptes non réclamés, doublons, absence de consentement) : les établissement pilotes anglais misent davantage sur des politiques institutionnelles d’encouragement et des </a:t>
            </a:r>
            <a:r>
              <a:rPr lang="fr-FR" b="1" baseline="0" dirty="0" smtClean="0"/>
              <a:t>créations à la demande</a:t>
            </a:r>
          </a:p>
          <a:p>
            <a:pPr marL="357094" indent="-89273"/>
            <a:r>
              <a:rPr lang="fr-FR" b="0" baseline="0" dirty="0" smtClean="0"/>
              <a:t>- en raison de la concomitance entre les informations nécessaires pour ORCID et pour l’évaluation, certains chercheurs y voient une charge de travail supplémentaire ; </a:t>
            </a:r>
            <a:r>
              <a:rPr lang="fr-FR" b="1" baseline="0" dirty="0" smtClean="0"/>
              <a:t>les responsables locaux du pilote ont dû faire des efforts significatifs de communication et de pédagogie</a:t>
            </a:r>
          </a:p>
          <a:p>
            <a:endParaRPr lang="fr-FR" baseline="0" dirty="0" smtClean="0"/>
          </a:p>
          <a:p>
            <a:pPr marL="89273">
              <a:spcAft>
                <a:spcPts val="301"/>
              </a:spcAft>
            </a:pPr>
            <a:r>
              <a:rPr lang="fr-FR" b="1" dirty="0">
                <a:solidFill>
                  <a:srgbClr val="2CACD7"/>
                </a:solidFill>
              </a:rPr>
              <a:t>? : création par les chercheurs vs. création par </a:t>
            </a:r>
            <a:r>
              <a:rPr lang="fr-FR" b="1" dirty="0" smtClean="0">
                <a:solidFill>
                  <a:srgbClr val="2CACD7"/>
                </a:solidFill>
              </a:rPr>
              <a:t>l’institution ?</a:t>
            </a:r>
          </a:p>
          <a:p>
            <a:pPr marL="267820" indent="-89273"/>
            <a:r>
              <a:rPr lang="fr-FR" baseline="0" dirty="0" smtClean="0"/>
              <a:t>- création par les chercheurs : chacun est libre de se créer un compte ou non (données personnelles), au risque cependant de multiplier les dénominations pour une même affiliation ; temps nécessaire à remplir le profil </a:t>
            </a:r>
            <a:r>
              <a:rPr lang="fr-FR" baseline="0" dirty="0" smtClean="0">
                <a:sym typeface="Wingdings" panose="05000000000000000000" pitchFamily="2" charset="2"/>
              </a:rPr>
              <a:t> l’institution n’a pas besoin d’être membre d’ORCID et il n’y a pas d’implémentation technique à prévoir</a:t>
            </a:r>
            <a:endParaRPr lang="fr-FR" baseline="0" dirty="0" smtClean="0"/>
          </a:p>
          <a:p>
            <a:pPr marL="267820" indent="-89273" defTabSz="918240">
              <a:buFontTx/>
              <a:buChar char="-"/>
              <a:defRPr/>
            </a:pPr>
            <a:r>
              <a:rPr lang="fr-FR" baseline="0" dirty="0" smtClean="0"/>
              <a:t>création par l’institution via l’API réservée aux membres d’ORCID </a:t>
            </a:r>
            <a:r>
              <a:rPr lang="fr-FR" baseline="0" dirty="0" smtClean="0">
                <a:sym typeface="Wingdings" panose="05000000000000000000" pitchFamily="2" charset="2"/>
              </a:rPr>
              <a:t> l’institution doit mettre en place une implémentation technique entre ORCID et les systèmes d’information concernés (CRIS, entrepôt de publications, annuaire…) </a:t>
            </a:r>
            <a:r>
              <a:rPr lang="fr-FR" baseline="0" dirty="0" smtClean="0"/>
              <a:t>: uniformité du nom retenu pour l’affiliation ; profil potentiellement rempli depuis un SI local grâce à une automatisation maximale, mais risque de doublon, dans le cas où un chercheur a déjà créé un identifiant et </a:t>
            </a:r>
            <a:r>
              <a:rPr lang="fr-FR" b="1" baseline="0" dirty="0" smtClean="0"/>
              <a:t>problèmes légaux liés au consentement et aux données personnelles du chercheur</a:t>
            </a:r>
            <a:r>
              <a:rPr lang="fr-FR" baseline="0" dirty="0" smtClean="0"/>
              <a:t>. Dans le cas de l’Imperial </a:t>
            </a:r>
            <a:r>
              <a:rPr lang="fr-FR" baseline="0" dirty="0" err="1" smtClean="0"/>
              <a:t>College</a:t>
            </a:r>
            <a:r>
              <a:rPr lang="fr-FR" baseline="0" dirty="0" smtClean="0"/>
              <a:t>, c’est cette solution qui a été retenue, avec certaines précautions. (T. Reimer, </a:t>
            </a:r>
            <a:r>
              <a:rPr lang="fr-FR" i="1" baseline="0" dirty="0" smtClean="0"/>
              <a:t>op. </a:t>
            </a:r>
            <a:r>
              <a:rPr lang="fr-FR" i="1" baseline="0" dirty="0" err="1" smtClean="0"/>
              <a:t>cit</a:t>
            </a:r>
            <a:r>
              <a:rPr lang="fr-FR" i="1" baseline="0" dirty="0" smtClean="0"/>
              <a:t>., </a:t>
            </a:r>
            <a:r>
              <a:rPr lang="en-US" b="0" i="0" baseline="0" dirty="0" smtClean="0">
                <a:solidFill>
                  <a:schemeClr val="tx1"/>
                </a:solidFill>
              </a:rPr>
              <a:t>http://insights.uksg.org/articles/10.1629/uksg.268). </a:t>
            </a:r>
            <a:r>
              <a:rPr lang="fr-FR" baseline="0" dirty="0" smtClean="0"/>
              <a:t>Le système de création à la demande ne crée un profil que si le chercheur a cliqué sur un lien, ce qui rend la procédure de </a:t>
            </a:r>
            <a:r>
              <a:rPr lang="fr-FR" i="1" baseline="0" dirty="0" err="1" smtClean="0"/>
              <a:t>opt</a:t>
            </a:r>
            <a:r>
              <a:rPr lang="fr-FR" i="1" baseline="0" dirty="0" smtClean="0"/>
              <a:t>-out</a:t>
            </a:r>
            <a:r>
              <a:rPr lang="fr-FR" i="0" baseline="0" dirty="0" smtClean="0"/>
              <a:t> non nécessaire.</a:t>
            </a:r>
            <a:r>
              <a:rPr lang="fr-FR" baseline="0" dirty="0" smtClean="0"/>
              <a:t> </a:t>
            </a:r>
            <a:r>
              <a:rPr lang="en-US" dirty="0"/>
              <a:t>A </a:t>
            </a:r>
            <a:r>
              <a:rPr lang="en-US" dirty="0" err="1"/>
              <a:t>l’Imperial</a:t>
            </a:r>
            <a:r>
              <a:rPr lang="en-US" dirty="0"/>
              <a:t> College, 65 % des ID </a:t>
            </a:r>
            <a:r>
              <a:rPr lang="en-US" dirty="0" err="1"/>
              <a:t>prévus</a:t>
            </a:r>
            <a:r>
              <a:rPr lang="en-US" dirty="0"/>
              <a:t> pour </a:t>
            </a:r>
            <a:r>
              <a:rPr lang="en-US" dirty="0" err="1"/>
              <a:t>une</a:t>
            </a:r>
            <a:r>
              <a:rPr lang="en-US" dirty="0"/>
              <a:t> couverture </a:t>
            </a:r>
            <a:r>
              <a:rPr lang="en-US" dirty="0" err="1"/>
              <a:t>complète</a:t>
            </a:r>
            <a:r>
              <a:rPr lang="en-US" dirty="0"/>
              <a:t> </a:t>
            </a:r>
            <a:r>
              <a:rPr lang="en-US" dirty="0" err="1"/>
              <a:t>ont</a:t>
            </a:r>
            <a:r>
              <a:rPr lang="en-US" dirty="0"/>
              <a:t> </a:t>
            </a:r>
            <a:r>
              <a:rPr lang="en-US" dirty="0" err="1"/>
              <a:t>été</a:t>
            </a:r>
            <a:r>
              <a:rPr lang="en-US" dirty="0"/>
              <a:t> </a:t>
            </a:r>
            <a:r>
              <a:rPr lang="en-US" dirty="0" err="1"/>
              <a:t>créés</a:t>
            </a:r>
            <a:r>
              <a:rPr lang="en-US" dirty="0"/>
              <a:t> au bout d’un an de </a:t>
            </a:r>
            <a:r>
              <a:rPr lang="en-US" dirty="0" err="1"/>
              <a:t>projet</a:t>
            </a:r>
            <a:r>
              <a:rPr lang="en-US" dirty="0"/>
              <a:t>, </a:t>
            </a:r>
            <a:r>
              <a:rPr lang="en-US" dirty="0" err="1"/>
              <a:t>notamment</a:t>
            </a:r>
            <a:r>
              <a:rPr lang="en-US" dirty="0"/>
              <a:t> grâce à la place du </a:t>
            </a:r>
            <a:r>
              <a:rPr lang="fr-FR" dirty="0"/>
              <a:t>CRIS local</a:t>
            </a:r>
          </a:p>
          <a:p>
            <a:pPr marL="267820" indent="-89273" defTabSz="918240">
              <a:defRPr/>
            </a:pPr>
            <a:r>
              <a:rPr lang="fr-FR" dirty="0"/>
              <a:t>Exemple de la BU de Delft  : http://www.library.tudelft.nl/en/support/researchers/publishing-support/request-an-orcid/ et lien ORCID /PURE (http://www.library.tudelft.nl/fileadmin/redacteur_upload/hulp-tips/publiceren/20170322_How_to_create_and_add_your_ORCID_iD_in_Pure.pdf)</a:t>
            </a:r>
          </a:p>
          <a:p>
            <a:endParaRPr lang="fr-FR" baseline="0" dirty="0" smtClean="0"/>
          </a:p>
          <a:p>
            <a:pPr marL="178547" indent="-89273"/>
            <a:r>
              <a:rPr lang="fr-FR" b="1" dirty="0" smtClean="0">
                <a:solidFill>
                  <a:srgbClr val="2CACD7"/>
                </a:solidFill>
              </a:rPr>
              <a:t>- conclusions </a:t>
            </a:r>
            <a:r>
              <a:rPr lang="fr-FR" b="1" dirty="0">
                <a:solidFill>
                  <a:srgbClr val="2CACD7"/>
                </a:solidFill>
              </a:rPr>
              <a:t>dans le cadre d’un consortium</a:t>
            </a:r>
            <a:r>
              <a:rPr lang="fr-FR" b="1" baseline="0" dirty="0" smtClean="0"/>
              <a:t> </a:t>
            </a:r>
            <a:r>
              <a:rPr lang="fr-FR" baseline="0" dirty="0" smtClean="0"/>
              <a:t>(qui assure donc une partie du travail de relations avec ORCID et les autres institutions) :</a:t>
            </a:r>
          </a:p>
          <a:p>
            <a:pPr marL="357094" indent="-89273"/>
            <a:r>
              <a:rPr lang="fr-FR" baseline="0" dirty="0" smtClean="0"/>
              <a:t>- en moyenne, une implémentation dans les systèmes institutionnels nécessite de 6 à 9 mois, en fonction de l’institution, du nombre de services impliqués et de la stratégie générale, pour un coût moyen de </a:t>
            </a:r>
            <a:r>
              <a:rPr lang="fr-FR" b="1" baseline="0" dirty="0" smtClean="0"/>
              <a:t>£12 500 et 290 h</a:t>
            </a:r>
            <a:r>
              <a:rPr lang="fr-FR" baseline="0" dirty="0" smtClean="0"/>
              <a:t>, en fait surtout le temps de travail des personnels impliqués, et dans une moindre mesure, l’adhésion à ORCID</a:t>
            </a:r>
          </a:p>
          <a:p>
            <a:pPr marL="357094" indent="-89273">
              <a:buFontTx/>
              <a:buChar char="-"/>
            </a:pPr>
            <a:r>
              <a:rPr lang="fr-FR" baseline="0" dirty="0" smtClean="0"/>
              <a:t>dans une perspective de 75 000 chercheurs utilisant ORCID et 120 institution d’ici à 2020, les coûts pour un consortium britannique s’élèveraient à £ 2 100 000 pour 5 ans, dont £ 513 000 pour les adhésions </a:t>
            </a:r>
          </a:p>
          <a:p>
            <a:pPr marL="357094" indent="-89273"/>
            <a:r>
              <a:rPr lang="fr-FR" b="0" baseline="0" dirty="0" smtClean="0"/>
              <a:t>- </a:t>
            </a:r>
            <a:r>
              <a:rPr lang="fr-FR" b="1" baseline="0" dirty="0" smtClean="0"/>
              <a:t>des coûts contrebalancés par les bénéfices attendus</a:t>
            </a:r>
            <a:r>
              <a:rPr lang="fr-FR" baseline="0" dirty="0" smtClean="0"/>
              <a:t> (cf. diapo) : les retombées positives sont attendues au bout de 2 à 4 ans ; il faudrait faire gagner 15 min par chercheur et 0,1 poste administratif sur 5 ans pour que cela devienne rentable. Néanmoins, pour beaucoup de parties prenantes au projet pilote, c’est moins la question financière que des améliorations du côté de l’écosystème de la communication scientifique qui sont attendues</a:t>
            </a:r>
          </a:p>
          <a:p>
            <a:r>
              <a:rPr lang="fr-FR" b="1" dirty="0">
                <a:sym typeface="Wingdings" panose="05000000000000000000" pitchFamily="2" charset="2"/>
              </a:rPr>
              <a:t>pour être pleinement efficace, l’adhésion à un consortium dont donc être vue comme un investissement à long </a:t>
            </a:r>
            <a:r>
              <a:rPr lang="fr-FR" b="1" dirty="0" smtClean="0">
                <a:sym typeface="Wingdings" panose="05000000000000000000" pitchFamily="2" charset="2"/>
              </a:rPr>
              <a:t>terme</a:t>
            </a:r>
          </a:p>
          <a:p>
            <a:endParaRPr lang="fr-FR" b="1" dirty="0" smtClean="0">
              <a:sym typeface="Wingdings" panose="05000000000000000000" pitchFamily="2" charset="2"/>
            </a:endParaRPr>
          </a:p>
          <a:p>
            <a:pPr>
              <a:spcAft>
                <a:spcPts val="603"/>
              </a:spcAft>
            </a:pPr>
            <a:r>
              <a:rPr lang="fr-FR" sz="1100" b="1" u="sng" dirty="0" smtClean="0">
                <a:solidFill>
                  <a:srgbClr val="2CACD7"/>
                </a:solidFill>
              </a:rPr>
              <a:t>Autres exemples</a:t>
            </a:r>
            <a:endParaRPr lang="fr-FR" b="1" dirty="0" smtClean="0">
              <a:sym typeface="Wingdings" panose="05000000000000000000" pitchFamily="2" charset="2"/>
            </a:endParaRPr>
          </a:p>
          <a:p>
            <a:r>
              <a:rPr lang="fr-FR" b="1" u="sng" dirty="0" smtClean="0">
                <a:sym typeface="Wingdings" panose="05000000000000000000" pitchFamily="2" charset="2"/>
              </a:rPr>
              <a:t>Exemple de la</a:t>
            </a:r>
            <a:r>
              <a:rPr lang="fr-FR" b="1" u="sng" baseline="0" dirty="0" smtClean="0">
                <a:sym typeface="Wingdings" panose="05000000000000000000" pitchFamily="2" charset="2"/>
              </a:rPr>
              <a:t> </a:t>
            </a:r>
            <a:r>
              <a:rPr lang="fr-FR" sz="1000" b="1" i="0" u="sng" strike="noStrike" baseline="0" dirty="0" smtClean="0">
                <a:latin typeface="Arial" panose="020B0604020202020204" pitchFamily="34" charset="0"/>
              </a:rPr>
              <a:t>Carnegie Mellon </a:t>
            </a:r>
            <a:r>
              <a:rPr lang="fr-FR" sz="1000" b="1" i="0" u="sng" strike="noStrike" baseline="0" dirty="0" err="1" smtClean="0">
                <a:latin typeface="Arial" panose="020B0604020202020204" pitchFamily="34" charset="0"/>
              </a:rPr>
              <a:t>University</a:t>
            </a:r>
            <a:r>
              <a:rPr lang="fr-FR" sz="1000" b="1" i="0" u="sng" strike="noStrike" baseline="0" dirty="0" smtClean="0">
                <a:latin typeface="Arial" panose="020B0604020202020204" pitchFamily="34" charset="0"/>
              </a:rPr>
              <a:t> (CMU)</a:t>
            </a:r>
            <a:r>
              <a:rPr lang="fr-FR" sz="1000" b="1" i="0" u="none" strike="noStrike" baseline="0" dirty="0" smtClean="0">
                <a:latin typeface="Arial" panose="020B0604020202020204" pitchFamily="34" charset="0"/>
              </a:rPr>
              <a:t> </a:t>
            </a:r>
            <a:r>
              <a:rPr lang="fr-FR" b="0" u="none" dirty="0" smtClean="0">
                <a:sym typeface="Wingdings" panose="05000000000000000000" pitchFamily="2" charset="2"/>
              </a:rPr>
              <a:t>(cf. Denise</a:t>
            </a:r>
            <a:r>
              <a:rPr lang="fr-FR" b="0" u="none" baseline="0" dirty="0" smtClean="0">
                <a:sym typeface="Wingdings" panose="05000000000000000000" pitchFamily="2" charset="2"/>
              </a:rPr>
              <a:t>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Troll Covey. </a:t>
            </a:r>
            <a:r>
              <a:rPr lang="fr-FR" baseline="0" dirty="0" smtClean="0"/>
              <a:t>«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ORCID @ CMU: Successes and Failures</a:t>
            </a:r>
            <a:r>
              <a:rPr lang="fr-FR" baseline="0" dirty="0" smtClean="0"/>
              <a:t>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1000" b="0" i="1" u="none" strike="noStrike" kern="1200" baseline="0" dirty="0" smtClean="0">
                <a:solidFill>
                  <a:schemeClr val="tx1"/>
                </a:solidFill>
                <a:latin typeface="Arial" panose="020B0604020202020204" pitchFamily="34" charset="0"/>
                <a:ea typeface="+mn-ea"/>
                <a:cs typeface="Arial" panose="020B0604020202020204" pitchFamily="34" charset="0"/>
              </a:rPr>
              <a:t>Journal of </a:t>
            </a:r>
            <a:r>
              <a:rPr lang="en-US" sz="1000" b="0" i="1" u="none" strike="noStrike" kern="1200" baseline="0" dirty="0" err="1" smtClean="0">
                <a:solidFill>
                  <a:schemeClr val="tx1"/>
                </a:solidFill>
                <a:latin typeface="Arial" panose="020B0604020202020204" pitchFamily="34" charset="0"/>
                <a:ea typeface="+mn-ea"/>
                <a:cs typeface="Arial" panose="020B0604020202020204" pitchFamily="34" charset="0"/>
              </a:rPr>
              <a:t>eScience</a:t>
            </a:r>
            <a:r>
              <a:rPr lang="en-US" sz="1000" b="0" i="1" u="none" strike="noStrike" kern="1200" baseline="0" dirty="0" smtClean="0">
                <a:solidFill>
                  <a:schemeClr val="tx1"/>
                </a:solidFill>
                <a:latin typeface="Arial" panose="020B0604020202020204" pitchFamily="34" charset="0"/>
                <a:ea typeface="+mn-ea"/>
                <a:cs typeface="Arial" panose="020B0604020202020204" pitchFamily="34" charset="0"/>
              </a:rPr>
              <a:t> Librarianship.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2015.</a:t>
            </a:r>
            <a:r>
              <a:rPr lang="en-US" sz="1000" b="0" i="1"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4(2): e1083. [</a:t>
            </a:r>
            <a:r>
              <a:rPr lang="en-US" sz="1000" b="0" i="0" u="none" strike="noStrike" kern="1200" baseline="0" dirty="0" err="1" smtClean="0">
                <a:solidFill>
                  <a:schemeClr val="tx1"/>
                </a:solidFill>
                <a:latin typeface="Arial" panose="020B0604020202020204" pitchFamily="34" charset="0"/>
                <a:ea typeface="+mn-ea"/>
                <a:cs typeface="Arial" panose="020B0604020202020204" pitchFamily="34" charset="0"/>
              </a:rPr>
              <a:t>en</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chemeClr val="tx1"/>
                </a:solidFill>
                <a:latin typeface="Arial" panose="020B0604020202020204" pitchFamily="34" charset="0"/>
                <a:ea typeface="+mn-ea"/>
                <a:cs typeface="Arial" panose="020B0604020202020204" pitchFamily="34" charset="0"/>
              </a:rPr>
              <a:t>ligne</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 </a:t>
            </a:r>
            <a:r>
              <a:rPr lang="en-US" sz="1000" b="0" i="0" u="none" strike="noStrike" kern="1200" baseline="0" dirty="0" err="1" smtClean="0">
                <a:solidFill>
                  <a:schemeClr val="tx1"/>
                </a:solidFill>
                <a:latin typeface="Arial" panose="020B0604020202020204" pitchFamily="34" charset="0"/>
                <a:ea typeface="+mn-ea"/>
                <a:cs typeface="Arial" panose="020B0604020202020204" pitchFamily="34" charset="0"/>
              </a:rPr>
              <a:t>Disponible</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 sur : https://escholarship.umassmed.edu/jeslib/vol4/iss2/6/)</a:t>
            </a:r>
          </a:p>
          <a:p>
            <a:r>
              <a:rPr lang="fr-FR" baseline="0" dirty="0" smtClean="0"/>
              <a:t>«</a:t>
            </a:r>
            <a:r>
              <a:rPr lang="fr-FR" i="1" baseline="0" dirty="0" smtClean="0"/>
              <a:t> </a:t>
            </a:r>
            <a:r>
              <a:rPr lang="en-US" b="1" i="1" dirty="0" smtClean="0"/>
              <a:t>Conclusions</a:t>
            </a:r>
            <a:r>
              <a:rPr lang="en-US" i="1" dirty="0" smtClean="0"/>
              <a:t>: Strategic planning does not guarantee success. Secure more than lip service from senior administrators. Recruit champions from across the institution. Develop a message that resonates with researchers. Allow sufficient time to prepare. Empower the project manager. Start with the low hanging fruit. Develop special outreach to doctoral students and postdocs.</a:t>
            </a:r>
            <a:r>
              <a:rPr lang="fr-FR" baseline="0" dirty="0" smtClean="0"/>
              <a:t> »</a:t>
            </a:r>
          </a:p>
          <a:p>
            <a:r>
              <a:rPr lang="fr-FR" b="1" u="sng" dirty="0" smtClean="0"/>
              <a:t>Australie :</a:t>
            </a:r>
            <a:r>
              <a:rPr lang="fr-FR" dirty="0" smtClean="0"/>
              <a:t> 15-30 min. gagnées par demande de subvention (cf</a:t>
            </a:r>
            <a:r>
              <a:rPr lang="fr-FR" dirty="0"/>
              <a:t>. https://</a:t>
            </a:r>
            <a:r>
              <a:rPr lang="fr-FR" dirty="0" smtClean="0"/>
              <a:t>orcid.figshare.com/articles/La_valeur_d_utiliser_des_identifiants_uniques_pour_les_chercheurs/8049671/1</a:t>
            </a:r>
          </a:p>
          <a:p>
            <a:r>
              <a:rPr lang="fr-FR" b="1" u="sng" dirty="0" smtClean="0"/>
              <a:t>Royaume-Uni:</a:t>
            </a:r>
            <a:r>
              <a:rPr lang="fr-FR" dirty="0" smtClean="0"/>
              <a:t> 0,2-0,4 ETP économisé par établissement</a:t>
            </a:r>
            <a:r>
              <a:rPr lang="fr-FR" baseline="0" dirty="0" smtClean="0"/>
              <a:t> </a:t>
            </a:r>
            <a:r>
              <a:rPr lang="fr-FR" dirty="0" smtClean="0"/>
              <a:t>(</a:t>
            </a:r>
            <a:r>
              <a:rPr lang="fr-FR" i="1" dirty="0" smtClean="0"/>
              <a:t>ibid.)</a:t>
            </a:r>
            <a:endParaRPr lang="fr-FR" u="sng"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90</a:t>
            </a:fld>
            <a:endParaRPr lang="fr-FR" dirty="0"/>
          </a:p>
        </p:txBody>
      </p:sp>
    </p:spTree>
    <p:extLst>
      <p:ext uri="{BB962C8B-B14F-4D97-AF65-F5344CB8AC3E}">
        <p14:creationId xmlns:p14="http://schemas.microsoft.com/office/powerpoint/2010/main" val="28476710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Fred </a:t>
            </a:r>
            <a:r>
              <a:rPr lang="fr-FR" dirty="0" err="1" smtClean="0"/>
              <a:t>Merceur</a:t>
            </a:r>
            <a:r>
              <a:rPr lang="fr-FR" dirty="0" smtClean="0"/>
              <a:t> et Annick </a:t>
            </a:r>
            <a:r>
              <a:rPr lang="fr-FR" dirty="0" err="1" smtClean="0"/>
              <a:t>Salaün</a:t>
            </a:r>
            <a:r>
              <a:rPr lang="fr-FR" dirty="0" smtClean="0"/>
              <a:t>. « ORCID à l’IFREMER ». </a:t>
            </a:r>
            <a:r>
              <a:rPr lang="fr-FR" i="1" dirty="0" smtClean="0"/>
              <a:t>Journée </a:t>
            </a:r>
            <a:r>
              <a:rPr lang="fr-FR" i="1" dirty="0" err="1" smtClean="0"/>
              <a:t>Innométriques</a:t>
            </a:r>
            <a:r>
              <a:rPr lang="fr-FR" i="1" dirty="0" smtClean="0"/>
              <a:t> 2017</a:t>
            </a:r>
            <a:r>
              <a:rPr lang="fr-FR" dirty="0" smtClean="0"/>
              <a:t>. 30/11/2017. [en ligne].</a:t>
            </a:r>
            <a:r>
              <a:rPr lang="fr-FR" baseline="0" dirty="0" smtClean="0"/>
              <a:t> </a:t>
            </a:r>
            <a:r>
              <a:rPr lang="fr-FR" dirty="0" smtClean="0"/>
              <a:t>Disponible sur : http://www.cnrs.fr/dist/z-outils/documents/Innometriques-2017_TR1_A.Salaun_ORCID.pdf.</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91</a:t>
            </a:fld>
            <a:endParaRPr lang="fr-FR" dirty="0"/>
          </a:p>
        </p:txBody>
      </p:sp>
    </p:spTree>
    <p:extLst>
      <p:ext uri="{BB962C8B-B14F-4D97-AF65-F5344CB8AC3E}">
        <p14:creationId xmlns:p14="http://schemas.microsoft.com/office/powerpoint/2010/main" val="20499264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http://eurocris.org/cerif-cornerstone-creation-research-information-infrastructures</a:t>
            </a:r>
          </a:p>
          <a:p>
            <a:r>
              <a:rPr lang="fr-FR" dirty="0"/>
              <a:t>Voir notamment C. Tatum, </a:t>
            </a:r>
            <a:r>
              <a:rPr lang="fr-FR" i="1" dirty="0"/>
              <a:t>op. </a:t>
            </a:r>
            <a:r>
              <a:rPr lang="fr-FR" dirty="0" err="1"/>
              <a:t>cit</a:t>
            </a:r>
            <a:r>
              <a:rPr lang="fr-FR" dirty="0"/>
              <a:t>., http://weburfist.univ-bordeaux.fr/wp-content/uploads/2015/10/20150616_TATUM_URFIST_DAI.pdf </a:t>
            </a:r>
            <a:r>
              <a:rPr lang="fr-FR" b="0" i="0" baseline="0" dirty="0" smtClean="0"/>
              <a:t>et </a:t>
            </a:r>
            <a:r>
              <a:rPr lang="fr-FR" b="0" i="0" dirty="0" smtClean="0"/>
              <a:t>L</a:t>
            </a:r>
            <a:r>
              <a:rPr lang="fr-FR" b="0" dirty="0" smtClean="0"/>
              <a:t>. Heller,</a:t>
            </a:r>
            <a:r>
              <a:rPr lang="fr-FR" b="0" baseline="0" dirty="0" smtClean="0"/>
              <a:t> </a:t>
            </a:r>
            <a:r>
              <a:rPr lang="fr-FR" b="0" i="1" baseline="0" dirty="0" smtClean="0"/>
              <a:t>op</a:t>
            </a:r>
            <a:r>
              <a:rPr lang="fr-FR" i="1" dirty="0"/>
              <a:t>. </a:t>
            </a:r>
            <a:r>
              <a:rPr lang="fr-FR" i="1" dirty="0" err="1"/>
              <a:t>cit</a:t>
            </a:r>
            <a:r>
              <a:rPr lang="fr-FR" i="1" dirty="0"/>
              <a:t>.</a:t>
            </a:r>
            <a:r>
              <a:rPr lang="fr-FR" dirty="0"/>
              <a:t>, http://blogs.lse.ac.uk/impactofsocialsciences/2015/07/16/scholarlyprofile-of-the-future/</a:t>
            </a:r>
            <a:endParaRPr lang="fr-FR" dirty="0" smtClean="0"/>
          </a:p>
          <a:p>
            <a:endParaRPr lang="fr-FR" dirty="0" smtClean="0"/>
          </a:p>
          <a:p>
            <a:r>
              <a:rPr lang="fr-FR" baseline="0" dirty="0" smtClean="0"/>
              <a:t>Développement d’outils commerciaux alimentés par les chercheurs hors institution (ex. Google </a:t>
            </a:r>
            <a:r>
              <a:rPr lang="fr-FR" baseline="0" dirty="0" err="1" smtClean="0"/>
              <a:t>scholar</a:t>
            </a:r>
            <a:r>
              <a:rPr lang="fr-FR" baseline="0" dirty="0" smtClean="0"/>
              <a:t>, réseaux sociaux professionnels ou académiques comme LinkedIn, Academia ou </a:t>
            </a:r>
            <a:r>
              <a:rPr lang="fr-FR" baseline="0" dirty="0" err="1" smtClean="0"/>
              <a:t>ResearchGate</a:t>
            </a:r>
            <a:r>
              <a:rPr lang="fr-FR" baseline="0" dirty="0" smtClean="0"/>
              <a:t>), mais où l’on ne peut généralement pas reprendre les informations (« boîtes noires »)</a:t>
            </a:r>
          </a:p>
          <a:p>
            <a:pPr marL="172170" indent="-172170">
              <a:buFont typeface="Wingdings"/>
              <a:buChar char="à"/>
            </a:pPr>
            <a:r>
              <a:rPr lang="fr-FR" baseline="0" dirty="0" smtClean="0">
                <a:sym typeface="Wingdings" panose="05000000000000000000" pitchFamily="2" charset="2"/>
              </a:rPr>
              <a:t>on ignore souvent quelles sont les pages remplies par les chercheurs de son propre établissement (complétude et mise à jour)  intérêt d’outils interopérables</a:t>
            </a:r>
          </a:p>
          <a:p>
            <a:pPr marL="172170" indent="-172170">
              <a:buFont typeface="Wingdings"/>
              <a:buChar char="à"/>
            </a:pPr>
            <a:endParaRPr lang="fr-FR" baseline="0" dirty="0" smtClean="0">
              <a:sym typeface="Wingdings" panose="05000000000000000000" pitchFamily="2" charset="2"/>
            </a:endParaRPr>
          </a:p>
          <a:p>
            <a:pPr>
              <a:spcAft>
                <a:spcPts val="603"/>
              </a:spcAft>
            </a:pPr>
            <a:r>
              <a:rPr lang="fr-FR" sz="1100" b="1" u="sng" dirty="0">
                <a:solidFill>
                  <a:srgbClr val="2CACD7"/>
                </a:solidFill>
              </a:rPr>
              <a:t>Développement de systèmes d’information de recherche </a:t>
            </a:r>
            <a:r>
              <a:rPr lang="fr-FR" b="1" baseline="0" dirty="0" smtClean="0"/>
              <a:t>/ CRIS </a:t>
            </a:r>
            <a:r>
              <a:rPr lang="fr-FR" b="1" i="0" baseline="0" dirty="0" smtClean="0"/>
              <a:t>(</a:t>
            </a:r>
            <a:r>
              <a:rPr lang="fr-FR" b="1" i="1" dirty="0" err="1"/>
              <a:t>Current</a:t>
            </a:r>
            <a:r>
              <a:rPr lang="fr-FR" b="1" i="1" dirty="0"/>
              <a:t> </a:t>
            </a:r>
            <a:r>
              <a:rPr lang="fr-FR" b="1" i="1" dirty="0" err="1"/>
              <a:t>Research</a:t>
            </a:r>
            <a:r>
              <a:rPr lang="fr-FR" b="1" i="1" dirty="0"/>
              <a:t> Information System</a:t>
            </a:r>
            <a:r>
              <a:rPr lang="fr-FR" b="1" dirty="0"/>
              <a:t>) </a:t>
            </a:r>
          </a:p>
          <a:p>
            <a:pPr algn="l"/>
            <a:r>
              <a:rPr lang="fr-FR" dirty="0" smtClean="0"/>
              <a:t>cf. Renaud </a:t>
            </a:r>
            <a:r>
              <a:rPr lang="fr-FR" dirty="0" err="1" smtClean="0"/>
              <a:t>Délémontez</a:t>
            </a:r>
            <a:r>
              <a:rPr lang="fr-FR" dirty="0" smtClean="0"/>
              <a:t>. </a:t>
            </a:r>
            <a:r>
              <a:rPr lang="fr-FR" i="1" dirty="0" smtClean="0"/>
              <a:t>Les bibliothèques universitaires face aux systèmes d'information recherche : nouveaux outils, nouveaux rôles ? </a:t>
            </a:r>
            <a:r>
              <a:rPr lang="fr-FR" dirty="0" smtClean="0"/>
              <a:t>Mémoire d’étude, ENSSIB. 01/2017.  170 p. [en ligne]. Disponible sur http://www.enssib.fr/bibliotheque-numerique/notices/67434-les-bibliotheques-universitaires-face-aux-systemes-d-information-recherche-nouveaux-outils-nouveaux-roles et Rebecca Bryant. « </a:t>
            </a:r>
            <a:r>
              <a:rPr lang="en-US" dirty="0" smtClean="0"/>
              <a:t>An increasing role for libraries in research information management</a:t>
            </a:r>
            <a:r>
              <a:rPr lang="fr-FR" dirty="0" smtClean="0"/>
              <a:t> ». </a:t>
            </a:r>
            <a:r>
              <a:rPr lang="fr-FR" i="1" dirty="0" err="1" smtClean="0"/>
              <a:t>Hanging</a:t>
            </a:r>
            <a:r>
              <a:rPr lang="fr-FR" i="1" baseline="0" dirty="0" smtClean="0"/>
              <a:t> </a:t>
            </a:r>
            <a:r>
              <a:rPr lang="fr-FR" i="1" baseline="0" dirty="0" err="1" smtClean="0"/>
              <a:t>together</a:t>
            </a:r>
            <a:r>
              <a:rPr lang="fr-FR" i="1" baseline="0" dirty="0" smtClean="0"/>
              <a:t>. The OCLC </a:t>
            </a:r>
            <a:r>
              <a:rPr lang="fr-FR" i="1" baseline="0" dirty="0" err="1" smtClean="0"/>
              <a:t>research</a:t>
            </a:r>
            <a:r>
              <a:rPr lang="fr-FR" i="1" baseline="0" dirty="0" smtClean="0"/>
              <a:t> blog. </a:t>
            </a:r>
            <a:r>
              <a:rPr lang="fr-FR" i="0" baseline="0" dirty="0" smtClean="0"/>
              <a:t>16/01/2017. [en ligne]. Disponible sur : http://hangingtogether.org/?p=5794</a:t>
            </a:r>
          </a:p>
          <a:p>
            <a:pPr algn="l"/>
            <a:endParaRPr lang="fr-FR" dirty="0" smtClean="0"/>
          </a:p>
          <a:p>
            <a:pPr marL="89273">
              <a:spcAft>
                <a:spcPts val="301"/>
              </a:spcAft>
            </a:pPr>
            <a:r>
              <a:rPr lang="fr-FR" b="1" dirty="0" smtClean="0">
                <a:solidFill>
                  <a:srgbClr val="2CACD7"/>
                </a:solidFill>
              </a:rPr>
              <a:t>- </a:t>
            </a:r>
            <a:r>
              <a:rPr lang="fr-FR" b="1" dirty="0">
                <a:solidFill>
                  <a:srgbClr val="2CACD7"/>
                </a:solidFill>
              </a:rPr>
              <a:t>principes des CRIS</a:t>
            </a:r>
          </a:p>
          <a:p>
            <a:pPr marL="267820" indent="-82897"/>
            <a:r>
              <a:rPr lang="fr-FR" dirty="0"/>
              <a:t>- promus par </a:t>
            </a:r>
            <a:r>
              <a:rPr lang="fr-FR" dirty="0" err="1"/>
              <a:t>euroCRIS</a:t>
            </a:r>
            <a:endParaRPr lang="fr-FR" dirty="0"/>
          </a:p>
          <a:p>
            <a:pPr marL="267820" indent="-82897"/>
            <a:r>
              <a:rPr lang="fr-FR" b="1" dirty="0"/>
              <a:t>- </a:t>
            </a:r>
            <a:r>
              <a:rPr lang="fr-FR" dirty="0"/>
              <a:t>pour </a:t>
            </a:r>
            <a:r>
              <a:rPr lang="fr-FR" baseline="0" dirty="0" smtClean="0"/>
              <a:t>rassembler en un seul point toutes les informations sur le personnel, les structures et la recherche : CV, unités de recherche, projets scientifiques, publications, etc. : outil de suivi de la production et de valorisation</a:t>
            </a:r>
          </a:p>
          <a:p>
            <a:pPr marL="267820" indent="-82897" defTabSz="918240">
              <a:buFontTx/>
              <a:buChar char="-"/>
              <a:defRPr/>
            </a:pPr>
            <a:r>
              <a:rPr lang="fr-FR" baseline="0" dirty="0" smtClean="0"/>
              <a:t>pouvant rassembler des informations internes de l’institution, mais aussi des informations externes (ex. : bases de données bibliographiques)</a:t>
            </a:r>
          </a:p>
          <a:p>
            <a:pPr marL="267820" indent="-82897" defTabSz="918240">
              <a:buFontTx/>
              <a:buChar char="-"/>
              <a:defRPr/>
            </a:pPr>
            <a:r>
              <a:rPr lang="fr-FR" baseline="0" dirty="0" smtClean="0"/>
              <a:t>souvent des services commerciaux avec des possibilités de réutilisation assez basses (ex. : Pure, </a:t>
            </a:r>
            <a:r>
              <a:rPr lang="fr-FR" baseline="0" dirty="0" err="1" smtClean="0"/>
              <a:t>SciVal</a:t>
            </a:r>
            <a:r>
              <a:rPr lang="fr-FR" baseline="0" dirty="0" smtClean="0"/>
              <a:t>, </a:t>
            </a:r>
            <a:r>
              <a:rPr lang="fr-FR" baseline="0" dirty="0" err="1" smtClean="0"/>
              <a:t>Symplectic</a:t>
            </a:r>
            <a:r>
              <a:rPr lang="fr-FR" baseline="0" dirty="0" smtClean="0"/>
              <a:t>) ; rarement des droits de réutilisation large comme dans le cas de VIVO ; offre commerciale encore peu développée en France, au profit de différents services, plus ou moins adaptés, faute notamment d’outil centralisé et de vrais référentiels  - surtout GRAAL, et le projet CAPLAB de l’AMUE à partir du 2</a:t>
            </a:r>
            <a:r>
              <a:rPr lang="fr-FR" baseline="30000" dirty="0" smtClean="0"/>
              <a:t>e</a:t>
            </a:r>
            <a:r>
              <a:rPr lang="fr-FR" baseline="0" dirty="0" smtClean="0"/>
              <a:t> trimestre 2017 (R. </a:t>
            </a:r>
            <a:r>
              <a:rPr lang="fr-FR" baseline="0" dirty="0" err="1" smtClean="0"/>
              <a:t>Délémontez</a:t>
            </a:r>
            <a:r>
              <a:rPr lang="fr-FR" baseline="0" dirty="0" smtClean="0"/>
              <a:t>, </a:t>
            </a:r>
            <a:r>
              <a:rPr lang="fr-FR" i="1" baseline="0" dirty="0" smtClean="0"/>
              <a:t>op. </a:t>
            </a:r>
            <a:r>
              <a:rPr lang="fr-FR" i="1" baseline="0" dirty="0" err="1" smtClean="0"/>
              <a:t>cit</a:t>
            </a:r>
            <a:r>
              <a:rPr lang="fr-FR" i="1" baseline="0" dirty="0" smtClean="0"/>
              <a:t>., </a:t>
            </a:r>
            <a:r>
              <a:rPr lang="fr-FR" i="0" baseline="0" dirty="0" smtClean="0"/>
              <a:t>http://www.enssib.fr/bibliotheque-numerique/notices/67434-les-bibliotheques-universitaires-face-aux-systemes-d-information-recherche-nouveaux-outils-nouveaux-roles </a:t>
            </a:r>
            <a:r>
              <a:rPr lang="fr-FR" dirty="0"/>
              <a:t>et Romain </a:t>
            </a:r>
            <a:r>
              <a:rPr lang="fr-FR" dirty="0" err="1"/>
              <a:t>Thouy</a:t>
            </a:r>
            <a:r>
              <a:rPr lang="fr-FR" dirty="0"/>
              <a:t>. « </a:t>
            </a:r>
            <a:r>
              <a:rPr lang="fr-FR" dirty="0" err="1"/>
              <a:t>Caplab</a:t>
            </a:r>
            <a:r>
              <a:rPr lang="fr-FR" dirty="0"/>
              <a:t>, pour un suivi de l’activité des unités ». « Autorités, identifiants, entités. L’expansion des référentiels ». Dossier spécial </a:t>
            </a:r>
            <a:r>
              <a:rPr lang="fr-FR" i="1" dirty="0"/>
              <a:t>Arabesques</a:t>
            </a:r>
            <a:r>
              <a:rPr lang="fr-FR" dirty="0"/>
              <a:t>. n°85. avril-mai-juin 2017. p. 4-21. [en ligne]. Disponible sur : http://abes.fr/Publications-Evenements/Arabesques/Arabesques-n-85, p. 14</a:t>
            </a:r>
            <a:r>
              <a:rPr lang="fr-FR" i="0" baseline="0" dirty="0" smtClean="0"/>
              <a:t>)</a:t>
            </a:r>
          </a:p>
          <a:p>
            <a:pPr marL="267820" indent="-82897" defTabSz="918240">
              <a:buFontTx/>
              <a:buChar char="-"/>
              <a:defRPr/>
            </a:pPr>
            <a:endParaRPr lang="fr-FR" i="0" baseline="0" dirty="0" smtClean="0"/>
          </a:p>
          <a:p>
            <a:pPr marL="89273">
              <a:spcAft>
                <a:spcPts val="301"/>
              </a:spcAft>
            </a:pPr>
            <a:r>
              <a:rPr lang="fr-FR" b="1" dirty="0">
                <a:solidFill>
                  <a:srgbClr val="2CACD7"/>
                </a:solidFill>
              </a:rPr>
              <a:t>- CRIS et </a:t>
            </a:r>
            <a:r>
              <a:rPr lang="fr-FR" b="1" dirty="0" smtClean="0">
                <a:solidFill>
                  <a:srgbClr val="2CACD7"/>
                </a:solidFill>
              </a:rPr>
              <a:t>identifiants </a:t>
            </a:r>
            <a:r>
              <a:rPr lang="fr-FR" b="1" dirty="0">
                <a:solidFill>
                  <a:srgbClr val="2CACD7"/>
                </a:solidFill>
              </a:rPr>
              <a:t>chercheurs</a:t>
            </a:r>
          </a:p>
          <a:p>
            <a:pPr marL="178547"/>
            <a:r>
              <a:rPr lang="fr-FR" baseline="0" dirty="0" smtClean="0"/>
              <a:t>- exemple : PURE (Elsevier) : export grâce à Scopus </a:t>
            </a:r>
            <a:r>
              <a:rPr lang="fr-FR" baseline="0" dirty="0" err="1" smtClean="0"/>
              <a:t>Author</a:t>
            </a:r>
            <a:r>
              <a:rPr lang="fr-FR" baseline="0" dirty="0" smtClean="0"/>
              <a:t> ID, ResearcherID ou ORCID</a:t>
            </a:r>
          </a:p>
          <a:p>
            <a:pPr marL="178547"/>
            <a:r>
              <a:rPr lang="fr-FR" baseline="0" dirty="0" smtClean="0"/>
              <a:t>- </a:t>
            </a:r>
            <a:r>
              <a:rPr lang="fr-FR" dirty="0"/>
              <a:t>i</a:t>
            </a:r>
            <a:r>
              <a:rPr lang="fr-FR" dirty="0" smtClean="0"/>
              <a:t>ntérêt de la</a:t>
            </a:r>
            <a:r>
              <a:rPr lang="fr-FR" baseline="0" dirty="0" smtClean="0"/>
              <a:t> haute réutilisabilité permise par ORCID (Josh Brown. « </a:t>
            </a:r>
            <a:r>
              <a:rPr lang="en-US" baseline="0" dirty="0" smtClean="0"/>
              <a:t>All about flow: ORCID and research information management systems</a:t>
            </a:r>
            <a:r>
              <a:rPr lang="fr-FR" baseline="0" dirty="0" smtClean="0"/>
              <a:t> ». </a:t>
            </a:r>
            <a:r>
              <a:rPr lang="fr-FR" i="1" baseline="0" dirty="0" smtClean="0"/>
              <a:t>ORCID. </a:t>
            </a:r>
            <a:r>
              <a:rPr lang="fr-FR" i="0" baseline="0" dirty="0" smtClean="0"/>
              <a:t>14/04/2016. [en ligne]. Disponible</a:t>
            </a:r>
            <a:r>
              <a:rPr lang="fr-FR" dirty="0"/>
              <a:t> sur : https://</a:t>
            </a:r>
            <a:r>
              <a:rPr lang="fr-FR" dirty="0" smtClean="0"/>
              <a:t>orcid.org/blog/2016/04/14/all-about-flow-orcid-and-research-information-management-systems)</a:t>
            </a:r>
            <a:endParaRPr lang="fr-FR" baseline="0" dirty="0" smtClean="0"/>
          </a:p>
          <a:p>
            <a:pPr marL="446367" indent="-89273">
              <a:buFontTx/>
              <a:buChar char="-"/>
            </a:pPr>
            <a:r>
              <a:rPr lang="fr-FR" baseline="0" dirty="0" smtClean="0"/>
              <a:t>coopère avec </a:t>
            </a:r>
            <a:r>
              <a:rPr lang="fr-FR" baseline="0" dirty="0" err="1" smtClean="0"/>
              <a:t>DSpace</a:t>
            </a:r>
            <a:r>
              <a:rPr lang="fr-FR" baseline="0" dirty="0" smtClean="0"/>
              <a:t>, </a:t>
            </a:r>
            <a:r>
              <a:rPr lang="fr-FR" baseline="0" dirty="0" err="1" smtClean="0"/>
              <a:t>DSpace</a:t>
            </a:r>
            <a:r>
              <a:rPr lang="fr-FR" baseline="0" dirty="0" smtClean="0"/>
              <a:t>-CRIS, </a:t>
            </a:r>
            <a:r>
              <a:rPr lang="fr-FR" baseline="0" dirty="0" err="1" smtClean="0"/>
              <a:t>EPrints</a:t>
            </a:r>
            <a:r>
              <a:rPr lang="fr-FR" baseline="0" dirty="0" smtClean="0"/>
              <a:t>, Hydra/</a:t>
            </a:r>
            <a:r>
              <a:rPr lang="fr-FR" baseline="0" dirty="0" err="1" smtClean="0"/>
              <a:t>Fedora</a:t>
            </a:r>
            <a:r>
              <a:rPr lang="fr-FR" baseline="0" dirty="0" smtClean="0"/>
              <a:t>, </a:t>
            </a:r>
            <a:r>
              <a:rPr lang="fr-FR" baseline="0" dirty="0" err="1" smtClean="0"/>
              <a:t>InSPIRE</a:t>
            </a:r>
            <a:r>
              <a:rPr lang="fr-FR" baseline="0" dirty="0" smtClean="0"/>
              <a:t>, </a:t>
            </a:r>
            <a:r>
              <a:rPr lang="fr-FR" baseline="0" dirty="0" err="1" smtClean="0"/>
              <a:t>Converis</a:t>
            </a:r>
            <a:r>
              <a:rPr lang="fr-FR" baseline="0" dirty="0" smtClean="0"/>
              <a:t>, Pure, </a:t>
            </a:r>
            <a:r>
              <a:rPr lang="fr-FR" baseline="0" dirty="0" err="1" smtClean="0"/>
              <a:t>Symplectic</a:t>
            </a:r>
            <a:r>
              <a:rPr lang="fr-FR" baseline="0" dirty="0" smtClean="0"/>
              <a:t>, etc.</a:t>
            </a:r>
          </a:p>
          <a:p>
            <a:pPr marL="446367" indent="-89273">
              <a:buFontTx/>
              <a:buChar char="-"/>
            </a:pPr>
            <a:r>
              <a:rPr lang="fr-FR" baseline="0" dirty="0" smtClean="0"/>
              <a:t>possibilité de récupérer les données d’ORCID pour alimenter les propres services locaux avec éventuelle synchronisation : lors d’une alerte d’ORCID, le CRIS peut utiliser la référence indiquée ou bien utiliser le DOI pour récupérer la référence complète directement chez l’éditeur ou </a:t>
            </a:r>
            <a:r>
              <a:rPr lang="fr-FR" baseline="0" dirty="0" err="1" smtClean="0"/>
              <a:t>Crossref</a:t>
            </a:r>
            <a:endParaRPr lang="fr-FR" baseline="0" dirty="0" smtClean="0"/>
          </a:p>
          <a:p>
            <a:pPr marL="446367" indent="-89273" defTabSz="918240">
              <a:defRPr/>
            </a:pPr>
            <a:r>
              <a:rPr lang="fr-FR" baseline="0" dirty="0" smtClean="0"/>
              <a:t>! parfois besoin de disposer de l’offre premium d’ORCID</a:t>
            </a:r>
          </a:p>
          <a:p>
            <a:endParaRPr lang="fr-FR" dirty="0" smtClean="0"/>
          </a:p>
          <a:p>
            <a:pPr marL="89273" indent="-97245">
              <a:spcAft>
                <a:spcPts val="301"/>
              </a:spcAft>
            </a:pPr>
            <a:r>
              <a:rPr lang="fr-FR" b="1" dirty="0">
                <a:solidFill>
                  <a:srgbClr val="2CACD7"/>
                </a:solidFill>
              </a:rPr>
              <a:t>- exemple </a:t>
            </a:r>
            <a:r>
              <a:rPr lang="fr-FR" b="1" dirty="0" smtClean="0">
                <a:solidFill>
                  <a:srgbClr val="2CACD7"/>
                </a:solidFill>
              </a:rPr>
              <a:t>d’implémentations nationales</a:t>
            </a:r>
          </a:p>
          <a:p>
            <a:pPr marL="267820" indent="-97245"/>
            <a:r>
              <a:rPr lang="fr-FR" dirty="0"/>
              <a:t>cf. Josh Brown. </a:t>
            </a:r>
            <a:r>
              <a:rPr lang="fr-FR" i="1" dirty="0"/>
              <a:t>An ORCID Update. </a:t>
            </a:r>
            <a:r>
              <a:rPr lang="fr-FR" dirty="0"/>
              <a:t>Rencontre ABES-ORCID, Montpellier, 26/08/2015. [en ligne]. Disponible sur : https://fil.abes.fr/2015/09/15/rencontre-orcid-abes-autour-didref/ et D. Fournier, </a:t>
            </a:r>
            <a:r>
              <a:rPr lang="fr-FR" i="1" dirty="0"/>
              <a:t>op. </a:t>
            </a:r>
            <a:r>
              <a:rPr lang="fr-FR" i="1" dirty="0" err="1"/>
              <a:t>cit</a:t>
            </a:r>
            <a:r>
              <a:rPr lang="fr-FR" dirty="0"/>
              <a:t>., http://weburfist.univ-bordeaux.fr/wp-content/uploads/2015/10/20150616_FOURNIER_URFIST-ID-AUTEURS.pdf)</a:t>
            </a:r>
          </a:p>
          <a:p>
            <a:pPr marL="267820" indent="-97245"/>
            <a:r>
              <a:rPr lang="fr-FR" dirty="0" smtClean="0"/>
              <a:t>- </a:t>
            </a:r>
            <a:r>
              <a:rPr lang="fr-FR" dirty="0"/>
              <a:t>le projet néerlandais d’intégration d’ORCID </a:t>
            </a:r>
            <a:r>
              <a:rPr lang="fr-FR" dirty="0" smtClean="0"/>
              <a:t>(</a:t>
            </a:r>
            <a:r>
              <a:rPr lang="fr-FR" baseline="0" dirty="0" smtClean="0"/>
              <a:t>d’après </a:t>
            </a:r>
            <a:r>
              <a:rPr lang="fr-FR" dirty="0"/>
              <a:t>C. Tatum, </a:t>
            </a:r>
            <a:r>
              <a:rPr lang="fr-FR" i="1" dirty="0"/>
              <a:t>op. </a:t>
            </a:r>
            <a:r>
              <a:rPr lang="fr-FR" dirty="0" err="1"/>
              <a:t>cit</a:t>
            </a:r>
            <a:r>
              <a:rPr lang="fr-FR" dirty="0"/>
              <a:t>., http://weburfist.univ-bordeaux.fr/wp-content/uploads/2015/10/20150616_TATUM_URFIST_DAI.pdf)</a:t>
            </a:r>
            <a:endParaRPr lang="fr-FR" baseline="0" dirty="0" smtClean="0"/>
          </a:p>
          <a:p>
            <a:pPr marL="446367" indent="-89273"/>
            <a:r>
              <a:rPr lang="fr-FR" baseline="0" dirty="0" smtClean="0"/>
              <a:t>- </a:t>
            </a:r>
            <a:r>
              <a:rPr lang="en-US" baseline="0" dirty="0" err="1" smtClean="0"/>
              <a:t>intégrer</a:t>
            </a:r>
            <a:r>
              <a:rPr lang="en-US" baseline="0" dirty="0" smtClean="0"/>
              <a:t> ORCID </a:t>
            </a:r>
            <a:r>
              <a:rPr lang="en-US" baseline="0" dirty="0" err="1" smtClean="0"/>
              <a:t>dans</a:t>
            </a:r>
            <a:r>
              <a:rPr lang="en-US" baseline="0" dirty="0" smtClean="0"/>
              <a:t> la structure des </a:t>
            </a:r>
            <a:r>
              <a:rPr lang="en-US" baseline="0" dirty="0" err="1" smtClean="0"/>
              <a:t>données</a:t>
            </a:r>
            <a:r>
              <a:rPr lang="en-US" baseline="0" dirty="0" smtClean="0"/>
              <a:t> </a:t>
            </a:r>
            <a:r>
              <a:rPr lang="en-US" dirty="0"/>
              <a:t>(CERIF)</a:t>
            </a:r>
          </a:p>
          <a:p>
            <a:pPr marL="446367" indent="-89273">
              <a:buFontTx/>
              <a:buChar char="-"/>
            </a:pPr>
            <a:r>
              <a:rPr lang="en-US" baseline="0" dirty="0" err="1" smtClean="0"/>
              <a:t>intégrer</a:t>
            </a:r>
            <a:r>
              <a:rPr lang="en-US" baseline="0" dirty="0" smtClean="0"/>
              <a:t> ORCID </a:t>
            </a:r>
            <a:r>
              <a:rPr lang="en-US" baseline="0" dirty="0" err="1" smtClean="0"/>
              <a:t>dans</a:t>
            </a:r>
            <a:r>
              <a:rPr lang="en-US" baseline="0" dirty="0" smtClean="0"/>
              <a:t> la </a:t>
            </a:r>
            <a:r>
              <a:rPr lang="en-US" baseline="0" dirty="0" err="1" smtClean="0"/>
              <a:t>chaîne</a:t>
            </a:r>
            <a:r>
              <a:rPr lang="en-US" baseline="0" dirty="0" smtClean="0"/>
              <a:t> de connection au </a:t>
            </a:r>
            <a:r>
              <a:rPr lang="en-US" baseline="0" dirty="0" err="1" smtClean="0"/>
              <a:t>système</a:t>
            </a:r>
            <a:endParaRPr lang="en-US" baseline="0" dirty="0" smtClean="0"/>
          </a:p>
          <a:p>
            <a:pPr marL="446367" indent="-89273">
              <a:buFontTx/>
              <a:buChar char="-"/>
            </a:pPr>
            <a:r>
              <a:rPr lang="en-US" baseline="0" dirty="0" err="1" smtClean="0"/>
              <a:t>lier</a:t>
            </a:r>
            <a:r>
              <a:rPr lang="en-US" baseline="0" dirty="0" smtClean="0"/>
              <a:t>/mapper ORCID à ISNI</a:t>
            </a:r>
          </a:p>
          <a:p>
            <a:pPr marL="446367" indent="-89273">
              <a:buFontTx/>
              <a:buChar char="-"/>
            </a:pPr>
            <a:r>
              <a:rPr lang="en-US" baseline="0" dirty="0" smtClean="0"/>
              <a:t>importer les </a:t>
            </a:r>
            <a:r>
              <a:rPr lang="en-US" baseline="0" dirty="0" err="1" smtClean="0"/>
              <a:t>données</a:t>
            </a:r>
            <a:r>
              <a:rPr lang="en-US" baseline="0" dirty="0" smtClean="0"/>
              <a:t> des </a:t>
            </a:r>
            <a:r>
              <a:rPr lang="en-US" baseline="0" dirty="0" err="1" smtClean="0"/>
              <a:t>comptes</a:t>
            </a:r>
            <a:r>
              <a:rPr lang="en-US" baseline="0" dirty="0" smtClean="0"/>
              <a:t> ORCID </a:t>
            </a:r>
            <a:r>
              <a:rPr lang="en-US" baseline="0" dirty="0" err="1" smtClean="0"/>
              <a:t>existants</a:t>
            </a:r>
            <a:endParaRPr lang="en-US" baseline="0" dirty="0" smtClean="0"/>
          </a:p>
          <a:p>
            <a:pPr marL="446367" indent="-89273">
              <a:buFontTx/>
              <a:buChar char="-"/>
            </a:pPr>
            <a:r>
              <a:rPr lang="en-US" baseline="0" dirty="0" err="1" smtClean="0"/>
              <a:t>créer</a:t>
            </a:r>
            <a:r>
              <a:rPr lang="en-US" baseline="0" dirty="0" smtClean="0"/>
              <a:t> de nouveaux </a:t>
            </a:r>
            <a:r>
              <a:rPr lang="en-US" baseline="0" dirty="0" err="1" smtClean="0"/>
              <a:t>comptes</a:t>
            </a:r>
            <a:r>
              <a:rPr lang="en-US" baseline="0" dirty="0" smtClean="0"/>
              <a:t> ORCID à </a:t>
            </a:r>
            <a:r>
              <a:rPr lang="en-US" baseline="0" dirty="0" err="1" smtClean="0"/>
              <a:t>partir</a:t>
            </a:r>
            <a:r>
              <a:rPr lang="en-US" baseline="0" dirty="0" smtClean="0"/>
              <a:t> du CRIS</a:t>
            </a:r>
          </a:p>
          <a:p>
            <a:pPr marL="267820" indent="-89273"/>
            <a:r>
              <a:rPr lang="fr-FR" dirty="0" smtClean="0"/>
              <a:t>- Italie</a:t>
            </a:r>
            <a:r>
              <a:rPr lang="fr-FR" baseline="0" dirty="0" smtClean="0"/>
              <a:t> : projet IRIDE utilisant les identifiants ORCID pour permettre aux chercheurs de lier les informations locales au compte Scopus pour les citations</a:t>
            </a:r>
            <a:endParaRPr lang="fr-FR" dirty="0" smtClean="0"/>
          </a:p>
          <a:p>
            <a:pPr marL="267820" lvl="1" indent="-89273"/>
            <a:r>
              <a:rPr lang="fr-FR" dirty="0" smtClean="0"/>
              <a:t>- Pays-Bas : création et connexion des ORCID avec les numéros ORCID existants ;</a:t>
            </a:r>
          </a:p>
          <a:p>
            <a:pPr marL="267820" lvl="1" indent="-89273"/>
            <a:r>
              <a:rPr lang="fr-FR" dirty="0" smtClean="0"/>
              <a:t>- Danemark : implémentation </a:t>
            </a:r>
            <a:r>
              <a:rPr lang="fr-FR" baseline="0" dirty="0" smtClean="0"/>
              <a:t>dans le CRIS PURE ; objectif : 80 % d’inscription </a:t>
            </a:r>
            <a:r>
              <a:rPr lang="fr-FR" baseline="0" dirty="0" smtClean="0">
                <a:sym typeface="Wingdings" panose="05000000000000000000" pitchFamily="2" charset="2"/>
              </a:rPr>
              <a:t> faire en sorte d’utiliser des identifiants visibles au-delà des systèmes locaux</a:t>
            </a:r>
          </a:p>
          <a:p>
            <a:pPr marL="267820" lvl="1" indent="-89273"/>
            <a:r>
              <a:rPr lang="fr-FR" baseline="0" dirty="0" smtClean="0">
                <a:sym typeface="Wingdings" panose="05000000000000000000" pitchFamily="2" charset="2"/>
              </a:rPr>
              <a:t>- Finlande : lien entre le système fédéré de gestion des identités et CV</a:t>
            </a:r>
            <a:endParaRPr lang="fr-FR" baseline="0" dirty="0" smtClean="0"/>
          </a:p>
          <a:p>
            <a:pPr marL="267820" lvl="1" indent="-89273">
              <a:buFontTx/>
              <a:buChar char="-"/>
            </a:pPr>
            <a:r>
              <a:rPr lang="fr-FR" baseline="0" dirty="0" smtClean="0"/>
              <a:t>Portugal : ORCID comme une base de la synchronisation du CRIS national (échanges de données locales, nationales et internationales), en intégrant le système national de CV (cf. </a:t>
            </a:r>
            <a:r>
              <a:rPr lang="fr-FR" b="0" i="1" baseline="0" dirty="0" smtClean="0"/>
              <a:t>supra</a:t>
            </a:r>
            <a:r>
              <a:rPr lang="fr-FR" baseline="0" dirty="0" smtClean="0"/>
              <a:t>), les CRIS locaux, </a:t>
            </a:r>
            <a:r>
              <a:rPr lang="fr-FR" baseline="0" dirty="0" err="1" smtClean="0"/>
              <a:t>DSpace</a:t>
            </a:r>
            <a:r>
              <a:rPr lang="fr-FR" baseline="0" dirty="0" smtClean="0"/>
              <a:t> et l’agrégateur OA portugais</a:t>
            </a:r>
            <a:endParaRPr lang="en-US" baseline="0" dirty="0" smtClean="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92</a:t>
            </a:fld>
            <a:endParaRPr lang="fr-FR" dirty="0"/>
          </a:p>
        </p:txBody>
      </p:sp>
    </p:spTree>
    <p:extLst>
      <p:ext uri="{BB962C8B-B14F-4D97-AF65-F5344CB8AC3E}">
        <p14:creationId xmlns:p14="http://schemas.microsoft.com/office/powerpoint/2010/main" val="36533922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François</a:t>
            </a:r>
            <a:r>
              <a:rPr lang="fr-FR" baseline="0" dirty="0" smtClean="0"/>
              <a:t> Mistral et </a:t>
            </a:r>
            <a:r>
              <a:rPr lang="fr-FR" baseline="0" dirty="0" err="1" smtClean="0"/>
              <a:t>Solenn</a:t>
            </a:r>
            <a:r>
              <a:rPr lang="fr-FR" baseline="0" dirty="0" smtClean="0"/>
              <a:t> </a:t>
            </a:r>
            <a:r>
              <a:rPr lang="fr-FR" baseline="0" dirty="0" err="1" smtClean="0"/>
              <a:t>Bihan</a:t>
            </a:r>
            <a:r>
              <a:rPr lang="fr-FR" baseline="0" dirty="0" smtClean="0"/>
              <a:t>. </a:t>
            </a:r>
            <a:r>
              <a:rPr lang="fr-FR" i="1" dirty="0" smtClean="0">
                <a:effectLst/>
                <a:latin typeface="Arial" panose="020B0604020202020204" pitchFamily="34" charset="0"/>
              </a:rPr>
              <a:t>Workflow SAMPRA : identification IdRef. </a:t>
            </a:r>
            <a:r>
              <a:rPr lang="fr-FR" dirty="0" smtClean="0">
                <a:effectLst/>
                <a:latin typeface="Arial" panose="020B0604020202020204" pitchFamily="34" charset="0"/>
              </a:rPr>
              <a:t>01/02/2016. [en ligne]. Disponible sur : http://www.couperin.org/images/stories/AO/Workflow_SAMPRA_IdRef.pdf.</a:t>
            </a:r>
          </a:p>
          <a:p>
            <a:r>
              <a:rPr lang="fr-FR" baseline="0" dirty="0" smtClean="0"/>
              <a:t>En complément, voir </a:t>
            </a:r>
            <a:r>
              <a:rPr lang="fr-FR" dirty="0"/>
              <a:t>Couperin, </a:t>
            </a:r>
            <a:r>
              <a:rPr lang="fr-FR" i="1" dirty="0"/>
              <a:t>op. </a:t>
            </a:r>
            <a:r>
              <a:rPr lang="fr-FR" i="1" dirty="0" err="1"/>
              <a:t>cit</a:t>
            </a:r>
            <a:r>
              <a:rPr lang="fr-FR" i="1" dirty="0"/>
              <a:t>., </a:t>
            </a:r>
            <a:r>
              <a:rPr lang="fr-FR" dirty="0"/>
              <a:t>http://monsitedemo.com/couperin/images/stories/AO/CR_gtao_20160202.pdf, </a:t>
            </a:r>
            <a:r>
              <a:rPr lang="fr-FR" baseline="0" dirty="0" smtClean="0"/>
              <a:t>BIUS Santé. « 8 questions sur SIGAPS et SAMPRA ». </a:t>
            </a:r>
            <a:r>
              <a:rPr lang="fr-FR" i="1" baseline="0" dirty="0" smtClean="0"/>
              <a:t>Le blog actualités de la BIU Santé. </a:t>
            </a:r>
            <a:r>
              <a:rPr lang="fr-FR" i="0" baseline="0" dirty="0" smtClean="0"/>
              <a:t>20/01/2016. [en ligne]. Disponible sur : http://www2.biusante.parisdescartes.fr/wordpress/index.php/sigaps-sampra/ et </a:t>
            </a:r>
            <a:r>
              <a:rPr lang="fr-FR" i="0" baseline="0" dirty="0" err="1" smtClean="0"/>
              <a:t>Solenn</a:t>
            </a:r>
            <a:r>
              <a:rPr lang="fr-FR" i="0" baseline="0" dirty="0" smtClean="0"/>
              <a:t> </a:t>
            </a:r>
            <a:r>
              <a:rPr lang="fr-FR" i="0" baseline="0" dirty="0" err="1" smtClean="0"/>
              <a:t>Bihan</a:t>
            </a:r>
            <a:r>
              <a:rPr lang="fr-FR" i="0" baseline="0" dirty="0" smtClean="0"/>
              <a:t> et Patrick Devos. </a:t>
            </a:r>
            <a:r>
              <a:rPr lang="fr-FR" i="1" baseline="0" dirty="0" smtClean="0"/>
              <a:t>Quelques usages de SAMPRA</a:t>
            </a:r>
            <a:r>
              <a:rPr lang="fr-FR" i="0" baseline="0" dirty="0" smtClean="0"/>
              <a:t>. 04/2016. Présentation. 16 p. [en ligne]. Disponible sur : http://recherche.univ-lille2.fr/fileadmin/user_upload/SAMPRA/Diaporama_de_pr%C3%A9sentation_Sampra_avril_2016.pdf.</a:t>
            </a:r>
          </a:p>
          <a:p>
            <a:endParaRPr lang="fr-FR" dirty="0" smtClean="0"/>
          </a:p>
          <a:p>
            <a:pPr marL="89273">
              <a:spcAft>
                <a:spcPts val="301"/>
              </a:spcAft>
            </a:pPr>
            <a:r>
              <a:rPr lang="fr-FR" b="1" dirty="0">
                <a:solidFill>
                  <a:srgbClr val="2CACD7"/>
                </a:solidFill>
              </a:rPr>
              <a:t>- </a:t>
            </a:r>
            <a:r>
              <a:rPr lang="fr-FR" b="1" dirty="0" smtClean="0">
                <a:solidFill>
                  <a:srgbClr val="2CACD7"/>
                </a:solidFill>
              </a:rPr>
              <a:t>exemple de SAMPRA en France </a:t>
            </a:r>
            <a:r>
              <a:rPr lang="fr-FR" dirty="0"/>
              <a:t>(</a:t>
            </a:r>
            <a:r>
              <a:rPr lang="fr-FR" i="1" dirty="0"/>
              <a:t>ibid.</a:t>
            </a:r>
            <a:r>
              <a:rPr lang="fr-FR" dirty="0"/>
              <a:t>)</a:t>
            </a:r>
            <a:endParaRPr lang="fr-FR" sz="2000" b="1" dirty="0">
              <a:solidFill>
                <a:srgbClr val="FF0000"/>
              </a:solidFill>
            </a:endParaRPr>
          </a:p>
          <a:p>
            <a:pPr marL="267820" indent="-89273"/>
            <a:r>
              <a:rPr lang="fr-FR" dirty="0" smtClean="0"/>
              <a:t>- SAMPRA (</a:t>
            </a:r>
            <a:r>
              <a:rPr lang="en-US" i="1" dirty="0" smtClean="0"/>
              <a:t>Software for Analysis and Management of Publications &amp; Research Assessment</a:t>
            </a:r>
            <a:r>
              <a:rPr lang="en-US" dirty="0" smtClean="0"/>
              <a:t>) : </a:t>
            </a:r>
            <a:r>
              <a:rPr lang="en-US" baseline="0" dirty="0" err="1" smtClean="0"/>
              <a:t>successeur</a:t>
            </a:r>
            <a:r>
              <a:rPr lang="en-US" baseline="0" dirty="0" smtClean="0"/>
              <a:t> de SIGAPS (</a:t>
            </a:r>
            <a:r>
              <a:rPr lang="en-US" baseline="0" dirty="0" err="1" smtClean="0"/>
              <a:t>Système</a:t>
            </a:r>
            <a:r>
              <a:rPr lang="en-US" baseline="0" dirty="0" smtClean="0"/>
              <a:t> </a:t>
            </a:r>
            <a:r>
              <a:rPr lang="en-US" baseline="0" dirty="0" err="1" smtClean="0"/>
              <a:t>d’interrogation</a:t>
            </a:r>
            <a:r>
              <a:rPr lang="en-US" baseline="0" dirty="0" smtClean="0"/>
              <a:t>, de </a:t>
            </a:r>
            <a:r>
              <a:rPr lang="en-US" baseline="0" dirty="0" err="1" smtClean="0"/>
              <a:t>gestion</a:t>
            </a:r>
            <a:r>
              <a:rPr lang="en-US" baseline="0" dirty="0" smtClean="0"/>
              <a:t> et </a:t>
            </a:r>
            <a:r>
              <a:rPr lang="en-US" baseline="0" dirty="0" err="1" smtClean="0"/>
              <a:t>d’analyse</a:t>
            </a:r>
            <a:r>
              <a:rPr lang="en-US" baseline="0" dirty="0" smtClean="0"/>
              <a:t> des publications </a:t>
            </a:r>
            <a:r>
              <a:rPr lang="en-US" baseline="0" dirty="0" err="1" smtClean="0"/>
              <a:t>scientifiques</a:t>
            </a:r>
            <a:r>
              <a:rPr lang="en-US" baseline="0" dirty="0" smtClean="0"/>
              <a:t>), </a:t>
            </a:r>
            <a:r>
              <a:rPr lang="en-US" baseline="0" dirty="0" err="1" smtClean="0"/>
              <a:t>recensant</a:t>
            </a:r>
            <a:r>
              <a:rPr lang="en-US" baseline="0" dirty="0" smtClean="0"/>
              <a:t> les publications des </a:t>
            </a:r>
            <a:r>
              <a:rPr lang="en-US" baseline="0" dirty="0" err="1" smtClean="0"/>
              <a:t>médecins</a:t>
            </a:r>
            <a:r>
              <a:rPr lang="en-US" baseline="0" dirty="0" smtClean="0"/>
              <a:t> sur PubMed et WOS Core Collection</a:t>
            </a:r>
          </a:p>
          <a:p>
            <a:pPr marL="267820" indent="-89273"/>
            <a:r>
              <a:rPr lang="en-US" baseline="0" dirty="0" smtClean="0"/>
              <a:t>- </a:t>
            </a:r>
            <a:r>
              <a:rPr lang="en-US" baseline="0" dirty="0" err="1" smtClean="0"/>
              <a:t>intégration</a:t>
            </a:r>
            <a:r>
              <a:rPr lang="en-US" baseline="0" dirty="0" smtClean="0"/>
              <a:t> du ResearcherID, </a:t>
            </a:r>
            <a:r>
              <a:rPr lang="en-US" baseline="0" dirty="0" err="1" smtClean="0"/>
              <a:t>d’ORCID</a:t>
            </a:r>
            <a:r>
              <a:rPr lang="en-US" dirty="0" smtClean="0"/>
              <a:t> et</a:t>
            </a:r>
            <a:r>
              <a:rPr lang="en-US" baseline="0" dirty="0" smtClean="0"/>
              <a:t> IdRef</a:t>
            </a:r>
          </a:p>
          <a:p>
            <a:pPr marL="267820" indent="-89273"/>
            <a:r>
              <a:rPr lang="fr-FR" dirty="0"/>
              <a:t>- projet (en 1/2016) : pouvoir </a:t>
            </a:r>
            <a:r>
              <a:rPr lang="fr-FR" dirty="0" smtClean="0"/>
              <a:t>créer automatiquement</a:t>
            </a:r>
            <a:r>
              <a:rPr lang="fr-FR" baseline="0" dirty="0" smtClean="0"/>
              <a:t> des </a:t>
            </a:r>
            <a:r>
              <a:rPr lang="fr-FR" baseline="0" dirty="0" err="1" smtClean="0"/>
              <a:t>ResearcherID</a:t>
            </a:r>
            <a:r>
              <a:rPr lang="fr-FR" baseline="0" dirty="0" smtClean="0"/>
              <a:t> et des numéros ORCID, et pouvoir transférer dans les deux bases les publications validées par un chercheur dans SAMPRA</a:t>
            </a:r>
            <a:endParaRPr lang="fr-FR" dirty="0" smtClean="0"/>
          </a:p>
          <a:p>
            <a:pPr marL="267820" indent="-89273">
              <a:buFont typeface="Wingdings"/>
              <a:buChar char="à"/>
            </a:pPr>
            <a:r>
              <a:rPr lang="fr-FR" dirty="0">
                <a:sym typeface="Wingdings" panose="05000000000000000000" pitchFamily="2" charset="2"/>
              </a:rPr>
              <a:t>moyen d’améliorer la visibilité des institutions, et de la recherche française, dans le WOS </a:t>
            </a:r>
            <a:r>
              <a:rPr lang="fr-FR" dirty="0" smtClean="0">
                <a:sym typeface="Wingdings" panose="05000000000000000000" pitchFamily="2" charset="2"/>
              </a:rPr>
              <a:t>(programme </a:t>
            </a:r>
            <a:r>
              <a:rPr lang="fr-FR" i="1" dirty="0" err="1" smtClean="0">
                <a:sym typeface="Wingdings" panose="05000000000000000000" pitchFamily="2" charset="2"/>
              </a:rPr>
              <a:t>Organizations-Enhanced</a:t>
            </a:r>
            <a:r>
              <a:rPr lang="fr-FR" dirty="0">
                <a:sym typeface="Wingdings" panose="05000000000000000000" pitchFamily="2" charset="2"/>
              </a:rPr>
              <a:t>)</a:t>
            </a:r>
          </a:p>
          <a:p>
            <a:pPr marL="267820" indent="-89273"/>
            <a:r>
              <a:rPr lang="fr-FR" b="0" i="0" baseline="0" dirty="0" smtClean="0">
                <a:sym typeface="Wingdings" panose="05000000000000000000" pitchFamily="2" charset="2"/>
              </a:rPr>
              <a:t>- exemple de Lille 2 (</a:t>
            </a:r>
            <a:r>
              <a:rPr lang="fr-FR" b="0" i="0" dirty="0" smtClean="0"/>
              <a:t>Couperin, </a:t>
            </a:r>
            <a:r>
              <a:rPr lang="fr-FR" b="0" i="1" dirty="0" smtClean="0"/>
              <a:t>op. </a:t>
            </a:r>
            <a:r>
              <a:rPr lang="fr-FR" b="0" i="1" dirty="0" err="1" smtClean="0"/>
              <a:t>cit</a:t>
            </a:r>
            <a:r>
              <a:rPr lang="fr-FR" b="0" i="1" dirty="0" smtClean="0"/>
              <a:t>., </a:t>
            </a:r>
            <a:r>
              <a:rPr lang="fr-FR" b="0" i="0" dirty="0" smtClean="0"/>
              <a:t>http://monsitedemo.com/couperin/images/stories/AO/CR_gtao_20160202.pdf)</a:t>
            </a:r>
            <a:r>
              <a:rPr lang="fr-FR" b="0" i="0" baseline="0" dirty="0" smtClean="0"/>
              <a:t> </a:t>
            </a:r>
            <a:r>
              <a:rPr lang="fr-FR" b="0" i="0" u="none" baseline="0" dirty="0" smtClean="0"/>
              <a:t>via </a:t>
            </a:r>
            <a:r>
              <a:rPr lang="fr-FR" dirty="0" smtClean="0"/>
              <a:t>collaboration université /ABES avec IdRef</a:t>
            </a:r>
          </a:p>
          <a:p>
            <a:endParaRPr lang="fr-FR" dirty="0" smtClean="0"/>
          </a:p>
          <a:p>
            <a:pPr marL="89273">
              <a:spcAft>
                <a:spcPts val="301"/>
              </a:spcAft>
            </a:pPr>
            <a:r>
              <a:rPr lang="fr-FR" b="1" dirty="0" smtClean="0">
                <a:solidFill>
                  <a:srgbClr val="2CACD7"/>
                </a:solidFill>
              </a:rPr>
              <a:t>- exemple d’une implémentation locale : l’université </a:t>
            </a:r>
            <a:r>
              <a:rPr lang="fr-FR" b="1" dirty="0">
                <a:solidFill>
                  <a:srgbClr val="2CACD7"/>
                </a:solidFill>
              </a:rPr>
              <a:t>du Michigan </a:t>
            </a:r>
          </a:p>
          <a:p>
            <a:pPr marL="267820" indent="-89273"/>
            <a:r>
              <a:rPr lang="fr-FR" baseline="0" dirty="0" smtClean="0"/>
              <a:t>cf. Merle Rosenzweig. « </a:t>
            </a:r>
            <a:r>
              <a:rPr lang="en-US" baseline="0" dirty="0" smtClean="0"/>
              <a:t>Implementation of Open Researcher and Contributor ID (ORCID) at a Large Academic Institution</a:t>
            </a:r>
            <a:r>
              <a:rPr lang="fr-FR" dirty="0" smtClean="0"/>
              <a:t> ». 07/2014. [en ligne]. </a:t>
            </a:r>
            <a:r>
              <a:rPr lang="fr-FR" dirty="0"/>
              <a:t>Disponible sur : https://</a:t>
            </a:r>
            <a:r>
              <a:rPr lang="fr-FR" dirty="0" smtClean="0"/>
              <a:t>www.sla.org/wp-content/uploads/2014/07/Open-Researcher.pdf</a:t>
            </a:r>
            <a:r>
              <a:rPr lang="fr-FR" baseline="0" dirty="0" smtClean="0"/>
              <a:t/>
            </a:r>
            <a:br>
              <a:rPr lang="fr-FR" baseline="0" dirty="0" smtClean="0"/>
            </a:br>
            <a:r>
              <a:rPr lang="fr-FR" baseline="0" dirty="0" smtClean="0"/>
              <a:t>- membre d’ORCID, à partir de 2012</a:t>
            </a:r>
          </a:p>
          <a:p>
            <a:pPr marL="267820" indent="-89273">
              <a:buFontTx/>
              <a:buChar char="-"/>
            </a:pPr>
            <a:r>
              <a:rPr lang="fr-FR" baseline="0" dirty="0" smtClean="0"/>
              <a:t>rôle central de la bibliothèque : </a:t>
            </a:r>
          </a:p>
          <a:p>
            <a:pPr marL="446367" lvl="1" indent="-89273">
              <a:buFontTx/>
              <a:buChar char="-"/>
            </a:pPr>
            <a:r>
              <a:rPr lang="fr-FR" baseline="0" dirty="0" smtClean="0"/>
              <a:t>d’abord assignation d’un numéro ORCID à tous les bibliothécaires (200) personnes, avant de créer des profils pour les chercheurs de manière proactive [mais ORCID  a fait disparaître depuis cette fonctionnalité pour que ce soit les chercheurs eux-mêmes qui créent leur compte]</a:t>
            </a:r>
          </a:p>
          <a:p>
            <a:pPr marL="446367" lvl="1" indent="-89273">
              <a:buFontTx/>
              <a:buChar char="-"/>
            </a:pPr>
            <a:r>
              <a:rPr lang="fr-FR" baseline="0" dirty="0" smtClean="0"/>
              <a:t>implémentation ensuite dans l’entrepôt institutionnel, puis dans d’autres systèmes d’information locaux (annuaire, système de profil)</a:t>
            </a:r>
          </a:p>
          <a:p>
            <a:pPr marL="267820" indent="-89273">
              <a:buFontTx/>
              <a:buChar char="-"/>
            </a:pPr>
            <a:r>
              <a:rPr lang="fr-FR" baseline="0" dirty="0" smtClean="0"/>
              <a:t>tâches : accompagnement à l’utilisation d’ORCID, utilisation des API et des données d’ORCID, implémentation des identifiants ORCID dans d’autres systèmes de l’université</a:t>
            </a:r>
          </a:p>
          <a:p>
            <a:pPr marL="172170" indent="-172170">
              <a:buFontTx/>
              <a:buChar cha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93</a:t>
            </a:fld>
            <a:endParaRPr lang="fr-FR" dirty="0"/>
          </a:p>
        </p:txBody>
      </p:sp>
    </p:spTree>
    <p:extLst>
      <p:ext uri="{BB962C8B-B14F-4D97-AF65-F5344CB8AC3E}">
        <p14:creationId xmlns:p14="http://schemas.microsoft.com/office/powerpoint/2010/main" val="7214892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b="0" dirty="0" smtClean="0"/>
              <a:t>Références : </a:t>
            </a:r>
            <a:r>
              <a:rPr lang="en-US" dirty="0"/>
              <a:t>Rob Johnson et </a:t>
            </a:r>
            <a:r>
              <a:rPr lang="en-US" dirty="0" err="1"/>
              <a:t>Mattia</a:t>
            </a:r>
            <a:r>
              <a:rPr lang="en-US" dirty="0"/>
              <a:t> </a:t>
            </a:r>
            <a:r>
              <a:rPr lang="en-US" dirty="0" err="1"/>
              <a:t>Fosci</a:t>
            </a:r>
            <a:r>
              <a:rPr lang="en-US" dirty="0"/>
              <a:t>. </a:t>
            </a:r>
            <a:r>
              <a:rPr lang="en-US" i="1" dirty="0"/>
              <a:t>Putting down roots. Securing the future of open access policies</a:t>
            </a:r>
            <a:r>
              <a:rPr lang="en-US" dirty="0"/>
              <a:t>. Rapport Knowledge Exchange [</a:t>
            </a:r>
            <a:r>
              <a:rPr lang="en-US" dirty="0" err="1"/>
              <a:t>Allemagne</a:t>
            </a:r>
            <a:r>
              <a:rPr lang="en-US" dirty="0"/>
              <a:t>, </a:t>
            </a:r>
            <a:r>
              <a:rPr lang="en-US" dirty="0" err="1"/>
              <a:t>Danemark</a:t>
            </a:r>
            <a:r>
              <a:rPr lang="en-US" dirty="0"/>
              <a:t>, </a:t>
            </a:r>
            <a:r>
              <a:rPr lang="en-US" dirty="0" err="1"/>
              <a:t>Finlande</a:t>
            </a:r>
            <a:r>
              <a:rPr lang="en-US" dirty="0"/>
              <a:t>, Pays-Bas et </a:t>
            </a:r>
            <a:r>
              <a:rPr lang="en-US" dirty="0" err="1"/>
              <a:t>Royaume-Uni</a:t>
            </a:r>
            <a:r>
              <a:rPr lang="en-US" dirty="0"/>
              <a:t>]. 01/2016. 27 p. </a:t>
            </a:r>
            <a:r>
              <a:rPr lang="fr-FR" dirty="0"/>
              <a:t>[en ligne]. Disponible sur : http://repository.jisc.ac.uk/6269/10/final-KE-Report-V5.1-20JAN2016.pdf et Neil Jacobs et Sarah </a:t>
            </a:r>
            <a:r>
              <a:rPr lang="fr-FR" dirty="0" err="1"/>
              <a:t>Fahmy</a:t>
            </a:r>
            <a:r>
              <a:rPr lang="fr-FR" dirty="0"/>
              <a:t>. </a:t>
            </a:r>
            <a:r>
              <a:rPr lang="en-US" i="1" dirty="0"/>
              <a:t>Implementing Open Access: some practical steps your institution can take</a:t>
            </a:r>
            <a:r>
              <a:rPr lang="en-US" dirty="0"/>
              <a:t>. 09/2015, m. à j. 01/2017. 7 p. </a:t>
            </a:r>
            <a:r>
              <a:rPr lang="fr-FR" dirty="0"/>
              <a:t>[en ligne]. Disponible sur : https://www.jisc.ac.uk/sites/default/files/oa-top-tips.pdf</a:t>
            </a:r>
          </a:p>
          <a:p>
            <a:pPr defTabSz="918240">
              <a:spcAft>
                <a:spcPts val="603"/>
              </a:spcAft>
              <a:defRPr/>
            </a:pPr>
            <a:endParaRPr lang="fr-FR" sz="1100" b="1" u="sng" dirty="0">
              <a:solidFill>
                <a:srgbClr val="2CACD7"/>
              </a:solidFill>
            </a:endParaRPr>
          </a:p>
          <a:p>
            <a:pPr defTabSz="918240">
              <a:spcAft>
                <a:spcPts val="603"/>
              </a:spcAft>
              <a:defRPr/>
            </a:pPr>
            <a:r>
              <a:rPr lang="fr-FR" sz="1100" b="1" u="sng" dirty="0">
                <a:solidFill>
                  <a:srgbClr val="2CACD7"/>
                </a:solidFill>
              </a:rPr>
              <a:t>Identifiants et </a:t>
            </a:r>
            <a:r>
              <a:rPr lang="fr-FR" sz="1100" b="1" i="1" u="sng" dirty="0">
                <a:solidFill>
                  <a:srgbClr val="2CACD7"/>
                </a:solidFill>
              </a:rPr>
              <a:t>open access</a:t>
            </a:r>
          </a:p>
          <a:p>
            <a:pPr marL="178547" indent="-89273" defTabSz="918240">
              <a:spcAft>
                <a:spcPts val="301"/>
              </a:spcAft>
              <a:defRPr/>
            </a:pPr>
            <a:r>
              <a:rPr lang="fr-FR" b="1" dirty="0" smtClean="0">
                <a:solidFill>
                  <a:srgbClr val="2CACD7"/>
                </a:solidFill>
              </a:rPr>
              <a:t>- des besoins techniques</a:t>
            </a:r>
          </a:p>
          <a:p>
            <a:pPr marL="267820" indent="-89273" defTabSz="918240">
              <a:defRPr/>
            </a:pPr>
            <a:r>
              <a:rPr lang="fr-FR" dirty="0" smtClean="0"/>
              <a:t>- besoin </a:t>
            </a:r>
            <a:r>
              <a:rPr lang="fr-FR" dirty="0"/>
              <a:t>d’infrastructures en </a:t>
            </a:r>
            <a:r>
              <a:rPr lang="fr-FR" i="1" dirty="0"/>
              <a:t>open access </a:t>
            </a:r>
            <a:r>
              <a:rPr lang="fr-FR" dirty="0"/>
              <a:t>pour soutendre les politiques en faveur de l’</a:t>
            </a:r>
            <a:r>
              <a:rPr lang="fr-FR" i="1" dirty="0"/>
              <a:t>open access</a:t>
            </a:r>
            <a:r>
              <a:rPr lang="fr-FR" dirty="0"/>
              <a:t>, qu’elles </a:t>
            </a:r>
            <a:r>
              <a:rPr lang="fr-FR" b="0" i="0" u="none" baseline="0" dirty="0" smtClean="0"/>
              <a:t>soient pour le </a:t>
            </a:r>
            <a:r>
              <a:rPr lang="fr-FR" b="0" i="1" u="none" baseline="0" dirty="0" smtClean="0"/>
              <a:t>gold</a:t>
            </a:r>
            <a:r>
              <a:rPr lang="fr-FR" b="0" i="0" u="none" baseline="0" dirty="0" smtClean="0"/>
              <a:t> [publication] ou le </a:t>
            </a:r>
            <a:r>
              <a:rPr lang="fr-FR" b="0" i="1" u="none" baseline="0" dirty="0" smtClean="0"/>
              <a:t>green open access</a:t>
            </a:r>
            <a:r>
              <a:rPr lang="fr-FR" b="1" dirty="0" smtClean="0"/>
              <a:t> </a:t>
            </a:r>
            <a:r>
              <a:rPr lang="fr-FR" b="0" dirty="0" smtClean="0"/>
              <a:t>[archivage] </a:t>
            </a:r>
            <a:r>
              <a:rPr lang="fr-FR" dirty="0" smtClean="0"/>
              <a:t>(in </a:t>
            </a:r>
            <a:r>
              <a:rPr lang="en-US" dirty="0"/>
              <a:t>Rob Johnson et </a:t>
            </a:r>
            <a:r>
              <a:rPr lang="en-US" dirty="0" err="1"/>
              <a:t>Mattia</a:t>
            </a:r>
            <a:r>
              <a:rPr lang="en-US" dirty="0"/>
              <a:t> </a:t>
            </a:r>
            <a:r>
              <a:rPr lang="en-US" dirty="0" err="1"/>
              <a:t>Fosci</a:t>
            </a:r>
            <a:r>
              <a:rPr lang="en-US" dirty="0"/>
              <a:t>, </a:t>
            </a:r>
            <a:r>
              <a:rPr lang="en-US" i="1" dirty="0"/>
              <a:t>op. cit.</a:t>
            </a:r>
            <a:r>
              <a:rPr lang="en-US" dirty="0"/>
              <a:t>, </a:t>
            </a:r>
            <a:r>
              <a:rPr lang="fr-FR" dirty="0"/>
              <a:t>http://</a:t>
            </a:r>
            <a:r>
              <a:rPr lang="fr-FR" b="0" dirty="0" smtClean="0"/>
              <a:t>repository.jisc.ac.uk/6269/10/final-KE-Report-V5.1-20JAN2016.pdf) : </a:t>
            </a:r>
            <a:r>
              <a:rPr lang="fr-FR" baseline="0" dirty="0" smtClean="0"/>
              <a:t>les </a:t>
            </a:r>
            <a:r>
              <a:rPr lang="fr-FR" dirty="0" smtClean="0"/>
              <a:t>services sous-jacents, </a:t>
            </a:r>
            <a:r>
              <a:rPr lang="fr-FR" baseline="0" dirty="0" smtClean="0"/>
              <a:t>incluant les identifiants comme ORCID sont souvent invisibles pour l’usager final </a:t>
            </a:r>
            <a:r>
              <a:rPr lang="fr-FR" b="0" baseline="0" dirty="0" smtClean="0"/>
              <a:t>mais </a:t>
            </a:r>
            <a:r>
              <a:rPr lang="fr-FR" b="0" dirty="0" smtClean="0"/>
              <a:t>sont nécessaires à </a:t>
            </a:r>
            <a:r>
              <a:rPr lang="fr-FR" b="0" baseline="0" dirty="0" smtClean="0"/>
              <a:t>la </a:t>
            </a:r>
            <a:r>
              <a:rPr lang="fr-FR" baseline="0" dirty="0" smtClean="0"/>
              <a:t>chaîne de travail nécessaire pour se </a:t>
            </a:r>
            <a:r>
              <a:rPr lang="fr-FR" b="0" baseline="0" dirty="0" smtClean="0"/>
              <a:t>conformer </a:t>
            </a:r>
            <a:r>
              <a:rPr lang="fr-FR" b="0" dirty="0" smtClean="0"/>
              <a:t>aux exigences des politiques</a:t>
            </a:r>
            <a:r>
              <a:rPr lang="fr-FR" b="0" baseline="0" dirty="0" smtClean="0"/>
              <a:t> d’</a:t>
            </a:r>
            <a:r>
              <a:rPr lang="fr-FR" b="0" i="1" baseline="0" dirty="0" smtClean="0"/>
              <a:t>open access </a:t>
            </a:r>
            <a:r>
              <a:rPr lang="fr-FR" b="0" baseline="0" dirty="0" smtClean="0"/>
              <a:t>: </a:t>
            </a:r>
            <a:r>
              <a:rPr lang="fr-FR" b="0" dirty="0" smtClean="0"/>
              <a:t> concerne </a:t>
            </a:r>
            <a:r>
              <a:rPr lang="fr-FR" dirty="0"/>
              <a:t>également les normes (ex. : pour les licences et les versions des articles) et les métadonnées [compléments p. 14-16] </a:t>
            </a:r>
          </a:p>
          <a:p>
            <a:pPr marL="267820" indent="-89273" defTabSz="918240">
              <a:defRPr/>
            </a:pPr>
            <a:r>
              <a:rPr lang="fr-FR" dirty="0"/>
              <a:t>- étapes pour implémenter une politique d’</a:t>
            </a:r>
            <a:r>
              <a:rPr lang="fr-FR" i="1" dirty="0"/>
              <a:t>open access</a:t>
            </a:r>
            <a:r>
              <a:rPr lang="fr-FR" dirty="0"/>
              <a:t> pour une institution : pour le JISC (et dans le contexte particulier du Royaume-Uni et de son consortium ORCID), 4 étapes pour démarrer : 1° établir une politique, 2° réaliser une évaluation des coûts de base, 3°  développer un plan de communication, 4° implémenter ORCID</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94</a:t>
            </a:fld>
            <a:endParaRPr lang="fr-FR" dirty="0"/>
          </a:p>
        </p:txBody>
      </p:sp>
    </p:spTree>
    <p:extLst>
      <p:ext uri="{BB962C8B-B14F-4D97-AF65-F5344CB8AC3E}">
        <p14:creationId xmlns:p14="http://schemas.microsoft.com/office/powerpoint/2010/main" val="35717854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Rob Johnson et </a:t>
            </a:r>
            <a:r>
              <a:rPr lang="en-US" dirty="0" err="1"/>
              <a:t>Mattia</a:t>
            </a:r>
            <a:r>
              <a:rPr lang="en-US" dirty="0"/>
              <a:t> </a:t>
            </a:r>
            <a:r>
              <a:rPr lang="en-US" dirty="0" err="1"/>
              <a:t>Fosci</a:t>
            </a:r>
            <a:r>
              <a:rPr lang="fr-FR" dirty="0"/>
              <a:t>, </a:t>
            </a:r>
            <a:r>
              <a:rPr lang="fr-FR" i="1" dirty="0"/>
              <a:t>op. </a:t>
            </a:r>
            <a:r>
              <a:rPr lang="fr-FR" i="1" dirty="0" err="1"/>
              <a:t>cit</a:t>
            </a:r>
            <a:r>
              <a:rPr lang="fr-FR" i="1" dirty="0"/>
              <a:t>., </a:t>
            </a:r>
            <a:r>
              <a:rPr lang="fr-FR" dirty="0"/>
              <a:t>http://repository.jisc.ac.uk/6269/10/final-KE-Report-V5.1-20JAN2016.pdf</a:t>
            </a:r>
            <a:endParaRPr lang="fr-FR" i="1" dirty="0"/>
          </a:p>
          <a:p>
            <a:endParaRPr lang="fr-FR" b="1" i="1" dirty="0">
              <a:solidFill>
                <a:srgbClr val="FF0000"/>
              </a:solidFill>
            </a:endParaRPr>
          </a:p>
          <a:p>
            <a:pPr marL="89273">
              <a:spcAft>
                <a:spcPts val="301"/>
              </a:spcAft>
            </a:pPr>
            <a:r>
              <a:rPr lang="fr-FR" b="1" dirty="0">
                <a:solidFill>
                  <a:srgbClr val="2CACD7"/>
                </a:solidFill>
              </a:rPr>
              <a:t>- </a:t>
            </a:r>
            <a:r>
              <a:rPr lang="fr-FR" b="1" dirty="0" smtClean="0">
                <a:solidFill>
                  <a:srgbClr val="2CACD7"/>
                </a:solidFill>
              </a:rPr>
              <a:t>identifiants et </a:t>
            </a:r>
            <a:r>
              <a:rPr lang="fr-FR" b="1" i="1" dirty="0" smtClean="0">
                <a:solidFill>
                  <a:srgbClr val="2CACD7"/>
                </a:solidFill>
              </a:rPr>
              <a:t>gold open access</a:t>
            </a:r>
            <a:endParaRPr lang="fr-FR" b="1" dirty="0">
              <a:solidFill>
                <a:srgbClr val="2CACD7"/>
              </a:solidFill>
            </a:endParaRPr>
          </a:p>
          <a:p>
            <a:pPr marL="267820" indent="-89273"/>
            <a:r>
              <a:rPr lang="fr-FR" b="1" dirty="0" smtClean="0"/>
              <a:t>- </a:t>
            </a:r>
            <a:r>
              <a:rPr lang="fr-FR" dirty="0"/>
              <a:t>besoin de services sous-jacents : pour échanger les données (cf. point précédent), mais aussi pour tout le </a:t>
            </a:r>
            <a:r>
              <a:rPr lang="fr-FR" i="1" dirty="0" err="1"/>
              <a:t>tracking</a:t>
            </a:r>
            <a:r>
              <a:rPr lang="fr-FR" i="1" dirty="0"/>
              <a:t> </a:t>
            </a:r>
            <a:r>
              <a:rPr lang="fr-FR" dirty="0"/>
              <a:t>et </a:t>
            </a:r>
            <a:r>
              <a:rPr lang="fr-FR" i="1" dirty="0"/>
              <a:t>monitoring</a:t>
            </a:r>
            <a:r>
              <a:rPr lang="fr-FR" dirty="0"/>
              <a:t>  :</a:t>
            </a:r>
          </a:p>
          <a:p>
            <a:pPr marL="178547"/>
            <a:r>
              <a:rPr lang="fr-FR" dirty="0" smtClean="0">
                <a:sym typeface="Wingdings" panose="05000000000000000000" pitchFamily="2" charset="2"/>
              </a:rPr>
              <a:t>- </a:t>
            </a:r>
            <a:r>
              <a:rPr lang="fr-FR" dirty="0" smtClean="0"/>
              <a:t>autre </a:t>
            </a:r>
            <a:r>
              <a:rPr lang="fr-FR" dirty="0"/>
              <a:t>exemple d’usage possible : </a:t>
            </a:r>
            <a:r>
              <a:rPr lang="fr-FR" dirty="0">
                <a:sym typeface="Wingdings" panose="05000000000000000000" pitchFamily="2" charset="2"/>
              </a:rPr>
              <a:t>réflexion néerlandaise pour utiliser ORCID comme lien aux publications en </a:t>
            </a:r>
            <a:r>
              <a:rPr lang="fr-FR" i="1" dirty="0">
                <a:sym typeface="Wingdings" panose="05000000000000000000" pitchFamily="2" charset="2"/>
              </a:rPr>
              <a:t>gold open access</a:t>
            </a:r>
            <a:r>
              <a:rPr lang="fr-FR" dirty="0">
                <a:sym typeface="Wingdings" panose="05000000000000000000" pitchFamily="2" charset="2"/>
              </a:rPr>
              <a:t> (</a:t>
            </a:r>
            <a:r>
              <a:rPr lang="fr-FR" dirty="0"/>
              <a:t>C. Tatum, </a:t>
            </a:r>
            <a:r>
              <a:rPr lang="fr-FR" i="1" dirty="0"/>
              <a:t>op. </a:t>
            </a:r>
            <a:r>
              <a:rPr lang="fr-FR" i="1" dirty="0" err="1"/>
              <a:t>cit</a:t>
            </a:r>
            <a:r>
              <a:rPr lang="fr-FR" dirty="0"/>
              <a:t>., http://weburfist.univ-bordeaux.fr/wp-content/uploads/2015/10/20150616_TATUM_URFIST_DAI.pdf)</a:t>
            </a:r>
            <a:endParaRPr lang="en-US" dirty="0">
              <a:solidFill>
                <a:srgbClr val="FF0000"/>
              </a:solidFill>
            </a:endParaRPr>
          </a:p>
          <a:p>
            <a:pPr marL="178547"/>
            <a:r>
              <a:rPr lang="fr-FR" dirty="0">
                <a:sym typeface="Wingdings" panose="05000000000000000000" pitchFamily="2" charset="2"/>
              </a:rPr>
              <a:t> </a:t>
            </a:r>
            <a:r>
              <a:rPr lang="fr-FR" dirty="0"/>
              <a:t>pour </a:t>
            </a:r>
            <a:r>
              <a:rPr lang="fr-FR" b="1" dirty="0"/>
              <a:t>vérifier si les productions respectent bien les mandats d’</a:t>
            </a:r>
            <a:r>
              <a:rPr lang="fr-FR" b="1" i="1" dirty="0"/>
              <a:t>open access</a:t>
            </a:r>
            <a:r>
              <a:rPr lang="fr-FR" b="1" dirty="0"/>
              <a:t> </a:t>
            </a:r>
            <a:r>
              <a:rPr lang="fr-FR" dirty="0"/>
              <a:t>(cf. schéma)</a:t>
            </a:r>
          </a:p>
          <a:p>
            <a:pPr marL="178547"/>
            <a:r>
              <a:rPr lang="fr-FR" dirty="0">
                <a:sym typeface="Wingdings" panose="05000000000000000000" pitchFamily="2" charset="2"/>
              </a:rPr>
              <a:t> </a:t>
            </a:r>
            <a:r>
              <a:rPr lang="fr-FR" dirty="0"/>
              <a:t>pour savoir où les productions (publications, jeux de données) sont stockées et si elles sont conservées et gérées </a:t>
            </a:r>
            <a:r>
              <a:rPr lang="fr-FR" b="1" dirty="0"/>
              <a:t>en respectant la politique de l’établissement ou du bailleur de fonds</a:t>
            </a:r>
          </a:p>
          <a:p>
            <a:pPr marL="267820" indent="-89273"/>
            <a:r>
              <a:rPr lang="fr-FR" dirty="0"/>
              <a:t>-</a:t>
            </a:r>
            <a:r>
              <a:rPr lang="fr-FR" b="1" dirty="0"/>
              <a:t> limites</a:t>
            </a:r>
            <a:r>
              <a:rPr lang="fr-FR" dirty="0"/>
              <a:t> : pour l’instant, les politiques </a:t>
            </a:r>
            <a:r>
              <a:rPr lang="fr-FR" i="1" dirty="0"/>
              <a:t>open access</a:t>
            </a:r>
            <a:r>
              <a:rPr lang="fr-FR" dirty="0"/>
              <a:t> présentent de graves lacunes, notamment sur l’indication de normes, d’identifiants et de métadonnées compatibles, alors même qu’un des axes importants de ces politiques portent sur leur étendue et leur efficacité</a:t>
            </a:r>
          </a:p>
          <a:p>
            <a:endParaRPr lang="fr-FR" dirty="0" smtClean="0"/>
          </a:p>
          <a:p>
            <a:endParaRPr lang="fr-FR" dirty="0">
              <a:solidFill>
                <a:srgbClr val="FF0000"/>
              </a:solidFill>
            </a:endParaRPr>
          </a:p>
          <a:p>
            <a:pPr marL="172170" indent="-172170">
              <a:buFontTx/>
              <a:buChar cha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95</a:t>
            </a:fld>
            <a:endParaRPr lang="fr-FR" dirty="0"/>
          </a:p>
        </p:txBody>
      </p:sp>
    </p:spTree>
    <p:extLst>
      <p:ext uri="{BB962C8B-B14F-4D97-AF65-F5344CB8AC3E}">
        <p14:creationId xmlns:p14="http://schemas.microsoft.com/office/powerpoint/2010/main" val="38717839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http://dissem.in/ et https://www.ccsd.cnrs.fr/2017/03/deposer-dans-hal-avec-dissemin/</a:t>
            </a:r>
          </a:p>
          <a:p>
            <a:endParaRPr lang="fr-FR" baseline="0" dirty="0" smtClean="0"/>
          </a:p>
          <a:p>
            <a:pPr marL="89273">
              <a:spcAft>
                <a:spcPts val="301"/>
              </a:spcAft>
            </a:pPr>
            <a:r>
              <a:rPr lang="fr-FR" b="1" dirty="0">
                <a:solidFill>
                  <a:srgbClr val="2CACD7"/>
                </a:solidFill>
              </a:rPr>
              <a:t>- identifiants et </a:t>
            </a:r>
            <a:r>
              <a:rPr lang="fr-FR" b="1" i="1" dirty="0" smtClean="0">
                <a:solidFill>
                  <a:srgbClr val="2CACD7"/>
                </a:solidFill>
              </a:rPr>
              <a:t>green open </a:t>
            </a:r>
            <a:r>
              <a:rPr lang="fr-FR" b="1" i="1" dirty="0">
                <a:solidFill>
                  <a:srgbClr val="2CACD7"/>
                </a:solidFill>
              </a:rPr>
              <a:t>access</a:t>
            </a:r>
            <a:endParaRPr lang="fr-FR" b="1" dirty="0">
              <a:solidFill>
                <a:srgbClr val="2CACD7"/>
              </a:solidFill>
            </a:endParaRPr>
          </a:p>
          <a:p>
            <a:pPr marL="178547"/>
            <a:r>
              <a:rPr lang="fr-FR" baseline="0" dirty="0" smtClean="0"/>
              <a:t>- exemple de </a:t>
            </a:r>
            <a:r>
              <a:rPr lang="fr-FR" b="1" baseline="0" dirty="0" err="1" smtClean="0"/>
              <a:t>Dissemin</a:t>
            </a:r>
            <a:r>
              <a:rPr lang="fr-FR" baseline="0" dirty="0" smtClean="0"/>
              <a:t> </a:t>
            </a:r>
          </a:p>
          <a:p>
            <a:pPr marL="357094" indent="-89273">
              <a:buFontTx/>
              <a:buChar char="-"/>
            </a:pPr>
            <a:r>
              <a:rPr lang="fr-FR" baseline="0" dirty="0" smtClean="0"/>
              <a:t>plateforme web lancée fin 2015 pour favoriser l’accès ouvert aux publications scientifiques</a:t>
            </a:r>
          </a:p>
          <a:p>
            <a:pPr marL="357094" indent="-89273">
              <a:buFontTx/>
              <a:buChar char="-"/>
            </a:pPr>
            <a:r>
              <a:rPr lang="fr-FR" altLang="fr-FR" dirty="0"/>
              <a:t>développé par le CAPSH (Comité pour l'Accessibilité aux Publications en Sciences et Humanités)</a:t>
            </a:r>
          </a:p>
          <a:p>
            <a:pPr marL="357094" indent="-89273">
              <a:buFontTx/>
              <a:buChar char="-"/>
            </a:pPr>
            <a:r>
              <a:rPr lang="fr-FR" altLang="fr-FR" dirty="0"/>
              <a:t>à partir des métadonnées, détermine la disponibilité du texte intégral des publications et indique les versions qui peuvent être mises en accès ouvert</a:t>
            </a:r>
          </a:p>
          <a:p>
            <a:pPr marL="357094" indent="-89273">
              <a:buFontTx/>
              <a:buChar char="-"/>
            </a:pPr>
            <a:r>
              <a:rPr lang="fr-FR" altLang="fr-FR" dirty="0"/>
              <a:t>moteur de recherche, mais aussi service individuel auquel on se connecte avec ORCID</a:t>
            </a:r>
          </a:p>
          <a:p>
            <a:pPr marL="357094" indent="-89273">
              <a:buFontTx/>
              <a:buChar char="-"/>
            </a:pPr>
            <a:r>
              <a:rPr lang="fr-FR" altLang="fr-FR" dirty="0"/>
              <a:t>depuis 03/2017, </a:t>
            </a:r>
            <a:r>
              <a:rPr lang="fr-FR" altLang="fr-FR" b="1" dirty="0"/>
              <a:t>possibilité de déposer dans HAL depuis </a:t>
            </a:r>
            <a:r>
              <a:rPr lang="fr-FR" altLang="fr-FR" b="1" dirty="0" err="1"/>
              <a:t>Dissemin</a:t>
            </a:r>
            <a:r>
              <a:rPr lang="fr-FR" altLang="fr-FR" dirty="0"/>
              <a:t>, sous réserve donc d’avoir un numéro ORCID (cf. Agnès </a:t>
            </a:r>
            <a:r>
              <a:rPr lang="fr-FR" altLang="fr-FR" dirty="0" err="1"/>
              <a:t>Magron</a:t>
            </a:r>
            <a:r>
              <a:rPr lang="fr-FR" altLang="fr-FR" dirty="0"/>
              <a:t>. « Déposer dans HAL avec </a:t>
            </a:r>
            <a:r>
              <a:rPr lang="fr-FR" altLang="fr-FR" dirty="0" err="1"/>
              <a:t>Dissemin</a:t>
            </a:r>
            <a:r>
              <a:rPr lang="fr-FR" altLang="fr-FR" dirty="0"/>
              <a:t> ». </a:t>
            </a:r>
            <a:r>
              <a:rPr lang="fr-FR" altLang="fr-FR" i="1" dirty="0"/>
              <a:t>CCSD. </a:t>
            </a:r>
            <a:r>
              <a:rPr lang="fr-FR" altLang="fr-FR" dirty="0"/>
              <a:t>03/03/2017. [en ligne]. Disponible sur : https://www.ccsd.cnrs.fr/2017/03/deposer-dans-hal-avec-dissemin/ et Frédérique </a:t>
            </a:r>
            <a:r>
              <a:rPr lang="fr-FR" altLang="fr-FR" dirty="0" err="1"/>
              <a:t>Bordignon</a:t>
            </a:r>
            <a:r>
              <a:rPr lang="fr-FR" altLang="fr-FR" dirty="0"/>
              <a:t>. « Test de Dissem.in : une véritable avancée vers le dépôt simplifié dans HAL ». </a:t>
            </a:r>
            <a:r>
              <a:rPr lang="fr-FR" altLang="fr-FR" i="1" dirty="0" err="1"/>
              <a:t>Carnet’IST</a:t>
            </a:r>
            <a:r>
              <a:rPr lang="fr-FR" altLang="fr-FR" dirty="0"/>
              <a:t>. 22/03/2017. [en ligne]. Disponible sur : https://carnetist.hypotheses.org/1030) : identifiant ORCID comme pivot entre </a:t>
            </a:r>
            <a:r>
              <a:rPr lang="fr-FR" altLang="fr-FR" dirty="0" err="1"/>
              <a:t>Dissemin</a:t>
            </a:r>
            <a:r>
              <a:rPr lang="fr-FR" altLang="fr-FR" dirty="0"/>
              <a:t> et HAL</a:t>
            </a:r>
          </a:p>
          <a:p>
            <a:pPr marL="178547"/>
            <a:r>
              <a:rPr lang="fr-FR" altLang="fr-FR" dirty="0" smtClean="0">
                <a:sym typeface="Wingdings" panose="05000000000000000000" pitchFamily="2" charset="2"/>
              </a:rPr>
              <a:t> </a:t>
            </a:r>
            <a:r>
              <a:rPr lang="fr-FR" altLang="fr-FR" b="1" dirty="0" smtClean="0">
                <a:sym typeface="Wingdings" panose="05000000000000000000" pitchFamily="2" charset="2"/>
              </a:rPr>
              <a:t>moyen de favoriser le dépôt en archives ouvertes</a:t>
            </a:r>
            <a:r>
              <a:rPr lang="fr-FR" altLang="fr-FR" dirty="0" smtClean="0">
                <a:sym typeface="Wingdings" panose="05000000000000000000" pitchFamily="2" charset="2"/>
              </a:rPr>
              <a:t>, en simplifiant le repérage et le versement (cf. projet </a:t>
            </a:r>
            <a:r>
              <a:rPr lang="fr-FR" altLang="fr-FR" dirty="0" err="1" smtClean="0">
                <a:sym typeface="Wingdings" panose="05000000000000000000" pitchFamily="2" charset="2"/>
              </a:rPr>
              <a:t>Conditor</a:t>
            </a:r>
            <a:r>
              <a:rPr lang="fr-FR" altLang="fr-FR" dirty="0" smtClean="0">
                <a:sym typeface="Wingdings" panose="05000000000000000000" pitchFamily="2" charset="2"/>
              </a:rPr>
              <a:t> </a:t>
            </a:r>
            <a:r>
              <a:rPr lang="fr-FR" altLang="fr-FR" i="1" dirty="0" smtClean="0">
                <a:sym typeface="Wingdings" panose="05000000000000000000" pitchFamily="2" charset="2"/>
              </a:rPr>
              <a:t>infra</a:t>
            </a:r>
            <a:r>
              <a:rPr lang="fr-FR" altLang="fr-FR" dirty="0" smtClean="0">
                <a:sym typeface="Wingdings" panose="05000000000000000000" pitchFamily="2" charset="2"/>
              </a:rPr>
              <a:t>)</a:t>
            </a:r>
            <a:endParaRPr lang="fr-FR" altLang="fr-FR" dirty="0"/>
          </a:p>
          <a:p>
            <a:pPr marL="172170" indent="-172170">
              <a:buFontTx/>
              <a:buChar cha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96</a:t>
            </a:fld>
            <a:endParaRPr lang="fr-FR" dirty="0"/>
          </a:p>
        </p:txBody>
      </p:sp>
    </p:spTree>
    <p:extLst>
      <p:ext uri="{BB962C8B-B14F-4D97-AF65-F5344CB8AC3E}">
        <p14:creationId xmlns:p14="http://schemas.microsoft.com/office/powerpoint/2010/main" val="4041602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Service de la recherche, de la valorisation et de l’information scientifique. Université Lille 2. </a:t>
            </a:r>
            <a:r>
              <a:rPr lang="fr-FR" i="1" baseline="0" dirty="0" smtClean="0"/>
              <a:t>ORCID / ResearcherID : petit mode d’emploi... </a:t>
            </a:r>
            <a:r>
              <a:rPr lang="fr-FR" baseline="0" dirty="0" smtClean="0"/>
              <a:t>2 p. [en ligne]. Disponible sur : http://recherche.univ-lille2.fr/fileadmin/user_upload/SAMPRA/Tutoriel_RID-ORCID.pdf.</a:t>
            </a:r>
          </a:p>
          <a:p>
            <a:endParaRPr lang="fr-FR" baseline="0" dirty="0" smtClean="0"/>
          </a:p>
          <a:p>
            <a:r>
              <a:rPr lang="fr-FR" baseline="0" dirty="0" smtClean="0"/>
              <a:t>Problèmes de ces identifiants : </a:t>
            </a:r>
            <a:r>
              <a:rPr lang="fr-FR" b="1" baseline="0" dirty="0" smtClean="0"/>
              <a:t>ne reposent que partiellement sur des vocabulaires contrôlés</a:t>
            </a:r>
          </a:p>
          <a:p>
            <a:pPr marL="172170" indent="-172170">
              <a:buFont typeface="Wingdings" panose="05000000000000000000" pitchFamily="2" charset="2"/>
              <a:buChar char="à"/>
            </a:pPr>
            <a:r>
              <a:rPr lang="fr-FR" baseline="0" dirty="0" smtClean="0">
                <a:sym typeface="Wingdings" panose="05000000000000000000" pitchFamily="2" charset="2"/>
              </a:rPr>
              <a:t>problème pour la recherche d’informations</a:t>
            </a:r>
          </a:p>
          <a:p>
            <a:pPr marL="172170" indent="-172170">
              <a:buFont typeface="Wingdings" panose="05000000000000000000" pitchFamily="2" charset="2"/>
              <a:buChar char="à"/>
            </a:pPr>
            <a:r>
              <a:rPr lang="fr-FR" baseline="0" dirty="0" smtClean="0">
                <a:sym typeface="Wingdings" panose="05000000000000000000" pitchFamily="2" charset="2"/>
              </a:rPr>
              <a:t>problème pour la bibliométrie d’une institution</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97</a:t>
            </a:fld>
            <a:endParaRPr lang="fr-FR" dirty="0"/>
          </a:p>
        </p:txBody>
      </p:sp>
    </p:spTree>
    <p:extLst>
      <p:ext uri="{BB962C8B-B14F-4D97-AF65-F5344CB8AC3E}">
        <p14:creationId xmlns:p14="http://schemas.microsoft.com/office/powerpoint/2010/main" val="21368715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Thomson Reuters, </a:t>
            </a:r>
            <a:r>
              <a:rPr lang="fr-FR" i="1" dirty="0" smtClean="0"/>
              <a:t>op.</a:t>
            </a:r>
            <a:r>
              <a:rPr lang="fr-FR" i="1" baseline="0" dirty="0" smtClean="0"/>
              <a:t> </a:t>
            </a:r>
            <a:r>
              <a:rPr lang="fr-FR" i="1" baseline="0" dirty="0" err="1" smtClean="0"/>
              <a:t>cit</a:t>
            </a:r>
            <a:r>
              <a:rPr lang="fr-FR" i="1" baseline="0" dirty="0" smtClean="0"/>
              <a:t>., </a:t>
            </a:r>
            <a:r>
              <a:rPr lang="fr-FR" dirty="0" smtClean="0"/>
              <a:t>http://www.screencast.com/t/IvOGdJzYyq</a:t>
            </a:r>
          </a:p>
          <a:p>
            <a:endParaRPr lang="fr-FR" dirty="0" smtClean="0"/>
          </a:p>
          <a:p>
            <a:r>
              <a:rPr lang="fr-FR" dirty="0" smtClean="0"/>
              <a:t>Même si interopérabilité OK, </a:t>
            </a:r>
            <a:r>
              <a:rPr lang="fr-FR" b="1" dirty="0" smtClean="0"/>
              <a:t>certaines informations ne sont pas nécessairement récupérées </a:t>
            </a:r>
            <a:r>
              <a:rPr lang="fr-FR" dirty="0" smtClean="0"/>
              <a:t>(cf. les métriques du WOS vers ORCID)</a:t>
            </a: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98</a:t>
            </a:fld>
            <a:endParaRPr lang="fr-FR" dirty="0"/>
          </a:p>
        </p:txBody>
      </p:sp>
    </p:spTree>
    <p:extLst>
      <p:ext uri="{BB962C8B-B14F-4D97-AF65-F5344CB8AC3E}">
        <p14:creationId xmlns:p14="http://schemas.microsoft.com/office/powerpoint/2010/main" val="1039685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smtClean="0"/>
              <a:t>Référence : </a:t>
            </a:r>
            <a:r>
              <a:rPr lang="en-US" dirty="0" smtClean="0"/>
              <a:t>J. </a:t>
            </a:r>
            <a:r>
              <a:rPr lang="en-US" dirty="0" err="1" smtClean="0"/>
              <a:t>Wildson</a:t>
            </a:r>
            <a:r>
              <a:rPr lang="en-US" dirty="0" smtClean="0"/>
              <a:t> et al.,</a:t>
            </a:r>
            <a:r>
              <a:rPr lang="en-US" baseline="0" dirty="0" smtClean="0"/>
              <a:t> </a:t>
            </a:r>
            <a:r>
              <a:rPr lang="en-US" i="1" baseline="0" dirty="0" smtClean="0"/>
              <a:t>op. cit., </a:t>
            </a:r>
            <a:r>
              <a:rPr lang="en-US" dirty="0" smtClean="0"/>
              <a:t>http://www.hefce.ac.uk/pubs/rereports/Year/2015/metrictide/Title,104463,en.html</a:t>
            </a:r>
          </a:p>
          <a:p>
            <a:pPr defTabSz="918240">
              <a:defRPr/>
            </a:pPr>
            <a:r>
              <a:rPr lang="fr-FR" dirty="0" smtClean="0"/>
              <a:t>«</a:t>
            </a:r>
            <a:r>
              <a:rPr lang="fr-FR" dirty="0"/>
              <a:t> </a:t>
            </a:r>
            <a:r>
              <a:rPr lang="en-US" i="1" dirty="0"/>
              <a:t>Systems for “data collection and analysis have developed organically and proliferated over the past decade. In response to this review, many HEIs noted the burden associated with populating and updating multiple systems, and the need for more uniform standards and identifiers that could work across all of them</a:t>
            </a:r>
            <a:r>
              <a:rPr lang="en-US" dirty="0"/>
              <a:t>. […] </a:t>
            </a:r>
            <a:r>
              <a:rPr lang="en-US" i="1" dirty="0"/>
              <a:t>Underpinning infrastructure has to be fit for the purpose of producing robust and trustworthy indicators. Wherever possible, data systems also need to be open and transparent and provide principles for ‘open’ scholarly infrastructures. To produce indicators that can be shared across platforms, there are a number of prerequisites: </a:t>
            </a:r>
            <a:r>
              <a:rPr lang="en-US" dirty="0"/>
              <a:t>unique identifiers</a:t>
            </a:r>
            <a:r>
              <a:rPr lang="en-US" i="1" dirty="0"/>
              <a:t>; </a:t>
            </a:r>
            <a:r>
              <a:rPr lang="en-US" dirty="0"/>
              <a:t>defined data standards</a:t>
            </a:r>
            <a:r>
              <a:rPr lang="en-US" i="1" dirty="0"/>
              <a:t>; </a:t>
            </a:r>
            <a:r>
              <a:rPr lang="en-US" dirty="0"/>
              <a:t>agreed data semantics</a:t>
            </a:r>
            <a:r>
              <a:rPr lang="en-US" i="1" dirty="0"/>
              <a:t>; and </a:t>
            </a:r>
            <a:r>
              <a:rPr lang="en-US" dirty="0"/>
              <a:t>open data processing methods</a:t>
            </a:r>
            <a:r>
              <a:rPr lang="en-US" i="1" dirty="0"/>
              <a:t>.</a:t>
            </a:r>
            <a:r>
              <a:rPr lang="fr-FR" dirty="0"/>
              <a:t> </a:t>
            </a:r>
            <a:r>
              <a:rPr lang="fr-FR" dirty="0" smtClean="0"/>
              <a:t>[…] W</a:t>
            </a:r>
            <a:r>
              <a:rPr lang="en-US" i="1" dirty="0" err="1" smtClean="0"/>
              <a:t>ithout</a:t>
            </a:r>
            <a:r>
              <a:rPr lang="en-US" i="1" dirty="0" smtClean="0"/>
              <a:t> </a:t>
            </a:r>
            <a:r>
              <a:rPr lang="en-US" i="1" dirty="0"/>
              <a:t>this holy trinity of identifiers, standards and semantics, we risk developing metrics that are not robust, trustworthy or properly understood.</a:t>
            </a:r>
            <a:r>
              <a:rPr lang="fr-FR" dirty="0"/>
              <a:t> »</a:t>
            </a:r>
          </a:p>
          <a:p>
            <a:endParaRPr lang="fr-FR" dirty="0" smtClean="0"/>
          </a:p>
          <a:p>
            <a:pPr>
              <a:spcAft>
                <a:spcPts val="603"/>
              </a:spcAft>
            </a:pPr>
            <a:r>
              <a:rPr lang="fr-FR" sz="1100" b="1" u="sng" dirty="0">
                <a:solidFill>
                  <a:srgbClr val="2CACD7"/>
                </a:solidFill>
              </a:rPr>
              <a:t>Comment favoriser l’interopérabilité ?</a:t>
            </a:r>
          </a:p>
          <a:p>
            <a:pPr marL="89273">
              <a:spcAft>
                <a:spcPts val="301"/>
              </a:spcAft>
            </a:pPr>
            <a:r>
              <a:rPr lang="fr-FR" b="1" dirty="0">
                <a:solidFill>
                  <a:srgbClr val="2CACD7"/>
                </a:solidFill>
              </a:rPr>
              <a:t>- pourquoi </a:t>
            </a:r>
            <a:r>
              <a:rPr lang="fr-FR" b="1" dirty="0" smtClean="0">
                <a:solidFill>
                  <a:srgbClr val="2CACD7"/>
                </a:solidFill>
              </a:rPr>
              <a:t>des besoins d’interopérabilité </a:t>
            </a:r>
            <a:r>
              <a:rPr lang="fr-FR" b="1" dirty="0">
                <a:solidFill>
                  <a:srgbClr val="2CACD7"/>
                </a:solidFill>
              </a:rPr>
              <a:t>?</a:t>
            </a:r>
          </a:p>
          <a:p>
            <a:pPr marL="357094" indent="-89273"/>
            <a:r>
              <a:rPr lang="fr-FR" dirty="0" smtClean="0"/>
              <a:t>- un </a:t>
            </a:r>
            <a:r>
              <a:rPr lang="fr-FR" dirty="0"/>
              <a:t>plus grand accès aux travaux et aux données ne repose pas seulement sur des services, des outils et des politiques, mais sur des </a:t>
            </a:r>
            <a:r>
              <a:rPr lang="fr-FR" b="1" dirty="0"/>
              <a:t>mécanismes </a:t>
            </a:r>
            <a:r>
              <a:rPr lang="fr-FR" b="1" dirty="0" smtClean="0"/>
              <a:t>d’identification </a:t>
            </a:r>
            <a:r>
              <a:rPr lang="fr-FR" dirty="0" smtClean="0"/>
              <a:t>; les </a:t>
            </a:r>
            <a:r>
              <a:rPr lang="fr-FR" dirty="0"/>
              <a:t>référentiels comme certains identifiants chercheurs créés automatiquement par les bases de données (ResearcherID, Scopus </a:t>
            </a:r>
            <a:r>
              <a:rPr lang="fr-FR" dirty="0" err="1"/>
              <a:t>Author</a:t>
            </a:r>
            <a:r>
              <a:rPr lang="fr-FR" dirty="0"/>
              <a:t> ID) ou par le chercheur lui-même (ORCID, IdHAL) ne sont pas suffisants.</a:t>
            </a:r>
          </a:p>
          <a:p>
            <a:pPr marL="357094" indent="-89273"/>
            <a:r>
              <a:rPr lang="fr-FR" dirty="0" smtClean="0"/>
              <a:t>- multiplication </a:t>
            </a:r>
            <a:r>
              <a:rPr lang="fr-FR" dirty="0"/>
              <a:t>des acteurs, des productions, des lieux, des besoins = des interopérabilités toujours en devenir, allant bien au-delà de la simple identification univoque d’un chercheur</a:t>
            </a:r>
          </a:p>
          <a:p>
            <a:pPr marL="357094" indent="-89273"/>
            <a:r>
              <a:rPr lang="fr-FR" dirty="0" smtClean="0"/>
              <a:t>- besoin </a:t>
            </a:r>
            <a:r>
              <a:rPr lang="fr-FR" dirty="0"/>
              <a:t>de collaboration internationale</a:t>
            </a:r>
          </a:p>
          <a:p>
            <a:endParaRPr lang="fr-FR" dirty="0" smtClean="0"/>
          </a:p>
          <a:p>
            <a:pPr marL="89273">
              <a:spcAft>
                <a:spcPts val="301"/>
              </a:spcAft>
            </a:pPr>
            <a:r>
              <a:rPr lang="fr-FR" b="1" dirty="0">
                <a:solidFill>
                  <a:srgbClr val="2CACD7"/>
                </a:solidFill>
              </a:rPr>
              <a:t>- éléments de </a:t>
            </a:r>
            <a:r>
              <a:rPr lang="fr-FR" b="1" dirty="0" smtClean="0">
                <a:solidFill>
                  <a:srgbClr val="2CACD7"/>
                </a:solidFill>
              </a:rPr>
              <a:t>base</a:t>
            </a:r>
            <a:endParaRPr lang="fr-FR" b="1" dirty="0">
              <a:solidFill>
                <a:srgbClr val="2CACD7"/>
              </a:solidFill>
            </a:endParaRPr>
          </a:p>
          <a:p>
            <a:pPr marL="267820"/>
            <a:r>
              <a:rPr lang="fr-FR" dirty="0"/>
              <a:t>Pour favoriser les échanges entre les services, il faut </a:t>
            </a:r>
            <a:endParaRPr lang="fr-FR" dirty="0" smtClean="0"/>
          </a:p>
          <a:p>
            <a:pPr marL="357094" indent="-89273"/>
            <a:r>
              <a:rPr lang="fr-FR" dirty="0" smtClean="0"/>
              <a:t>- des identifiants</a:t>
            </a:r>
            <a:endParaRPr lang="fr-FR" dirty="0"/>
          </a:p>
          <a:p>
            <a:pPr marL="357094" indent="-89273"/>
            <a:r>
              <a:rPr lang="fr-FR" dirty="0"/>
              <a:t>- </a:t>
            </a:r>
            <a:r>
              <a:rPr lang="fr-FR" dirty="0" smtClean="0"/>
              <a:t>des interfaçages </a:t>
            </a:r>
            <a:r>
              <a:rPr lang="fr-FR" dirty="0"/>
              <a:t>entre différentes sources, différents silos voire </a:t>
            </a:r>
            <a:r>
              <a:rPr lang="fr-FR" dirty="0" smtClean="0"/>
              <a:t>des intégrations</a:t>
            </a:r>
            <a:endParaRPr lang="fr-FR" dirty="0"/>
          </a:p>
          <a:p>
            <a:pPr marL="357094" indent="-89273"/>
            <a:r>
              <a:rPr lang="fr-FR" dirty="0" smtClean="0"/>
              <a:t>- des </a:t>
            </a:r>
            <a:r>
              <a:rPr lang="fr-FR" b="1" dirty="0" smtClean="0"/>
              <a:t>alignements</a:t>
            </a:r>
            <a:r>
              <a:rPr lang="fr-FR" dirty="0" smtClean="0"/>
              <a:t> </a:t>
            </a:r>
            <a:r>
              <a:rPr lang="fr-FR" dirty="0"/>
              <a:t>(</a:t>
            </a:r>
            <a:r>
              <a:rPr lang="fr-FR" dirty="0">
                <a:latin typeface="arial" panose="020B0604020202020204" pitchFamily="34" charset="0"/>
              </a:rPr>
              <a:t>définition ABES : « L’alignement […] consiste à établir un lien, terme à terme, entre les entités de deux (ou plusieurs) bases, au moyen d’un identifiant unique et pérenne, de façon manuelle ou automatique » (</a:t>
            </a:r>
            <a:r>
              <a:rPr lang="fr-FR" i="1" dirty="0"/>
              <a:t>Autorités, identifiants, entités. L’expansion des référentiels</a:t>
            </a:r>
            <a:r>
              <a:rPr lang="fr-FR" dirty="0"/>
              <a:t>, </a:t>
            </a:r>
            <a:r>
              <a:rPr lang="fr-FR" i="1" dirty="0"/>
              <a:t>op. </a:t>
            </a:r>
            <a:r>
              <a:rPr lang="fr-FR" i="1" dirty="0" err="1"/>
              <a:t>cit</a:t>
            </a:r>
            <a:r>
              <a:rPr lang="fr-FR" i="1" dirty="0"/>
              <a:t>., </a:t>
            </a:r>
            <a:r>
              <a:rPr lang="fr-FR" dirty="0"/>
              <a:t>http://abes.fr/Publications-Evenements/Arabesques/Arabesques-n-85, p. </a:t>
            </a:r>
            <a:r>
              <a:rPr lang="fr-FR" dirty="0" smtClean="0"/>
              <a:t>7)</a:t>
            </a:r>
          </a:p>
          <a:p>
            <a:pPr marL="357094" indent="-89273"/>
            <a:r>
              <a:rPr lang="fr-FR" b="1" dirty="0" smtClean="0"/>
              <a:t>- des </a:t>
            </a:r>
            <a:r>
              <a:rPr lang="fr-FR" b="1" dirty="0"/>
              <a:t>référentiels et </a:t>
            </a:r>
            <a:r>
              <a:rPr lang="fr-FR" b="1" dirty="0" smtClean="0"/>
              <a:t>des </a:t>
            </a:r>
            <a:r>
              <a:rPr lang="fr-FR" b="1" dirty="0"/>
              <a:t>vocabulaires normalisés et contrôlés, notamment par des professionnels de l’IST (cf. notices d’autorités), et facilement réutilisables </a:t>
            </a:r>
            <a:r>
              <a:rPr lang="fr-FR" dirty="0"/>
              <a:t>(cf. licence CC0 pour ORCID et </a:t>
            </a:r>
            <a:r>
              <a:rPr lang="fr-FR" dirty="0" err="1"/>
              <a:t>Etalab</a:t>
            </a:r>
            <a:r>
              <a:rPr lang="fr-FR" dirty="0"/>
              <a:t> pour les données d’IdRef)</a:t>
            </a:r>
          </a:p>
          <a:p>
            <a:r>
              <a:rPr lang="fr-FR" dirty="0"/>
              <a:t>CNRS « L'importance de s'appuyer sur des référentiels partagés (ORCID, par exemple) et la nécessité de progresser sur les chantiers historiques de la qualité des métadonnées ont été rappelés » (DIST-CNRS. </a:t>
            </a:r>
            <a:r>
              <a:rPr lang="fr-FR" i="1" dirty="0"/>
              <a:t>Journée « </a:t>
            </a:r>
            <a:r>
              <a:rPr lang="fr-FR" i="1" dirty="0" err="1"/>
              <a:t>Innométriques</a:t>
            </a:r>
            <a:r>
              <a:rPr lang="fr-FR" i="1" dirty="0"/>
              <a:t>. La publication scientifique à l’heure du TDM</a:t>
            </a:r>
            <a:r>
              <a:rPr lang="fr-FR" dirty="0"/>
              <a:t>. 13 p. 10/2016. [en ligne]. Disponible sur :   http://www.cnrs.fr/dist/z-outils/documents/cr-innometriques.pdf)</a:t>
            </a:r>
          </a:p>
          <a:p>
            <a:endParaRPr lang="fr-FR" dirty="0"/>
          </a:p>
          <a:p>
            <a:pPr marL="89273">
              <a:spcAft>
                <a:spcPts val="301"/>
              </a:spcAft>
            </a:pPr>
            <a:r>
              <a:rPr lang="fr-FR" b="1" dirty="0" smtClean="0">
                <a:solidFill>
                  <a:srgbClr val="2CACD7"/>
                </a:solidFill>
              </a:rPr>
              <a:t>- </a:t>
            </a:r>
            <a:r>
              <a:rPr lang="fr-FR" b="1" dirty="0">
                <a:solidFill>
                  <a:srgbClr val="2CACD7"/>
                </a:solidFill>
              </a:rPr>
              <a:t>quels types de normalisation ?</a:t>
            </a:r>
          </a:p>
          <a:p>
            <a:pPr marL="357094" indent="-89273"/>
            <a:r>
              <a:rPr lang="fr-FR" dirty="0" smtClean="0"/>
              <a:t>- u</a:t>
            </a:r>
            <a:r>
              <a:rPr lang="fr-FR" dirty="0" smtClean="0">
                <a:latin typeface="arial" panose="020B0604020202020204" pitchFamily="34" charset="0"/>
              </a:rPr>
              <a:t>ne </a:t>
            </a:r>
            <a:r>
              <a:rPr lang="fr-FR" dirty="0">
                <a:latin typeface="arial" panose="020B0604020202020204" pitchFamily="34" charset="0"/>
              </a:rPr>
              <a:t>question d’alignement : « L'enjeu pour les institutions de </a:t>
            </a:r>
            <a:r>
              <a:rPr lang="fr-FR" dirty="0" smtClean="0">
                <a:latin typeface="arial" panose="020B0604020202020204" pitchFamily="34" charset="0"/>
              </a:rPr>
              <a:t>recherche </a:t>
            </a:r>
            <a:r>
              <a:rPr lang="fr-FR" dirty="0">
                <a:latin typeface="arial" panose="020B0604020202020204" pitchFamily="34" charset="0"/>
              </a:rPr>
              <a:t>n'est donc pas de savoir quel est le référentiel le plus utilisé, ou le plus renommé, pour y inscrire leurs chercheurs, mais </a:t>
            </a:r>
            <a:r>
              <a:rPr lang="fr-FR" b="1" dirty="0">
                <a:latin typeface="arial" panose="020B0604020202020204" pitchFamily="34" charset="0"/>
              </a:rPr>
              <a:t>comment permettre l'alignement entre eux des différents identifiants existants</a:t>
            </a:r>
            <a:r>
              <a:rPr lang="fr-FR" dirty="0">
                <a:latin typeface="arial" panose="020B0604020202020204" pitchFamily="34" charset="0"/>
              </a:rPr>
              <a:t> afin qu'elles puissent associer à chacun de leur membre toute la production dont il est réellement l'auteur. Cet alignement des référentiels est conditionné par leur interopérabilité et le respect de certaines normes de description des instances de recherche (le format CERIF (</a:t>
            </a:r>
            <a:r>
              <a:rPr lang="fr-FR" i="1" dirty="0">
                <a:latin typeface="arial" panose="020B0604020202020204" pitchFamily="34" charset="0"/>
              </a:rPr>
              <a:t>Common </a:t>
            </a:r>
            <a:r>
              <a:rPr lang="fr-FR" i="1" dirty="0" err="1">
                <a:latin typeface="arial" panose="020B0604020202020204" pitchFamily="34" charset="0"/>
              </a:rPr>
              <a:t>European</a:t>
            </a:r>
            <a:r>
              <a:rPr lang="fr-FR" i="1" dirty="0">
                <a:latin typeface="arial" panose="020B0604020202020204" pitchFamily="34" charset="0"/>
              </a:rPr>
              <a:t> </a:t>
            </a:r>
            <a:r>
              <a:rPr lang="fr-FR" i="1" dirty="0" err="1">
                <a:latin typeface="arial" panose="020B0604020202020204" pitchFamily="34" charset="0"/>
              </a:rPr>
              <a:t>Research</a:t>
            </a:r>
            <a:r>
              <a:rPr lang="fr-FR" i="1" dirty="0">
                <a:latin typeface="arial" panose="020B0604020202020204" pitchFamily="34" charset="0"/>
              </a:rPr>
              <a:t> Information Format</a:t>
            </a:r>
            <a:r>
              <a:rPr lang="fr-FR" dirty="0">
                <a:latin typeface="arial" panose="020B0604020202020204" pitchFamily="34" charset="0"/>
              </a:rPr>
              <a:t>) notamment) » (</a:t>
            </a:r>
            <a:r>
              <a:rPr lang="fr-FR" dirty="0" err="1">
                <a:latin typeface="arial" panose="020B0604020202020204" pitchFamily="34" charset="0"/>
              </a:rPr>
              <a:t>Formadoct</a:t>
            </a:r>
            <a:r>
              <a:rPr lang="fr-FR" dirty="0">
                <a:latin typeface="arial" panose="020B0604020202020204" pitchFamily="34" charset="0"/>
              </a:rPr>
              <a:t>, </a:t>
            </a:r>
            <a:r>
              <a:rPr lang="fr-FR" i="1" dirty="0">
                <a:latin typeface="arial" panose="020B0604020202020204" pitchFamily="34" charset="0"/>
              </a:rPr>
              <a:t>op. </a:t>
            </a:r>
            <a:r>
              <a:rPr lang="fr-FR" i="1" dirty="0" err="1">
                <a:latin typeface="arial" panose="020B0604020202020204" pitchFamily="34" charset="0"/>
              </a:rPr>
              <a:t>cit</a:t>
            </a:r>
            <a:r>
              <a:rPr lang="fr-FR" i="1" dirty="0">
                <a:latin typeface="arial" panose="020B0604020202020204" pitchFamily="34" charset="0"/>
              </a:rPr>
              <a:t>., </a:t>
            </a:r>
            <a:r>
              <a:rPr lang="fr-FR" dirty="0">
                <a:latin typeface="arial" panose="020B0604020202020204" pitchFamily="34" charset="0"/>
              </a:rPr>
              <a:t>http://</a:t>
            </a:r>
            <a:r>
              <a:rPr lang="fr-FR" dirty="0" smtClean="0">
                <a:latin typeface="arial" panose="020B0604020202020204" pitchFamily="34" charset="0"/>
              </a:rPr>
              <a:t>guides-formadoct.u-bretagneloire.fr/identite_numerique/identifiant, cf. également </a:t>
            </a:r>
            <a:r>
              <a:rPr lang="fr-FR" dirty="0" err="1"/>
              <a:t>Solenn</a:t>
            </a:r>
            <a:r>
              <a:rPr lang="fr-FR" dirty="0"/>
              <a:t> </a:t>
            </a:r>
            <a:r>
              <a:rPr lang="fr-FR" dirty="0" err="1"/>
              <a:t>Bihan</a:t>
            </a:r>
            <a:r>
              <a:rPr lang="fr-FR" dirty="0"/>
              <a:t>. « Réunion de famille chez les référentiels d’auteurs ». </a:t>
            </a:r>
            <a:r>
              <a:rPr lang="fr-FR" i="1" dirty="0"/>
              <a:t>C'est pas demain la veille. La veille pro de la BU Lille 2</a:t>
            </a:r>
            <a:r>
              <a:rPr lang="fr-FR" dirty="0"/>
              <a:t>. 09/07/2015. [en ligne]. Disponible sur : https://cestpasdemainlaveille.com/2015/07/09/reunion-de-famille-chez-les-referentiels-dauteurs/)</a:t>
            </a:r>
            <a:r>
              <a:rPr lang="fr-FR" dirty="0" smtClean="0">
                <a:latin typeface="arial" panose="020B0604020202020204" pitchFamily="34" charset="0"/>
              </a:rPr>
              <a:t>)</a:t>
            </a:r>
            <a:endParaRPr lang="fr-FR" dirty="0"/>
          </a:p>
          <a:p>
            <a:pPr marL="357094" indent="-89273"/>
            <a:r>
              <a:rPr lang="fr-FR" dirty="0" smtClean="0"/>
              <a:t>- plusieurs </a:t>
            </a:r>
            <a:r>
              <a:rPr lang="fr-FR" dirty="0"/>
              <a:t>projets récents touchant aux </a:t>
            </a:r>
            <a:r>
              <a:rPr lang="fr-FR" dirty="0" smtClean="0"/>
              <a:t>données </a:t>
            </a:r>
            <a:r>
              <a:rPr lang="fr-FR" dirty="0"/>
              <a:t>de la recherche </a:t>
            </a:r>
            <a:r>
              <a:rPr lang="fr-FR" dirty="0" smtClean="0"/>
              <a:t>(ex. : ODIN</a:t>
            </a:r>
            <a:r>
              <a:rPr lang="fr-FR" dirty="0"/>
              <a:t>, </a:t>
            </a:r>
            <a:r>
              <a:rPr lang="fr-FR" dirty="0" smtClean="0"/>
              <a:t>THOR, cf. diapo suivante), aux données administratives et à leur vocabulaire </a:t>
            </a:r>
            <a:r>
              <a:rPr lang="fr-FR" dirty="0"/>
              <a:t>(ex. : CASRAI, </a:t>
            </a:r>
            <a:r>
              <a:rPr lang="fr-FR" dirty="0" err="1" smtClean="0"/>
              <a:t>CRediT</a:t>
            </a:r>
            <a:r>
              <a:rPr lang="fr-FR" dirty="0" smtClean="0"/>
              <a:t>, cf. diapo suivante)</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99</a:t>
            </a:fld>
            <a:endParaRPr lang="fr-FR" dirty="0"/>
          </a:p>
        </p:txBody>
      </p:sp>
    </p:spTree>
    <p:extLst>
      <p:ext uri="{BB962C8B-B14F-4D97-AF65-F5344CB8AC3E}">
        <p14:creationId xmlns:p14="http://schemas.microsoft.com/office/powerpoint/2010/main" val="66860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4948" y="253683"/>
            <a:ext cx="8229051" cy="23876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9600" kern="1200" cap="small" baseline="0" dirty="0">
                <a:solidFill>
                  <a:srgbClr val="FF0000"/>
                </a:solidFill>
                <a:latin typeface="Impact" panose="020B0806030902050204" pitchFamily="34" charset="0"/>
                <a:ea typeface="+mn-ea"/>
                <a:cs typeface="+mn-cs"/>
              </a:defRPr>
            </a:lvl1pPr>
          </a:lstStyle>
          <a:p>
            <a:r>
              <a:rPr lang="fr-FR" dirty="0" smtClean="0"/>
              <a:t>modifiez</a:t>
            </a:r>
            <a:endParaRPr lang="en-US" dirty="0"/>
          </a:p>
        </p:txBody>
      </p:sp>
    </p:spTree>
    <p:extLst>
      <p:ext uri="{BB962C8B-B14F-4D97-AF65-F5344CB8AC3E}">
        <p14:creationId xmlns:p14="http://schemas.microsoft.com/office/powerpoint/2010/main" val="24111502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432" y="1118258"/>
            <a:ext cx="8193133" cy="513589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graphicFrame>
        <p:nvGraphicFramePr>
          <p:cNvPr id="4" name="Tableau 3"/>
          <p:cNvGraphicFramePr>
            <a:graphicFrameLocks noGrp="1"/>
          </p:cNvGraphicFramePr>
          <p:nvPr userDrawn="1">
            <p:extLst>
              <p:ext uri="{D42A27DB-BD31-4B8C-83A1-F6EECF244321}">
                <p14:modId xmlns:p14="http://schemas.microsoft.com/office/powerpoint/2010/main" val="3730656476"/>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7030A0"/>
                      </a:solidFill>
                      <a:prstDash val="solid"/>
                      <a:round/>
                      <a:headEnd type="none" w="med" len="med"/>
                      <a:tailEnd type="none" w="med" len="med"/>
                    </a:lnT>
                    <a:lnB w="381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itre 1"/>
          <p:cNvSpPr>
            <a:spLocks noGrp="1"/>
          </p:cNvSpPr>
          <p:nvPr>
            <p:ph type="title"/>
          </p:nvPr>
        </p:nvSpPr>
        <p:spPr>
          <a:xfrm>
            <a:off x="379639" y="478655"/>
            <a:ext cx="8193133" cy="418644"/>
          </a:xfrm>
          <a:prstGeom prst="rect">
            <a:avLst/>
          </a:prstGeom>
        </p:spPr>
        <p:txBody>
          <a:bodyPr>
            <a:noAutofit/>
          </a:bodyPr>
          <a:lstStyle/>
          <a:p>
            <a:endParaRPr lang="fr-FR" sz="2000" cap="small" dirty="0">
              <a:latin typeface="Impact" panose="020B0806030902050204" pitchFamily="34" charset="0"/>
              <a:cs typeface="Aharoni" panose="02010803020104030203" pitchFamily="2" charset="-79"/>
            </a:endParaRPr>
          </a:p>
        </p:txBody>
      </p:sp>
    </p:spTree>
    <p:extLst>
      <p:ext uri="{BB962C8B-B14F-4D97-AF65-F5344CB8AC3E}">
        <p14:creationId xmlns:p14="http://schemas.microsoft.com/office/powerpoint/2010/main" val="31603360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E9C7214-B8BF-4E92-893F-E799AFC10FBB}" type="datetimeFigureOut">
              <a:rPr lang="fr-FR" smtClean="0"/>
              <a:t>18/12/2019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E9DE101-8109-4E70-9E4C-15EC759D06C0}" type="slidenum">
              <a:rPr lang="fr-FR" smtClean="0"/>
              <a:t>‹N°›</a:t>
            </a:fld>
            <a:endParaRPr lang="fr-FR"/>
          </a:p>
        </p:txBody>
      </p:sp>
    </p:spTree>
    <p:extLst>
      <p:ext uri="{BB962C8B-B14F-4D97-AF65-F5344CB8AC3E}">
        <p14:creationId xmlns:p14="http://schemas.microsoft.com/office/powerpoint/2010/main" val="141868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BEB02219-BB66-4CD1-BED9-66D6CCB08B90}" type="datetimeFigureOut">
              <a:rPr lang="fr-FR" smtClean="0">
                <a:solidFill>
                  <a:prstClr val="black">
                    <a:tint val="75000"/>
                  </a:prstClr>
                </a:solidFill>
              </a:rPr>
              <a:pPr/>
              <a:t>18/12/2019</a:t>
            </a:fld>
            <a:endParaRPr lang="fr-FR">
              <a:solidFill>
                <a:prstClr val="black">
                  <a:tint val="75000"/>
                </a:prstClr>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25589C79-5AB8-4D0F-BF26-A224856F914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2062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x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2924413814"/>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D21D59"/>
                      </a:solidFill>
                      <a:prstDash val="solid"/>
                      <a:round/>
                      <a:headEnd type="none" w="med" len="med"/>
                      <a:tailEnd type="none" w="med" len="med"/>
                    </a:lnT>
                    <a:lnB w="19050" cap="flat" cmpd="sng" algn="ctr">
                      <a:solidFill>
                        <a:srgbClr val="D21D59"/>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40994255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Offr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3589683807"/>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D87D1A"/>
                      </a:solidFill>
                      <a:prstDash val="solid"/>
                      <a:round/>
                      <a:headEnd type="none" w="med" len="med"/>
                      <a:tailEnd type="none" w="med" len="med"/>
                    </a:lnT>
                    <a:lnB w="19050" cap="flat" cmpd="sng" algn="ctr">
                      <a:solidFill>
                        <a:srgbClr val="D87D1A"/>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36826418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ORCI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3826864111"/>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E3C803"/>
                      </a:solidFill>
                      <a:prstDash val="solid"/>
                      <a:round/>
                      <a:headEnd type="none" w="med" len="med"/>
                      <a:tailEnd type="none" w="med" len="med"/>
                    </a:lnT>
                    <a:lnB w="19050" cap="flat" cmpd="sng" algn="ctr">
                      <a:solidFill>
                        <a:srgbClr val="E3C803"/>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1592173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hercheur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794075147"/>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73A545"/>
                      </a:solidFill>
                      <a:prstDash val="solid"/>
                      <a:round/>
                      <a:headEnd type="none" w="med" len="med"/>
                      <a:tailEnd type="none" w="med" len="med"/>
                    </a:lnT>
                    <a:lnB w="19050" cap="flat" cmpd="sng" algn="ctr">
                      <a:solidFill>
                        <a:srgbClr val="73A545"/>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10582754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Institution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698611884"/>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2CACD7"/>
                      </a:solidFill>
                      <a:prstDash val="solid"/>
                      <a:round/>
                      <a:headEnd type="none" w="med" len="med"/>
                      <a:tailEnd type="none" w="med" len="med"/>
                    </a:lnT>
                    <a:lnB w="19050" cap="flat" cmpd="sng" algn="ctr">
                      <a:solidFill>
                        <a:srgbClr val="2CACD7"/>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17338229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Au-delà">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469432767"/>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315280"/>
                      </a:solidFill>
                      <a:prstDash val="solid"/>
                      <a:round/>
                      <a:headEnd type="none" w="med" len="med"/>
                      <a:tailEnd type="none" w="med" len="med"/>
                    </a:lnT>
                    <a:lnB w="19050" cap="flat" cmpd="sng" algn="ctr">
                      <a:solidFill>
                        <a:srgbClr val="31528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19829107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clus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908140083"/>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113266"/>
                      </a:solidFill>
                      <a:prstDash val="solid"/>
                      <a:round/>
                      <a:headEnd type="none" w="med" len="med"/>
                      <a:tailEnd type="none" w="med" len="med"/>
                    </a:lnT>
                    <a:lnB w="19050" cap="flat" cmpd="sng" algn="ctr">
                      <a:solidFill>
                        <a:srgbClr val="113266"/>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366740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blio">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marL="92075" indent="0">
              <a:buFont typeface="Gungsuh" panose="02030600000101010101" pitchFamily="18" charset="-127"/>
              <a:buNone/>
              <a:defRPr sz="2000" spc="-100" baseline="0">
                <a:latin typeface="Gungsuh" panose="02030600000101010101" pitchFamily="18" charset="-127"/>
                <a:ea typeface="Gungsuh" panose="02030600000101010101" pitchFamily="18" charset="-127"/>
              </a:defRPr>
            </a:lvl1pPr>
            <a:lvl2pPr marL="541337" indent="0">
              <a:buFont typeface="Gungsuh" panose="02030600000101010101" pitchFamily="18" charset="-127"/>
              <a:buNone/>
              <a:defRPr sz="1800" spc="-100" baseline="0">
                <a:latin typeface="Gungsuh" panose="02030600000101010101" pitchFamily="18" charset="-127"/>
                <a:ea typeface="Gungsuh" panose="02030600000101010101" pitchFamily="18" charset="-127"/>
              </a:defRPr>
            </a:lvl2pPr>
            <a:lvl3pPr marL="982662" indent="0">
              <a:buFont typeface="Gungsuh" panose="02030600000101010101" pitchFamily="18" charset="-127"/>
              <a:buNone/>
              <a:defRPr sz="1600" spc="-100" baseline="0">
                <a:latin typeface="Gungsuh" panose="02030600000101010101" pitchFamily="18" charset="-127"/>
                <a:ea typeface="Gungsuh" panose="02030600000101010101" pitchFamily="18" charset="-127"/>
              </a:defRPr>
            </a:lvl3pPr>
            <a:lvl4pPr marL="1431925"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4pPr>
            <a:lvl5pPr marL="1973262" indent="0">
              <a:buFont typeface="Gungsuh" panose="02030600000101010101" pitchFamily="18" charset="-127"/>
              <a:buNone/>
              <a:defRPr sz="1400" spc="-100" baseline="0">
                <a:latin typeface="Gungsuh" panose="02030600000101010101" pitchFamily="18" charset="-127"/>
                <a:ea typeface="Gungsuh" panose="02030600000101010101" pitchFamily="18" charset="-127"/>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graphicFrame>
        <p:nvGraphicFramePr>
          <p:cNvPr id="7" name="Tableau 6"/>
          <p:cNvGraphicFramePr>
            <a:graphicFrameLocks noGrp="1"/>
          </p:cNvGraphicFramePr>
          <p:nvPr userDrawn="1">
            <p:extLst>
              <p:ext uri="{D42A27DB-BD31-4B8C-83A1-F6EECF244321}">
                <p14:modId xmlns:p14="http://schemas.microsoft.com/office/powerpoint/2010/main" val="3438012807"/>
              </p:ext>
            </p:extLst>
          </p:nvPr>
        </p:nvGraphicFramePr>
        <p:xfrm>
          <a:off x="475433" y="470263"/>
          <a:ext cx="8193133" cy="418011"/>
        </p:xfrm>
        <a:graphic>
          <a:graphicData uri="http://schemas.openxmlformats.org/drawingml/2006/table">
            <a:tbl>
              <a:tblPr firstRow="1" bandRow="1">
                <a:tableStyleId>{5C22544A-7EE6-4342-B048-85BDC9FD1C3A}</a:tableStyleId>
              </a:tblPr>
              <a:tblGrid>
                <a:gridCol w="8193133"/>
              </a:tblGrid>
              <a:tr h="418011">
                <a:tc>
                  <a:txBody>
                    <a:bodyPr/>
                    <a:lstStyle/>
                    <a:p>
                      <a:endParaRPr lang="fr-FR" dirty="0"/>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9050" cap="flat" cmpd="sng" algn="ctr">
                      <a:solidFill>
                        <a:srgbClr val="7030A0"/>
                      </a:solidFill>
                      <a:prstDash val="solid"/>
                      <a:round/>
                      <a:headEnd type="none" w="med" len="med"/>
                      <a:tailEnd type="none" w="med" len="med"/>
                    </a:lnT>
                    <a:lnB w="1905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itre 1"/>
          <p:cNvSpPr>
            <a:spLocks noGrp="1"/>
          </p:cNvSpPr>
          <p:nvPr>
            <p:ph type="title"/>
          </p:nvPr>
        </p:nvSpPr>
        <p:spPr>
          <a:xfrm>
            <a:off x="388348" y="498838"/>
            <a:ext cx="8222252" cy="418011"/>
          </a:xfrm>
          <a:prstGeom prst="rect">
            <a:avLst/>
          </a:prstGeom>
          <a:ln>
            <a:noFill/>
          </a:ln>
        </p:spPr>
        <p:txBody>
          <a:bodyPr>
            <a:normAutofit/>
          </a:bodyPr>
          <a:lstStyle>
            <a:lvl1pPr marL="0" algn="l" defTabSz="914400" rtl="0" eaLnBrk="1" latinLnBrk="0" hangingPunct="1">
              <a:lnSpc>
                <a:spcPct val="90000"/>
              </a:lnSpc>
              <a:spcBef>
                <a:spcPct val="0"/>
              </a:spcBef>
              <a:buNone/>
              <a:defRPr lang="fr-FR" sz="2000" kern="1200" cap="small" dirty="0">
                <a:solidFill>
                  <a:schemeClr val="tx1"/>
                </a:solidFill>
                <a:latin typeface="Impact" panose="020B0806030902050204" pitchFamily="34" charset="0"/>
                <a:ea typeface="+mj-ea"/>
                <a:cs typeface="Aharoni" panose="02010803020104030203" pitchFamily="2" charset="-79"/>
              </a:defRPr>
            </a:lvl1pPr>
          </a:lstStyle>
          <a:p>
            <a:r>
              <a:rPr lang="fr-FR" dirty="0" smtClean="0"/>
              <a:t>Modifiez le style du titre</a:t>
            </a:r>
            <a:endParaRPr lang="fr-FR" dirty="0"/>
          </a:p>
        </p:txBody>
      </p:sp>
    </p:spTree>
    <p:extLst>
      <p:ext uri="{BB962C8B-B14F-4D97-AF65-F5344CB8AC3E}">
        <p14:creationId xmlns:p14="http://schemas.microsoft.com/office/powerpoint/2010/main" val="13556001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0">
              <a:srgbClr val="ECECEC"/>
            </a:gs>
            <a:gs pos="100000">
              <a:srgbClr val="ECECEC"/>
            </a:gs>
          </a:gsLst>
          <a:lin ang="27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432" y="1118258"/>
            <a:ext cx="8193133" cy="5135893"/>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Tree>
    <p:extLst>
      <p:ext uri="{BB962C8B-B14F-4D97-AF65-F5344CB8AC3E}">
        <p14:creationId xmlns:p14="http://schemas.microsoft.com/office/powerpoint/2010/main" val="95726025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3" r:id="rId8"/>
    <p:sldLayoutId id="2147483662" r:id="rId9"/>
    <p:sldLayoutId id="2147483663"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skerville Old Face" panose="02020602080505020303" pitchFamily="18"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skerville Old Face" panose="02020602080505020303" pitchFamily="18" charset="0"/>
          <a:ea typeface="Tahoma" panose="020B0604030504040204" pitchFamily="34" charset="0"/>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skerville Old Face" panose="02020602080505020303" pitchFamily="18" charset="0"/>
          <a:ea typeface="Tahoma" panose="020B0604030504040204" pitchFamily="34" charset="0"/>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skerville Old Face" panose="02020602080505020303" pitchFamily="18" charset="0"/>
          <a:ea typeface="Tahoma" panose="020B0604030504040204" pitchFamily="34" charset="0"/>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skerville Old Face" panose="02020602080505020303" pitchFamily="18" charset="0"/>
          <a:ea typeface="Tahoma" panose="020B0604030504040204" pitchFamily="34" charset="0"/>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4.0/deed.fr"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orcid.figshare.com/articles/La_valeur_d_utiliser_des_identifiants_uniques_pour_les_chercheurs/8049671/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hyperlink" Target="https://odin-project.eu/" TargetMode="External"/><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154.png"/><Relationship Id="rId5" Type="http://schemas.openxmlformats.org/officeDocument/2006/relationships/hyperlink" Target="http://project-thor.eu/" TargetMode="External"/><Relationship Id="rId4" Type="http://schemas.openxmlformats.org/officeDocument/2006/relationships/image" Target="../media/image153.png"/></Relationships>
</file>

<file path=ppt/slides/_rels/slide1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hyperlink" Target="http://eurocris.org/cerif/main-features-cerif" TargetMode="External"/><Relationship Id="rId5" Type="http://schemas.openxmlformats.org/officeDocument/2006/relationships/hyperlink" Target="http://casrai.org/" TargetMode="External"/><Relationship Id="rId4" Type="http://schemas.openxmlformats.org/officeDocument/2006/relationships/image" Target="../media/image156.png"/></Relationships>
</file>

<file path=ppt/slides/_rels/slide102.xml.rels><?xml version="1.0" encoding="UTF-8" standalone="yes"?>
<Relationships xmlns="http://schemas.openxmlformats.org/package/2006/relationships"><Relationship Id="rId3" Type="http://schemas.openxmlformats.org/officeDocument/2006/relationships/hyperlink" Target="(http:/www.cnrs.fr/dist/z-outils/documents/copist-premiers-resultats.pdf" TargetMode="External"/><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10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hyperlink" Target="http://lod-cloud.net/"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slideshare.net/BaltimoreNISO/slideshare-feb-11-niso-webinar-authority-control" TargetMode="External"/><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hyperlink" Target="http://www.isni.org/isni/0000000124514311" TargetMode="External"/><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hyperlink" Target="https://www.idref.fr/074709267" TargetMode="External"/><Relationship Id="rId5" Type="http://schemas.openxmlformats.org/officeDocument/2006/relationships/hyperlink" Target="http://catalogue.bnf.fr/ark:/12148/cb16588000f" TargetMode="External"/><Relationship Id="rId4" Type="http://schemas.openxmlformats.org/officeDocument/2006/relationships/hyperlink" Target="http://viaf.org/viaf/85312226/#Berners-Lee,_Ti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6.xml"/><Relationship Id="rId1" Type="http://schemas.openxmlformats.org/officeDocument/2006/relationships/slideLayout" Target="../slideLayouts/slideLayout6.xml"/><Relationship Id="rId5" Type="http://schemas.openxmlformats.org/officeDocument/2006/relationships/hyperlink" Target="https://fr.wikipedia.org/wiki/Tim_Berners-Lee" TargetMode="External"/><Relationship Id="rId4" Type="http://schemas.openxmlformats.org/officeDocument/2006/relationships/image" Target="../media/image162.png"/></Relationships>
</file>

<file path=ppt/slides/_rels/slide10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hyperlink" Target="http://moodle.abes.fr/mod/resource/view.php?id=1395"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hyperlink" Target="https://cache.media.enseignementsup-recherche.gouv.fr/file/Actus/01/1/Rapport_de_Jerome_Kalfon_-_30.03_745011.pd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hyperlink" Target="http://www.persee.fr/author/persee_17912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webofknowledge.co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openxmlformats.org/officeDocument/2006/relationships/hyperlink" Target="http://www.bnf.fr/documents/bnf_schema_numerique.pdf" TargetMode="External"/><Relationship Id="rId4" Type="http://schemas.openxmlformats.org/officeDocument/2006/relationships/hyperlink" Target="https://fil.abes.fr/2017/01/27/4889/"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twitter.com/ADBU_Officiel/status/1191683463419760640" TargetMode="External"/><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1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hyperlink" Target="https://orcid.figshare.com/articles/ORCID_2018_MEMBER_SURVEY_pdf/7773962"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hyperlink" Target="http://digitalcommons.wayne.edu/libsp/111"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oaktrust.library.tamu.edu/handle/1969.1/151483" TargetMode="External"/><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hyperlink" Target="http://tamu.libguides.com/c.php?g=555554&amp;p=3819597" TargetMode="External"/><Relationship Id="rId4" Type="http://schemas.openxmlformats.org/officeDocument/2006/relationships/image" Target="../media/image169.png"/></Relationships>
</file>

<file path=ppt/slides/_rels/slide1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digital-scholarship.org/digitalkoans/2016/10/28/scholarly-impact-social-sciences-librarian-at-university-of-texas-at-arlington/" TargetMode="External"/><Relationship Id="rId7" Type="http://schemas.openxmlformats.org/officeDocument/2006/relationships/image" Target="../media/image173.png"/><Relationship Id="rId2" Type="http://schemas.openxmlformats.org/officeDocument/2006/relationships/notesSlide" Target="../notesSlides/notesSlide11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72.png"/><Relationship Id="rId4" Type="http://schemas.openxmlformats.org/officeDocument/2006/relationships/image" Target="../media/image171.jpe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hyperlink" Target="http://weburfist.univ-bordeaux.fr/wp-content/uploads/2014/09/POUMEYROL_Limoges_13_11_2014.pdf"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fr.slideshare.net/takeda/researchers-and-identifiers" TargetMode="External"/><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75.png"/></Relationships>
</file>

<file path=ppt/slides/_rels/slide119.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hyperlink" Target="https://www.crossref.org/blog/the-organization-identifier-project-a-way-forward/" TargetMode="External"/><Relationship Id="rId12" Type="http://schemas.openxmlformats.org/officeDocument/2006/relationships/image" Target="../media/image180.pn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42.png"/><Relationship Id="rId5" Type="http://schemas.openxmlformats.org/officeDocument/2006/relationships/image" Target="../media/image45.png"/><Relationship Id="rId10" Type="http://schemas.openxmlformats.org/officeDocument/2006/relationships/hyperlink" Target="http://outgoing.typepad.com/.a/6a00d83459bf2269e201538f8013bf970b-pi" TargetMode="External"/><Relationship Id="rId4" Type="http://schemas.openxmlformats.org/officeDocument/2006/relationships/image" Target="../media/image177.png"/><Relationship Id="rId9" Type="http://schemas.openxmlformats.org/officeDocument/2006/relationships/image" Target="../media/image179.png"/><Relationship Id="rId14" Type="http://schemas.openxmlformats.org/officeDocument/2006/relationships/image" Target="../media/image18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scopus.com/" TargetMode="External"/><Relationship Id="rId5" Type="http://schemas.openxmlformats.org/officeDocument/2006/relationships/hyperlink" Target="http://www.webofknowledge.com/" TargetMode="Externa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hyperlink" Target="https://www.crossref.org/blog/the-organization-identifier-project-a-way-forward/" TargetMode="External"/><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121.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hyperlink" Target="https://aurehal.archives-ouvertes.fr/structure/read/id/2" TargetMode="External"/><Relationship Id="rId7" Type="http://schemas.openxmlformats.org/officeDocument/2006/relationships/image" Target="../media/image185.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hyperlink" Target="http://www.idref.fr/083864520" TargetMode="External"/><Relationship Id="rId4" Type="http://schemas.openxmlformats.org/officeDocument/2006/relationships/hyperlink" Target="https://appliweb.dgri.education.fr/rnsr/ChoixCriteres.jsp"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hyperlink" Target="https://www.ouvrirlascience.fr/europe-et-international/" TargetMode="External"/><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5.xml"/><Relationship Id="rId1" Type="http://schemas.openxmlformats.org/officeDocument/2006/relationships/slideLayout" Target="../slideLayouts/slideLayout8.xml"/><Relationship Id="rId4" Type="http://schemas.openxmlformats.org/officeDocument/2006/relationships/hyperlink" Target="https://scholarlykitchen.sspnet.org/2016/08/18/a-quick-tour-around-the-world-of-scholarly-journal-publishing/"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6.xml"/><Relationship Id="rId1" Type="http://schemas.openxmlformats.org/officeDocument/2006/relationships/slideLayout" Target="../slideLayouts/slideLayout8.xml"/><Relationship Id="rId5" Type="http://schemas.openxmlformats.org/officeDocument/2006/relationships/hyperlink" Target="https://figshare.com/articles/ORCID_2017_Community_Survey_Report/5525476/1" TargetMode="External"/><Relationship Id="rId4" Type="http://schemas.openxmlformats.org/officeDocument/2006/relationships/image" Target="../media/image191.png"/></Relationships>
</file>

<file path=ppt/slides/_rels/slide1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7.xml"/><Relationship Id="rId1" Type="http://schemas.openxmlformats.org/officeDocument/2006/relationships/slideLayout" Target="../slideLayouts/slideLayout8.xml"/><Relationship Id="rId4" Type="http://schemas.openxmlformats.org/officeDocument/2006/relationships/hyperlink" Target="https://orcid.org/sites/default/files/ckfinder/userfiles/images/collconn-large.jpg"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3" Type="http://schemas.openxmlformats.org/officeDocument/2006/relationships/hyperlink" Target="https://www.jisc.ac.uk/sites/default/files/oa-top-tips.pdf" TargetMode="External"/><Relationship Id="rId2" Type="http://schemas.openxmlformats.org/officeDocument/2006/relationships/notesSlide" Target="../notesSlides/notesSlide129.xml"/><Relationship Id="rId1" Type="http://schemas.openxmlformats.org/officeDocument/2006/relationships/slideLayout" Target="../slideLayouts/slideLayout8.xml"/><Relationship Id="rId5" Type="http://schemas.openxmlformats.org/officeDocument/2006/relationships/image" Target="../media/image194.png"/><Relationship Id="rId4" Type="http://schemas.openxmlformats.org/officeDocument/2006/relationships/image" Target="../media/image19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eburfist.univ-bordeaux.fr/wp-content/uploads/2015/10/20150616_FOURNIER_URFIST-ID-AUTEURS.pdf"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hyperlink" Target="http://www.nature.com/news/scientists-your-number-is-up-1.10740" TargetMode="External"/><Relationship Id="rId13" Type="http://schemas.openxmlformats.org/officeDocument/2006/relationships/hyperlink" Target="https://scholarlycommunications.jiscinvolve.org/wp/files/2016/04/OA-Publisher-Compliance-document-for-publishers.docx" TargetMode="External"/><Relationship Id="rId18" Type="http://schemas.openxmlformats.org/officeDocument/2006/relationships/hyperlink" Target="http://www.ands.org.au/__data/assets/pdf_file/0004/388822/share-issue-18.pdf" TargetMode="External"/><Relationship Id="rId3" Type="http://schemas.openxmlformats.org/officeDocument/2006/relationships/hyperlink" Target="http://adbu.fr/competplug/uploads/2015/03/Rapport-moral-ADBU-2016_definitif.pdf" TargetMode="External"/><Relationship Id="rId21" Type="http://schemas.openxmlformats.org/officeDocument/2006/relationships/hyperlink" Target="https://fr.slideshare.net/takeda/researchers-and-identifiers" TargetMode="External"/><Relationship Id="rId7" Type="http://schemas.openxmlformats.org/officeDocument/2006/relationships/hyperlink" Target="http://journals.plos.org/ploscompbiol/article?id=10.1371/journal.pcbi.1000247" TargetMode="External"/><Relationship Id="rId12" Type="http://schemas.openxmlformats.org/officeDocument/2006/relationships/hyperlink" Target="http://blogs.lse.ac.uk/impactofsocialsciences/2015/07/16/scholarlyprofile-of-the-future/" TargetMode="External"/><Relationship Id="rId17" Type="http://schemas.openxmlformats.org/officeDocument/2006/relationships/hyperlink" Target="https://www.ncbi.nlm.nih.gov/pubmed/12398248" TargetMode="External"/><Relationship Id="rId2" Type="http://schemas.openxmlformats.org/officeDocument/2006/relationships/notesSlide" Target="../notesSlides/notesSlide131.xml"/><Relationship Id="rId16" Type="http://schemas.openxmlformats.org/officeDocument/2006/relationships/hyperlink" Target="http://www.bnf.fr/fr/professionnels/anx_pro_videos/a.video_cnfpt_identifiants.html" TargetMode="External"/><Relationship Id="rId20" Type="http://schemas.openxmlformats.org/officeDocument/2006/relationships/hyperlink" Target="https://scholarlykitchen.sspnet.org/2015/07/29/a-single-user-account/" TargetMode="External"/><Relationship Id="rId1" Type="http://schemas.openxmlformats.org/officeDocument/2006/relationships/slideLayout" Target="../slideLayouts/slideLayout9.xml"/><Relationship Id="rId6" Type="http://schemas.openxmlformats.org/officeDocument/2006/relationships/hyperlink" Target="http://www.bnf.fr/fr/professionnels/innov_num_web_donnees.html" TargetMode="External"/><Relationship Id="rId11" Type="http://schemas.openxmlformats.org/officeDocument/2006/relationships/hyperlink" Target="http://ec.europa.eu/research/participants/data/ref/h2020/grants_manual/hi/oa_pilot/h2020-hi-oa-pilot-guide_en.pdf" TargetMode="External"/><Relationship Id="rId5" Type="http://schemas.openxmlformats.org/officeDocument/2006/relationships/hyperlink" Target="http://www.w3.org/DesignIssues/Semantic.html" TargetMode="External"/><Relationship Id="rId15" Type="http://schemas.openxmlformats.org/officeDocument/2006/relationships/hyperlink" Target="http://dashboard101innovations.silk.co/" TargetMode="External"/><Relationship Id="rId23" Type="http://schemas.openxmlformats.org/officeDocument/2006/relationships/hyperlink" Target="https://seminaire.inra.fr/data/content/download/3449/36374/version/1/file/03+Yahia+doi+datacite.pdf" TargetMode="External"/><Relationship Id="rId10" Type="http://schemas.openxmlformats.org/officeDocument/2006/relationships/hyperlink" Target="http://science.sciencemag.org/content/323/5922/1662/tab-pdf" TargetMode="External"/><Relationship Id="rId19" Type="http://schemas.openxmlformats.org/officeDocument/2006/relationships/hyperlink" Target="http://www.nature.com/nature/journal/v526/n7572/full/nj7572-281a.html" TargetMode="External"/><Relationship Id="rId4" Type="http://schemas.openxmlformats.org/officeDocument/2006/relationships/hyperlink" Target="https://punktokomo.abes.fr/2017/04/20/autorites-vs-referentiels-3-questions-aux-experts-de-labes/" TargetMode="External"/><Relationship Id="rId9" Type="http://schemas.openxmlformats.org/officeDocument/2006/relationships/hyperlink" Target="https://scholarlykitchen.sspnet.org/2016/08/18/a-quick-tour-around-the-world-of-scholarly-journal-publishing/" TargetMode="External"/><Relationship Id="rId14" Type="http://schemas.openxmlformats.org/officeDocument/2006/relationships/hyperlink" Target="https://101innovations.wordpress.com/" TargetMode="External"/><Relationship Id="rId22" Type="http://schemas.openxmlformats.org/officeDocument/2006/relationships/hyperlink" Target="http://www.nature.com/news/track-and-trace-1.14818"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abes.fr/Publications-Evenements/Arabesques/Arabesques-n-85" TargetMode="External"/><Relationship Id="rId13" Type="http://schemas.openxmlformats.org/officeDocument/2006/relationships/hyperlink" Target="http://www.ariessys.com/wp-content/uploads/ORCID_Use_Cases_JB.pdf" TargetMode="External"/><Relationship Id="rId18" Type="http://schemas.openxmlformats.org/officeDocument/2006/relationships/hyperlink" Target="http://www.sne.fr/wp-content/uploads/2014/07/SNE_Atelier-NetS_Identifiants_juin2015.pdf" TargetMode="External"/><Relationship Id="rId3" Type="http://schemas.openxmlformats.org/officeDocument/2006/relationships/hyperlink" Target="https://jref2015.sciencesconf.org/" TargetMode="External"/><Relationship Id="rId7" Type="http://schemas.openxmlformats.org/officeDocument/2006/relationships/hyperlink" Target="http://moodle.abes.fr/course/view.php?id=105" TargetMode="External"/><Relationship Id="rId12" Type="http://schemas.openxmlformats.org/officeDocument/2006/relationships/hyperlink" Target="https://zenodo.org/record/163564/files/20161025_Brown_ORCID%20DE.pdf" TargetMode="External"/><Relationship Id="rId17" Type="http://schemas.openxmlformats.org/officeDocument/2006/relationships/hyperlink" Target="http://weburfist.univ-bordeaux.fr/wp-content/uploads/2015/10/20150616_FOURNIER_URFIST-ID-AUTEURS.pdf" TargetMode="External"/><Relationship Id="rId2" Type="http://schemas.openxmlformats.org/officeDocument/2006/relationships/notesSlide" Target="../notesSlides/notesSlide132.xml"/><Relationship Id="rId16" Type="http://schemas.openxmlformats.org/officeDocument/2006/relationships/hyperlink" Target="https://fr.slideshare.net/BUPMCformD/midi-biblio-14listepubli" TargetMode="External"/><Relationship Id="rId1" Type="http://schemas.openxmlformats.org/officeDocument/2006/relationships/slideLayout" Target="../slideLayouts/slideLayout9.xml"/><Relationship Id="rId6" Type="http://schemas.openxmlformats.org/officeDocument/2006/relationships/hyperlink" Target="http://www.bnf.fr/fr/professionnels/anx_journees_pro_2011/a.referentiel_donnees_autorites_110527.html" TargetMode="External"/><Relationship Id="rId11" Type="http://schemas.openxmlformats.org/officeDocument/2006/relationships/hyperlink" Target="https://fil.abes.fr/2015/09/15/rencontre-orcid-abes-autour-didref/" TargetMode="External"/><Relationship Id="rId5" Type="http://schemas.openxmlformats.org/officeDocument/2006/relationships/hyperlink" Target="http://www.pidconsortium.eu/?page_id=674" TargetMode="External"/><Relationship Id="rId15" Type="http://schemas.openxmlformats.org/officeDocument/2006/relationships/hyperlink" Target="http://www.eprist.fr/wp-content/uploads/2017/01/EPRIST-ORCIDenbref.pdf" TargetMode="External"/><Relationship Id="rId10" Type="http://schemas.openxmlformats.org/officeDocument/2006/relationships/hyperlink" Target="http://www.bnf.fr/fr/professionnels/isni_informer.html" TargetMode="External"/><Relationship Id="rId19" Type="http://schemas.openxmlformats.org/officeDocument/2006/relationships/hyperlink" Target="http://weburfist.univ-bordeaux.fr/wp-content/uploads/2015/10/20150616_KUNTZIGER_URFIST_IdHAL.pdf" TargetMode="External"/><Relationship Id="rId4" Type="http://schemas.openxmlformats.org/officeDocument/2006/relationships/hyperlink" Target="http://weburfist.univ-bordeaux.fr/lidentite-du-publiant-a-lepreuve-du-numerique-enjeux-et-perspectives-pour-lidentification-des-auteurs/" TargetMode="External"/><Relationship Id="rId9" Type="http://schemas.openxmlformats.org/officeDocument/2006/relationships/hyperlink" Target="https://hal.archives-ouvertes.fr/cel-01314562" TargetMode="External"/><Relationship Id="rId14" Type="http://schemas.openxmlformats.org/officeDocument/2006/relationships/hyperlink" Target="https://jref2015.sciencesconf.org/data/pages/jref2015_CCSD"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s://www.slideshare.net/BaltimoreNISO/slideshare-feb-11-niso-webinar-authority-control" TargetMode="External"/><Relationship Id="rId13" Type="http://schemas.openxmlformats.org/officeDocument/2006/relationships/hyperlink" Target="https://orcid.org/sites/default/files/ckfinder/userfiles/files/20161031%20OrgIDProviderSurvey.pdf" TargetMode="External"/><Relationship Id="rId18" Type="http://schemas.openxmlformats.org/officeDocument/2006/relationships/hyperlink" Target="https://link.springer.com/article/10.1007/s10853-017-0919-7" TargetMode="External"/><Relationship Id="rId3" Type="http://schemas.openxmlformats.org/officeDocument/2006/relationships/hyperlink" Target="http://www.lemonde.fr/sciences/article/2015/11/30/base-de-donnees-les-chercheurs-sont-des-numeros_4820731_1650684.html" TargetMode="External"/><Relationship Id="rId21" Type="http://schemas.openxmlformats.org/officeDocument/2006/relationships/hyperlink" Target="http://monsitedemo.com/couperin/services-et-prospective/open-access/gtao" TargetMode="External"/><Relationship Id="rId7" Type="http://schemas.openxmlformats.org/officeDocument/2006/relationships/hyperlink" Target="http://abes.fr/Publications-Evenements/Arabesques/Arabesques-n-85" TargetMode="External"/><Relationship Id="rId12" Type="http://schemas.openxmlformats.org/officeDocument/2006/relationships/hyperlink" Target="http://www.nmji.in/downloadpdf.asp?issn=0970-258X;year=2016;volume=29;issue=4;spage=227;epage=234;aulast=Arunachalam;type=2" TargetMode="External"/><Relationship Id="rId17" Type="http://schemas.openxmlformats.org/officeDocument/2006/relationships/hyperlink" Target="http://orcid.org/blog/2014/03/20/theses-dissertations-orcid" TargetMode="External"/><Relationship Id="rId2" Type="http://schemas.openxmlformats.org/officeDocument/2006/relationships/notesSlide" Target="../notesSlides/notesSlide133.xml"/><Relationship Id="rId16" Type="http://schemas.openxmlformats.org/officeDocument/2006/relationships/hyperlink" Target="https://researchdata.jiscinvolve.org/wp/2018/02/06/pidapalooza18/" TargetMode="External"/><Relationship Id="rId20" Type="http://schemas.openxmlformats.org/officeDocument/2006/relationships/hyperlink" Target="http://monsitedemo.com/couperin/images/stories/AO/CR_gtao_20160202.pdf" TargetMode="External"/><Relationship Id="rId1" Type="http://schemas.openxmlformats.org/officeDocument/2006/relationships/slideLayout" Target="../slideLayouts/slideLayout9.xml"/><Relationship Id="rId6" Type="http://schemas.openxmlformats.org/officeDocument/2006/relationships/hyperlink" Target="http://weburfist.univ-bordeaux.fr/wp-content/uploads/2015/10/20150616_MISTRAL_URFIST_IDREF.pdf" TargetMode="External"/><Relationship Id="rId11" Type="http://schemas.openxmlformats.org/officeDocument/2006/relationships/hyperlink" Target="https://figshare.com/articles/ORCID_2015_Survey_Report_final_/2008206" TargetMode="External"/><Relationship Id="rId5" Type="http://schemas.openxmlformats.org/officeDocument/2006/relationships/hyperlink" Target="http://isidora.cnrs.fr/IMG/pdf/panorama_identifiants_auteurs.pdf" TargetMode="External"/><Relationship Id="rId15" Type="http://schemas.openxmlformats.org/officeDocument/2006/relationships/hyperlink" Target="http://science.sciencemag.org/content/356/6339/691" TargetMode="External"/><Relationship Id="rId10" Type="http://schemas.openxmlformats.org/officeDocument/2006/relationships/hyperlink" Target="https://gouvernement-ouvert.etalab.gouv.fr/pgo-concertation/topic/5a1bfc1b498edd6b29cb10d4" TargetMode="External"/><Relationship Id="rId19" Type="http://schemas.openxmlformats.org/officeDocument/2006/relationships/hyperlink" Target="https://scholarlykitchen.sspnet.org/2016/04/19/integrate-to-innovate-using-standards-to-push-content-forward/" TargetMode="External"/><Relationship Id="rId4" Type="http://schemas.openxmlformats.org/officeDocument/2006/relationships/hyperlink" Target="http://prodinra.inra.fr/?locale=fr#!ConsultNotice:387601" TargetMode="External"/><Relationship Id="rId9" Type="http://schemas.openxmlformats.org/officeDocument/2006/relationships/hyperlink" Target="https://www.sne.fr/wp-content/uploads/2015/07/ISNI_SNE_Atelier-NetS_Identifiants_juin2015.pdf" TargetMode="External"/><Relationship Id="rId14" Type="http://schemas.openxmlformats.org/officeDocument/2006/relationships/hyperlink" Target="http://www.sciencemag.org/news/2017/05/vast-set-public-cvs-reveals-world-s-most-migratory-scientists" TargetMode="External"/></Relationships>
</file>

<file path=ppt/slides/_rels/slide134.xml.rels><?xml version="1.0" encoding="UTF-8" standalone="yes"?>
<Relationships xmlns="http://schemas.openxmlformats.org/package/2006/relationships"><Relationship Id="rId8" Type="http://schemas.openxmlformats.org/officeDocument/2006/relationships/hyperlink" Target="http://repository.jisc.ac.uk/5381/1/CC549D001-1.0_org_ID_landscape_study.pdf" TargetMode="External"/><Relationship Id="rId13" Type="http://schemas.openxmlformats.org/officeDocument/2006/relationships/hyperlink" Target="https://www.eva2.inserm.fr/EVA/doc/2017TIT/Guide_Evaluation_2017v2.pdf" TargetMode="External"/><Relationship Id="rId18" Type="http://schemas.openxmlformats.org/officeDocument/2006/relationships/hyperlink" Target="https://fr.slideshare.net/ORCIDSlides/orcid-implementation-wikipedia-a-mabbett" TargetMode="External"/><Relationship Id="rId3" Type="http://schemas.openxmlformats.org/officeDocument/2006/relationships/hyperlink" Target="http://mistral.cnrs.fr/IMG/pdf/Synthese_Dialoguist_et_les_professionnels_scientifiques.pdf" TargetMode="External"/><Relationship Id="rId7" Type="http://schemas.openxmlformats.org/officeDocument/2006/relationships/hyperlink" Target="http://www.sciencedirect.com/science/article/pii/S1877050914008357" TargetMode="External"/><Relationship Id="rId12" Type="http://schemas.openxmlformats.org/officeDocument/2006/relationships/hyperlink" Target="http://blogs.lse.ac.uk/impactofsocialsciences/2015/04/23/digital-object-identifiers-stability-for-citations" TargetMode="External"/><Relationship Id="rId17" Type="http://schemas.openxmlformats.org/officeDocument/2006/relationships/hyperlink" Target="http://library.ifla.org/1620/" TargetMode="External"/><Relationship Id="rId2" Type="http://schemas.openxmlformats.org/officeDocument/2006/relationships/notesSlide" Target="../notesSlides/notesSlide134.xml"/><Relationship Id="rId16" Type="http://schemas.openxmlformats.org/officeDocument/2006/relationships/hyperlink" Target="https://arxiv.org/abs/1703.01319" TargetMode="External"/><Relationship Id="rId1" Type="http://schemas.openxmlformats.org/officeDocument/2006/relationships/slideLayout" Target="../slideLayouts/slideLayout9.xml"/><Relationship Id="rId6" Type="http://schemas.openxmlformats.org/officeDocument/2006/relationships/hyperlink" Target="https://www.nature.com/articles/546033a" TargetMode="External"/><Relationship Id="rId11" Type="http://schemas.openxmlformats.org/officeDocument/2006/relationships/hyperlink" Target="http://www.hceres.fr/content/download/28678/439608/file/Referentiel%20UR.pdf" TargetMode="External"/><Relationship Id="rId5" Type="http://schemas.openxmlformats.org/officeDocument/2006/relationships/hyperlink" Target="https://synapse.koreamed.org/DOIx.php?id=10.3346/jkms.2017.32.11.1749" TargetMode="External"/><Relationship Id="rId15" Type="http://schemas.openxmlformats.org/officeDocument/2006/relationships/hyperlink" Target="https://arxiv.org/abs/1703.09343" TargetMode="External"/><Relationship Id="rId10" Type="http://schemas.openxmlformats.org/officeDocument/2006/relationships/hyperlink" Target="http://innovations.bmj.com/content/2/4/141.info" TargetMode="External"/><Relationship Id="rId4" Type="http://schemas.openxmlformats.org/officeDocument/2006/relationships/hyperlink" Target="http://dcpapers.dublincore.org/pubs/article/view/3858" TargetMode="External"/><Relationship Id="rId9" Type="http://schemas.openxmlformats.org/officeDocument/2006/relationships/hyperlink" Target="http://onlinelibrary.wiley.com/doi/10.1002/leap.1004/full" TargetMode="External"/><Relationship Id="rId14" Type="http://schemas.openxmlformats.org/officeDocument/2006/relationships/hyperlink" Target="https://link.springer.com/article/10.1007/s11192-015-1580-z#Fn2"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s://punktokomo.abes.fr/2017/11/30/oatao-sappuie-sur-idref-pour-soffrir-une-nouvelle-visibilite-sur-le-web/" TargetMode="External"/><Relationship Id="rId13" Type="http://schemas.openxmlformats.org/officeDocument/2006/relationships/hyperlink" Target="https://figshare.com/articles/ORCID_Annual_Report_2016_pdf/4810213" TargetMode="External"/><Relationship Id="rId18" Type="http://schemas.openxmlformats.org/officeDocument/2006/relationships/hyperlink" Target="https://orcid.org/sites/default/files/ckfinder/userfiles/files/20161031%20OrgIDGovernance.pdf" TargetMode="External"/><Relationship Id="rId3" Type="http://schemas.openxmlformats.org/officeDocument/2006/relationships/hyperlink" Target="https://scholarlykitchen.sspnet.org/2015/12/15/all-about-orcid/" TargetMode="External"/><Relationship Id="rId21" Type="http://schemas.openxmlformats.org/officeDocument/2006/relationships/hyperlink" Target="https://hal.archives-ouvertes.fr/sic_01511618" TargetMode="External"/><Relationship Id="rId7" Type="http://schemas.openxmlformats.org/officeDocument/2006/relationships/hyperlink" Target="http://www.bnf.fr/documents/identifiants_perennes_vademecum.pdf" TargetMode="External"/><Relationship Id="rId12" Type="http://schemas.openxmlformats.org/officeDocument/2006/relationships/hyperlink" Target="http://moodle.abes.fr/pluginfile.php/5331/mod_resource/content/0/2015_S13_IdRef_%20Usages_pertinence_et_fonctions_de_VIAF_et_ISNI.pdf" TargetMode="External"/><Relationship Id="rId17" Type="http://schemas.openxmlformats.org/officeDocument/2006/relationships/hyperlink" Target="https://orcid.figshare.com/articles/La_valeur_d_utiliser_des_identifiants_uniques_pour_les_chercheurs/8049671/1" TargetMode="External"/><Relationship Id="rId2" Type="http://schemas.openxmlformats.org/officeDocument/2006/relationships/notesSlide" Target="../notesSlides/notesSlide135.xml"/><Relationship Id="rId16" Type="http://schemas.openxmlformats.org/officeDocument/2006/relationships/hyperlink" Target="https://orcid.figshare.com/articles/ORCID_2018_MEMBER_SURVEY_pdf/7773962" TargetMode="External"/><Relationship Id="rId20" Type="http://schemas.openxmlformats.org/officeDocument/2006/relationships/hyperlink" Target="http://www.nejm.org/doi/full/10.1056/NEJMc1616626" TargetMode="External"/><Relationship Id="rId1" Type="http://schemas.openxmlformats.org/officeDocument/2006/relationships/slideLayout" Target="../slideLayouts/slideLayout9.xml"/><Relationship Id="rId6" Type="http://schemas.openxmlformats.org/officeDocument/2006/relationships/hyperlink" Target="http://journals.plos.org/plosone/article?id=10.1371/journal.pone.0142709" TargetMode="External"/><Relationship Id="rId11" Type="http://schemas.openxmlformats.org/officeDocument/2006/relationships/hyperlink" Target="https://punktokomo.abes.fr/2018/01/22/univ-droit-et-idref-une-cooperation-ambitieuse-et-reciproque/" TargetMode="External"/><Relationship Id="rId5" Type="http://schemas.openxmlformats.org/officeDocument/2006/relationships/hyperlink" Target="https://leo.hypotheses.org/13424" TargetMode="External"/><Relationship Id="rId15" Type="http://schemas.openxmlformats.org/officeDocument/2006/relationships/hyperlink" Target="https://figshare.com/articles/ORCID_2017_Community_Survey_Report/5525476/1" TargetMode="External"/><Relationship Id="rId23" Type="http://schemas.openxmlformats.org/officeDocument/2006/relationships/hyperlink" Target="https://scholarlykitchen.sspnet.org/2018/01/22/identity-everything/" TargetMode="External"/><Relationship Id="rId10" Type="http://schemas.openxmlformats.org/officeDocument/2006/relationships/hyperlink" Target="https://punktokomo.abes.fr/2017/11/27/quand-scanr-et-idref-sassocient-pour-identifier-les-acteurs-de-la-recherche-et-de-linnovation/" TargetMode="External"/><Relationship Id="rId19" Type="http://schemas.openxmlformats.org/officeDocument/2006/relationships/hyperlink" Target="https://www.crossref.org/blog/the-organization-identifier-project-a-way-forward/" TargetMode="External"/><Relationship Id="rId4" Type="http://schemas.openxmlformats.org/officeDocument/2006/relationships/hyperlink" Target="https://scholarlykitchen.sspnet.org/2017/04/20/takes-village-one-year-j" TargetMode="External"/><Relationship Id="rId9" Type="http://schemas.openxmlformats.org/officeDocument/2006/relationships/hyperlink" Target="http://urfist.chartes.psl.eu/ressources/idref-et-son-offre-de-services-comment-et-pourquoi-mener-un-projet-avec-des-identifiants" TargetMode="External"/><Relationship Id="rId14" Type="http://schemas.openxmlformats.org/officeDocument/2006/relationships/hyperlink" Target="https://figshare.com/articles/ORCID_Annual_Report_2017/5950318" TargetMode="External"/><Relationship Id="rId22" Type="http://schemas.openxmlformats.org/officeDocument/2006/relationships/hyperlink" Target="http://www.jakobrdl.dk/blog/2015/02/why-orcid-and-researcherid-when-we-have-google-scholar"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crl.acrl.org/content/78/2/171.full.pdf+html" TargetMode="External"/><Relationship Id="rId13" Type="http://schemas.openxmlformats.org/officeDocument/2006/relationships/hyperlink" Target="https://link.springer.com/article/10.1007/s11192-017-2473-0" TargetMode="External"/><Relationship Id="rId3" Type="http://schemas.openxmlformats.org/officeDocument/2006/relationships/hyperlink" Target="https://archibibscdf.hypotheses.org/997" TargetMode="External"/><Relationship Id="rId7" Type="http://schemas.openxmlformats.org/officeDocument/2006/relationships/hyperlink" Target="https://figshare.com/articles/ORCID_doesn_t_have_to_be_hard/3467594" TargetMode="External"/><Relationship Id="rId12" Type="http://schemas.openxmlformats.org/officeDocument/2006/relationships/hyperlink" Target="https://maisondescarnets.hypotheses.org/3338" TargetMode="External"/><Relationship Id="rId2" Type="http://schemas.openxmlformats.org/officeDocument/2006/relationships/notesSlide" Target="../notesSlides/notesSlide136.xml"/><Relationship Id="rId1" Type="http://schemas.openxmlformats.org/officeDocument/2006/relationships/slideLayout" Target="../slideLayouts/slideLayout9.xml"/><Relationship Id="rId6" Type="http://schemas.openxmlformats.org/officeDocument/2006/relationships/hyperlink" Target="https://gredos.usal.es/jspui/handle/10366/133378" TargetMode="External"/><Relationship Id="rId11" Type="http://schemas.openxmlformats.org/officeDocument/2006/relationships/hyperlink" Target="https://www.nature.com/articles/546210d" TargetMode="External"/><Relationship Id="rId5" Type="http://schemas.openxmlformats.org/officeDocument/2006/relationships/hyperlink" Target="http://musingsaboutlibrarianship.blogspot.fr/2017/10/orcid-is-3-things-or-why-some.html" TargetMode="External"/><Relationship Id="rId10" Type="http://schemas.openxmlformats.org/officeDocument/2006/relationships/hyperlink" Target="https://escholarship.umassmed.edu/jeslib/vol4/iss2/6/" TargetMode="External"/><Relationship Id="rId4" Type="http://schemas.openxmlformats.org/officeDocument/2006/relationships/hyperlink" Target="http://www.scienceeurope.org/wp-content/uploads/2016/11/SE_PositionStatement_RIS_WEB.pdf" TargetMode="External"/><Relationship Id="rId9" Type="http://schemas.openxmlformats.org/officeDocument/2006/relationships/hyperlink" Target="http://library.stonybrook.edu/wp-content/uploads/2015/10/AuthorID-Poster-OA-Symp-10.28.15.pdf" TargetMode="External"/></Relationships>
</file>

<file path=ppt/slides/_rels/slide137.xml.rels><?xml version="1.0" encoding="UTF-8" standalone="yes"?>
<Relationships xmlns="http://schemas.openxmlformats.org/package/2006/relationships"><Relationship Id="rId8" Type="http://schemas.openxmlformats.org/officeDocument/2006/relationships/hyperlink" Target="http://repository.jisc.ac.uk/6269/10/final-KE-Report-V5.1-20JAN2016.pdf" TargetMode="External"/><Relationship Id="rId13" Type="http://schemas.openxmlformats.org/officeDocument/2006/relationships/hyperlink" Target="https://www.jlis.it/article/view/12154" TargetMode="External"/><Relationship Id="rId18" Type="http://schemas.openxmlformats.org/officeDocument/2006/relationships/hyperlink" Target="https://figshare.com/articles/Identifiers_on_the_Rise_in_Germany/4246097" TargetMode="External"/><Relationship Id="rId3" Type="http://schemas.openxmlformats.org/officeDocument/2006/relationships/hyperlink" Target="https://orcid.org/blog/2016/04/14/all-about-flow-orcid-and-research-information-management-systems" TargetMode="External"/><Relationship Id="rId7" Type="http://schemas.openxmlformats.org/officeDocument/2006/relationships/hyperlink" Target="http://repository.jisc.ac.uk/6025/2/Jisc-ARMA-ORCID_final_report.pdf" TargetMode="External"/><Relationship Id="rId12" Type="http://schemas.openxmlformats.org/officeDocument/2006/relationships/hyperlink" Target="http://orcid.org/blog/2015/06/19/italy-launches-national-orcid-implementation" TargetMode="External"/><Relationship Id="rId17" Type="http://schemas.openxmlformats.org/officeDocument/2006/relationships/hyperlink" Target="http://onlinelibrary.wiley.com/doi/10.1111/imj.12986/abstract;jsessionid=12BE12CEC1D445CB8589817E675087CB.f01t03" TargetMode="External"/><Relationship Id="rId2" Type="http://schemas.openxmlformats.org/officeDocument/2006/relationships/notesSlide" Target="../notesSlides/notesSlide137.xml"/><Relationship Id="rId16" Type="http://schemas.openxmlformats.org/officeDocument/2006/relationships/hyperlink" Target="http://www.tandfonline.com/doi/full/10.1080/0361526X.2015.1017713" TargetMode="External"/><Relationship Id="rId20" Type="http://schemas.openxmlformats.org/officeDocument/2006/relationships/hyperlink" Target="http://ec.europa.eu/research/openscience/pdf/report.pdf#view=fit&amp;pagemode=none" TargetMode="External"/><Relationship Id="rId1" Type="http://schemas.openxmlformats.org/officeDocument/2006/relationships/slideLayout" Target="../slideLayouts/slideLayout9.xml"/><Relationship Id="rId6" Type="http://schemas.openxmlformats.org/officeDocument/2006/relationships/hyperlink" Target="https://www.jisc.ac.uk/sites/default/files/oa-top-tips.pdf" TargetMode="External"/><Relationship Id="rId11" Type="http://schemas.openxmlformats.org/officeDocument/2006/relationships/hyperlink" Target="https://scholarlykitchen.sspnet.org/2019/12/04/are-you-ready-to-ror-an-inside-look-at-this-new-organization-identifier-registry/" TargetMode="External"/><Relationship Id="rId5" Type="http://schemas.openxmlformats.org/officeDocument/2006/relationships/hyperlink" Target="https://figshare.com/articles/ORCID_In_Australia_ANDS_Webinar_22_October_2015/1582636" TargetMode="External"/><Relationship Id="rId15" Type="http://schemas.openxmlformats.org/officeDocument/2006/relationships/hyperlink" Target="http://weburfist.univ-bordeaux.fr/wp-content/uploads/2015/10/20150616_TATUM_URFIST_DAI.pdf" TargetMode="External"/><Relationship Id="rId10" Type="http://schemas.openxmlformats.org/officeDocument/2006/relationships/hyperlink" Target="https://aaf.edu.au/media/2016/02/ORCID_WS_pre_v2_20151008.pdf" TargetMode="External"/><Relationship Id="rId19" Type="http://schemas.openxmlformats.org/officeDocument/2006/relationships/hyperlink" Target="http://www.hefce.ac.uk/pubs/rereports/Year/2015/metrictide/Title,104463,en.html" TargetMode="External"/><Relationship Id="rId4" Type="http://schemas.openxmlformats.org/officeDocument/2006/relationships/hyperlink" Target="http://repository.jisc.ac.uk/6181/1/KE-report-national-approaches-to-ORCID-and-ISNI.pdf" TargetMode="External"/><Relationship Id="rId9" Type="http://schemas.openxmlformats.org/officeDocument/2006/relationships/hyperlink" Target="https://figshare.com/articles/Altmetrics_and_analytics_for_digital_special_collections_and_institutional_repositories/1392140" TargetMode="External"/><Relationship Id="rId14" Type="http://schemas.openxmlformats.org/officeDocument/2006/relationships/hyperlink" Target="http://insights.uksg.org/articles/10.1629/uksg.268/" TargetMode="External"/></Relationships>
</file>

<file path=ppt/slides/_rels/slide138.xml.rels><?xml version="1.0" encoding="UTF-8" standalone="yes"?>
<Relationships xmlns="http://schemas.openxmlformats.org/package/2006/relationships"><Relationship Id="rId8" Type="http://schemas.openxmlformats.org/officeDocument/2006/relationships/hyperlink" Target="https://cestpasdemainlaveille.com/2015/07/09/reunion-de-famille-chez-les-referentiels-dauteurs/" TargetMode="External"/><Relationship Id="rId13" Type="http://schemas.openxmlformats.org/officeDocument/2006/relationships/hyperlink" Target="https://jref2015.sciencesconf.org/data/pages/RNSRcouperin2015VII3.pdf" TargetMode="External"/><Relationship Id="rId18" Type="http://schemas.openxmlformats.org/officeDocument/2006/relationships/hyperlink" Target="http://www.cnrs.fr/dist/z-outils/documents/copist-premiers-resultats.pdf" TargetMode="External"/><Relationship Id="rId3" Type="http://schemas.openxmlformats.org/officeDocument/2006/relationships/hyperlink" Target="https://fil.abes.fr/2017/01/27/4889/" TargetMode="External"/><Relationship Id="rId7" Type="http://schemas.openxmlformats.org/officeDocument/2006/relationships/hyperlink" Target="https://fil.abes.fr/2015/09/15/rencontre-orcid-abes-autour-didref/" TargetMode="External"/><Relationship Id="rId12" Type="http://schemas.openxmlformats.org/officeDocument/2006/relationships/hyperlink" Target="https://carnetist.hypotheses.org/1848" TargetMode="External"/><Relationship Id="rId17" Type="http://schemas.openxmlformats.org/officeDocument/2006/relationships/hyperlink" Target="https://www.couperin.org/services-et-prospective/adhesions-consortiales/orcid" TargetMode="External"/><Relationship Id="rId2" Type="http://schemas.openxmlformats.org/officeDocument/2006/relationships/notesSlide" Target="../notesSlides/notesSlide138.xml"/><Relationship Id="rId16" Type="http://schemas.openxmlformats.org/officeDocument/2006/relationships/hyperlink" Target="https://www.ouvrirlascience.fr/des-identifiants-ouverts-pour-la-science-ouverte-synthese/" TargetMode="External"/><Relationship Id="rId1" Type="http://schemas.openxmlformats.org/officeDocument/2006/relationships/slideLayout" Target="../slideLayouts/slideLayout9.xml"/><Relationship Id="rId6" Type="http://schemas.openxmlformats.org/officeDocument/2006/relationships/hyperlink" Target="https://fil.abes.fr/2016/07/06/labes-et-orcid-concluent-un-protocole-dentente-memorandum-of-understanding/" TargetMode="External"/><Relationship Id="rId11" Type="http://schemas.openxmlformats.org/officeDocument/2006/relationships/hyperlink" Target="https://hal.archives-ouvertes.fr/hal-01251541" TargetMode="External"/><Relationship Id="rId5" Type="http://schemas.openxmlformats.org/officeDocument/2006/relationships/hyperlink" Target="https://fil.abes.fr/2019/09/04/fne-preuve-de-concept-en-cours/" TargetMode="External"/><Relationship Id="rId15" Type="http://schemas.openxmlformats.org/officeDocument/2006/relationships/hyperlink" Target="https://www.ouvrirlascience.fr/des-identifiants-ouverts-pour-la-science-ouverte-note-dorientation/" TargetMode="External"/><Relationship Id="rId10" Type="http://schemas.openxmlformats.org/officeDocument/2006/relationships/hyperlink" Target="http://www2.biusante.parisdescartes.fr/wordpress/index.php/en-savoir-plus-orcid/" TargetMode="External"/><Relationship Id="rId4" Type="http://schemas.openxmlformats.org/officeDocument/2006/relationships/hyperlink" Target="https://fil.abes.fr/2018/10/09/en-route-pour-le-fne-fichier-national-dentites/" TargetMode="External"/><Relationship Id="rId9" Type="http://schemas.openxmlformats.org/officeDocument/2006/relationships/hyperlink" Target="http://www2.biusante.parisdescartes.fr/wordpress/index.php/sigaps-sampra/" TargetMode="External"/><Relationship Id="rId14" Type="http://schemas.openxmlformats.org/officeDocument/2006/relationships/hyperlink" Target="https://jref2015.sciencesconf.org/data/pages/Conditor_GT_AO_Couperin_2015_07_03_final.pdf"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s://cache.media.enseignementsup-recherche.gouv.fr/file/Actus/01/1/Rapport_de_Jerome_Kalfon_-_30.03_745011.pdf" TargetMode="External"/><Relationship Id="rId13" Type="http://schemas.openxmlformats.org/officeDocument/2006/relationships/hyperlink" Target="http://www.couperin.org/images/stories/AO/Workflow_SAMPRA_IdRef.pdf" TargetMode="External"/><Relationship Id="rId3" Type="http://schemas.openxmlformats.org/officeDocument/2006/relationships/hyperlink" Target="http://www.cnrs.fr/dist/z-outils/documents/Rapport-de-mission-RFA-FINAL.pdf" TargetMode="External"/><Relationship Id="rId7" Type="http://schemas.openxmlformats.org/officeDocument/2006/relationships/hyperlink" Target="https://www.mpl.ird.fr/documentation/identifiant_chercheur.html" TargetMode="External"/><Relationship Id="rId12" Type="http://schemas.openxmlformats.org/officeDocument/2006/relationships/hyperlink" Target="http://cache.media.enseignementsup-recherche.gouv.fr/file/Actus/67/2/PLAN_NATIONAL_SCIENCE_OUVERTE_978672.pdf" TargetMode="External"/><Relationship Id="rId2" Type="http://schemas.openxmlformats.org/officeDocument/2006/relationships/notesSlide" Target="../notesSlides/notesSlide139.xml"/><Relationship Id="rId1" Type="http://schemas.openxmlformats.org/officeDocument/2006/relationships/slideLayout" Target="../slideLayouts/slideLayout9.xml"/><Relationship Id="rId6" Type="http://schemas.openxmlformats.org/officeDocument/2006/relationships/hyperlink" Target="https://fil.abes.fr/2015/07/10/idref-adum-alignement-des-encadrants-comme-nouveau-volet-de-collaboration/" TargetMode="External"/><Relationship Id="rId11" Type="http://schemas.openxmlformats.org/officeDocument/2006/relationships/hyperlink" Target="https://esr-wikis.adc.education.fr/ca2co/index.php/Cadre_de_coherence_Recherche" TargetMode="External"/><Relationship Id="rId5" Type="http://schemas.openxmlformats.org/officeDocument/2006/relationships/hyperlink" Target="http://info.persee.fr/lalignement-des-autorites-persee-au-referentiel-idref/" TargetMode="External"/><Relationship Id="rId15" Type="http://schemas.openxmlformats.org/officeDocument/2006/relationships/hyperlink" Target="http://ist.blogs.inra.fr/questionreponses/2016/09/16/recommandations-inra-a-propos-de-lidentifiant-orcid/" TargetMode="External"/><Relationship Id="rId10" Type="http://schemas.openxmlformats.org/officeDocument/2006/relationships/hyperlink" Target="http://www.cnrs.fr/dist/z-outils/documents/Innometriques-2017_TR1_A.Salaun_ORCID.pdf" TargetMode="External"/><Relationship Id="rId4" Type="http://schemas.openxmlformats.org/officeDocument/2006/relationships/hyperlink" Target="http://www.cnrs.fr/dist/z-outils/documents/cr-innometriques.pdf" TargetMode="External"/><Relationship Id="rId9" Type="http://schemas.openxmlformats.org/officeDocument/2006/relationships/hyperlink" Target="https://www.ccsd.cnrs.fr/2019/10/quelles-sont-les-publications-deposees-dans-hal-qui-apparaitront-dans-votre-fiche-crac-cette-annee-faites-le-test/" TargetMode="External"/><Relationship Id="rId14" Type="http://schemas.openxmlformats.org/officeDocument/2006/relationships/hyperlink" Target="http://weburfist.univ-bordeaux.fr/wp-content/uploads/2014/09/POUMEYROL_Limoges_13_11_201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ouvrirlascience.fr/europe-et-international/" TargetMode="External"/><Relationship Id="rId4" Type="http://schemas.openxmlformats.org/officeDocument/2006/relationships/hyperlink" Target="https://www.ouvrirlascience.fr/des-identifiants-ouverts-pour-la-science-ouverte-note-dorientation/" TargetMode="External"/></Relationships>
</file>

<file path=ppt/slides/_rels/slide140.xml.rels><?xml version="1.0" encoding="UTF-8" standalone="yes"?>
<Relationships xmlns="http://schemas.openxmlformats.org/package/2006/relationships"><Relationship Id="rId8" Type="http://schemas.openxmlformats.org/officeDocument/2006/relationships/hyperlink" Target="http://espacechercheurs.enpc.fr/fr/identifiants-chercheurs" TargetMode="External"/><Relationship Id="rId13" Type="http://schemas.openxmlformats.org/officeDocument/2006/relationships/hyperlink" Target="http://moodle.univ-lille2.fr/pluginfile.php/167605/mod_resource/content/3/Synthese_identifiants.pdf" TargetMode="External"/><Relationship Id="rId18" Type="http://schemas.openxmlformats.org/officeDocument/2006/relationships/hyperlink" Target="http://abes.fr/Publications-Evenements/Arabesques/Arabesques-n-85" TargetMode="External"/><Relationship Id="rId3" Type="http://schemas.openxmlformats.org/officeDocument/2006/relationships/hyperlink" Target="https://fr.slideshare.net/IST_IRD/identifiants-chercheurs-12-avril-2018-jeudist-ird" TargetMode="External"/><Relationship Id="rId7" Type="http://schemas.openxmlformats.org/officeDocument/2006/relationships/hyperlink" Target="http://url.cirad.fr/ist/identifiant-chercheur" TargetMode="External"/><Relationship Id="rId12" Type="http://schemas.openxmlformats.org/officeDocument/2006/relationships/hyperlink" Target="http://recherche.univ-lille2.fr/fileadmin/user_upload/SAMPRA/Tutoriel_RID-ORCID.pdf" TargetMode="External"/><Relationship Id="rId17" Type="http://schemas.openxmlformats.org/officeDocument/2006/relationships/hyperlink" Target="http://www.enssib.fr/bibliotheque-numerique/notices/67453-organisation-des-donnees-organisation-du-travail-en-bibliotheques-universitaires-a-l-heure-du-big-data" TargetMode="External"/><Relationship Id="rId2" Type="http://schemas.openxmlformats.org/officeDocument/2006/relationships/notesSlide" Target="../notesSlides/notesSlide140.xml"/><Relationship Id="rId16" Type="http://schemas.openxmlformats.org/officeDocument/2006/relationships/hyperlink" Target="http://digitalcommons.wayne.edu/libsp/111" TargetMode="External"/><Relationship Id="rId20" Type="http://schemas.openxmlformats.org/officeDocument/2006/relationships/hyperlink" Target="http://hangingtogether.org/?p=5794" TargetMode="External"/><Relationship Id="rId1" Type="http://schemas.openxmlformats.org/officeDocument/2006/relationships/slideLayout" Target="../slideLayouts/slideLayout9.xml"/><Relationship Id="rId6" Type="http://schemas.openxmlformats.org/officeDocument/2006/relationships/hyperlink" Target="http://coop-ist.cirad.fr/actualites/10-bonnes-raisons-de-creer-son-identifiant-chercheur-orcid-id" TargetMode="External"/><Relationship Id="rId11" Type="http://schemas.openxmlformats.org/officeDocument/2006/relationships/hyperlink" Target="https://www.open-access.fr/ressources/fichespratiques" TargetMode="External"/><Relationship Id="rId5" Type="http://schemas.openxmlformats.org/officeDocument/2006/relationships/hyperlink" Target="http://url.cirad.fr/ist/orcid-id" TargetMode="External"/><Relationship Id="rId15" Type="http://schemas.openxmlformats.org/officeDocument/2006/relationships/hyperlink" Target="http://www.tandfonline.com/doi/full/10.1080/02763869.2016.1152139?src=recsys" TargetMode="External"/><Relationship Id="rId10" Type="http://schemas.openxmlformats.org/officeDocument/2006/relationships/hyperlink" Target="https://www.slideshare.net/amarois/orcid-pour-lidentit-numrique-du-chercheur" TargetMode="External"/><Relationship Id="rId19" Type="http://schemas.openxmlformats.org/officeDocument/2006/relationships/hyperlink" Target="http://abes.fr/Publications-Evenements/Arabesques/Arabesques-n-81" TargetMode="External"/><Relationship Id="rId4" Type="http://schemas.openxmlformats.org/officeDocument/2006/relationships/hyperlink" Target="http://guides-formadoct.u-bretagneloire.fr/identite_numerique/identifiant" TargetMode="External"/><Relationship Id="rId9" Type="http://schemas.openxmlformats.org/officeDocument/2006/relationships/hyperlink" Target="http://doranum.fr/les-identifiants-perennes-un-apercu-pid/" TargetMode="External"/><Relationship Id="rId14" Type="http://schemas.openxmlformats.org/officeDocument/2006/relationships/hyperlink" Target="http://hal.univ-lille3.fr/public/Tutoriel_creer_son_idHAL.pdf"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www.alastore.ala.org/detail.aspx?ID=11441" TargetMode="External"/><Relationship Id="rId3" Type="http://schemas.openxmlformats.org/officeDocument/2006/relationships/hyperlink" Target="https://libraryconnect.elsevier.com/articles/embedding-orcid-researcher-workflows-and-institutional-systems" TargetMode="External"/><Relationship Id="rId7" Type="http://schemas.openxmlformats.org/officeDocument/2006/relationships/hyperlink" Target="https://s3.amazonaws.com/amo_hub_content/Association92/files/CoreComp/CompetenciesforScholCommLibrarians_final_draft_2017-01-17.pdf" TargetMode="External"/><Relationship Id="rId2" Type="http://schemas.openxmlformats.org/officeDocument/2006/relationships/notesSlide" Target="../notesSlides/notesSlide141.xml"/><Relationship Id="rId1" Type="http://schemas.openxmlformats.org/officeDocument/2006/relationships/slideLayout" Target="../slideLayouts/slideLayout9.xml"/><Relationship Id="rId6" Type="http://schemas.openxmlformats.org/officeDocument/2006/relationships/hyperlink" Target="http://www.sr.ithaka.org/publications/office-of-scholarly-communication/" TargetMode="External"/><Relationship Id="rId5" Type="http://schemas.openxmlformats.org/officeDocument/2006/relationships/hyperlink" Target="http://abes.fr/Publications-Evenements/Arabesques/Arabesques-n-85" TargetMode="External"/><Relationship Id="rId10" Type="http://schemas.openxmlformats.org/officeDocument/2006/relationships/hyperlink" Target="http://www.tandfonline.com/doi/full/10.1080/01930826.2016.1146534" TargetMode="External"/><Relationship Id="rId4" Type="http://schemas.openxmlformats.org/officeDocument/2006/relationships/hyperlink" Target="http://www.enssib.fr/bibliotheque-numerique/notices/67434-les-bibliotheques-universitaires-face-aux-systemes-d-information-recherche-nouveaux-outils-nouveaux-roles" TargetMode="External"/><Relationship Id="rId9" Type="http://schemas.openxmlformats.org/officeDocument/2006/relationships/hyperlink" Target="https://www.sla.org/wp-content/uploads/2014/07/Open-Researcher.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project-freya.eu/"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urfist.chartes.psl.eu/sites/default/files/ab/bouchard_identifiants_chercheurs_tableau_122019.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v.archives-ouvertes.fr/philippe-gambett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doranum.fr/les-identifiants-perennes-un-apercu-pid/"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urfist.chartes.psl.eu/sites/default/files/ab/bouchard_identifiants_chercheurs_tableau_122019.pdf"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doranum.fr/les-identifiants-perennes-un-apercu-pid/"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urfist.chartes.psl.eu/sites/default/files/ab/bouchard_identifiants_chercheurs_tableau_122019.pdf" TargetMode="External"/><Relationship Id="rId5" Type="http://schemas.openxmlformats.org/officeDocument/2006/relationships/image" Target="../media/image24.png"/><Relationship Id="rId4" Type="http://schemas.openxmlformats.org/officeDocument/2006/relationships/hyperlink" Target="https://www.scopus.com/authid/detail.uri?authorId=2453717030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urfist.chartes.psl.eu/sites/default/files/ab/bouchard_identifiants_chercheurs_tableau_122019.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publons.com/researcher/2833522/philippe-gambette/" TargetMode="External"/><Relationship Id="rId5" Type="http://schemas.openxmlformats.org/officeDocument/2006/relationships/hyperlink" Target="http://www.researcherid.com/ProfileView.action?SID=Q2ggapTZH9MuTRQf1ZT&amp;returnCode=ROUTER.Success&amp;queryString=KG0UuZjN5Wl8XyNMzOtL/VlKx3%2BwbEyJ9hQrBb0QbaM%3D&amp;SrcApp=CR&amp;Init=Yes" TargetMode="Externa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hyperlink" Target="http://urfist.chartes.psl.eu/sites/default/files/ab/bouchard_identifiants_chercheurs_tableau_122019.pdf" TargetMode="External"/><Relationship Id="rId4" Type="http://schemas.openxmlformats.org/officeDocument/2006/relationships/hyperlink" Target="https://cv.archives-ouvertes.fr/philippe-gambett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urfist.chartes.psl.eu/sites/default/files/ab/bouchard_identifiants_chercheurs_tableau_122019.pdf" TargetMode="External"/><Relationship Id="rId5" Type="http://schemas.openxmlformats.org/officeDocument/2006/relationships/hyperlink" Target="http://www.idref.fr/151101248" TargetMode="Externa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hyperlink" Target="http://www.idref.fr/151101248" TargetMode="External"/><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urfist.chartes.psl.eu/sites/default/files/ab/bouchard_identifiants_chercheurs_tableau_122019.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hyperlink" Target="http://outgoing.typepad.com/.a/6a00d83459bf2269e201538f8013bf970b-pi" TargetMode="External"/><Relationship Id="rId4" Type="http://schemas.openxmlformats.org/officeDocument/2006/relationships/hyperlink" Target="http://viaf.org/viaf/20926294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urfist.chartes.psl.eu/sites/default/files/ab/bouchard_identifiants_chercheurs_tableau_122019.pdf" TargetMode="External"/><Relationship Id="rId5" Type="http://schemas.openxmlformats.org/officeDocument/2006/relationships/hyperlink" Target="http://www.isni.org/isni/0000000358613566" TargetMode="External"/><Relationship Id="rId4" Type="http://schemas.openxmlformats.org/officeDocument/2006/relationships/image" Target="../media/image44.gif"/></Relationships>
</file>

<file path=ppt/slides/_rels/slide31.xml.rels><?xml version="1.0" encoding="UTF-8" standalone="yes"?>
<Relationships xmlns="http://schemas.openxmlformats.org/package/2006/relationships"><Relationship Id="rId3" Type="http://schemas.openxmlformats.org/officeDocument/2006/relationships/hyperlink" Target="http://url.cirad.fr/ist/identifiant-chercheur"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urfist.chartes.psl.eu/sites/default/files/ab/bouchard_identifiants_chercheurs_tableau_122019.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orcid.org/0000-0001-7062-0262"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urfist.chartes.psl.eu/sites/default/files/ab/bouchard_identifiants_chercheurs_tableau_122019.pdf"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hyperlink" Target="https://vimeo.com/97150912"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orcid.org/about/trust/hom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figshare.com/articles/ORCID_Annual_Report_2017/5950318"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upport.orcid.org/knowledgebase/articles/463380-overview-of-your-orcid-recor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hal.archives-ouvertes.fr/cel-0131456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nature.com/news/scientists-your-number-is-up-1.1074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link.springer.com/article/10.1007/s10853-017-0919-7"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hyperlink" Target="https://figshare.com/articles/ORCID_2017_Community_Survey_Report/5525476/1"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arxiv.org/abs/1703.0934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68.gif"/><Relationship Id="rId11" Type="http://schemas.openxmlformats.org/officeDocument/2006/relationships/image" Target="../media/image72.png"/><Relationship Id="rId5" Type="http://schemas.openxmlformats.org/officeDocument/2006/relationships/image" Target="../media/image67.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jpeg"/><Relationship Id="rId9" Type="http://schemas.openxmlformats.org/officeDocument/2006/relationships/image" Target="../media/image61.png"/><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65.png"/><Relationship Id="rId7" Type="http://schemas.openxmlformats.org/officeDocument/2006/relationships/image" Target="../media/image71.png"/><Relationship Id="rId12"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2.gif"/><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image" Target="../media/image67.png"/><Relationship Id="rId9" Type="http://schemas.openxmlformats.org/officeDocument/2006/relationships/image" Target="../media/image80.png"/><Relationship Id="rId1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cache.media.enseignementsup-recherche.gouv.fr/file/Actus/67/2/PLAN_NATIONAL_SCIENCE_OUVERTE_978672.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ouperin.org/breves/1399-le-consortium-communaute-francaise-orcid-est-lance-en-octobre-2019-avec-24-etablissements"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hyperlink" Target="https://www.couperin.org/images/stories/ORCID/Accord_consortium_ORCID.docx"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www.e-cancer.fr/Institut-national-du-cancer/Appels-a-projets/Appels-a-projets-en-cours/SHS-E-SP-201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ec.europa.eu/research/participants/data/ref/h2020/grants_manual/hi/oa_pilot/h2020-hi-oa-pilot-guide_en.pdf"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rcid.org/content/requiring-orcid-publication-workflows-open-lett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hyperlink" Target="http://onlinelibrary.wiley.com/doi/10.1002/leap.1096/full" TargetMode="Externa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authorservices.wiley.com/author-resources/Journal-Authors/licensing-open-access/open-access/author-compliance-tool.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s://members.orcid.org/sites/default/files/Individual_Researchers.pdf" TargetMode="External"/><Relationship Id="rId5" Type="http://schemas.openxmlformats.org/officeDocument/2006/relationships/hyperlink" Target="https://members.orcid.org/sites/default/files/Publishers.pdf" TargetMode="Externa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hyperlink" Target="https://101innovations.wordpress.com/" TargetMode="External"/><Relationship Id="rId5" Type="http://schemas.openxmlformats.org/officeDocument/2006/relationships/image" Target="../media/image98.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s://101innovations.wordpress.com/" TargetMode="External"/><Relationship Id="rId4"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hyperlink" Target="http://crl.acrl.org/content/78/2/171.full.pdf+html" TargetMode="Externa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hyperlink" Target="https://arxiv.org/abs/1703.01319" TargetMode="Externa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www.cnrs.fr/dist/z-outils/documents/Rapport-de-mission-RFA-FINAL.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5.png"/><Relationship Id="rId7" Type="http://schemas.openxmlformats.org/officeDocument/2006/relationships/hyperlink" Target="http://www.webofknowledge.com/"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hyperlink" Target="https://hal.archives-ouvertes.fr/search/index" TargetMode="External"/><Relationship Id="rId5" Type="http://schemas.openxmlformats.org/officeDocument/2006/relationships/hyperlink" Target="https://www.scopus.com/" TargetMode="Externa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hyperlink" Target="http://domybiblio.net/getids/"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8" Type="http://schemas.openxmlformats.org/officeDocument/2006/relationships/hyperlink" Target="https://twitter.com/ChemConnector" TargetMode="External"/><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hyperlink" Target="https://cv.archives-ouvertes.fr/philippe-gambette" TargetMode="External"/><Relationship Id="rId5" Type="http://schemas.openxmlformats.org/officeDocument/2006/relationships/image" Target="../media/image110.png"/><Relationship Id="rId10" Type="http://schemas.openxmlformats.org/officeDocument/2006/relationships/image" Target="../media/image112.png"/><Relationship Id="rId4" Type="http://schemas.openxmlformats.org/officeDocument/2006/relationships/hyperlink" Target="https://fr.slideshare.net/AntonyWilliams" TargetMode="External"/><Relationship Id="rId9" Type="http://schemas.openxmlformats.org/officeDocument/2006/relationships/hyperlink" Target="https://www.researchgate.net/profile/Rickard_Armiento"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hyperlink" Target="http://www.phdcomics.com/"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beckerguides.wustl.edu/authors/authorname"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hyperlink" Target="https://hal.archives-ouvertes.fr/" TargetMode="External"/><Relationship Id="rId4" Type="http://schemas.openxmlformats.org/officeDocument/2006/relationships/hyperlink" Target="http://www.editorialmanager.com/pone/default.asp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hyperlink" Target="http://www.ariessys.com/wp-content/uploads/ORCID_Use_Cases_JB.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hyperlink" Target="http://www.ariessys.com/wp-content/uploads/ORCID_Use_Cases_JB.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hyperlink" Target="https://presidence.univ-lille3.fr/index.php/2015/12/07/une-nouvelle-page-web-pour-chaque-chercheur/" TargetMode="External"/><Relationship Id="rId5" Type="http://schemas.openxmlformats.org/officeDocument/2006/relationships/image" Target="../media/image120.png"/><Relationship Id="rId4" Type="http://schemas.openxmlformats.org/officeDocument/2006/relationships/hyperlink" Target="https://pro.univ-lille.fr/gabriel-galvez-behar/public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inist.fr/formations/IdentifiantsPerennes/story.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71.xml.rels><?xml version="1.0" encoding="UTF-8" standalone="yes"?>
<Relationships xmlns="http://schemas.openxmlformats.org/package/2006/relationships"><Relationship Id="rId3" Type="http://schemas.openxmlformats.org/officeDocument/2006/relationships/hyperlink" Target="https://scholar.google.fr/citations?user=PMNgVEkAAAAJ&amp;hl=fr" TargetMode="External"/><Relationship Id="rId7"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5.xml"/><Relationship Id="rId6" Type="http://schemas.openxmlformats.org/officeDocument/2006/relationships/hyperlink" Target="https://www.idref.fr/151101248" TargetMode="External"/><Relationship Id="rId5" Type="http://schemas.openxmlformats.org/officeDocument/2006/relationships/hyperlink" Target="https://www.scopus.com/authid/detail.uri?authorId=24537170300" TargetMode="External"/><Relationship Id="rId4" Type="http://schemas.openxmlformats.org/officeDocument/2006/relationships/hyperlink" Target="https://publons.com/researcher/2833522/philippe-gambette/"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hyperlink" Target="http://www.hefce.ac.uk/pubs/rereports/Year/2015/metrictide/Title,104463,en.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weburfist.univ-bordeaux.fr/lidentite-du-publiant-a-lepreuve-du-numerique-enjeux-et-perspectives-pour-lidentification-des-auteur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altmetrics.org/manifesto/"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75.xml.rels><?xml version="1.0" encoding="UTF-8" standalone="yes"?>
<Relationships xmlns="http://schemas.openxmlformats.org/package/2006/relationships"><Relationship Id="rId3" Type="http://schemas.openxmlformats.org/officeDocument/2006/relationships/hyperlink" Target="http://altmetric-orcid-profiles.herokuapp.com/0000-0001-7794-0218"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hyperlink" Target="https://twitter.com/ORCID_Org/status/843835377786011648"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members.orcid.org/sites/default/files/NP_Research.pdf" TargetMode="External"/><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hyperlink" Target="https://members.orcid.org/sites/default/files/Funders.pdf" TargetMode="External"/><Relationship Id="rId5" Type="http://schemas.openxmlformats.org/officeDocument/2006/relationships/image" Target="../media/image129.png"/><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zenodo.org/record/49583"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hyperlink" Target="https://figshare.com/articles/Identifiers_on_the_Rise_in_Germany/4246097"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nature.com/news/scientists-your-number-is-up-1.10740"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82.xml"/><Relationship Id="rId1" Type="http://schemas.openxmlformats.org/officeDocument/2006/relationships/slideLayout" Target="../slideLayouts/slideLayout6.xml"/><Relationship Id="rId6" Type="http://schemas.openxmlformats.org/officeDocument/2006/relationships/hyperlink" Target="http://science.sciencemag.org/content/356/6339/691" TargetMode="External"/><Relationship Id="rId5" Type="http://schemas.openxmlformats.org/officeDocument/2006/relationships/image" Target="../media/image134.gif"/><Relationship Id="rId4" Type="http://schemas.openxmlformats.org/officeDocument/2006/relationships/hyperlink" Target="http://science.sciencemag.org/content/356/6339"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https://twitter.com/NobukoMiyairi/status/716809516973568003"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hyperlink" Target="https://www.emeraldcityjournal.com/2016/12/is-it-time-to-retire-researcherid/" TargetMode="External"/><Relationship Id="rId5" Type="http://schemas.openxmlformats.org/officeDocument/2006/relationships/hyperlink" Target="http://ijiet.com/" TargetMode="External"/><Relationship Id="rId4" Type="http://schemas.openxmlformats.org/officeDocument/2006/relationships/image" Target="../media/image137.png"/></Relationships>
</file>

<file path=ppt/slides/_rels/slide8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ands.org.au/__data/assets/pdf_file/0007/417346/orcid-joint-statement-of-principle.pdf"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figshare.com/articles/ORCID_In_Australia_ANDS_Webinar_22_October_2015/1582636" TargetMode="External"/><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hyperlink" Target="http://www.hefce.ac.uk/pubs/rereports/Year/2015/metrictide/Title,104463,en.html"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hyperlink" Target="https://zenodo.org/record/163564/files/20161025_Brown_ORCID%20DE.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openxmlformats.org/officeDocument/2006/relationships/hyperlink" Target="http://insights.uksg.org/articles/10.1629/uksg.268/" TargetMode="External"/><Relationship Id="rId4" Type="http://schemas.openxmlformats.org/officeDocument/2006/relationships/hyperlink" Target="http://repository.jisc.ac.uk/6025/2/Jisc-ARMA-ORCID_final_repor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ariessys.com/wp-content/uploads/ORCID_Use_Cases_JB.pdf"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hyperlink" Target="http://repository.jisc.ac.uk/6025/2/Jisc-ARMA-ORCID_final_report.pdf"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www.cnrs.fr/dist/z-outils/documents/Innometriques-2017_TR1_A.Salaun_ORCID.pdf"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eurocris.org/cerif-cornerstone-creation-research-information-infrastructures"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hyperlink" Target="http://www.couperin.org/images/stories/AO/Workflow_SAMPRA_IdRef.pdf"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9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hyperlink" Target="http://repository.jisc.ac.uk/6269/10/final-KE-Report-V5.1-20JAN2016.pdf" TargetMode="External"/><Relationship Id="rId4" Type="http://schemas.openxmlformats.org/officeDocument/2006/relationships/hyperlink" Target="https://www.jisc.ac.uk/sites/default/files/oa-top-tips.pd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hyperlink" Target="http://repository.jisc.ac.uk/6269/10/final-KE-Report-V5.1-20JAN2016.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dissem.in/" TargetMode="External"/><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hyperlink" Target="https://www.ccsd.cnrs.fr/2017/03/deposer-dans-hal-avec-dissemin/" TargetMode="External"/><Relationship Id="rId5" Type="http://schemas.openxmlformats.org/officeDocument/2006/relationships/image" Target="../media/image150.pn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hyperlink" Target="http://recherche.univ-lille2.fr/fileadmin/user_upload/SAMPRA/Tutoriel_RID-ORCID.pdf" TargetMode="External"/><Relationship Id="rId5" Type="http://schemas.openxmlformats.org/officeDocument/2006/relationships/image" Target="../media/image45.png"/><Relationship Id="rId4" Type="http://schemas.openxmlformats.org/officeDocument/2006/relationships/image" Target="../media/image26.gif"/></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hyperlink" Target="http://www.screencast.com/t/IvOGdJzYyq"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hyperlink" Target="http://www.hefce.ac.uk/pubs/rereports/Year/2015/metrictide/Title,104463,e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ZoneTexte 970"/>
          <p:cNvSpPr txBox="1"/>
          <p:nvPr/>
        </p:nvSpPr>
        <p:spPr>
          <a:xfrm rot="354148">
            <a:off x="8509615" y="3518483"/>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3</a:t>
            </a:r>
            <a:endParaRPr lang="fr-FR" sz="6600" b="1">
              <a:solidFill>
                <a:srgbClr val="D21D59"/>
              </a:solidFill>
              <a:latin typeface="Arial" panose="020B0604020202020204" pitchFamily="34" charset="0"/>
              <a:cs typeface="Arial" panose="020B0604020202020204" pitchFamily="34" charset="0"/>
            </a:endParaRPr>
          </a:p>
        </p:txBody>
      </p:sp>
      <p:sp>
        <p:nvSpPr>
          <p:cNvPr id="294" name="ZoneTexte 293"/>
          <p:cNvSpPr txBox="1"/>
          <p:nvPr/>
        </p:nvSpPr>
        <p:spPr>
          <a:xfrm rot="19548310">
            <a:off x="4030330" y="2610199"/>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C4027C"/>
                </a:solidFill>
                <a:latin typeface="Arial" panose="020B0604020202020204" pitchFamily="34" charset="0"/>
                <a:cs typeface="Arial" panose="020B0604020202020204" pitchFamily="34" charset="0"/>
              </a:rPr>
              <a:t>5</a:t>
            </a:r>
            <a:endParaRPr lang="fr-FR" sz="6600" b="1">
              <a:solidFill>
                <a:srgbClr val="C4027C"/>
              </a:solidFill>
              <a:latin typeface="Arial" panose="020B0604020202020204" pitchFamily="34" charset="0"/>
              <a:cs typeface="Arial" panose="020B0604020202020204" pitchFamily="34" charset="0"/>
            </a:endParaRPr>
          </a:p>
        </p:txBody>
      </p:sp>
      <p:sp>
        <p:nvSpPr>
          <p:cNvPr id="188" name="ZoneTexte 187"/>
          <p:cNvSpPr txBox="1"/>
          <p:nvPr/>
        </p:nvSpPr>
        <p:spPr>
          <a:xfrm rot="20227919">
            <a:off x="5825018" y="4135430"/>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8</a:t>
            </a:r>
            <a:endParaRPr lang="fr-FR" sz="4400" b="1">
              <a:solidFill>
                <a:srgbClr val="2CACD7"/>
              </a:solidFill>
              <a:latin typeface="Arial" panose="020B0604020202020204" pitchFamily="34" charset="0"/>
              <a:cs typeface="Arial" panose="020B0604020202020204" pitchFamily="34" charset="0"/>
            </a:endParaRPr>
          </a:p>
        </p:txBody>
      </p:sp>
      <p:sp>
        <p:nvSpPr>
          <p:cNvPr id="266" name="ZoneTexte 265"/>
          <p:cNvSpPr txBox="1"/>
          <p:nvPr/>
        </p:nvSpPr>
        <p:spPr>
          <a:xfrm rot="19742909">
            <a:off x="6902803" y="4334372"/>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87D1A"/>
                </a:solidFill>
                <a:latin typeface="Arial" panose="020B0604020202020204" pitchFamily="34" charset="0"/>
                <a:cs typeface="Arial" panose="020B0604020202020204" pitchFamily="34" charset="0"/>
              </a:rPr>
              <a:t>8</a:t>
            </a:r>
            <a:endParaRPr lang="fr-FR" sz="6600" b="1">
              <a:solidFill>
                <a:srgbClr val="D87D1A"/>
              </a:solidFill>
              <a:latin typeface="Arial" panose="020B0604020202020204" pitchFamily="34" charset="0"/>
              <a:cs typeface="Arial" panose="020B0604020202020204" pitchFamily="34" charset="0"/>
            </a:endParaRPr>
          </a:p>
        </p:txBody>
      </p:sp>
      <p:sp>
        <p:nvSpPr>
          <p:cNvPr id="209" name="ZoneTexte 208"/>
          <p:cNvSpPr txBox="1"/>
          <p:nvPr/>
        </p:nvSpPr>
        <p:spPr>
          <a:xfrm>
            <a:off x="2041596" y="278708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7</a:t>
            </a:r>
            <a:endParaRPr lang="fr-FR" sz="4000" b="1">
              <a:solidFill>
                <a:srgbClr val="2CACD7"/>
              </a:solidFill>
              <a:latin typeface="Arial" panose="020B0604020202020204" pitchFamily="34" charset="0"/>
              <a:cs typeface="Arial" panose="020B0604020202020204" pitchFamily="34" charset="0"/>
            </a:endParaRPr>
          </a:p>
        </p:txBody>
      </p:sp>
      <p:sp>
        <p:nvSpPr>
          <p:cNvPr id="194" name="ZoneTexte 193"/>
          <p:cNvSpPr txBox="1"/>
          <p:nvPr/>
        </p:nvSpPr>
        <p:spPr>
          <a:xfrm>
            <a:off x="5128168" y="3402437"/>
            <a:ext cx="766354" cy="1200329"/>
          </a:xfrm>
          <a:prstGeom prst="rect">
            <a:avLst/>
          </a:prstGeom>
          <a:noFill/>
          <a:effectLst>
            <a:innerShdw blurRad="63500" dist="50800" dir="2700000">
              <a:prstClr val="black">
                <a:alpha val="50000"/>
              </a:prstClr>
            </a:innerShdw>
          </a:effectLst>
        </p:spPr>
        <p:txBody>
          <a:bodyPr wrap="square" rtlCol="0">
            <a:spAutoFit/>
          </a:bodyPr>
          <a:lstStyle/>
          <a:p>
            <a:r>
              <a:rPr lang="fr-FR" sz="7200" b="1" smtClean="0">
                <a:solidFill>
                  <a:srgbClr val="2CACD7"/>
                </a:solidFill>
                <a:latin typeface="Arial" panose="020B0604020202020204" pitchFamily="34" charset="0"/>
                <a:cs typeface="Arial" panose="020B0604020202020204" pitchFamily="34" charset="0"/>
              </a:rPr>
              <a:t>7</a:t>
            </a:r>
            <a:endParaRPr lang="fr-FR" sz="7200" b="1">
              <a:solidFill>
                <a:srgbClr val="2CACD7"/>
              </a:solidFill>
              <a:latin typeface="Arial" panose="020B0604020202020204" pitchFamily="34" charset="0"/>
              <a:cs typeface="Arial" panose="020B0604020202020204" pitchFamily="34" charset="0"/>
            </a:endParaRPr>
          </a:p>
        </p:txBody>
      </p:sp>
      <p:sp>
        <p:nvSpPr>
          <p:cNvPr id="6" name="ZoneTexte 5"/>
          <p:cNvSpPr txBox="1"/>
          <p:nvPr/>
        </p:nvSpPr>
        <p:spPr>
          <a:xfrm rot="1403951">
            <a:off x="2524220" y="2827854"/>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3</a:t>
            </a:r>
            <a:endParaRPr lang="fr-FR" sz="6600" b="1">
              <a:solidFill>
                <a:srgbClr val="7030A0"/>
              </a:solidFill>
              <a:latin typeface="Arial" panose="020B0604020202020204" pitchFamily="34" charset="0"/>
              <a:cs typeface="Arial" panose="020B0604020202020204" pitchFamily="34" charset="0"/>
            </a:endParaRPr>
          </a:p>
        </p:txBody>
      </p:sp>
      <p:sp>
        <p:nvSpPr>
          <p:cNvPr id="7" name="ZoneTexte 6"/>
          <p:cNvSpPr txBox="1"/>
          <p:nvPr/>
        </p:nvSpPr>
        <p:spPr>
          <a:xfrm>
            <a:off x="3178628" y="381945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8" name="ZoneTexte 7"/>
          <p:cNvSpPr txBox="1"/>
          <p:nvPr/>
        </p:nvSpPr>
        <p:spPr>
          <a:xfrm>
            <a:off x="4484914" y="275762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7030A0"/>
                </a:solidFill>
                <a:latin typeface="Arial" panose="020B0604020202020204" pitchFamily="34" charset="0"/>
                <a:cs typeface="Arial" panose="020B0604020202020204" pitchFamily="34" charset="0"/>
              </a:rPr>
              <a:t>5</a:t>
            </a:r>
          </a:p>
        </p:txBody>
      </p:sp>
      <p:sp>
        <p:nvSpPr>
          <p:cNvPr id="9" name="ZoneTexte 8"/>
          <p:cNvSpPr txBox="1"/>
          <p:nvPr/>
        </p:nvSpPr>
        <p:spPr>
          <a:xfrm rot="19875136">
            <a:off x="5903307" y="3554438"/>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6</a:t>
            </a:r>
            <a:endParaRPr lang="fr-FR" sz="6600" b="1">
              <a:solidFill>
                <a:srgbClr val="D21D59"/>
              </a:solidFill>
              <a:latin typeface="Arial" panose="020B0604020202020204" pitchFamily="34" charset="0"/>
              <a:cs typeface="Arial" panose="020B0604020202020204" pitchFamily="34" charset="0"/>
            </a:endParaRPr>
          </a:p>
        </p:txBody>
      </p:sp>
      <p:sp>
        <p:nvSpPr>
          <p:cNvPr id="11" name="ZoneTexte 10"/>
          <p:cNvSpPr txBox="1"/>
          <p:nvPr/>
        </p:nvSpPr>
        <p:spPr>
          <a:xfrm rot="1403951">
            <a:off x="7113637" y="353574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8</a:t>
            </a:r>
            <a:endParaRPr lang="fr-FR" sz="6600" b="1">
              <a:solidFill>
                <a:srgbClr val="7030A0"/>
              </a:solidFill>
              <a:latin typeface="Arial" panose="020B0604020202020204" pitchFamily="34" charset="0"/>
              <a:cs typeface="Arial" panose="020B0604020202020204" pitchFamily="34" charset="0"/>
            </a:endParaRPr>
          </a:p>
        </p:txBody>
      </p:sp>
      <p:sp>
        <p:nvSpPr>
          <p:cNvPr id="13" name="ZoneTexte 12"/>
          <p:cNvSpPr txBox="1"/>
          <p:nvPr/>
        </p:nvSpPr>
        <p:spPr>
          <a:xfrm>
            <a:off x="8068491" y="361480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14" name="ZoneTexte 13"/>
          <p:cNvSpPr txBox="1"/>
          <p:nvPr/>
        </p:nvSpPr>
        <p:spPr>
          <a:xfrm>
            <a:off x="1952543" y="4089738"/>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4</a:t>
            </a:r>
            <a:endParaRPr lang="fr-FR" sz="1400" b="1">
              <a:solidFill>
                <a:srgbClr val="7030A0"/>
              </a:solidFill>
              <a:latin typeface="Arial" panose="020B0604020202020204" pitchFamily="34" charset="0"/>
              <a:cs typeface="Arial" panose="020B0604020202020204" pitchFamily="34" charset="0"/>
            </a:endParaRPr>
          </a:p>
        </p:txBody>
      </p:sp>
      <p:sp>
        <p:nvSpPr>
          <p:cNvPr id="16" name="ZoneTexte 15"/>
          <p:cNvSpPr txBox="1"/>
          <p:nvPr/>
        </p:nvSpPr>
        <p:spPr>
          <a:xfrm>
            <a:off x="6670765" y="439751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9</a:t>
            </a:r>
            <a:endParaRPr lang="fr-FR" sz="1400" b="1">
              <a:solidFill>
                <a:srgbClr val="7030A0"/>
              </a:solidFill>
              <a:latin typeface="Arial" panose="020B0604020202020204" pitchFamily="34" charset="0"/>
              <a:cs typeface="Arial" panose="020B0604020202020204" pitchFamily="34" charset="0"/>
            </a:endParaRPr>
          </a:p>
        </p:txBody>
      </p:sp>
      <p:sp>
        <p:nvSpPr>
          <p:cNvPr id="17" name="ZoneTexte 16"/>
          <p:cNvSpPr txBox="1"/>
          <p:nvPr/>
        </p:nvSpPr>
        <p:spPr>
          <a:xfrm rot="19576547">
            <a:off x="4304707" y="3435076"/>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3</a:t>
            </a:r>
            <a:endParaRPr lang="fr-FR" sz="6600" b="1">
              <a:solidFill>
                <a:srgbClr val="D21D59"/>
              </a:solidFill>
              <a:latin typeface="Arial" panose="020B0604020202020204" pitchFamily="34" charset="0"/>
              <a:cs typeface="Arial" panose="020B0604020202020204" pitchFamily="34" charset="0"/>
            </a:endParaRPr>
          </a:p>
        </p:txBody>
      </p:sp>
      <p:sp>
        <p:nvSpPr>
          <p:cNvPr id="18" name="ZoneTexte 17"/>
          <p:cNvSpPr txBox="1"/>
          <p:nvPr/>
        </p:nvSpPr>
        <p:spPr>
          <a:xfrm rot="17864351">
            <a:off x="-90967" y="2929149"/>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6</a:t>
            </a:r>
            <a:endParaRPr lang="fr-FR" sz="6600" b="1">
              <a:solidFill>
                <a:srgbClr val="73A545"/>
              </a:solidFill>
              <a:latin typeface="Arial" panose="020B0604020202020204" pitchFamily="34" charset="0"/>
              <a:cs typeface="Arial" panose="020B0604020202020204" pitchFamily="34" charset="0"/>
            </a:endParaRPr>
          </a:p>
        </p:txBody>
      </p:sp>
      <p:sp>
        <p:nvSpPr>
          <p:cNvPr id="19" name="ZoneTexte 18"/>
          <p:cNvSpPr txBox="1"/>
          <p:nvPr/>
        </p:nvSpPr>
        <p:spPr>
          <a:xfrm rot="18172596">
            <a:off x="1403461" y="395259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23" name="ZoneTexte 22"/>
          <p:cNvSpPr txBox="1"/>
          <p:nvPr/>
        </p:nvSpPr>
        <p:spPr>
          <a:xfrm rot="1701911">
            <a:off x="2410776" y="4474464"/>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030A0"/>
                </a:solidFill>
                <a:latin typeface="Arial" panose="020B0604020202020204" pitchFamily="34" charset="0"/>
                <a:cs typeface="Arial" panose="020B0604020202020204" pitchFamily="34" charset="0"/>
              </a:rPr>
              <a:t>5</a:t>
            </a:r>
          </a:p>
        </p:txBody>
      </p:sp>
      <p:sp>
        <p:nvSpPr>
          <p:cNvPr id="24" name="ZoneTexte 23"/>
          <p:cNvSpPr txBox="1"/>
          <p:nvPr/>
        </p:nvSpPr>
        <p:spPr>
          <a:xfrm>
            <a:off x="3457436" y="2535721"/>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030A0"/>
                </a:solidFill>
                <a:latin typeface="Arial" panose="020B0604020202020204" pitchFamily="34" charset="0"/>
                <a:cs typeface="Arial" panose="020B0604020202020204" pitchFamily="34" charset="0"/>
              </a:rPr>
              <a:t>7</a:t>
            </a:r>
            <a:endParaRPr lang="fr-FR" sz="7200" b="1">
              <a:solidFill>
                <a:srgbClr val="7030A0"/>
              </a:solidFill>
              <a:latin typeface="Arial" panose="020B0604020202020204" pitchFamily="34" charset="0"/>
              <a:cs typeface="Arial" panose="020B0604020202020204" pitchFamily="34" charset="0"/>
            </a:endParaRPr>
          </a:p>
        </p:txBody>
      </p:sp>
      <p:sp>
        <p:nvSpPr>
          <p:cNvPr id="26" name="ZoneTexte 25"/>
          <p:cNvSpPr txBox="1"/>
          <p:nvPr/>
        </p:nvSpPr>
        <p:spPr>
          <a:xfrm rot="1701911">
            <a:off x="7833778" y="3491440"/>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030A0"/>
                </a:solidFill>
                <a:latin typeface="Arial" panose="020B0604020202020204" pitchFamily="34" charset="0"/>
                <a:cs typeface="Arial" panose="020B0604020202020204" pitchFamily="34" charset="0"/>
              </a:rPr>
              <a:t>5</a:t>
            </a:r>
          </a:p>
        </p:txBody>
      </p:sp>
      <p:sp>
        <p:nvSpPr>
          <p:cNvPr id="27" name="ZoneTexte 26"/>
          <p:cNvSpPr txBox="1"/>
          <p:nvPr/>
        </p:nvSpPr>
        <p:spPr>
          <a:xfrm rot="1036538">
            <a:off x="5434422" y="430865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28" name="ZoneTexte 27"/>
          <p:cNvSpPr txBox="1"/>
          <p:nvPr/>
        </p:nvSpPr>
        <p:spPr>
          <a:xfrm rot="19962832">
            <a:off x="986594" y="298411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D21D59"/>
                </a:solidFill>
                <a:latin typeface="Arial" panose="020B0604020202020204" pitchFamily="34" charset="0"/>
                <a:cs typeface="Arial" panose="020B0604020202020204" pitchFamily="34" charset="0"/>
              </a:rPr>
              <a:t>8</a:t>
            </a:r>
            <a:endParaRPr lang="fr-FR" sz="4400" b="1">
              <a:solidFill>
                <a:srgbClr val="D21D59"/>
              </a:solidFill>
              <a:latin typeface="Arial" panose="020B0604020202020204" pitchFamily="34" charset="0"/>
              <a:cs typeface="Arial" panose="020B0604020202020204" pitchFamily="34" charset="0"/>
            </a:endParaRPr>
          </a:p>
        </p:txBody>
      </p:sp>
      <p:sp>
        <p:nvSpPr>
          <p:cNvPr id="29" name="ZoneTexte 28"/>
          <p:cNvSpPr txBox="1"/>
          <p:nvPr/>
        </p:nvSpPr>
        <p:spPr>
          <a:xfrm rot="951320">
            <a:off x="908879" y="3916532"/>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7030A0"/>
                </a:solidFill>
                <a:latin typeface="Arial" panose="020B0604020202020204" pitchFamily="34" charset="0"/>
                <a:cs typeface="Arial" panose="020B0604020202020204" pitchFamily="34" charset="0"/>
              </a:rPr>
              <a:t>3</a:t>
            </a:r>
            <a:endParaRPr lang="fr-FR" sz="2000" b="1">
              <a:solidFill>
                <a:srgbClr val="7030A0"/>
              </a:solidFill>
              <a:latin typeface="Arial" panose="020B0604020202020204" pitchFamily="34" charset="0"/>
              <a:cs typeface="Arial" panose="020B0604020202020204" pitchFamily="34" charset="0"/>
            </a:endParaRPr>
          </a:p>
        </p:txBody>
      </p:sp>
      <p:sp>
        <p:nvSpPr>
          <p:cNvPr id="30" name="ZoneTexte 29"/>
          <p:cNvSpPr txBox="1"/>
          <p:nvPr/>
        </p:nvSpPr>
        <p:spPr>
          <a:xfrm rot="1403951">
            <a:off x="5465459" y="2079668"/>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3</a:t>
            </a:r>
            <a:endParaRPr lang="fr-FR" sz="6600" b="1">
              <a:solidFill>
                <a:srgbClr val="7030A0"/>
              </a:solidFill>
              <a:latin typeface="Arial" panose="020B0604020202020204" pitchFamily="34" charset="0"/>
              <a:cs typeface="Arial" panose="020B0604020202020204" pitchFamily="34" charset="0"/>
            </a:endParaRPr>
          </a:p>
        </p:txBody>
      </p:sp>
      <p:sp>
        <p:nvSpPr>
          <p:cNvPr id="31" name="ZoneTexte 30"/>
          <p:cNvSpPr txBox="1"/>
          <p:nvPr/>
        </p:nvSpPr>
        <p:spPr>
          <a:xfrm>
            <a:off x="6119867" y="307127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32" name="ZoneTexte 31"/>
          <p:cNvSpPr txBox="1"/>
          <p:nvPr/>
        </p:nvSpPr>
        <p:spPr>
          <a:xfrm>
            <a:off x="6936648" y="4309326"/>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7</a:t>
            </a:r>
            <a:endParaRPr lang="fr-FR" sz="1400" b="1">
              <a:solidFill>
                <a:srgbClr val="D21D59"/>
              </a:solidFill>
              <a:latin typeface="Arial" panose="020B0604020202020204" pitchFamily="34" charset="0"/>
              <a:cs typeface="Arial" panose="020B0604020202020204" pitchFamily="34" charset="0"/>
            </a:endParaRPr>
          </a:p>
        </p:txBody>
      </p:sp>
      <p:sp>
        <p:nvSpPr>
          <p:cNvPr id="33" name="ZoneTexte 32"/>
          <p:cNvSpPr txBox="1"/>
          <p:nvPr/>
        </p:nvSpPr>
        <p:spPr>
          <a:xfrm rot="20778885">
            <a:off x="7328414" y="244536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7030A0"/>
                </a:solidFill>
                <a:latin typeface="Arial" panose="020B0604020202020204" pitchFamily="34" charset="0"/>
                <a:cs typeface="Arial" panose="020B0604020202020204" pitchFamily="34" charset="0"/>
              </a:rPr>
              <a:t>8</a:t>
            </a:r>
          </a:p>
        </p:txBody>
      </p:sp>
      <p:sp>
        <p:nvSpPr>
          <p:cNvPr id="35" name="ZoneTexte 34"/>
          <p:cNvSpPr txBox="1"/>
          <p:nvPr/>
        </p:nvSpPr>
        <p:spPr>
          <a:xfrm rot="1036538">
            <a:off x="8375661" y="356047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37" name="ZoneTexte 36"/>
          <p:cNvSpPr txBox="1"/>
          <p:nvPr/>
        </p:nvSpPr>
        <p:spPr>
          <a:xfrm rot="19104326">
            <a:off x="4436011" y="424991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7030A0"/>
                </a:solidFill>
                <a:latin typeface="Arial" panose="020B0604020202020204" pitchFamily="34" charset="0"/>
                <a:cs typeface="Arial" panose="020B0604020202020204" pitchFamily="34" charset="0"/>
              </a:rPr>
              <a:t>2</a:t>
            </a:r>
          </a:p>
        </p:txBody>
      </p:sp>
      <p:sp>
        <p:nvSpPr>
          <p:cNvPr id="38" name="ZoneTexte 37"/>
          <p:cNvSpPr txBox="1"/>
          <p:nvPr/>
        </p:nvSpPr>
        <p:spPr>
          <a:xfrm rot="668524">
            <a:off x="611612" y="2525928"/>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smtClean="0">
                <a:solidFill>
                  <a:srgbClr val="7030A0"/>
                </a:solidFill>
                <a:latin typeface="Arial" panose="020B0604020202020204" pitchFamily="34" charset="0"/>
                <a:cs typeface="Arial" panose="020B0604020202020204" pitchFamily="34" charset="0"/>
              </a:rPr>
              <a:t>9</a:t>
            </a:r>
            <a:endParaRPr lang="fr-FR" sz="6600" b="1">
              <a:solidFill>
                <a:srgbClr val="7030A0"/>
              </a:solidFill>
              <a:latin typeface="Arial" panose="020B0604020202020204" pitchFamily="34" charset="0"/>
              <a:cs typeface="Arial" panose="020B0604020202020204" pitchFamily="34" charset="0"/>
            </a:endParaRPr>
          </a:p>
        </p:txBody>
      </p:sp>
      <p:sp>
        <p:nvSpPr>
          <p:cNvPr id="39" name="ZoneTexte 38"/>
          <p:cNvSpPr txBox="1"/>
          <p:nvPr/>
        </p:nvSpPr>
        <p:spPr>
          <a:xfrm>
            <a:off x="1186189" y="3547177"/>
            <a:ext cx="469927"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40" name="ZoneTexte 39"/>
          <p:cNvSpPr txBox="1"/>
          <p:nvPr/>
        </p:nvSpPr>
        <p:spPr>
          <a:xfrm rot="19742909">
            <a:off x="3543871" y="310672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8</a:t>
            </a:r>
            <a:endParaRPr lang="fr-FR" sz="6600" b="1">
              <a:solidFill>
                <a:srgbClr val="D21D59"/>
              </a:solidFill>
              <a:latin typeface="Arial" panose="020B0604020202020204" pitchFamily="34" charset="0"/>
              <a:cs typeface="Arial" panose="020B0604020202020204" pitchFamily="34" charset="0"/>
            </a:endParaRPr>
          </a:p>
        </p:txBody>
      </p:sp>
      <p:sp>
        <p:nvSpPr>
          <p:cNvPr id="42" name="ZoneTexte 41"/>
          <p:cNvSpPr txBox="1"/>
          <p:nvPr/>
        </p:nvSpPr>
        <p:spPr>
          <a:xfrm rot="1036538">
            <a:off x="6383222" y="328819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21D59"/>
                </a:solidFill>
                <a:latin typeface="Arial" panose="020B0604020202020204" pitchFamily="34" charset="0"/>
                <a:cs typeface="Arial" panose="020B0604020202020204" pitchFamily="34" charset="0"/>
              </a:rPr>
              <a:t>7</a:t>
            </a:r>
            <a:endParaRPr lang="fr-FR" sz="4000" b="1">
              <a:solidFill>
                <a:srgbClr val="D21D59"/>
              </a:solidFill>
              <a:latin typeface="Arial" panose="020B0604020202020204" pitchFamily="34" charset="0"/>
              <a:cs typeface="Arial" panose="020B0604020202020204" pitchFamily="34" charset="0"/>
            </a:endParaRPr>
          </a:p>
        </p:txBody>
      </p:sp>
      <p:sp>
        <p:nvSpPr>
          <p:cNvPr id="43" name="ZoneTexte 42"/>
          <p:cNvSpPr txBox="1"/>
          <p:nvPr/>
        </p:nvSpPr>
        <p:spPr>
          <a:xfrm rot="1403951">
            <a:off x="4072854" y="3146944"/>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0</a:t>
            </a:r>
            <a:endParaRPr lang="fr-FR" sz="6600" b="1">
              <a:solidFill>
                <a:srgbClr val="7030A0"/>
              </a:solidFill>
              <a:latin typeface="Arial" panose="020B0604020202020204" pitchFamily="34" charset="0"/>
              <a:cs typeface="Arial" panose="020B0604020202020204" pitchFamily="34" charset="0"/>
            </a:endParaRPr>
          </a:p>
        </p:txBody>
      </p:sp>
      <p:sp>
        <p:nvSpPr>
          <p:cNvPr id="44" name="ZoneTexte 43"/>
          <p:cNvSpPr txBox="1"/>
          <p:nvPr/>
        </p:nvSpPr>
        <p:spPr>
          <a:xfrm rot="19875136">
            <a:off x="6838049" y="2914113"/>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D21D59"/>
                </a:solidFill>
                <a:latin typeface="Arial" panose="020B0604020202020204" pitchFamily="34" charset="0"/>
                <a:cs typeface="Arial" panose="020B0604020202020204" pitchFamily="34" charset="0"/>
              </a:rPr>
              <a:t>0</a:t>
            </a:r>
          </a:p>
        </p:txBody>
      </p:sp>
      <p:sp>
        <p:nvSpPr>
          <p:cNvPr id="46" name="ZoneTexte 45"/>
          <p:cNvSpPr txBox="1"/>
          <p:nvPr/>
        </p:nvSpPr>
        <p:spPr>
          <a:xfrm rot="492901">
            <a:off x="1696471" y="3824198"/>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7030A0"/>
                </a:solidFill>
                <a:latin typeface="Arial" panose="020B0604020202020204" pitchFamily="34" charset="0"/>
                <a:cs typeface="Arial" panose="020B0604020202020204" pitchFamily="34" charset="0"/>
              </a:rPr>
              <a:t>3</a:t>
            </a:r>
            <a:endParaRPr lang="fr-FR" sz="3200" b="1">
              <a:solidFill>
                <a:srgbClr val="7030A0"/>
              </a:solidFill>
              <a:latin typeface="Arial" panose="020B0604020202020204" pitchFamily="34" charset="0"/>
              <a:cs typeface="Arial" panose="020B0604020202020204" pitchFamily="34" charset="0"/>
            </a:endParaRPr>
          </a:p>
        </p:txBody>
      </p:sp>
      <p:sp>
        <p:nvSpPr>
          <p:cNvPr id="47" name="ZoneTexte 46"/>
          <p:cNvSpPr txBox="1"/>
          <p:nvPr/>
        </p:nvSpPr>
        <p:spPr>
          <a:xfrm rot="18172596">
            <a:off x="3003634" y="326849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48" name="ZoneTexte 47"/>
          <p:cNvSpPr txBox="1"/>
          <p:nvPr/>
        </p:nvSpPr>
        <p:spPr>
          <a:xfrm rot="1701911">
            <a:off x="4027881" y="3948237"/>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030A0"/>
                </a:solidFill>
                <a:latin typeface="Arial" panose="020B0604020202020204" pitchFamily="34" charset="0"/>
                <a:cs typeface="Arial" panose="020B0604020202020204" pitchFamily="34" charset="0"/>
              </a:rPr>
              <a:t>5</a:t>
            </a:r>
          </a:p>
        </p:txBody>
      </p:sp>
      <p:sp>
        <p:nvSpPr>
          <p:cNvPr id="50" name="ZoneTexte 49"/>
          <p:cNvSpPr txBox="1"/>
          <p:nvPr/>
        </p:nvSpPr>
        <p:spPr>
          <a:xfrm rot="19742909">
            <a:off x="5160976" y="2580493"/>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8</a:t>
            </a:r>
            <a:endParaRPr lang="fr-FR" sz="6600" b="1">
              <a:solidFill>
                <a:srgbClr val="D21D59"/>
              </a:solidFill>
              <a:latin typeface="Arial" panose="020B0604020202020204" pitchFamily="34" charset="0"/>
              <a:cs typeface="Arial" panose="020B0604020202020204" pitchFamily="34" charset="0"/>
            </a:endParaRPr>
          </a:p>
        </p:txBody>
      </p:sp>
      <p:sp>
        <p:nvSpPr>
          <p:cNvPr id="52" name="ZoneTexte 51"/>
          <p:cNvSpPr txBox="1"/>
          <p:nvPr/>
        </p:nvSpPr>
        <p:spPr>
          <a:xfrm>
            <a:off x="3702458" y="429481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53" name="ZoneTexte 52"/>
          <p:cNvSpPr txBox="1"/>
          <p:nvPr/>
        </p:nvSpPr>
        <p:spPr>
          <a:xfrm rot="1322406">
            <a:off x="8414168" y="2421850"/>
            <a:ext cx="766354" cy="1200329"/>
          </a:xfrm>
          <a:prstGeom prst="rect">
            <a:avLst/>
          </a:prstGeom>
          <a:noFill/>
          <a:effectLst>
            <a:innerShdw blurRad="63500" dist="50800" dir="2700000">
              <a:prstClr val="black">
                <a:alpha val="50000"/>
              </a:prstClr>
            </a:innerShdw>
          </a:effectLst>
        </p:spPr>
        <p:txBody>
          <a:bodyPr wrap="square" rtlCol="0">
            <a:spAutoFit/>
          </a:bodyPr>
          <a:lstStyle/>
          <a:p>
            <a:r>
              <a:rPr lang="fr-FR" sz="7200" b="1" smtClean="0">
                <a:solidFill>
                  <a:srgbClr val="D21D59"/>
                </a:solidFill>
                <a:latin typeface="Arial" panose="020B0604020202020204" pitchFamily="34" charset="0"/>
                <a:cs typeface="Arial" panose="020B0604020202020204" pitchFamily="34" charset="0"/>
              </a:rPr>
              <a:t>9</a:t>
            </a:r>
            <a:endParaRPr lang="fr-FR" sz="7200" b="1">
              <a:solidFill>
                <a:srgbClr val="D21D59"/>
              </a:solidFill>
              <a:latin typeface="Arial" panose="020B0604020202020204" pitchFamily="34" charset="0"/>
              <a:cs typeface="Arial" panose="020B0604020202020204" pitchFamily="34" charset="0"/>
            </a:endParaRPr>
          </a:p>
        </p:txBody>
      </p:sp>
      <p:sp>
        <p:nvSpPr>
          <p:cNvPr id="54" name="ZoneTexte 53"/>
          <p:cNvSpPr txBox="1"/>
          <p:nvPr/>
        </p:nvSpPr>
        <p:spPr>
          <a:xfrm>
            <a:off x="1509722" y="258200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9</a:t>
            </a:r>
            <a:endParaRPr lang="fr-FR" sz="4000" b="1">
              <a:solidFill>
                <a:srgbClr val="7030A0"/>
              </a:solidFill>
              <a:latin typeface="Arial" panose="020B0604020202020204" pitchFamily="34" charset="0"/>
              <a:cs typeface="Arial" panose="020B0604020202020204" pitchFamily="34" charset="0"/>
            </a:endParaRPr>
          </a:p>
        </p:txBody>
      </p:sp>
      <p:sp>
        <p:nvSpPr>
          <p:cNvPr id="55" name="ZoneTexte 54"/>
          <p:cNvSpPr txBox="1"/>
          <p:nvPr/>
        </p:nvSpPr>
        <p:spPr>
          <a:xfrm rot="19742909">
            <a:off x="272395" y="351375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8</a:t>
            </a:r>
            <a:endParaRPr lang="fr-FR" sz="6600" b="1">
              <a:solidFill>
                <a:srgbClr val="D21D59"/>
              </a:solidFill>
              <a:latin typeface="Arial" panose="020B0604020202020204" pitchFamily="34" charset="0"/>
              <a:cs typeface="Arial" panose="020B0604020202020204" pitchFamily="34" charset="0"/>
            </a:endParaRPr>
          </a:p>
        </p:txBody>
      </p:sp>
      <p:sp>
        <p:nvSpPr>
          <p:cNvPr id="56" name="ZoneTexte 55"/>
          <p:cNvSpPr txBox="1"/>
          <p:nvPr/>
        </p:nvSpPr>
        <p:spPr>
          <a:xfrm rot="19742909">
            <a:off x="1943597" y="2272748"/>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D21D59"/>
                </a:solidFill>
                <a:latin typeface="Arial" panose="020B0604020202020204" pitchFamily="34" charset="0"/>
                <a:cs typeface="Arial" panose="020B0604020202020204" pitchFamily="34" charset="0"/>
              </a:rPr>
              <a:t>0</a:t>
            </a:r>
          </a:p>
        </p:txBody>
      </p:sp>
      <p:sp>
        <p:nvSpPr>
          <p:cNvPr id="57" name="ZoneTexte 56"/>
          <p:cNvSpPr txBox="1"/>
          <p:nvPr/>
        </p:nvSpPr>
        <p:spPr>
          <a:xfrm rot="696772">
            <a:off x="6897459" y="254895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0</a:t>
            </a:r>
            <a:endParaRPr lang="fr-FR" sz="4000" b="1">
              <a:solidFill>
                <a:srgbClr val="7030A0"/>
              </a:solidFill>
              <a:latin typeface="Arial" panose="020B0604020202020204" pitchFamily="34" charset="0"/>
              <a:cs typeface="Arial" panose="020B0604020202020204" pitchFamily="34" charset="0"/>
            </a:endParaRPr>
          </a:p>
        </p:txBody>
      </p:sp>
      <p:sp>
        <p:nvSpPr>
          <p:cNvPr id="58" name="ZoneTexte 57"/>
          <p:cNvSpPr txBox="1"/>
          <p:nvPr/>
        </p:nvSpPr>
        <p:spPr>
          <a:xfrm rot="696772">
            <a:off x="2515257" y="3748044"/>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smtClean="0">
                <a:solidFill>
                  <a:srgbClr val="7030A0"/>
                </a:solidFill>
                <a:latin typeface="Arial" panose="020B0604020202020204" pitchFamily="34" charset="0"/>
                <a:cs typeface="Arial" panose="020B0604020202020204" pitchFamily="34" charset="0"/>
              </a:rPr>
              <a:t>0</a:t>
            </a:r>
            <a:endParaRPr lang="fr-FR" sz="5400" b="1">
              <a:solidFill>
                <a:srgbClr val="7030A0"/>
              </a:solidFill>
              <a:latin typeface="Arial" panose="020B0604020202020204" pitchFamily="34" charset="0"/>
              <a:cs typeface="Arial" panose="020B0604020202020204" pitchFamily="34" charset="0"/>
            </a:endParaRPr>
          </a:p>
        </p:txBody>
      </p:sp>
      <p:sp>
        <p:nvSpPr>
          <p:cNvPr id="61" name="ZoneTexte 60"/>
          <p:cNvSpPr txBox="1"/>
          <p:nvPr/>
        </p:nvSpPr>
        <p:spPr>
          <a:xfrm>
            <a:off x="1915007" y="4074354"/>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030A0"/>
                </a:solidFill>
                <a:latin typeface="Arial" panose="020B0604020202020204" pitchFamily="34" charset="0"/>
                <a:cs typeface="Arial" panose="020B0604020202020204" pitchFamily="34" charset="0"/>
              </a:rPr>
              <a:t>1</a:t>
            </a:r>
            <a:endParaRPr lang="fr-FR" sz="4800" b="1">
              <a:solidFill>
                <a:srgbClr val="7030A0"/>
              </a:solidFill>
              <a:latin typeface="Arial" panose="020B0604020202020204" pitchFamily="34" charset="0"/>
              <a:cs typeface="Arial" panose="020B0604020202020204" pitchFamily="34" charset="0"/>
            </a:endParaRPr>
          </a:p>
        </p:txBody>
      </p:sp>
      <p:sp>
        <p:nvSpPr>
          <p:cNvPr id="62" name="ZoneTexte 61"/>
          <p:cNvSpPr txBox="1"/>
          <p:nvPr/>
        </p:nvSpPr>
        <p:spPr>
          <a:xfrm rot="1236012">
            <a:off x="2244595" y="3423358"/>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D21D59"/>
                </a:solidFill>
                <a:latin typeface="Arial" panose="020B0604020202020204" pitchFamily="34" charset="0"/>
                <a:cs typeface="Arial" panose="020B0604020202020204" pitchFamily="34" charset="0"/>
              </a:rPr>
              <a:t>8</a:t>
            </a:r>
            <a:endParaRPr lang="fr-FR" sz="4400" b="1">
              <a:solidFill>
                <a:srgbClr val="D21D59"/>
              </a:solidFill>
              <a:latin typeface="Arial" panose="020B0604020202020204" pitchFamily="34" charset="0"/>
              <a:cs typeface="Arial" panose="020B0604020202020204" pitchFamily="34" charset="0"/>
            </a:endParaRPr>
          </a:p>
        </p:txBody>
      </p:sp>
      <p:sp>
        <p:nvSpPr>
          <p:cNvPr id="63" name="Rectangle 62"/>
          <p:cNvSpPr/>
          <p:nvPr/>
        </p:nvSpPr>
        <p:spPr>
          <a:xfrm>
            <a:off x="4415547" y="3244334"/>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4</a:t>
            </a:r>
            <a:endParaRPr lang="fr-FR" b="1">
              <a:solidFill>
                <a:srgbClr val="D21D59"/>
              </a:solidFill>
              <a:latin typeface="Arial" panose="020B0604020202020204" pitchFamily="34" charset="0"/>
              <a:cs typeface="Arial" panose="020B0604020202020204" pitchFamily="34" charset="0"/>
            </a:endParaRPr>
          </a:p>
        </p:txBody>
      </p:sp>
      <p:sp>
        <p:nvSpPr>
          <p:cNvPr id="66" name="ZoneTexte 65"/>
          <p:cNvSpPr txBox="1"/>
          <p:nvPr/>
        </p:nvSpPr>
        <p:spPr>
          <a:xfrm>
            <a:off x="964096" y="418774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21D59"/>
                </a:solidFill>
                <a:latin typeface="Arial" panose="020B0604020202020204" pitchFamily="34" charset="0"/>
                <a:cs typeface="Arial" panose="020B0604020202020204" pitchFamily="34" charset="0"/>
              </a:rPr>
              <a:t>5</a:t>
            </a:r>
            <a:endParaRPr lang="fr-FR" sz="4000" b="1">
              <a:solidFill>
                <a:srgbClr val="D21D59"/>
              </a:solidFill>
              <a:latin typeface="Arial" panose="020B0604020202020204" pitchFamily="34" charset="0"/>
              <a:cs typeface="Arial" panose="020B0604020202020204" pitchFamily="34" charset="0"/>
            </a:endParaRPr>
          </a:p>
        </p:txBody>
      </p:sp>
      <p:sp>
        <p:nvSpPr>
          <p:cNvPr id="69" name="ZoneTexte 68"/>
          <p:cNvSpPr txBox="1"/>
          <p:nvPr/>
        </p:nvSpPr>
        <p:spPr>
          <a:xfrm>
            <a:off x="3800080" y="317217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74" name="Rectangle 73"/>
          <p:cNvSpPr/>
          <p:nvPr/>
        </p:nvSpPr>
        <p:spPr>
          <a:xfrm rot="19520145">
            <a:off x="86516" y="2757627"/>
            <a:ext cx="312906" cy="369332"/>
          </a:xfrm>
          <a:prstGeom prst="rect">
            <a:avLst/>
          </a:prstGeom>
        </p:spPr>
        <p:txBody>
          <a:bodyPr wrap="none">
            <a:spAutoFit/>
          </a:bodyPr>
          <a:lstStyle/>
          <a:p>
            <a:r>
              <a:rPr lang="fr-FR" b="1">
                <a:solidFill>
                  <a:srgbClr val="D21D59"/>
                </a:solidFill>
                <a:latin typeface="Arial" panose="020B0604020202020204" pitchFamily="34" charset="0"/>
                <a:cs typeface="Arial" panose="020B0604020202020204" pitchFamily="34" charset="0"/>
              </a:rPr>
              <a:t>5</a:t>
            </a:r>
          </a:p>
        </p:txBody>
      </p:sp>
      <p:sp>
        <p:nvSpPr>
          <p:cNvPr id="75" name="ZoneTexte 74"/>
          <p:cNvSpPr txBox="1"/>
          <p:nvPr/>
        </p:nvSpPr>
        <p:spPr>
          <a:xfrm rot="815327">
            <a:off x="7642227" y="3867545"/>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21D59"/>
                </a:solidFill>
                <a:latin typeface="Arial" panose="020B0604020202020204" pitchFamily="34" charset="0"/>
                <a:cs typeface="Arial" panose="020B0604020202020204" pitchFamily="34" charset="0"/>
              </a:rPr>
              <a:t>2</a:t>
            </a:r>
            <a:endParaRPr lang="fr-FR" sz="4800" b="1">
              <a:solidFill>
                <a:srgbClr val="D21D59"/>
              </a:solidFill>
              <a:latin typeface="Arial" panose="020B0604020202020204" pitchFamily="34" charset="0"/>
              <a:cs typeface="Arial" panose="020B0604020202020204" pitchFamily="34" charset="0"/>
            </a:endParaRPr>
          </a:p>
        </p:txBody>
      </p:sp>
      <p:sp>
        <p:nvSpPr>
          <p:cNvPr id="80" name="ZoneTexte 79"/>
          <p:cNvSpPr txBox="1"/>
          <p:nvPr/>
        </p:nvSpPr>
        <p:spPr>
          <a:xfrm>
            <a:off x="4071581" y="297541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2</a:t>
            </a:r>
            <a:endParaRPr lang="fr-FR" sz="1400" b="1">
              <a:solidFill>
                <a:srgbClr val="7030A0"/>
              </a:solidFill>
              <a:latin typeface="Arial" panose="020B0604020202020204" pitchFamily="34" charset="0"/>
              <a:cs typeface="Arial" panose="020B0604020202020204" pitchFamily="34" charset="0"/>
            </a:endParaRPr>
          </a:p>
        </p:txBody>
      </p:sp>
      <p:sp>
        <p:nvSpPr>
          <p:cNvPr id="83" name="ZoneTexte 82"/>
          <p:cNvSpPr txBox="1"/>
          <p:nvPr/>
        </p:nvSpPr>
        <p:spPr>
          <a:xfrm rot="1149469">
            <a:off x="7943267" y="427696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6</a:t>
            </a:r>
            <a:endParaRPr lang="fr-FR" sz="4000" b="1">
              <a:solidFill>
                <a:srgbClr val="D87D1A"/>
              </a:solidFill>
              <a:latin typeface="Arial" panose="020B0604020202020204" pitchFamily="34" charset="0"/>
              <a:cs typeface="Arial" panose="020B0604020202020204" pitchFamily="34" charset="0"/>
            </a:endParaRPr>
          </a:p>
        </p:txBody>
      </p:sp>
      <p:sp>
        <p:nvSpPr>
          <p:cNvPr id="85" name="ZoneTexte 84"/>
          <p:cNvSpPr txBox="1"/>
          <p:nvPr/>
        </p:nvSpPr>
        <p:spPr>
          <a:xfrm rot="1701911">
            <a:off x="8115165" y="2860087"/>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D87D1A"/>
                </a:solidFill>
                <a:latin typeface="Arial" panose="020B0604020202020204" pitchFamily="34" charset="0"/>
                <a:cs typeface="Arial" panose="020B0604020202020204" pitchFamily="34" charset="0"/>
              </a:rPr>
              <a:t>5</a:t>
            </a:r>
          </a:p>
        </p:txBody>
      </p:sp>
      <p:sp>
        <p:nvSpPr>
          <p:cNvPr id="89" name="ZoneTexte 88"/>
          <p:cNvSpPr txBox="1"/>
          <p:nvPr/>
        </p:nvSpPr>
        <p:spPr>
          <a:xfrm>
            <a:off x="805655" y="2292033"/>
            <a:ext cx="766354" cy="1015663"/>
          </a:xfrm>
          <a:prstGeom prst="rect">
            <a:avLst/>
          </a:prstGeom>
          <a:noFill/>
          <a:effectLst>
            <a:innerShdw blurRad="63500" dist="50800" dir="2700000">
              <a:prstClr val="black">
                <a:alpha val="50000"/>
              </a:prstClr>
            </a:innerShdw>
          </a:effectLst>
        </p:spPr>
        <p:txBody>
          <a:bodyPr wrap="square" rtlCol="0">
            <a:spAutoFit/>
          </a:bodyPr>
          <a:lstStyle/>
          <a:p>
            <a:r>
              <a:rPr lang="fr-FR" sz="6000" b="1" smtClean="0">
                <a:solidFill>
                  <a:srgbClr val="D87D1A"/>
                </a:solidFill>
                <a:latin typeface="Arial" panose="020B0604020202020204" pitchFamily="34" charset="0"/>
                <a:cs typeface="Arial" panose="020B0604020202020204" pitchFamily="34" charset="0"/>
              </a:rPr>
              <a:t>7</a:t>
            </a:r>
            <a:endParaRPr lang="fr-FR" sz="6000" b="1">
              <a:solidFill>
                <a:srgbClr val="D87D1A"/>
              </a:solidFill>
              <a:latin typeface="Arial" panose="020B0604020202020204" pitchFamily="34" charset="0"/>
              <a:cs typeface="Arial" panose="020B0604020202020204" pitchFamily="34" charset="0"/>
            </a:endParaRPr>
          </a:p>
        </p:txBody>
      </p:sp>
      <p:sp>
        <p:nvSpPr>
          <p:cNvPr id="91" name="ZoneTexte 90"/>
          <p:cNvSpPr txBox="1"/>
          <p:nvPr/>
        </p:nvSpPr>
        <p:spPr>
          <a:xfrm rot="1036538">
            <a:off x="2860157" y="3354719"/>
            <a:ext cx="382215"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7</a:t>
            </a:r>
            <a:endParaRPr lang="fr-FR" sz="4000" b="1">
              <a:solidFill>
                <a:srgbClr val="D87D1A"/>
              </a:solidFill>
              <a:latin typeface="Arial" panose="020B0604020202020204" pitchFamily="34" charset="0"/>
              <a:cs typeface="Arial" panose="020B0604020202020204" pitchFamily="34" charset="0"/>
            </a:endParaRPr>
          </a:p>
        </p:txBody>
      </p:sp>
      <p:sp>
        <p:nvSpPr>
          <p:cNvPr id="93" name="ZoneTexte 92"/>
          <p:cNvSpPr txBox="1"/>
          <p:nvPr/>
        </p:nvSpPr>
        <p:spPr>
          <a:xfrm>
            <a:off x="5011567" y="4289163"/>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D87D1A"/>
                </a:solidFill>
                <a:latin typeface="Arial" panose="020B0604020202020204" pitchFamily="34" charset="0"/>
                <a:cs typeface="Arial" panose="020B0604020202020204" pitchFamily="34" charset="0"/>
              </a:rPr>
              <a:t>8</a:t>
            </a:r>
            <a:endParaRPr lang="fr-FR" sz="1600" b="1">
              <a:solidFill>
                <a:srgbClr val="D87D1A"/>
              </a:solidFill>
              <a:latin typeface="Arial" panose="020B0604020202020204" pitchFamily="34" charset="0"/>
              <a:cs typeface="Arial" panose="020B0604020202020204" pitchFamily="34" charset="0"/>
            </a:endParaRPr>
          </a:p>
        </p:txBody>
      </p:sp>
      <p:sp>
        <p:nvSpPr>
          <p:cNvPr id="94" name="ZoneTexte 93"/>
          <p:cNvSpPr txBox="1"/>
          <p:nvPr/>
        </p:nvSpPr>
        <p:spPr>
          <a:xfrm rot="1623446">
            <a:off x="5392807" y="3012488"/>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87D1A"/>
                </a:solidFill>
                <a:latin typeface="Arial" panose="020B0604020202020204" pitchFamily="34" charset="0"/>
                <a:cs typeface="Arial" panose="020B0604020202020204" pitchFamily="34" charset="0"/>
              </a:rPr>
              <a:t>5</a:t>
            </a:r>
            <a:endParaRPr lang="fr-FR" sz="6600" b="1">
              <a:solidFill>
                <a:srgbClr val="D87D1A"/>
              </a:solidFill>
              <a:latin typeface="Arial" panose="020B0604020202020204" pitchFamily="34" charset="0"/>
              <a:cs typeface="Arial" panose="020B0604020202020204" pitchFamily="34" charset="0"/>
            </a:endParaRPr>
          </a:p>
        </p:txBody>
      </p:sp>
      <p:sp>
        <p:nvSpPr>
          <p:cNvPr id="95" name="ZoneTexte 94"/>
          <p:cNvSpPr txBox="1"/>
          <p:nvPr/>
        </p:nvSpPr>
        <p:spPr>
          <a:xfrm rot="696772">
            <a:off x="7159795" y="4002536"/>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smtClean="0">
                <a:solidFill>
                  <a:srgbClr val="D87D1A"/>
                </a:solidFill>
                <a:latin typeface="Arial" panose="020B0604020202020204" pitchFamily="34" charset="0"/>
                <a:cs typeface="Arial" panose="020B0604020202020204" pitchFamily="34" charset="0"/>
              </a:rPr>
              <a:t>0</a:t>
            </a:r>
            <a:endParaRPr lang="fr-FR" sz="5400" b="1">
              <a:solidFill>
                <a:srgbClr val="D87D1A"/>
              </a:solidFill>
              <a:latin typeface="Arial" panose="020B0604020202020204" pitchFamily="34" charset="0"/>
              <a:cs typeface="Arial" panose="020B0604020202020204" pitchFamily="34" charset="0"/>
            </a:endParaRPr>
          </a:p>
        </p:txBody>
      </p:sp>
      <p:sp>
        <p:nvSpPr>
          <p:cNvPr id="96" name="ZoneTexte 95"/>
          <p:cNvSpPr txBox="1"/>
          <p:nvPr/>
        </p:nvSpPr>
        <p:spPr>
          <a:xfrm rot="21138271">
            <a:off x="541832" y="335662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5</a:t>
            </a:r>
            <a:endParaRPr lang="fr-FR" sz="4000" b="1">
              <a:solidFill>
                <a:srgbClr val="D87D1A"/>
              </a:solidFill>
              <a:latin typeface="Arial" panose="020B0604020202020204" pitchFamily="34" charset="0"/>
              <a:cs typeface="Arial" panose="020B0604020202020204" pitchFamily="34" charset="0"/>
            </a:endParaRPr>
          </a:p>
        </p:txBody>
      </p:sp>
      <p:sp>
        <p:nvSpPr>
          <p:cNvPr id="97" name="ZoneTexte 96"/>
          <p:cNvSpPr txBox="1"/>
          <p:nvPr/>
        </p:nvSpPr>
        <p:spPr>
          <a:xfrm rot="1989332">
            <a:off x="6585889" y="4057787"/>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87D1A"/>
                </a:solidFill>
                <a:latin typeface="Arial" panose="020B0604020202020204" pitchFamily="34" charset="0"/>
                <a:cs typeface="Arial" panose="020B0604020202020204" pitchFamily="34" charset="0"/>
              </a:rPr>
              <a:t>1</a:t>
            </a:r>
            <a:endParaRPr lang="fr-FR" sz="4800" b="1">
              <a:solidFill>
                <a:srgbClr val="D87D1A"/>
              </a:solidFill>
              <a:latin typeface="Arial" panose="020B0604020202020204" pitchFamily="34" charset="0"/>
              <a:cs typeface="Arial" panose="020B0604020202020204" pitchFamily="34" charset="0"/>
            </a:endParaRPr>
          </a:p>
        </p:txBody>
      </p:sp>
      <p:sp>
        <p:nvSpPr>
          <p:cNvPr id="99" name="ZoneTexte 98"/>
          <p:cNvSpPr txBox="1"/>
          <p:nvPr/>
        </p:nvSpPr>
        <p:spPr>
          <a:xfrm rot="1744909">
            <a:off x="4782073" y="2421636"/>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87D1A"/>
                </a:solidFill>
                <a:latin typeface="Arial" panose="020B0604020202020204" pitchFamily="34" charset="0"/>
                <a:cs typeface="Arial" panose="020B0604020202020204" pitchFamily="34" charset="0"/>
              </a:rPr>
              <a:t>6</a:t>
            </a:r>
            <a:endParaRPr lang="fr-FR" sz="6600" b="1">
              <a:solidFill>
                <a:srgbClr val="D87D1A"/>
              </a:solidFill>
              <a:latin typeface="Arial" panose="020B0604020202020204" pitchFamily="34" charset="0"/>
              <a:cs typeface="Arial" panose="020B0604020202020204" pitchFamily="34" charset="0"/>
            </a:endParaRPr>
          </a:p>
        </p:txBody>
      </p:sp>
      <p:sp>
        <p:nvSpPr>
          <p:cNvPr id="101" name="ZoneTexte 100"/>
          <p:cNvSpPr txBox="1"/>
          <p:nvPr/>
        </p:nvSpPr>
        <p:spPr>
          <a:xfrm rot="3632465">
            <a:off x="6340895" y="2733450"/>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a:solidFill>
                  <a:srgbClr val="D87D1A"/>
                </a:solidFill>
                <a:latin typeface="Arial" panose="020B0604020202020204" pitchFamily="34" charset="0"/>
                <a:cs typeface="Arial" panose="020B0604020202020204" pitchFamily="34" charset="0"/>
              </a:rPr>
              <a:t>5</a:t>
            </a:r>
          </a:p>
        </p:txBody>
      </p:sp>
      <p:sp>
        <p:nvSpPr>
          <p:cNvPr id="102" name="ZoneTexte 101"/>
          <p:cNvSpPr txBox="1"/>
          <p:nvPr/>
        </p:nvSpPr>
        <p:spPr>
          <a:xfrm rot="21378789">
            <a:off x="8205605" y="3861300"/>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21D59"/>
                </a:solidFill>
                <a:latin typeface="Arial" panose="020B0604020202020204" pitchFamily="34" charset="0"/>
                <a:cs typeface="Arial" panose="020B0604020202020204" pitchFamily="34" charset="0"/>
              </a:rPr>
              <a:t>3</a:t>
            </a:r>
            <a:endParaRPr lang="fr-FR" sz="4800" b="1">
              <a:solidFill>
                <a:srgbClr val="D21D59"/>
              </a:solidFill>
              <a:latin typeface="Arial" panose="020B0604020202020204" pitchFamily="34" charset="0"/>
              <a:cs typeface="Arial" panose="020B0604020202020204" pitchFamily="34" charset="0"/>
            </a:endParaRPr>
          </a:p>
        </p:txBody>
      </p:sp>
      <p:sp>
        <p:nvSpPr>
          <p:cNvPr id="103" name="ZoneTexte 102"/>
          <p:cNvSpPr txBox="1"/>
          <p:nvPr/>
        </p:nvSpPr>
        <p:spPr>
          <a:xfrm>
            <a:off x="8912125" y="3274766"/>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87D1A"/>
                </a:solidFill>
                <a:latin typeface="Arial" panose="020B0604020202020204" pitchFamily="34" charset="0"/>
                <a:cs typeface="Arial" panose="020B0604020202020204" pitchFamily="34" charset="0"/>
              </a:rPr>
              <a:t>2</a:t>
            </a:r>
            <a:endParaRPr lang="fr-FR" sz="1400" b="1">
              <a:solidFill>
                <a:srgbClr val="D87D1A"/>
              </a:solidFill>
              <a:latin typeface="Arial" panose="020B0604020202020204" pitchFamily="34" charset="0"/>
              <a:cs typeface="Arial" panose="020B0604020202020204" pitchFamily="34" charset="0"/>
            </a:endParaRPr>
          </a:p>
        </p:txBody>
      </p:sp>
      <p:sp>
        <p:nvSpPr>
          <p:cNvPr id="104" name="ZoneTexte 103"/>
          <p:cNvSpPr txBox="1"/>
          <p:nvPr/>
        </p:nvSpPr>
        <p:spPr>
          <a:xfrm>
            <a:off x="154813" y="306948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105" name="ZoneTexte 104"/>
          <p:cNvSpPr txBox="1"/>
          <p:nvPr/>
        </p:nvSpPr>
        <p:spPr>
          <a:xfrm>
            <a:off x="3472885" y="399717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7</a:t>
            </a:r>
            <a:endParaRPr lang="fr-FR" sz="4000" b="1">
              <a:solidFill>
                <a:srgbClr val="D87D1A"/>
              </a:solidFill>
              <a:latin typeface="Arial" panose="020B0604020202020204" pitchFamily="34" charset="0"/>
              <a:cs typeface="Arial" panose="020B0604020202020204" pitchFamily="34" charset="0"/>
            </a:endParaRPr>
          </a:p>
        </p:txBody>
      </p:sp>
      <p:sp>
        <p:nvSpPr>
          <p:cNvPr id="106" name="ZoneTexte 105"/>
          <p:cNvSpPr txBox="1"/>
          <p:nvPr/>
        </p:nvSpPr>
        <p:spPr>
          <a:xfrm rot="18067788">
            <a:off x="1416800" y="3386435"/>
            <a:ext cx="537770"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D87D1A"/>
                </a:solidFill>
                <a:latin typeface="Arial" panose="020B0604020202020204" pitchFamily="34" charset="0"/>
                <a:cs typeface="Arial" panose="020B0604020202020204" pitchFamily="34" charset="0"/>
              </a:rPr>
              <a:t>2</a:t>
            </a:r>
          </a:p>
        </p:txBody>
      </p:sp>
      <p:sp>
        <p:nvSpPr>
          <p:cNvPr id="107" name="ZoneTexte 106"/>
          <p:cNvSpPr txBox="1"/>
          <p:nvPr/>
        </p:nvSpPr>
        <p:spPr>
          <a:xfrm>
            <a:off x="4646981" y="4247744"/>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109" name="ZoneTexte 108"/>
          <p:cNvSpPr txBox="1"/>
          <p:nvPr/>
        </p:nvSpPr>
        <p:spPr>
          <a:xfrm rot="367413">
            <a:off x="6991983" y="3088171"/>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4</a:t>
            </a:r>
            <a:endParaRPr lang="fr-FR" sz="3600" b="1">
              <a:solidFill>
                <a:srgbClr val="E3C803"/>
              </a:solidFill>
              <a:latin typeface="Arial" panose="020B0604020202020204" pitchFamily="34" charset="0"/>
              <a:cs typeface="Arial" panose="020B0604020202020204" pitchFamily="34" charset="0"/>
            </a:endParaRPr>
          </a:p>
        </p:txBody>
      </p:sp>
      <p:sp>
        <p:nvSpPr>
          <p:cNvPr id="111" name="ZoneTexte 110"/>
          <p:cNvSpPr txBox="1"/>
          <p:nvPr/>
        </p:nvSpPr>
        <p:spPr>
          <a:xfrm rot="1875314">
            <a:off x="5854542" y="4608783"/>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3</a:t>
            </a:r>
            <a:endParaRPr lang="fr-FR" b="1">
              <a:solidFill>
                <a:srgbClr val="E3C803"/>
              </a:solidFill>
              <a:latin typeface="Arial" panose="020B0604020202020204" pitchFamily="34" charset="0"/>
              <a:cs typeface="Arial" panose="020B0604020202020204" pitchFamily="34" charset="0"/>
            </a:endParaRPr>
          </a:p>
        </p:txBody>
      </p:sp>
      <p:sp>
        <p:nvSpPr>
          <p:cNvPr id="112" name="ZoneTexte 111"/>
          <p:cNvSpPr txBox="1"/>
          <p:nvPr/>
        </p:nvSpPr>
        <p:spPr>
          <a:xfrm rot="19742909">
            <a:off x="4908322" y="3878488"/>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9</a:t>
            </a:r>
            <a:endParaRPr lang="fr-FR" sz="3600" b="1">
              <a:solidFill>
                <a:srgbClr val="E3C803"/>
              </a:solidFill>
              <a:latin typeface="Arial" panose="020B0604020202020204" pitchFamily="34" charset="0"/>
              <a:cs typeface="Arial" panose="020B0604020202020204" pitchFamily="34" charset="0"/>
            </a:endParaRPr>
          </a:p>
        </p:txBody>
      </p:sp>
      <p:sp>
        <p:nvSpPr>
          <p:cNvPr id="113" name="ZoneTexte 112"/>
          <p:cNvSpPr txBox="1"/>
          <p:nvPr/>
        </p:nvSpPr>
        <p:spPr>
          <a:xfrm rot="1036538">
            <a:off x="7810083" y="3712319"/>
            <a:ext cx="360467"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6</a:t>
            </a:r>
            <a:endParaRPr lang="fr-FR" b="1">
              <a:solidFill>
                <a:srgbClr val="E3C803"/>
              </a:solidFill>
              <a:latin typeface="Arial" panose="020B0604020202020204" pitchFamily="34" charset="0"/>
              <a:cs typeface="Arial" panose="020B0604020202020204" pitchFamily="34" charset="0"/>
            </a:endParaRPr>
          </a:p>
        </p:txBody>
      </p:sp>
      <p:sp>
        <p:nvSpPr>
          <p:cNvPr id="114" name="ZoneTexte 113"/>
          <p:cNvSpPr txBox="1"/>
          <p:nvPr/>
        </p:nvSpPr>
        <p:spPr>
          <a:xfrm>
            <a:off x="1277598" y="2921634"/>
            <a:ext cx="463196"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E3C803"/>
                </a:solidFill>
                <a:latin typeface="Arial" panose="020B0604020202020204" pitchFamily="34" charset="0"/>
                <a:cs typeface="Arial" panose="020B0604020202020204" pitchFamily="34" charset="0"/>
              </a:rPr>
              <a:t>6</a:t>
            </a:r>
            <a:endParaRPr lang="fr-FR" sz="4800" b="1">
              <a:solidFill>
                <a:srgbClr val="E3C803"/>
              </a:solidFill>
              <a:latin typeface="Arial" panose="020B0604020202020204" pitchFamily="34" charset="0"/>
              <a:cs typeface="Arial" panose="020B0604020202020204" pitchFamily="34" charset="0"/>
            </a:endParaRPr>
          </a:p>
        </p:txBody>
      </p:sp>
      <p:sp>
        <p:nvSpPr>
          <p:cNvPr id="116" name="ZoneTexte 115"/>
          <p:cNvSpPr txBox="1"/>
          <p:nvPr/>
        </p:nvSpPr>
        <p:spPr>
          <a:xfrm rot="1989332">
            <a:off x="3279458" y="4538694"/>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1</a:t>
            </a:r>
            <a:endParaRPr lang="fr-FR" sz="2400" b="1">
              <a:solidFill>
                <a:srgbClr val="E3C803"/>
              </a:solidFill>
              <a:latin typeface="Arial" panose="020B0604020202020204" pitchFamily="34" charset="0"/>
              <a:cs typeface="Arial" panose="020B0604020202020204" pitchFamily="34" charset="0"/>
            </a:endParaRPr>
          </a:p>
        </p:txBody>
      </p:sp>
      <p:sp>
        <p:nvSpPr>
          <p:cNvPr id="119" name="ZoneTexte 118"/>
          <p:cNvSpPr txBox="1"/>
          <p:nvPr/>
        </p:nvSpPr>
        <p:spPr>
          <a:xfrm rot="4438998">
            <a:off x="3275892" y="3338168"/>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3</a:t>
            </a:r>
            <a:endParaRPr lang="fr-FR" sz="2400" b="1">
              <a:solidFill>
                <a:srgbClr val="E3C803"/>
              </a:solidFill>
              <a:latin typeface="Arial" panose="020B0604020202020204" pitchFamily="34" charset="0"/>
              <a:cs typeface="Arial" panose="020B0604020202020204" pitchFamily="34" charset="0"/>
            </a:endParaRPr>
          </a:p>
        </p:txBody>
      </p:sp>
      <p:sp>
        <p:nvSpPr>
          <p:cNvPr id="121" name="ZoneTexte 120"/>
          <p:cNvSpPr txBox="1"/>
          <p:nvPr/>
        </p:nvSpPr>
        <p:spPr>
          <a:xfrm rot="20402848">
            <a:off x="2684029" y="408853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5</a:t>
            </a:r>
            <a:endParaRPr lang="fr-FR" sz="4000" b="1">
              <a:solidFill>
                <a:srgbClr val="E3C803"/>
              </a:solidFill>
              <a:latin typeface="Arial" panose="020B0604020202020204" pitchFamily="34" charset="0"/>
              <a:cs typeface="Arial" panose="020B0604020202020204" pitchFamily="34" charset="0"/>
            </a:endParaRPr>
          </a:p>
        </p:txBody>
      </p:sp>
      <p:sp>
        <p:nvSpPr>
          <p:cNvPr id="122" name="ZoneTexte 121"/>
          <p:cNvSpPr txBox="1"/>
          <p:nvPr/>
        </p:nvSpPr>
        <p:spPr>
          <a:xfrm rot="20402848">
            <a:off x="5629931" y="3064230"/>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4</a:t>
            </a:r>
            <a:endParaRPr lang="fr-FR" sz="1400" b="1">
              <a:solidFill>
                <a:srgbClr val="E3C803"/>
              </a:solidFill>
              <a:latin typeface="Arial" panose="020B0604020202020204" pitchFamily="34" charset="0"/>
              <a:cs typeface="Arial" panose="020B0604020202020204" pitchFamily="34" charset="0"/>
            </a:endParaRPr>
          </a:p>
        </p:txBody>
      </p:sp>
      <p:sp>
        <p:nvSpPr>
          <p:cNvPr id="124" name="ZoneTexte 123"/>
          <p:cNvSpPr txBox="1"/>
          <p:nvPr/>
        </p:nvSpPr>
        <p:spPr>
          <a:xfrm rot="20402848">
            <a:off x="5987520" y="318232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128" name="ZoneTexte 127"/>
          <p:cNvSpPr txBox="1"/>
          <p:nvPr/>
        </p:nvSpPr>
        <p:spPr>
          <a:xfrm rot="19941119">
            <a:off x="1989617" y="307779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5</a:t>
            </a:r>
            <a:endParaRPr lang="fr-FR" sz="4000" b="1">
              <a:solidFill>
                <a:srgbClr val="E3C803"/>
              </a:solidFill>
              <a:latin typeface="Arial" panose="020B0604020202020204" pitchFamily="34" charset="0"/>
              <a:cs typeface="Arial" panose="020B0604020202020204" pitchFamily="34" charset="0"/>
            </a:endParaRPr>
          </a:p>
        </p:txBody>
      </p:sp>
      <p:sp>
        <p:nvSpPr>
          <p:cNvPr id="131" name="ZoneTexte 130"/>
          <p:cNvSpPr txBox="1"/>
          <p:nvPr/>
        </p:nvSpPr>
        <p:spPr>
          <a:xfrm rot="20181637">
            <a:off x="8518002" y="3646290"/>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2</a:t>
            </a:r>
            <a:endParaRPr lang="fr-FR" sz="3600" b="1">
              <a:solidFill>
                <a:srgbClr val="E3C803"/>
              </a:solidFill>
              <a:latin typeface="Arial" panose="020B0604020202020204" pitchFamily="34" charset="0"/>
              <a:cs typeface="Arial" panose="020B0604020202020204" pitchFamily="34" charset="0"/>
            </a:endParaRPr>
          </a:p>
        </p:txBody>
      </p:sp>
      <p:sp>
        <p:nvSpPr>
          <p:cNvPr id="162" name="ZoneTexte 161"/>
          <p:cNvSpPr txBox="1"/>
          <p:nvPr/>
        </p:nvSpPr>
        <p:spPr>
          <a:xfrm>
            <a:off x="8692748" y="336036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7</a:t>
            </a:r>
            <a:endParaRPr lang="fr-FR" sz="4000" b="1">
              <a:solidFill>
                <a:srgbClr val="73A545"/>
              </a:solidFill>
              <a:latin typeface="Arial" panose="020B0604020202020204" pitchFamily="34" charset="0"/>
              <a:cs typeface="Arial" panose="020B0604020202020204" pitchFamily="34" charset="0"/>
            </a:endParaRPr>
          </a:p>
        </p:txBody>
      </p:sp>
      <p:sp>
        <p:nvSpPr>
          <p:cNvPr id="163" name="ZoneTexte 162"/>
          <p:cNvSpPr txBox="1"/>
          <p:nvPr/>
        </p:nvSpPr>
        <p:spPr>
          <a:xfrm rot="790326">
            <a:off x="998158" y="2541542"/>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3A545"/>
                </a:solidFill>
                <a:latin typeface="Arial" panose="020B0604020202020204" pitchFamily="34" charset="0"/>
                <a:cs typeface="Arial" panose="020B0604020202020204" pitchFamily="34" charset="0"/>
              </a:rPr>
              <a:t>3</a:t>
            </a:r>
            <a:endParaRPr lang="fr-FR" sz="4800" b="1">
              <a:solidFill>
                <a:srgbClr val="73A545"/>
              </a:solidFill>
              <a:latin typeface="Arial" panose="020B0604020202020204" pitchFamily="34" charset="0"/>
              <a:cs typeface="Arial" panose="020B0604020202020204" pitchFamily="34" charset="0"/>
            </a:endParaRPr>
          </a:p>
        </p:txBody>
      </p:sp>
      <p:sp>
        <p:nvSpPr>
          <p:cNvPr id="164" name="ZoneTexte 163"/>
          <p:cNvSpPr txBox="1"/>
          <p:nvPr/>
        </p:nvSpPr>
        <p:spPr>
          <a:xfrm>
            <a:off x="2003805" y="377642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4</a:t>
            </a:r>
            <a:endParaRPr lang="fr-FR" sz="4000" b="1">
              <a:solidFill>
                <a:srgbClr val="73A545"/>
              </a:solidFill>
              <a:latin typeface="Arial" panose="020B0604020202020204" pitchFamily="34" charset="0"/>
              <a:cs typeface="Arial" panose="020B0604020202020204" pitchFamily="34" charset="0"/>
            </a:endParaRPr>
          </a:p>
        </p:txBody>
      </p:sp>
      <p:sp>
        <p:nvSpPr>
          <p:cNvPr id="165" name="ZoneTexte 164"/>
          <p:cNvSpPr txBox="1"/>
          <p:nvPr/>
        </p:nvSpPr>
        <p:spPr>
          <a:xfrm rot="19927022">
            <a:off x="5015843" y="4124955"/>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4</a:t>
            </a:r>
            <a:endParaRPr lang="fr-FR" sz="6600" b="1">
              <a:solidFill>
                <a:srgbClr val="73A545"/>
              </a:solidFill>
              <a:latin typeface="Arial" panose="020B0604020202020204" pitchFamily="34" charset="0"/>
              <a:cs typeface="Arial" panose="020B0604020202020204" pitchFamily="34" charset="0"/>
            </a:endParaRPr>
          </a:p>
        </p:txBody>
      </p:sp>
      <p:sp>
        <p:nvSpPr>
          <p:cNvPr id="167" name="Rectangle 166"/>
          <p:cNvSpPr/>
          <p:nvPr/>
        </p:nvSpPr>
        <p:spPr>
          <a:xfrm>
            <a:off x="4567947" y="3396734"/>
            <a:ext cx="312906" cy="369332"/>
          </a:xfrm>
          <a:prstGeom prst="rect">
            <a:avLst/>
          </a:prstGeom>
        </p:spPr>
        <p:txBody>
          <a:bodyPr wrap="none">
            <a:spAutoFit/>
          </a:bodyPr>
          <a:lstStyle/>
          <a:p>
            <a:r>
              <a:rPr lang="fr-FR" b="1" smtClean="0">
                <a:solidFill>
                  <a:srgbClr val="73A545"/>
                </a:solidFill>
                <a:latin typeface="Arial" panose="020B0604020202020204" pitchFamily="34" charset="0"/>
                <a:cs typeface="Arial" panose="020B0604020202020204" pitchFamily="34" charset="0"/>
              </a:rPr>
              <a:t>4</a:t>
            </a:r>
            <a:endParaRPr lang="fr-FR" b="1">
              <a:solidFill>
                <a:srgbClr val="73A545"/>
              </a:solidFill>
              <a:latin typeface="Arial" panose="020B0604020202020204" pitchFamily="34" charset="0"/>
              <a:cs typeface="Arial" panose="020B0604020202020204" pitchFamily="34" charset="0"/>
            </a:endParaRPr>
          </a:p>
        </p:txBody>
      </p:sp>
      <p:sp>
        <p:nvSpPr>
          <p:cNvPr id="171" name="ZoneTexte 170"/>
          <p:cNvSpPr txBox="1"/>
          <p:nvPr/>
        </p:nvSpPr>
        <p:spPr>
          <a:xfrm>
            <a:off x="1622068" y="4388906"/>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5</a:t>
            </a:r>
            <a:endParaRPr lang="fr-FR" sz="6600" b="1">
              <a:solidFill>
                <a:srgbClr val="73A545"/>
              </a:solidFill>
              <a:latin typeface="Arial" panose="020B0604020202020204" pitchFamily="34" charset="0"/>
              <a:cs typeface="Arial" panose="020B0604020202020204" pitchFamily="34" charset="0"/>
            </a:endParaRPr>
          </a:p>
        </p:txBody>
      </p:sp>
      <p:sp>
        <p:nvSpPr>
          <p:cNvPr id="173" name="ZoneTexte 172"/>
          <p:cNvSpPr txBox="1"/>
          <p:nvPr/>
        </p:nvSpPr>
        <p:spPr>
          <a:xfrm>
            <a:off x="1956860" y="365037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2</a:t>
            </a:r>
            <a:endParaRPr lang="fr-FR" sz="1400" b="1">
              <a:solidFill>
                <a:srgbClr val="73A545"/>
              </a:solidFill>
              <a:latin typeface="Arial" panose="020B0604020202020204" pitchFamily="34" charset="0"/>
              <a:cs typeface="Arial" panose="020B0604020202020204" pitchFamily="34" charset="0"/>
            </a:endParaRPr>
          </a:p>
        </p:txBody>
      </p:sp>
      <p:sp>
        <p:nvSpPr>
          <p:cNvPr id="174" name="ZoneTexte 173"/>
          <p:cNvSpPr txBox="1"/>
          <p:nvPr/>
        </p:nvSpPr>
        <p:spPr>
          <a:xfrm rot="21239343">
            <a:off x="8102201" y="2338670"/>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a:solidFill>
                  <a:srgbClr val="73A545"/>
                </a:solidFill>
                <a:latin typeface="Arial" panose="020B0604020202020204" pitchFamily="34" charset="0"/>
                <a:cs typeface="Arial" panose="020B0604020202020204" pitchFamily="34" charset="0"/>
              </a:rPr>
              <a:t>6</a:t>
            </a:r>
          </a:p>
        </p:txBody>
      </p:sp>
      <p:sp>
        <p:nvSpPr>
          <p:cNvPr id="175" name="ZoneTexte 174"/>
          <p:cNvSpPr txBox="1"/>
          <p:nvPr/>
        </p:nvSpPr>
        <p:spPr>
          <a:xfrm>
            <a:off x="8263867" y="342005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6</a:t>
            </a:r>
            <a:endParaRPr lang="fr-FR" sz="1400" b="1">
              <a:solidFill>
                <a:srgbClr val="73A545"/>
              </a:solidFill>
              <a:latin typeface="Arial" panose="020B0604020202020204" pitchFamily="34" charset="0"/>
              <a:cs typeface="Arial" panose="020B0604020202020204" pitchFamily="34" charset="0"/>
            </a:endParaRPr>
          </a:p>
        </p:txBody>
      </p:sp>
      <p:sp>
        <p:nvSpPr>
          <p:cNvPr id="177" name="ZoneTexte 176"/>
          <p:cNvSpPr txBox="1"/>
          <p:nvPr/>
        </p:nvSpPr>
        <p:spPr>
          <a:xfrm rot="328145">
            <a:off x="3091362" y="2321263"/>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6</a:t>
            </a:r>
            <a:endParaRPr lang="fr-FR" sz="6600" b="1">
              <a:solidFill>
                <a:srgbClr val="73A545"/>
              </a:solidFill>
              <a:latin typeface="Arial" panose="020B0604020202020204" pitchFamily="34" charset="0"/>
              <a:cs typeface="Arial" panose="020B0604020202020204" pitchFamily="34" charset="0"/>
            </a:endParaRPr>
          </a:p>
        </p:txBody>
      </p:sp>
      <p:sp>
        <p:nvSpPr>
          <p:cNvPr id="179" name="ZoneTexte 178"/>
          <p:cNvSpPr txBox="1"/>
          <p:nvPr/>
        </p:nvSpPr>
        <p:spPr>
          <a:xfrm rot="18172596">
            <a:off x="4834537" y="302906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182" name="ZoneTexte 181"/>
          <p:cNvSpPr txBox="1"/>
          <p:nvPr/>
        </p:nvSpPr>
        <p:spPr>
          <a:xfrm>
            <a:off x="861006" y="3439198"/>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3A545"/>
                </a:solidFill>
                <a:latin typeface="Arial" panose="020B0604020202020204" pitchFamily="34" charset="0"/>
                <a:cs typeface="Arial" panose="020B0604020202020204" pitchFamily="34" charset="0"/>
              </a:rPr>
              <a:t>1</a:t>
            </a:r>
            <a:endParaRPr lang="fr-FR" sz="4800" b="1">
              <a:solidFill>
                <a:srgbClr val="73A545"/>
              </a:solidFill>
              <a:latin typeface="Arial" panose="020B0604020202020204" pitchFamily="34" charset="0"/>
              <a:cs typeface="Arial" panose="020B0604020202020204" pitchFamily="34" charset="0"/>
            </a:endParaRPr>
          </a:p>
        </p:txBody>
      </p:sp>
      <p:sp>
        <p:nvSpPr>
          <p:cNvPr id="184" name="Rectangle 183"/>
          <p:cNvSpPr/>
          <p:nvPr/>
        </p:nvSpPr>
        <p:spPr>
          <a:xfrm rot="560459">
            <a:off x="4941820" y="3506170"/>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0</a:t>
            </a:r>
            <a:endParaRPr lang="fr-FR" b="1">
              <a:solidFill>
                <a:srgbClr val="D21D59"/>
              </a:solidFill>
              <a:latin typeface="Arial" panose="020B0604020202020204" pitchFamily="34" charset="0"/>
              <a:cs typeface="Arial" panose="020B0604020202020204" pitchFamily="34" charset="0"/>
            </a:endParaRPr>
          </a:p>
        </p:txBody>
      </p:sp>
      <p:sp>
        <p:nvSpPr>
          <p:cNvPr id="186" name="ZoneTexte 185"/>
          <p:cNvSpPr txBox="1"/>
          <p:nvPr/>
        </p:nvSpPr>
        <p:spPr>
          <a:xfrm rot="3335644">
            <a:off x="4630949" y="288443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2</a:t>
            </a:r>
            <a:endParaRPr lang="fr-FR" sz="1400" b="1">
              <a:solidFill>
                <a:srgbClr val="73A545"/>
              </a:solidFill>
              <a:latin typeface="Arial" panose="020B0604020202020204" pitchFamily="34" charset="0"/>
              <a:cs typeface="Arial" panose="020B0604020202020204" pitchFamily="34" charset="0"/>
            </a:endParaRPr>
          </a:p>
        </p:txBody>
      </p:sp>
      <p:sp>
        <p:nvSpPr>
          <p:cNvPr id="189" name="ZoneTexte 188"/>
          <p:cNvSpPr txBox="1"/>
          <p:nvPr/>
        </p:nvSpPr>
        <p:spPr>
          <a:xfrm rot="19827359">
            <a:off x="5958941" y="3592369"/>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2CACD7"/>
                </a:solidFill>
                <a:latin typeface="Arial" panose="020B0604020202020204" pitchFamily="34" charset="0"/>
                <a:cs typeface="Arial" panose="020B0604020202020204" pitchFamily="34" charset="0"/>
              </a:rPr>
              <a:t>4</a:t>
            </a:r>
            <a:endParaRPr lang="fr-FR" sz="2400" b="1">
              <a:solidFill>
                <a:srgbClr val="2CACD7"/>
              </a:solidFill>
              <a:latin typeface="Arial" panose="020B0604020202020204" pitchFamily="34" charset="0"/>
              <a:cs typeface="Arial" panose="020B0604020202020204" pitchFamily="34" charset="0"/>
            </a:endParaRPr>
          </a:p>
        </p:txBody>
      </p:sp>
      <p:sp>
        <p:nvSpPr>
          <p:cNvPr id="190" name="ZoneTexte 189"/>
          <p:cNvSpPr txBox="1"/>
          <p:nvPr/>
        </p:nvSpPr>
        <p:spPr>
          <a:xfrm rot="20945116">
            <a:off x="7290794" y="329319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6</a:t>
            </a:r>
            <a:endParaRPr lang="fr-FR" sz="4400" b="1">
              <a:solidFill>
                <a:srgbClr val="2CACD7"/>
              </a:solidFill>
              <a:latin typeface="Arial" panose="020B0604020202020204" pitchFamily="34" charset="0"/>
              <a:cs typeface="Arial" panose="020B0604020202020204" pitchFamily="34" charset="0"/>
            </a:endParaRPr>
          </a:p>
        </p:txBody>
      </p:sp>
      <p:sp>
        <p:nvSpPr>
          <p:cNvPr id="191" name="ZoneTexte 190"/>
          <p:cNvSpPr txBox="1"/>
          <p:nvPr/>
        </p:nvSpPr>
        <p:spPr>
          <a:xfrm>
            <a:off x="6868348" y="3465498"/>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a:solidFill>
                  <a:srgbClr val="2CACD7"/>
                </a:solidFill>
                <a:latin typeface="Arial" panose="020B0604020202020204" pitchFamily="34" charset="0"/>
                <a:cs typeface="Arial" panose="020B0604020202020204" pitchFamily="34" charset="0"/>
              </a:rPr>
              <a:t>0</a:t>
            </a:r>
          </a:p>
        </p:txBody>
      </p:sp>
      <p:sp>
        <p:nvSpPr>
          <p:cNvPr id="196" name="ZoneTexte 195"/>
          <p:cNvSpPr txBox="1"/>
          <p:nvPr/>
        </p:nvSpPr>
        <p:spPr>
          <a:xfrm rot="19606148">
            <a:off x="7580067" y="4260729"/>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2CACD7"/>
                </a:solidFill>
                <a:latin typeface="Arial" panose="020B0604020202020204" pitchFamily="34" charset="0"/>
                <a:cs typeface="Arial" panose="020B0604020202020204" pitchFamily="34" charset="0"/>
              </a:rPr>
              <a:t>5</a:t>
            </a:r>
            <a:endParaRPr lang="fr-FR" sz="3200" b="1">
              <a:solidFill>
                <a:srgbClr val="2CACD7"/>
              </a:solidFill>
              <a:latin typeface="Arial" panose="020B0604020202020204" pitchFamily="34" charset="0"/>
              <a:cs typeface="Arial" panose="020B0604020202020204" pitchFamily="34" charset="0"/>
            </a:endParaRPr>
          </a:p>
        </p:txBody>
      </p:sp>
      <p:sp>
        <p:nvSpPr>
          <p:cNvPr id="197" name="ZoneTexte 196"/>
          <p:cNvSpPr txBox="1"/>
          <p:nvPr/>
        </p:nvSpPr>
        <p:spPr>
          <a:xfrm rot="20788847">
            <a:off x="2750128" y="3889714"/>
            <a:ext cx="716187"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2CACD7"/>
                </a:solidFill>
                <a:latin typeface="Arial" panose="020B0604020202020204" pitchFamily="34" charset="0"/>
                <a:cs typeface="Arial" panose="020B0604020202020204" pitchFamily="34" charset="0"/>
              </a:rPr>
              <a:t>0</a:t>
            </a:r>
            <a:endParaRPr lang="fr-FR" sz="6600" b="1">
              <a:solidFill>
                <a:srgbClr val="2CACD7"/>
              </a:solidFill>
              <a:latin typeface="Arial" panose="020B0604020202020204" pitchFamily="34" charset="0"/>
              <a:cs typeface="Arial" panose="020B0604020202020204" pitchFamily="34" charset="0"/>
            </a:endParaRPr>
          </a:p>
        </p:txBody>
      </p:sp>
      <p:sp>
        <p:nvSpPr>
          <p:cNvPr id="201" name="ZoneTexte 200"/>
          <p:cNvSpPr txBox="1"/>
          <p:nvPr/>
        </p:nvSpPr>
        <p:spPr>
          <a:xfrm rot="492901">
            <a:off x="529777" y="4118390"/>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2CACD7"/>
                </a:solidFill>
                <a:latin typeface="Arial" panose="020B0604020202020204" pitchFamily="34" charset="0"/>
                <a:cs typeface="Arial" panose="020B0604020202020204" pitchFamily="34" charset="0"/>
              </a:rPr>
              <a:t>3</a:t>
            </a:r>
            <a:endParaRPr lang="fr-FR" sz="3200" b="1">
              <a:solidFill>
                <a:srgbClr val="2CACD7"/>
              </a:solidFill>
              <a:latin typeface="Arial" panose="020B0604020202020204" pitchFamily="34" charset="0"/>
              <a:cs typeface="Arial" panose="020B0604020202020204" pitchFamily="34" charset="0"/>
            </a:endParaRPr>
          </a:p>
        </p:txBody>
      </p:sp>
      <p:sp>
        <p:nvSpPr>
          <p:cNvPr id="203" name="ZoneTexte 202"/>
          <p:cNvSpPr txBox="1"/>
          <p:nvPr/>
        </p:nvSpPr>
        <p:spPr>
          <a:xfrm rot="696772">
            <a:off x="5763738" y="273805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0</a:t>
            </a:r>
            <a:endParaRPr lang="fr-FR" sz="4000" b="1">
              <a:solidFill>
                <a:srgbClr val="2CACD7"/>
              </a:solidFill>
              <a:latin typeface="Arial" panose="020B0604020202020204" pitchFamily="34" charset="0"/>
              <a:cs typeface="Arial" panose="020B0604020202020204" pitchFamily="34" charset="0"/>
            </a:endParaRPr>
          </a:p>
        </p:txBody>
      </p:sp>
      <p:sp>
        <p:nvSpPr>
          <p:cNvPr id="204" name="ZoneTexte 203"/>
          <p:cNvSpPr txBox="1"/>
          <p:nvPr/>
        </p:nvSpPr>
        <p:spPr>
          <a:xfrm rot="1236012">
            <a:off x="1267289" y="4092692"/>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a:solidFill>
                  <a:srgbClr val="2CACD7"/>
                </a:solidFill>
                <a:latin typeface="Arial" panose="020B0604020202020204" pitchFamily="34" charset="0"/>
                <a:cs typeface="Arial" panose="020B0604020202020204" pitchFamily="34" charset="0"/>
              </a:rPr>
              <a:t>3</a:t>
            </a:r>
          </a:p>
        </p:txBody>
      </p:sp>
      <p:sp>
        <p:nvSpPr>
          <p:cNvPr id="211" name="ZoneTexte 210"/>
          <p:cNvSpPr txBox="1"/>
          <p:nvPr/>
        </p:nvSpPr>
        <p:spPr>
          <a:xfrm rot="21231310">
            <a:off x="486800" y="299002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315280"/>
                </a:solidFill>
                <a:latin typeface="Arial" panose="020B0604020202020204" pitchFamily="34" charset="0"/>
                <a:cs typeface="Arial" panose="020B0604020202020204" pitchFamily="34" charset="0"/>
              </a:rPr>
              <a:t>8</a:t>
            </a:r>
            <a:endParaRPr lang="fr-FR" sz="4400" b="1">
              <a:solidFill>
                <a:srgbClr val="315280"/>
              </a:solidFill>
              <a:latin typeface="Arial" panose="020B0604020202020204" pitchFamily="34" charset="0"/>
              <a:cs typeface="Arial" panose="020B0604020202020204" pitchFamily="34" charset="0"/>
            </a:endParaRPr>
          </a:p>
        </p:txBody>
      </p:sp>
      <p:sp>
        <p:nvSpPr>
          <p:cNvPr id="213" name="ZoneTexte 212"/>
          <p:cNvSpPr txBox="1"/>
          <p:nvPr/>
        </p:nvSpPr>
        <p:spPr>
          <a:xfrm>
            <a:off x="498348" y="367988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8</a:t>
            </a:r>
            <a:endParaRPr lang="fr-FR" sz="1400" b="1">
              <a:solidFill>
                <a:srgbClr val="315280"/>
              </a:solidFill>
              <a:latin typeface="Arial" panose="020B0604020202020204" pitchFamily="34" charset="0"/>
              <a:cs typeface="Arial" panose="020B0604020202020204" pitchFamily="34" charset="0"/>
            </a:endParaRPr>
          </a:p>
        </p:txBody>
      </p:sp>
      <p:sp>
        <p:nvSpPr>
          <p:cNvPr id="214" name="ZoneTexte 213"/>
          <p:cNvSpPr txBox="1"/>
          <p:nvPr/>
        </p:nvSpPr>
        <p:spPr>
          <a:xfrm rot="1701911">
            <a:off x="1844061" y="2791271"/>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315280"/>
                </a:solidFill>
                <a:latin typeface="Arial" panose="020B0604020202020204" pitchFamily="34" charset="0"/>
                <a:cs typeface="Arial" panose="020B0604020202020204" pitchFamily="34" charset="0"/>
              </a:rPr>
              <a:t>5</a:t>
            </a:r>
          </a:p>
        </p:txBody>
      </p:sp>
      <p:sp>
        <p:nvSpPr>
          <p:cNvPr id="215" name="ZoneTexte 214"/>
          <p:cNvSpPr txBox="1"/>
          <p:nvPr/>
        </p:nvSpPr>
        <p:spPr>
          <a:xfrm rot="19816513">
            <a:off x="4710119" y="348696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4</a:t>
            </a:r>
            <a:endParaRPr lang="fr-FR" sz="4000" b="1">
              <a:solidFill>
                <a:srgbClr val="315280"/>
              </a:solidFill>
              <a:latin typeface="Arial" panose="020B0604020202020204" pitchFamily="34" charset="0"/>
              <a:cs typeface="Arial" panose="020B0604020202020204" pitchFamily="34" charset="0"/>
            </a:endParaRPr>
          </a:p>
        </p:txBody>
      </p:sp>
      <p:sp>
        <p:nvSpPr>
          <p:cNvPr id="217" name="ZoneTexte 216"/>
          <p:cNvSpPr txBox="1"/>
          <p:nvPr/>
        </p:nvSpPr>
        <p:spPr>
          <a:xfrm rot="539300">
            <a:off x="102184" y="3737508"/>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218" name="ZoneTexte 217"/>
          <p:cNvSpPr txBox="1"/>
          <p:nvPr/>
        </p:nvSpPr>
        <p:spPr>
          <a:xfrm rot="1403951">
            <a:off x="6176019" y="4369590"/>
            <a:ext cx="414052"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315280"/>
                </a:solidFill>
                <a:latin typeface="Arial" panose="020B0604020202020204" pitchFamily="34" charset="0"/>
                <a:cs typeface="Arial" panose="020B0604020202020204" pitchFamily="34" charset="0"/>
              </a:rPr>
              <a:t>3</a:t>
            </a:r>
            <a:endParaRPr lang="fr-FR" sz="6600" b="1">
              <a:solidFill>
                <a:srgbClr val="315280"/>
              </a:solidFill>
              <a:latin typeface="Arial" panose="020B0604020202020204" pitchFamily="34" charset="0"/>
              <a:cs typeface="Arial" panose="020B0604020202020204" pitchFamily="34" charset="0"/>
            </a:endParaRPr>
          </a:p>
        </p:txBody>
      </p:sp>
      <p:sp>
        <p:nvSpPr>
          <p:cNvPr id="220" name="ZoneTexte 219"/>
          <p:cNvSpPr txBox="1"/>
          <p:nvPr/>
        </p:nvSpPr>
        <p:spPr>
          <a:xfrm rot="18172596">
            <a:off x="6190117" y="3540538"/>
            <a:ext cx="424520"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7</a:t>
            </a:r>
            <a:endParaRPr lang="fr-FR" sz="4000" b="1">
              <a:solidFill>
                <a:srgbClr val="315280"/>
              </a:solidFill>
              <a:latin typeface="Arial" panose="020B0604020202020204" pitchFamily="34" charset="0"/>
              <a:cs typeface="Arial" panose="020B0604020202020204" pitchFamily="34" charset="0"/>
            </a:endParaRPr>
          </a:p>
        </p:txBody>
      </p:sp>
      <p:sp>
        <p:nvSpPr>
          <p:cNvPr id="225" name="Rectangle 224"/>
          <p:cNvSpPr/>
          <p:nvPr/>
        </p:nvSpPr>
        <p:spPr>
          <a:xfrm>
            <a:off x="5654631" y="3656958"/>
            <a:ext cx="470000" cy="707886"/>
          </a:xfrm>
          <a:prstGeom prst="rect">
            <a:avLst/>
          </a:prstGeom>
        </p:spPr>
        <p:txBody>
          <a:bodyPr wrap="none">
            <a:spAutoFit/>
          </a:bodyPr>
          <a:lstStyle/>
          <a:p>
            <a:r>
              <a:rPr lang="fr-FR" sz="4000" b="1">
                <a:solidFill>
                  <a:srgbClr val="315280"/>
                </a:solidFill>
                <a:latin typeface="Arial" panose="020B0604020202020204" pitchFamily="34" charset="0"/>
                <a:cs typeface="Arial" panose="020B0604020202020204" pitchFamily="34" charset="0"/>
              </a:rPr>
              <a:t>2</a:t>
            </a:r>
          </a:p>
        </p:txBody>
      </p:sp>
      <p:sp>
        <p:nvSpPr>
          <p:cNvPr id="227" name="ZoneTexte 226"/>
          <p:cNvSpPr txBox="1"/>
          <p:nvPr/>
        </p:nvSpPr>
        <p:spPr>
          <a:xfrm>
            <a:off x="3101466" y="300783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8</a:t>
            </a:r>
            <a:endParaRPr lang="fr-FR" sz="4000" b="1">
              <a:solidFill>
                <a:srgbClr val="315280"/>
              </a:solidFill>
              <a:latin typeface="Arial" panose="020B0604020202020204" pitchFamily="34" charset="0"/>
              <a:cs typeface="Arial" panose="020B0604020202020204" pitchFamily="34" charset="0"/>
            </a:endParaRPr>
          </a:p>
        </p:txBody>
      </p:sp>
      <p:sp>
        <p:nvSpPr>
          <p:cNvPr id="88" name="ZoneTexte 87"/>
          <p:cNvSpPr txBox="1"/>
          <p:nvPr/>
        </p:nvSpPr>
        <p:spPr>
          <a:xfrm rot="367413">
            <a:off x="2406105" y="3411727"/>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87D1A"/>
                </a:solidFill>
                <a:latin typeface="Arial" panose="020B0604020202020204" pitchFamily="34" charset="0"/>
                <a:cs typeface="Arial" panose="020B0604020202020204" pitchFamily="34" charset="0"/>
              </a:rPr>
              <a:t>2</a:t>
            </a:r>
            <a:endParaRPr lang="fr-FR" sz="6600" b="1">
              <a:solidFill>
                <a:srgbClr val="D87D1A"/>
              </a:solidFill>
              <a:latin typeface="Arial" panose="020B0604020202020204" pitchFamily="34" charset="0"/>
              <a:cs typeface="Arial" panose="020B0604020202020204" pitchFamily="34" charset="0"/>
            </a:endParaRPr>
          </a:p>
        </p:txBody>
      </p:sp>
      <p:sp>
        <p:nvSpPr>
          <p:cNvPr id="234" name="ZoneTexte 233"/>
          <p:cNvSpPr txBox="1"/>
          <p:nvPr/>
        </p:nvSpPr>
        <p:spPr>
          <a:xfrm rot="18172596">
            <a:off x="2415858" y="401338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7</a:t>
            </a:r>
            <a:endParaRPr lang="fr-FR" sz="4000" b="1">
              <a:solidFill>
                <a:srgbClr val="315280"/>
              </a:solidFill>
              <a:latin typeface="Arial" panose="020B0604020202020204" pitchFamily="34" charset="0"/>
              <a:cs typeface="Arial" panose="020B0604020202020204" pitchFamily="34" charset="0"/>
            </a:endParaRPr>
          </a:p>
        </p:txBody>
      </p:sp>
      <p:sp>
        <p:nvSpPr>
          <p:cNvPr id="235" name="ZoneTexte 234"/>
          <p:cNvSpPr txBox="1"/>
          <p:nvPr/>
        </p:nvSpPr>
        <p:spPr>
          <a:xfrm rot="1701911">
            <a:off x="3423173" y="4535246"/>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315280"/>
                </a:solidFill>
                <a:latin typeface="Arial" panose="020B0604020202020204" pitchFamily="34" charset="0"/>
                <a:cs typeface="Arial" panose="020B0604020202020204" pitchFamily="34" charset="0"/>
              </a:rPr>
              <a:t>5</a:t>
            </a:r>
          </a:p>
        </p:txBody>
      </p:sp>
      <p:sp>
        <p:nvSpPr>
          <p:cNvPr id="236" name="ZoneTexte 235"/>
          <p:cNvSpPr txBox="1"/>
          <p:nvPr/>
        </p:nvSpPr>
        <p:spPr>
          <a:xfrm rot="1701911">
            <a:off x="5040278" y="4009019"/>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315280"/>
                </a:solidFill>
                <a:latin typeface="Arial" panose="020B0604020202020204" pitchFamily="34" charset="0"/>
                <a:cs typeface="Arial" panose="020B0604020202020204" pitchFamily="34" charset="0"/>
              </a:rPr>
              <a:t>5</a:t>
            </a:r>
          </a:p>
        </p:txBody>
      </p:sp>
      <p:sp>
        <p:nvSpPr>
          <p:cNvPr id="237" name="ZoneTexte 236"/>
          <p:cNvSpPr txBox="1"/>
          <p:nvPr/>
        </p:nvSpPr>
        <p:spPr>
          <a:xfrm>
            <a:off x="4857519" y="3233058"/>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9</a:t>
            </a:r>
            <a:endParaRPr lang="fr-FR" sz="1400" b="1">
              <a:solidFill>
                <a:srgbClr val="315280"/>
              </a:solidFill>
              <a:latin typeface="Arial" panose="020B0604020202020204" pitchFamily="34" charset="0"/>
              <a:cs typeface="Arial" panose="020B0604020202020204" pitchFamily="34" charset="0"/>
            </a:endParaRPr>
          </a:p>
        </p:txBody>
      </p:sp>
      <p:sp>
        <p:nvSpPr>
          <p:cNvPr id="238" name="ZoneTexte 237"/>
          <p:cNvSpPr txBox="1"/>
          <p:nvPr/>
        </p:nvSpPr>
        <p:spPr>
          <a:xfrm>
            <a:off x="8541309" y="334231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4</a:t>
            </a:r>
            <a:endParaRPr lang="fr-FR" sz="1400" b="1">
              <a:solidFill>
                <a:srgbClr val="315280"/>
              </a:solidFill>
              <a:latin typeface="Arial" panose="020B0604020202020204" pitchFamily="34" charset="0"/>
              <a:cs typeface="Arial" panose="020B0604020202020204" pitchFamily="34" charset="0"/>
            </a:endParaRPr>
          </a:p>
        </p:txBody>
      </p:sp>
      <p:sp>
        <p:nvSpPr>
          <p:cNvPr id="243" name="ZoneTexte 242"/>
          <p:cNvSpPr txBox="1"/>
          <p:nvPr/>
        </p:nvSpPr>
        <p:spPr>
          <a:xfrm>
            <a:off x="6439482" y="257687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3</a:t>
            </a:r>
            <a:endParaRPr lang="fr-FR" sz="4000" b="1">
              <a:solidFill>
                <a:srgbClr val="315280"/>
              </a:solidFill>
              <a:latin typeface="Arial" panose="020B0604020202020204" pitchFamily="34" charset="0"/>
              <a:cs typeface="Arial" panose="020B0604020202020204" pitchFamily="34" charset="0"/>
            </a:endParaRPr>
          </a:p>
        </p:txBody>
      </p:sp>
      <p:sp>
        <p:nvSpPr>
          <p:cNvPr id="244" name="ZoneTexte 243"/>
          <p:cNvSpPr txBox="1"/>
          <p:nvPr/>
        </p:nvSpPr>
        <p:spPr>
          <a:xfrm>
            <a:off x="3860649" y="302785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4</a:t>
            </a:r>
            <a:endParaRPr lang="fr-FR" sz="1400" b="1">
              <a:solidFill>
                <a:srgbClr val="7030A0"/>
              </a:solidFill>
              <a:latin typeface="Arial" panose="020B0604020202020204" pitchFamily="34" charset="0"/>
              <a:cs typeface="Arial" panose="020B0604020202020204" pitchFamily="34" charset="0"/>
            </a:endParaRPr>
          </a:p>
        </p:txBody>
      </p:sp>
      <p:sp>
        <p:nvSpPr>
          <p:cNvPr id="245" name="ZoneTexte 244"/>
          <p:cNvSpPr txBox="1"/>
          <p:nvPr/>
        </p:nvSpPr>
        <p:spPr>
          <a:xfrm rot="21311202">
            <a:off x="8028459" y="3078651"/>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7030A0"/>
                </a:solidFill>
                <a:latin typeface="Arial" panose="020B0604020202020204" pitchFamily="34" charset="0"/>
                <a:cs typeface="Arial" panose="020B0604020202020204" pitchFamily="34" charset="0"/>
              </a:rPr>
              <a:t>6</a:t>
            </a:r>
            <a:endParaRPr lang="fr-FR" sz="3600" b="1">
              <a:solidFill>
                <a:srgbClr val="7030A0"/>
              </a:solidFill>
              <a:latin typeface="Arial" panose="020B0604020202020204" pitchFamily="34" charset="0"/>
              <a:cs typeface="Arial" panose="020B0604020202020204" pitchFamily="34" charset="0"/>
            </a:endParaRPr>
          </a:p>
        </p:txBody>
      </p:sp>
      <p:sp>
        <p:nvSpPr>
          <p:cNvPr id="267" name="ZoneTexte 266"/>
          <p:cNvSpPr txBox="1"/>
          <p:nvPr/>
        </p:nvSpPr>
        <p:spPr>
          <a:xfrm rot="1344568">
            <a:off x="1250855" y="4375964"/>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a:solidFill>
                  <a:srgbClr val="D87D1A"/>
                </a:solidFill>
                <a:latin typeface="Arial" panose="020B0604020202020204" pitchFamily="34" charset="0"/>
                <a:cs typeface="Arial" panose="020B0604020202020204" pitchFamily="34" charset="0"/>
              </a:rPr>
              <a:t>1</a:t>
            </a:r>
          </a:p>
        </p:txBody>
      </p:sp>
      <p:sp>
        <p:nvSpPr>
          <p:cNvPr id="269" name="ZoneTexte 268"/>
          <p:cNvSpPr txBox="1"/>
          <p:nvPr/>
        </p:nvSpPr>
        <p:spPr>
          <a:xfrm rot="20979434">
            <a:off x="3442754" y="446410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6</a:t>
            </a:r>
            <a:endParaRPr lang="fr-FR" sz="4000" b="1">
              <a:solidFill>
                <a:srgbClr val="D87D1A"/>
              </a:solidFill>
              <a:latin typeface="Arial" panose="020B0604020202020204" pitchFamily="34" charset="0"/>
              <a:cs typeface="Arial" panose="020B0604020202020204" pitchFamily="34" charset="0"/>
            </a:endParaRPr>
          </a:p>
        </p:txBody>
      </p:sp>
      <p:sp>
        <p:nvSpPr>
          <p:cNvPr id="270" name="ZoneTexte 269"/>
          <p:cNvSpPr txBox="1"/>
          <p:nvPr/>
        </p:nvSpPr>
        <p:spPr>
          <a:xfrm rot="763862">
            <a:off x="6307934" y="3734499"/>
            <a:ext cx="530309"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87D1A"/>
                </a:solidFill>
                <a:latin typeface="Arial" panose="020B0604020202020204" pitchFamily="34" charset="0"/>
                <a:cs typeface="Arial" panose="020B0604020202020204" pitchFamily="34" charset="0"/>
              </a:rPr>
              <a:t>5</a:t>
            </a:r>
            <a:endParaRPr lang="fr-FR" sz="4800" b="1">
              <a:solidFill>
                <a:srgbClr val="D87D1A"/>
              </a:solidFill>
              <a:latin typeface="Arial" panose="020B0604020202020204" pitchFamily="34" charset="0"/>
              <a:cs typeface="Arial" panose="020B0604020202020204" pitchFamily="34" charset="0"/>
            </a:endParaRPr>
          </a:p>
        </p:txBody>
      </p:sp>
      <p:sp>
        <p:nvSpPr>
          <p:cNvPr id="281" name="ZoneTexte 280"/>
          <p:cNvSpPr txBox="1"/>
          <p:nvPr/>
        </p:nvSpPr>
        <p:spPr>
          <a:xfrm rot="18172596">
            <a:off x="2030386" y="333011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C4027C"/>
                </a:solidFill>
                <a:latin typeface="Arial" panose="020B0604020202020204" pitchFamily="34" charset="0"/>
                <a:cs typeface="Arial" panose="020B0604020202020204" pitchFamily="34" charset="0"/>
              </a:rPr>
              <a:t>7</a:t>
            </a:r>
            <a:endParaRPr lang="fr-FR" sz="4000" b="1">
              <a:solidFill>
                <a:srgbClr val="C4027C"/>
              </a:solidFill>
              <a:latin typeface="Arial" panose="020B0604020202020204" pitchFamily="34" charset="0"/>
              <a:cs typeface="Arial" panose="020B0604020202020204" pitchFamily="34" charset="0"/>
            </a:endParaRPr>
          </a:p>
        </p:txBody>
      </p:sp>
      <p:sp>
        <p:nvSpPr>
          <p:cNvPr id="283" name="ZoneTexte 282"/>
          <p:cNvSpPr txBox="1"/>
          <p:nvPr/>
        </p:nvSpPr>
        <p:spPr>
          <a:xfrm rot="492901">
            <a:off x="5423671" y="3920952"/>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C4027C"/>
                </a:solidFill>
                <a:latin typeface="Arial" panose="020B0604020202020204" pitchFamily="34" charset="0"/>
                <a:cs typeface="Arial" panose="020B0604020202020204" pitchFamily="34" charset="0"/>
              </a:rPr>
              <a:t>0</a:t>
            </a:r>
            <a:endParaRPr lang="fr-FR" sz="3200" b="1">
              <a:solidFill>
                <a:srgbClr val="C4027C"/>
              </a:solidFill>
              <a:latin typeface="Arial" panose="020B0604020202020204" pitchFamily="34" charset="0"/>
              <a:cs typeface="Arial" panose="020B0604020202020204" pitchFamily="34" charset="0"/>
            </a:endParaRPr>
          </a:p>
        </p:txBody>
      </p:sp>
      <p:sp>
        <p:nvSpPr>
          <p:cNvPr id="285" name="ZoneTexte 284"/>
          <p:cNvSpPr txBox="1"/>
          <p:nvPr/>
        </p:nvSpPr>
        <p:spPr>
          <a:xfrm rot="1236012">
            <a:off x="3150921" y="3503979"/>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C4027C"/>
                </a:solidFill>
                <a:latin typeface="Arial" panose="020B0604020202020204" pitchFamily="34" charset="0"/>
                <a:cs typeface="Arial" panose="020B0604020202020204" pitchFamily="34" charset="0"/>
              </a:rPr>
              <a:t>5</a:t>
            </a:r>
            <a:endParaRPr lang="fr-FR" sz="4400" b="1">
              <a:solidFill>
                <a:srgbClr val="C4027C"/>
              </a:solidFill>
              <a:latin typeface="Arial" panose="020B0604020202020204" pitchFamily="34" charset="0"/>
              <a:cs typeface="Arial" panose="020B0604020202020204" pitchFamily="34" charset="0"/>
            </a:endParaRPr>
          </a:p>
        </p:txBody>
      </p:sp>
      <p:sp>
        <p:nvSpPr>
          <p:cNvPr id="290" name="ZoneTexte 289"/>
          <p:cNvSpPr txBox="1"/>
          <p:nvPr/>
        </p:nvSpPr>
        <p:spPr>
          <a:xfrm rot="951320">
            <a:off x="1661501" y="3093709"/>
            <a:ext cx="393386"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C4027C"/>
                </a:solidFill>
                <a:latin typeface="Arial" panose="020B0604020202020204" pitchFamily="34" charset="0"/>
                <a:cs typeface="Arial" panose="020B0604020202020204" pitchFamily="34" charset="0"/>
              </a:rPr>
              <a:t>3</a:t>
            </a:r>
            <a:endParaRPr lang="fr-FR" sz="2000" b="1">
              <a:solidFill>
                <a:srgbClr val="C4027C"/>
              </a:solidFill>
              <a:latin typeface="Arial" panose="020B0604020202020204" pitchFamily="34" charset="0"/>
              <a:cs typeface="Arial" panose="020B0604020202020204" pitchFamily="34" charset="0"/>
            </a:endParaRPr>
          </a:p>
        </p:txBody>
      </p:sp>
      <p:sp>
        <p:nvSpPr>
          <p:cNvPr id="309" name="ZoneTexte 308"/>
          <p:cNvSpPr txBox="1"/>
          <p:nvPr/>
        </p:nvSpPr>
        <p:spPr>
          <a:xfrm>
            <a:off x="4177065" y="436074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8</a:t>
            </a:r>
            <a:endParaRPr lang="fr-FR" sz="4400" b="1">
              <a:solidFill>
                <a:srgbClr val="2CACD7"/>
              </a:solidFill>
              <a:latin typeface="Arial" panose="020B0604020202020204" pitchFamily="34" charset="0"/>
              <a:cs typeface="Arial" panose="020B0604020202020204" pitchFamily="34" charset="0"/>
            </a:endParaRPr>
          </a:p>
        </p:txBody>
      </p:sp>
      <p:pic>
        <p:nvPicPr>
          <p:cNvPr id="322"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34253" y="6500675"/>
            <a:ext cx="1025581" cy="361284"/>
          </a:xfrm>
          <a:prstGeom prst="rect">
            <a:avLst/>
          </a:prstGeom>
          <a:noFill/>
          <a:ln w="9525">
            <a:noFill/>
            <a:miter lim="800000"/>
            <a:headEnd/>
            <a:tailEnd/>
          </a:ln>
        </p:spPr>
      </p:pic>
      <p:pic>
        <p:nvPicPr>
          <p:cNvPr id="324" name="Image 32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255" y="6446477"/>
            <a:ext cx="833972" cy="415481"/>
          </a:xfrm>
          <a:prstGeom prst="rect">
            <a:avLst/>
          </a:prstGeom>
        </p:spPr>
      </p:pic>
      <p:sp>
        <p:nvSpPr>
          <p:cNvPr id="325" name="ZoneTexte 324"/>
          <p:cNvSpPr txBox="1"/>
          <p:nvPr/>
        </p:nvSpPr>
        <p:spPr>
          <a:xfrm>
            <a:off x="2245306" y="6619818"/>
            <a:ext cx="4622491" cy="246221"/>
          </a:xfrm>
          <a:prstGeom prst="rect">
            <a:avLst/>
          </a:prstGeom>
          <a:noFill/>
        </p:spPr>
        <p:txBody>
          <a:bodyPr wrap="square" rtlCol="0">
            <a:spAutoFit/>
          </a:bodyPr>
          <a:lstStyle/>
          <a:p>
            <a:pPr algn="ctr"/>
            <a:r>
              <a:rPr lang="fr-FR" sz="1000" dirty="0" smtClean="0">
                <a:solidFill>
                  <a:srgbClr val="A6A6A6"/>
                </a:solidFill>
                <a:latin typeface="Gungsuh" panose="02030600000101010101" pitchFamily="18" charset="-127"/>
                <a:ea typeface="Gungsuh" panose="02030600000101010101" pitchFamily="18" charset="-127"/>
              </a:rPr>
              <a:t>A. Bouchard, 12/12/2019</a:t>
            </a:r>
            <a:endParaRPr lang="fr-FR" sz="1000" dirty="0">
              <a:solidFill>
                <a:srgbClr val="A6A6A6"/>
              </a:solidFill>
              <a:latin typeface="Gungsuh" panose="02030600000101010101" pitchFamily="18" charset="-127"/>
              <a:ea typeface="Gungsuh" panose="02030600000101010101" pitchFamily="18" charset="-127"/>
            </a:endParaRPr>
          </a:p>
        </p:txBody>
      </p:sp>
      <p:sp>
        <p:nvSpPr>
          <p:cNvPr id="851" name="ZoneTexte 850"/>
          <p:cNvSpPr txBox="1"/>
          <p:nvPr/>
        </p:nvSpPr>
        <p:spPr>
          <a:xfrm>
            <a:off x="8584952" y="202217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0</a:t>
            </a:r>
            <a:endParaRPr lang="fr-FR" sz="4000" b="1">
              <a:solidFill>
                <a:srgbClr val="E3C803"/>
              </a:solidFill>
              <a:latin typeface="Arial" panose="020B0604020202020204" pitchFamily="34" charset="0"/>
              <a:cs typeface="Arial" panose="020B0604020202020204" pitchFamily="34" charset="0"/>
            </a:endParaRPr>
          </a:p>
        </p:txBody>
      </p:sp>
      <p:sp>
        <p:nvSpPr>
          <p:cNvPr id="872" name="ZoneTexte 871"/>
          <p:cNvSpPr txBox="1"/>
          <p:nvPr/>
        </p:nvSpPr>
        <p:spPr>
          <a:xfrm rot="1701911">
            <a:off x="-53384" y="3906450"/>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C4027C"/>
                </a:solidFill>
                <a:latin typeface="Arial" panose="020B0604020202020204" pitchFamily="34" charset="0"/>
                <a:cs typeface="Arial" panose="020B0604020202020204" pitchFamily="34" charset="0"/>
              </a:rPr>
              <a:t>5</a:t>
            </a:r>
          </a:p>
        </p:txBody>
      </p:sp>
      <p:sp>
        <p:nvSpPr>
          <p:cNvPr id="874" name="ZoneTexte 873"/>
          <p:cNvSpPr txBox="1"/>
          <p:nvPr/>
        </p:nvSpPr>
        <p:spPr>
          <a:xfrm>
            <a:off x="1377026" y="436561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877" name="ZoneTexte 876"/>
          <p:cNvSpPr txBox="1"/>
          <p:nvPr/>
        </p:nvSpPr>
        <p:spPr>
          <a:xfrm rot="465808">
            <a:off x="7708333" y="3113049"/>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E3C803"/>
                </a:solidFill>
                <a:latin typeface="Arial" panose="020B0604020202020204" pitchFamily="34" charset="0"/>
                <a:cs typeface="Arial" panose="020B0604020202020204" pitchFamily="34" charset="0"/>
              </a:rPr>
              <a:t>8</a:t>
            </a:r>
            <a:endParaRPr lang="fr-FR" sz="6600" b="1">
              <a:solidFill>
                <a:srgbClr val="E3C803"/>
              </a:solidFill>
              <a:latin typeface="Arial" panose="020B0604020202020204" pitchFamily="34" charset="0"/>
              <a:cs typeface="Arial" panose="020B0604020202020204" pitchFamily="34" charset="0"/>
            </a:endParaRPr>
          </a:p>
        </p:txBody>
      </p:sp>
      <p:sp>
        <p:nvSpPr>
          <p:cNvPr id="878" name="ZoneTexte 877"/>
          <p:cNvSpPr txBox="1"/>
          <p:nvPr/>
        </p:nvSpPr>
        <p:spPr>
          <a:xfrm rot="696772">
            <a:off x="2230736" y="443127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0</a:t>
            </a:r>
            <a:endParaRPr lang="fr-FR" sz="4000" b="1">
              <a:solidFill>
                <a:srgbClr val="7030A0"/>
              </a:solidFill>
              <a:latin typeface="Arial" panose="020B0604020202020204" pitchFamily="34" charset="0"/>
              <a:cs typeface="Arial" panose="020B0604020202020204" pitchFamily="34" charset="0"/>
            </a:endParaRPr>
          </a:p>
        </p:txBody>
      </p:sp>
      <p:sp>
        <p:nvSpPr>
          <p:cNvPr id="889" name="ZoneTexte 888"/>
          <p:cNvSpPr txBox="1"/>
          <p:nvPr/>
        </p:nvSpPr>
        <p:spPr>
          <a:xfrm>
            <a:off x="42338" y="407849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9</a:t>
            </a:r>
            <a:endParaRPr lang="fr-FR" sz="4000" b="1">
              <a:solidFill>
                <a:srgbClr val="2CACD7"/>
              </a:solidFill>
              <a:latin typeface="Arial" panose="020B0604020202020204" pitchFamily="34" charset="0"/>
              <a:cs typeface="Arial" panose="020B0604020202020204" pitchFamily="34" charset="0"/>
            </a:endParaRPr>
          </a:p>
        </p:txBody>
      </p:sp>
      <p:sp>
        <p:nvSpPr>
          <p:cNvPr id="905" name="ZoneTexte 904"/>
          <p:cNvSpPr txBox="1"/>
          <p:nvPr/>
        </p:nvSpPr>
        <p:spPr>
          <a:xfrm>
            <a:off x="8584952" y="4395610"/>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C4027C"/>
                </a:solidFill>
                <a:latin typeface="Arial" panose="020B0604020202020204" pitchFamily="34" charset="0"/>
                <a:cs typeface="Arial" panose="020B0604020202020204" pitchFamily="34" charset="0"/>
              </a:rPr>
              <a:t>8</a:t>
            </a:r>
            <a:endParaRPr lang="fr-FR" sz="3200" b="1">
              <a:solidFill>
                <a:srgbClr val="C4027C"/>
              </a:solidFill>
              <a:latin typeface="Arial" panose="020B0604020202020204" pitchFamily="34" charset="0"/>
              <a:cs typeface="Arial" panose="020B0604020202020204" pitchFamily="34" charset="0"/>
            </a:endParaRPr>
          </a:p>
        </p:txBody>
      </p:sp>
      <p:sp>
        <p:nvSpPr>
          <p:cNvPr id="909" name="ZoneTexte 908"/>
          <p:cNvSpPr txBox="1"/>
          <p:nvPr/>
        </p:nvSpPr>
        <p:spPr>
          <a:xfrm rot="20402848">
            <a:off x="5626419" y="455702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910" name="Rectangle 909"/>
          <p:cNvSpPr/>
          <p:nvPr/>
        </p:nvSpPr>
        <p:spPr>
          <a:xfrm>
            <a:off x="5154943" y="4384010"/>
            <a:ext cx="441146" cy="646331"/>
          </a:xfrm>
          <a:prstGeom prst="rect">
            <a:avLst/>
          </a:prstGeom>
        </p:spPr>
        <p:txBody>
          <a:bodyPr wrap="none">
            <a:spAutoFit/>
          </a:bodyPr>
          <a:lstStyle/>
          <a:p>
            <a:r>
              <a:rPr lang="fr-FR" sz="3600" b="1" smtClean="0">
                <a:solidFill>
                  <a:srgbClr val="315280"/>
                </a:solidFill>
                <a:latin typeface="Arial" panose="020B0604020202020204" pitchFamily="34" charset="0"/>
                <a:cs typeface="Arial" panose="020B0604020202020204" pitchFamily="34" charset="0"/>
              </a:rPr>
              <a:t>5</a:t>
            </a:r>
            <a:endParaRPr lang="fr-FR" sz="3600" b="1">
              <a:solidFill>
                <a:srgbClr val="315280"/>
              </a:solidFill>
              <a:latin typeface="Arial" panose="020B0604020202020204" pitchFamily="34" charset="0"/>
              <a:cs typeface="Arial" panose="020B0604020202020204" pitchFamily="34" charset="0"/>
            </a:endParaRPr>
          </a:p>
        </p:txBody>
      </p:sp>
      <p:sp>
        <p:nvSpPr>
          <p:cNvPr id="916" name="ZoneTexte 915"/>
          <p:cNvSpPr txBox="1"/>
          <p:nvPr/>
        </p:nvSpPr>
        <p:spPr>
          <a:xfrm rot="20402848">
            <a:off x="6712844" y="4540512"/>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8</a:t>
            </a:r>
            <a:endParaRPr lang="fr-FR" sz="2400" b="1">
              <a:solidFill>
                <a:srgbClr val="E3C803"/>
              </a:solidFill>
              <a:latin typeface="Arial" panose="020B0604020202020204" pitchFamily="34" charset="0"/>
              <a:cs typeface="Arial" panose="020B0604020202020204" pitchFamily="34" charset="0"/>
            </a:endParaRPr>
          </a:p>
        </p:txBody>
      </p:sp>
      <p:sp>
        <p:nvSpPr>
          <p:cNvPr id="929" name="ZoneTexte 928"/>
          <p:cNvSpPr txBox="1"/>
          <p:nvPr/>
        </p:nvSpPr>
        <p:spPr>
          <a:xfrm rot="19875136">
            <a:off x="1864663" y="2761799"/>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smtClean="0">
                <a:solidFill>
                  <a:srgbClr val="7030A0"/>
                </a:solidFill>
                <a:latin typeface="Arial" panose="020B0604020202020204" pitchFamily="34" charset="0"/>
                <a:cs typeface="Arial" panose="020B0604020202020204" pitchFamily="34" charset="0"/>
              </a:rPr>
              <a:t>1</a:t>
            </a:r>
            <a:endParaRPr lang="fr-FR" sz="5400" b="1">
              <a:solidFill>
                <a:srgbClr val="7030A0"/>
              </a:solidFill>
              <a:latin typeface="Arial" panose="020B0604020202020204" pitchFamily="34" charset="0"/>
              <a:cs typeface="Arial" panose="020B0604020202020204" pitchFamily="34" charset="0"/>
            </a:endParaRPr>
          </a:p>
        </p:txBody>
      </p:sp>
      <p:sp>
        <p:nvSpPr>
          <p:cNvPr id="933" name="ZoneTexte 932"/>
          <p:cNvSpPr txBox="1"/>
          <p:nvPr/>
        </p:nvSpPr>
        <p:spPr>
          <a:xfrm rot="1701911">
            <a:off x="4751149" y="5328543"/>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4</a:t>
            </a:r>
            <a:endParaRPr lang="fr-FR" sz="1600" b="1">
              <a:solidFill>
                <a:srgbClr val="315280"/>
              </a:solidFill>
              <a:latin typeface="Arial" panose="020B0604020202020204" pitchFamily="34" charset="0"/>
              <a:cs typeface="Arial" panose="020B0604020202020204" pitchFamily="34" charset="0"/>
            </a:endParaRPr>
          </a:p>
        </p:txBody>
      </p:sp>
      <p:sp>
        <p:nvSpPr>
          <p:cNvPr id="957" name="ZoneTexte 956"/>
          <p:cNvSpPr txBox="1"/>
          <p:nvPr/>
        </p:nvSpPr>
        <p:spPr>
          <a:xfrm rot="20297823">
            <a:off x="7139223" y="1673003"/>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D87D1A"/>
                </a:solidFill>
                <a:latin typeface="Arial" panose="020B0604020202020204" pitchFamily="34" charset="0"/>
                <a:cs typeface="Arial" panose="020B0604020202020204" pitchFamily="34" charset="0"/>
              </a:rPr>
              <a:t>6</a:t>
            </a:r>
            <a:endParaRPr lang="fr-FR" sz="6600" b="1">
              <a:solidFill>
                <a:srgbClr val="D87D1A"/>
              </a:solidFill>
              <a:latin typeface="Arial" panose="020B0604020202020204" pitchFamily="34" charset="0"/>
              <a:cs typeface="Arial" panose="020B0604020202020204" pitchFamily="34" charset="0"/>
            </a:endParaRPr>
          </a:p>
        </p:txBody>
      </p:sp>
      <p:sp>
        <p:nvSpPr>
          <p:cNvPr id="980" name="ZoneTexte 979"/>
          <p:cNvSpPr txBox="1"/>
          <p:nvPr/>
        </p:nvSpPr>
        <p:spPr>
          <a:xfrm rot="19875136">
            <a:off x="2158026" y="1434435"/>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315280"/>
                </a:solidFill>
                <a:latin typeface="Arial" panose="020B0604020202020204" pitchFamily="34" charset="0"/>
                <a:cs typeface="Arial" panose="020B0604020202020204" pitchFamily="34" charset="0"/>
              </a:rPr>
              <a:t>1</a:t>
            </a:r>
            <a:endParaRPr lang="fr-FR" sz="6600" b="1">
              <a:solidFill>
                <a:srgbClr val="315280"/>
              </a:solidFill>
              <a:latin typeface="Arial" panose="020B0604020202020204" pitchFamily="34" charset="0"/>
              <a:cs typeface="Arial" panose="020B0604020202020204" pitchFamily="34" charset="0"/>
            </a:endParaRPr>
          </a:p>
        </p:txBody>
      </p:sp>
      <p:sp>
        <p:nvSpPr>
          <p:cNvPr id="990" name="Rectangle 989"/>
          <p:cNvSpPr/>
          <p:nvPr/>
        </p:nvSpPr>
        <p:spPr>
          <a:xfrm>
            <a:off x="2954352" y="4204026"/>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6</a:t>
            </a:r>
            <a:endParaRPr lang="fr-FR" b="1">
              <a:solidFill>
                <a:srgbClr val="D21D59"/>
              </a:solidFill>
              <a:latin typeface="Arial" panose="020B0604020202020204" pitchFamily="34" charset="0"/>
              <a:cs typeface="Arial" panose="020B0604020202020204" pitchFamily="34" charset="0"/>
            </a:endParaRPr>
          </a:p>
        </p:txBody>
      </p:sp>
      <p:sp>
        <p:nvSpPr>
          <p:cNvPr id="993" name="ZoneTexte 992"/>
          <p:cNvSpPr txBox="1"/>
          <p:nvPr/>
        </p:nvSpPr>
        <p:spPr>
          <a:xfrm>
            <a:off x="5617138" y="439891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5</a:t>
            </a:r>
            <a:endParaRPr lang="fr-FR" sz="4000" b="1">
              <a:solidFill>
                <a:srgbClr val="D87D1A"/>
              </a:solidFill>
              <a:latin typeface="Arial" panose="020B0604020202020204" pitchFamily="34" charset="0"/>
              <a:cs typeface="Arial" panose="020B0604020202020204" pitchFamily="34" charset="0"/>
            </a:endParaRPr>
          </a:p>
        </p:txBody>
      </p:sp>
      <p:sp>
        <p:nvSpPr>
          <p:cNvPr id="996" name="ZoneTexte 995"/>
          <p:cNvSpPr txBox="1"/>
          <p:nvPr/>
        </p:nvSpPr>
        <p:spPr>
          <a:xfrm>
            <a:off x="7365550" y="3275133"/>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5</a:t>
            </a:r>
            <a:endParaRPr lang="fr-FR" sz="1400" b="1">
              <a:solidFill>
                <a:srgbClr val="E3C803"/>
              </a:solidFill>
              <a:latin typeface="Arial" panose="020B0604020202020204" pitchFamily="34" charset="0"/>
              <a:cs typeface="Arial" panose="020B0604020202020204" pitchFamily="34" charset="0"/>
            </a:endParaRPr>
          </a:p>
        </p:txBody>
      </p:sp>
      <p:sp>
        <p:nvSpPr>
          <p:cNvPr id="999" name="ZoneTexte 998"/>
          <p:cNvSpPr txBox="1"/>
          <p:nvPr/>
        </p:nvSpPr>
        <p:spPr>
          <a:xfrm rot="20402848">
            <a:off x="4417556" y="449067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1000" name="ZoneTexte 999"/>
          <p:cNvSpPr txBox="1"/>
          <p:nvPr/>
        </p:nvSpPr>
        <p:spPr>
          <a:xfrm rot="227454">
            <a:off x="1514281" y="4424248"/>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3</a:t>
            </a:r>
            <a:endParaRPr lang="fr-FR" sz="1400" b="1">
              <a:solidFill>
                <a:srgbClr val="E3C803"/>
              </a:solidFill>
              <a:latin typeface="Arial" panose="020B0604020202020204" pitchFamily="34" charset="0"/>
              <a:cs typeface="Arial" panose="020B0604020202020204" pitchFamily="34" charset="0"/>
            </a:endParaRPr>
          </a:p>
        </p:txBody>
      </p:sp>
      <p:sp>
        <p:nvSpPr>
          <p:cNvPr id="1002" name="ZoneTexte 1001"/>
          <p:cNvSpPr txBox="1"/>
          <p:nvPr/>
        </p:nvSpPr>
        <p:spPr>
          <a:xfrm>
            <a:off x="7089048" y="415693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1003" name="Rectangle 1002"/>
          <p:cNvSpPr/>
          <p:nvPr/>
        </p:nvSpPr>
        <p:spPr>
          <a:xfrm>
            <a:off x="3106752" y="4356426"/>
            <a:ext cx="312906" cy="369332"/>
          </a:xfrm>
          <a:prstGeom prst="rect">
            <a:avLst/>
          </a:prstGeom>
        </p:spPr>
        <p:txBody>
          <a:bodyPr wrap="none">
            <a:spAutoFit/>
          </a:bodyPr>
          <a:lstStyle/>
          <a:p>
            <a:r>
              <a:rPr lang="fr-FR" b="1" smtClean="0">
                <a:solidFill>
                  <a:srgbClr val="73A545"/>
                </a:solidFill>
                <a:latin typeface="Arial" panose="020B0604020202020204" pitchFamily="34" charset="0"/>
                <a:cs typeface="Arial" panose="020B0604020202020204" pitchFamily="34" charset="0"/>
              </a:rPr>
              <a:t>5</a:t>
            </a:r>
            <a:endParaRPr lang="fr-FR" b="1">
              <a:solidFill>
                <a:srgbClr val="73A545"/>
              </a:solidFill>
              <a:latin typeface="Arial" panose="020B0604020202020204" pitchFamily="34" charset="0"/>
              <a:cs typeface="Arial" panose="020B0604020202020204" pitchFamily="34" charset="0"/>
            </a:endParaRPr>
          </a:p>
        </p:txBody>
      </p:sp>
      <p:sp>
        <p:nvSpPr>
          <p:cNvPr id="1004" name="ZoneTexte 1003"/>
          <p:cNvSpPr txBox="1"/>
          <p:nvPr/>
        </p:nvSpPr>
        <p:spPr>
          <a:xfrm>
            <a:off x="7527863" y="428510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3</a:t>
            </a:r>
            <a:endParaRPr lang="fr-FR" sz="1400" b="1">
              <a:solidFill>
                <a:srgbClr val="73A545"/>
              </a:solidFill>
              <a:latin typeface="Arial" panose="020B0604020202020204" pitchFamily="34" charset="0"/>
              <a:cs typeface="Arial" panose="020B0604020202020204" pitchFamily="34" charset="0"/>
            </a:endParaRPr>
          </a:p>
        </p:txBody>
      </p:sp>
      <p:sp>
        <p:nvSpPr>
          <p:cNvPr id="1012" name="ZoneTexte 1011"/>
          <p:cNvSpPr txBox="1"/>
          <p:nvPr/>
        </p:nvSpPr>
        <p:spPr>
          <a:xfrm rot="20989566">
            <a:off x="7095403" y="4414193"/>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4</a:t>
            </a:r>
            <a:endParaRPr lang="fr-FR" sz="1600" b="1">
              <a:solidFill>
                <a:srgbClr val="315280"/>
              </a:solidFill>
              <a:latin typeface="Arial" panose="020B0604020202020204" pitchFamily="34" charset="0"/>
              <a:cs typeface="Arial" panose="020B0604020202020204" pitchFamily="34" charset="0"/>
            </a:endParaRPr>
          </a:p>
        </p:txBody>
      </p:sp>
      <p:sp>
        <p:nvSpPr>
          <p:cNvPr id="1014" name="Rectangle 1013"/>
          <p:cNvSpPr/>
          <p:nvPr/>
        </p:nvSpPr>
        <p:spPr>
          <a:xfrm>
            <a:off x="3946080" y="4317656"/>
            <a:ext cx="441146" cy="646331"/>
          </a:xfrm>
          <a:prstGeom prst="rect">
            <a:avLst/>
          </a:prstGeom>
        </p:spPr>
        <p:txBody>
          <a:bodyPr wrap="none">
            <a:spAutoFit/>
          </a:bodyPr>
          <a:lstStyle/>
          <a:p>
            <a:r>
              <a:rPr lang="fr-FR" sz="3600" b="1" smtClean="0">
                <a:solidFill>
                  <a:srgbClr val="315280"/>
                </a:solidFill>
                <a:latin typeface="Arial" panose="020B0604020202020204" pitchFamily="34" charset="0"/>
                <a:cs typeface="Arial" panose="020B0604020202020204" pitchFamily="34" charset="0"/>
              </a:rPr>
              <a:t>5</a:t>
            </a:r>
            <a:endParaRPr lang="fr-FR" sz="3600" b="1">
              <a:solidFill>
                <a:srgbClr val="315280"/>
              </a:solidFill>
              <a:latin typeface="Arial" panose="020B0604020202020204" pitchFamily="34" charset="0"/>
              <a:cs typeface="Arial" panose="020B0604020202020204" pitchFamily="34" charset="0"/>
            </a:endParaRPr>
          </a:p>
        </p:txBody>
      </p:sp>
      <p:sp>
        <p:nvSpPr>
          <p:cNvPr id="1022" name="ZoneTexte 1021"/>
          <p:cNvSpPr txBox="1"/>
          <p:nvPr/>
        </p:nvSpPr>
        <p:spPr>
          <a:xfrm>
            <a:off x="3258650" y="441809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3</a:t>
            </a:r>
            <a:endParaRPr lang="fr-FR" sz="4000" b="1">
              <a:solidFill>
                <a:srgbClr val="315280"/>
              </a:solidFill>
              <a:latin typeface="Arial" panose="020B0604020202020204" pitchFamily="34" charset="0"/>
              <a:cs typeface="Arial" panose="020B0604020202020204" pitchFamily="34" charset="0"/>
            </a:endParaRPr>
          </a:p>
        </p:txBody>
      </p:sp>
      <p:sp>
        <p:nvSpPr>
          <p:cNvPr id="1034" name="ZoneTexte 1033"/>
          <p:cNvSpPr txBox="1"/>
          <p:nvPr/>
        </p:nvSpPr>
        <p:spPr>
          <a:xfrm rot="18172596">
            <a:off x="167814" y="460658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1036" name="ZoneTexte 1035"/>
          <p:cNvSpPr txBox="1"/>
          <p:nvPr/>
        </p:nvSpPr>
        <p:spPr>
          <a:xfrm rot="3335644">
            <a:off x="-35774" y="446195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2</a:t>
            </a:r>
            <a:endParaRPr lang="fr-FR" sz="1400" b="1">
              <a:solidFill>
                <a:srgbClr val="73A545"/>
              </a:solidFill>
              <a:latin typeface="Arial" panose="020B0604020202020204" pitchFamily="34" charset="0"/>
              <a:cs typeface="Arial" panose="020B0604020202020204" pitchFamily="34" charset="0"/>
            </a:endParaRPr>
          </a:p>
        </p:txBody>
      </p:sp>
      <p:sp>
        <p:nvSpPr>
          <p:cNvPr id="1038" name="ZoneTexte 1037"/>
          <p:cNvSpPr txBox="1"/>
          <p:nvPr/>
        </p:nvSpPr>
        <p:spPr>
          <a:xfrm>
            <a:off x="1647787" y="434953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2CACD7"/>
                </a:solidFill>
                <a:latin typeface="Arial" panose="020B0604020202020204" pitchFamily="34" charset="0"/>
                <a:cs typeface="Arial" panose="020B0604020202020204" pitchFamily="34" charset="0"/>
              </a:rPr>
              <a:t>2</a:t>
            </a:r>
            <a:endParaRPr lang="fr-FR" sz="1400" b="1">
              <a:solidFill>
                <a:srgbClr val="2CACD7"/>
              </a:solidFill>
              <a:latin typeface="Arial" panose="020B0604020202020204" pitchFamily="34" charset="0"/>
              <a:cs typeface="Arial" panose="020B0604020202020204" pitchFamily="34" charset="0"/>
            </a:endParaRPr>
          </a:p>
        </p:txBody>
      </p:sp>
      <p:sp>
        <p:nvSpPr>
          <p:cNvPr id="1047" name="ZoneTexte 1046"/>
          <p:cNvSpPr txBox="1"/>
          <p:nvPr/>
        </p:nvSpPr>
        <p:spPr>
          <a:xfrm>
            <a:off x="63877" y="415217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0</a:t>
            </a:r>
            <a:endParaRPr lang="fr-FR" sz="1400" b="1">
              <a:solidFill>
                <a:srgbClr val="D21D59"/>
              </a:solidFill>
              <a:latin typeface="Arial" panose="020B0604020202020204" pitchFamily="34" charset="0"/>
              <a:cs typeface="Arial" panose="020B0604020202020204" pitchFamily="34" charset="0"/>
            </a:endParaRPr>
          </a:p>
        </p:txBody>
      </p:sp>
      <p:sp>
        <p:nvSpPr>
          <p:cNvPr id="1050" name="Rectangle 1049"/>
          <p:cNvSpPr/>
          <p:nvPr/>
        </p:nvSpPr>
        <p:spPr>
          <a:xfrm flipH="1">
            <a:off x="48791" y="4262128"/>
            <a:ext cx="432897" cy="707886"/>
          </a:xfrm>
          <a:prstGeom prst="rect">
            <a:avLst/>
          </a:prstGeom>
        </p:spPr>
        <p:txBody>
          <a:bodyPr wrap="square">
            <a:spAutoFit/>
          </a:bodyPr>
          <a:lstStyle/>
          <a:p>
            <a:r>
              <a:rPr lang="fr-FR" sz="4000" b="1">
                <a:solidFill>
                  <a:srgbClr val="73A545"/>
                </a:solidFill>
                <a:latin typeface="Arial" panose="020B0604020202020204" pitchFamily="34" charset="0"/>
                <a:cs typeface="Arial" panose="020B0604020202020204" pitchFamily="34" charset="0"/>
              </a:rPr>
              <a:t>3</a:t>
            </a:r>
          </a:p>
        </p:txBody>
      </p:sp>
      <p:sp>
        <p:nvSpPr>
          <p:cNvPr id="1051" name="ZoneTexte 1050"/>
          <p:cNvSpPr txBox="1"/>
          <p:nvPr/>
        </p:nvSpPr>
        <p:spPr>
          <a:xfrm rot="20402848">
            <a:off x="7874642" y="4044340"/>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2CACD7"/>
                </a:solidFill>
                <a:latin typeface="Arial" panose="020B0604020202020204" pitchFamily="34" charset="0"/>
                <a:cs typeface="Arial" panose="020B0604020202020204" pitchFamily="34" charset="0"/>
              </a:rPr>
              <a:t>7</a:t>
            </a:r>
            <a:endParaRPr lang="fr-FR" sz="1400" b="1">
              <a:solidFill>
                <a:srgbClr val="2CACD7"/>
              </a:solidFill>
              <a:latin typeface="Arial" panose="020B0604020202020204" pitchFamily="34" charset="0"/>
              <a:cs typeface="Arial" panose="020B0604020202020204" pitchFamily="34" charset="0"/>
            </a:endParaRPr>
          </a:p>
        </p:txBody>
      </p:sp>
      <p:sp>
        <p:nvSpPr>
          <p:cNvPr id="1052" name="ZoneTexte 1051"/>
          <p:cNvSpPr txBox="1"/>
          <p:nvPr/>
        </p:nvSpPr>
        <p:spPr>
          <a:xfrm>
            <a:off x="8183078" y="434493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7</a:t>
            </a:r>
            <a:endParaRPr lang="fr-FR" sz="1400" b="1">
              <a:solidFill>
                <a:srgbClr val="315280"/>
              </a:solidFill>
              <a:latin typeface="Arial" panose="020B0604020202020204" pitchFamily="34" charset="0"/>
              <a:cs typeface="Arial" panose="020B0604020202020204" pitchFamily="34" charset="0"/>
            </a:endParaRPr>
          </a:p>
        </p:txBody>
      </p:sp>
      <p:sp>
        <p:nvSpPr>
          <p:cNvPr id="1057" name="ZoneTexte 1056"/>
          <p:cNvSpPr txBox="1"/>
          <p:nvPr/>
        </p:nvSpPr>
        <p:spPr>
          <a:xfrm>
            <a:off x="7008886" y="418394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1058" name="ZoneTexte 1057"/>
          <p:cNvSpPr txBox="1"/>
          <p:nvPr/>
        </p:nvSpPr>
        <p:spPr>
          <a:xfrm>
            <a:off x="8030678" y="419253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7</a:t>
            </a:r>
            <a:endParaRPr lang="fr-FR" sz="1400" b="1">
              <a:solidFill>
                <a:srgbClr val="315280"/>
              </a:solidFill>
              <a:latin typeface="Arial" panose="020B0604020202020204" pitchFamily="34" charset="0"/>
              <a:cs typeface="Arial" panose="020B0604020202020204" pitchFamily="34" charset="0"/>
            </a:endParaRPr>
          </a:p>
        </p:txBody>
      </p:sp>
      <p:sp>
        <p:nvSpPr>
          <p:cNvPr id="1059" name="ZoneTexte 1058"/>
          <p:cNvSpPr txBox="1"/>
          <p:nvPr/>
        </p:nvSpPr>
        <p:spPr>
          <a:xfrm>
            <a:off x="7008886" y="418394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1119" name="ZoneTexte 1118"/>
          <p:cNvSpPr txBox="1"/>
          <p:nvPr/>
        </p:nvSpPr>
        <p:spPr>
          <a:xfrm rot="19496255">
            <a:off x="5576637" y="1259418"/>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E3C803"/>
                </a:solidFill>
                <a:latin typeface="Arial" panose="020B0604020202020204" pitchFamily="34" charset="0"/>
                <a:cs typeface="Arial" panose="020B0604020202020204" pitchFamily="34" charset="0"/>
              </a:rPr>
              <a:t>8</a:t>
            </a:r>
          </a:p>
          <a:p>
            <a:endParaRPr lang="fr-FR" sz="1600" b="1">
              <a:solidFill>
                <a:srgbClr val="E3C803"/>
              </a:solidFill>
              <a:latin typeface="Arial" panose="020B0604020202020204" pitchFamily="34" charset="0"/>
              <a:cs typeface="Arial" panose="020B0604020202020204" pitchFamily="34" charset="0"/>
            </a:endParaRPr>
          </a:p>
        </p:txBody>
      </p:sp>
      <p:sp>
        <p:nvSpPr>
          <p:cNvPr id="1164" name="ZoneTexte 1163"/>
          <p:cNvSpPr txBox="1"/>
          <p:nvPr/>
        </p:nvSpPr>
        <p:spPr>
          <a:xfrm>
            <a:off x="3101060" y="1441692"/>
            <a:ext cx="766354" cy="1200329"/>
          </a:xfrm>
          <a:prstGeom prst="rect">
            <a:avLst/>
          </a:prstGeom>
          <a:noFill/>
          <a:effectLst>
            <a:innerShdw blurRad="63500" dist="50800" dir="2700000">
              <a:prstClr val="black">
                <a:alpha val="50000"/>
              </a:prstClr>
            </a:innerShdw>
          </a:effectLst>
        </p:spPr>
        <p:txBody>
          <a:bodyPr wrap="square" rtlCol="0">
            <a:spAutoFit/>
          </a:bodyPr>
          <a:lstStyle/>
          <a:p>
            <a:r>
              <a:rPr lang="fr-FR" sz="7200" b="1" smtClean="0">
                <a:solidFill>
                  <a:srgbClr val="C4027C"/>
                </a:solidFill>
                <a:latin typeface="Arial" panose="020B0604020202020204" pitchFamily="34" charset="0"/>
                <a:cs typeface="Arial" panose="020B0604020202020204" pitchFamily="34" charset="0"/>
              </a:rPr>
              <a:t>4</a:t>
            </a:r>
            <a:endParaRPr lang="fr-FR" sz="7200" b="1">
              <a:solidFill>
                <a:srgbClr val="C4027C"/>
              </a:solidFill>
              <a:latin typeface="Arial" panose="020B0604020202020204" pitchFamily="34" charset="0"/>
              <a:cs typeface="Arial" panose="020B0604020202020204" pitchFamily="34" charset="0"/>
            </a:endParaRPr>
          </a:p>
        </p:txBody>
      </p:sp>
      <p:sp>
        <p:nvSpPr>
          <p:cNvPr id="1182" name="ZoneTexte 1181"/>
          <p:cNvSpPr txBox="1"/>
          <p:nvPr/>
        </p:nvSpPr>
        <p:spPr>
          <a:xfrm rot="574809">
            <a:off x="1493496" y="1717676"/>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1</a:t>
            </a:r>
            <a:endParaRPr lang="fr-FR" sz="6600" b="1">
              <a:solidFill>
                <a:srgbClr val="7030A0"/>
              </a:solidFill>
              <a:latin typeface="Arial" panose="020B0604020202020204" pitchFamily="34" charset="0"/>
              <a:cs typeface="Arial" panose="020B0604020202020204" pitchFamily="34" charset="0"/>
            </a:endParaRPr>
          </a:p>
        </p:txBody>
      </p:sp>
      <p:sp>
        <p:nvSpPr>
          <p:cNvPr id="1261" name="ZoneTexte 1260"/>
          <p:cNvSpPr txBox="1"/>
          <p:nvPr/>
        </p:nvSpPr>
        <p:spPr>
          <a:xfrm rot="19576547">
            <a:off x="8190605" y="1442514"/>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3</a:t>
            </a:r>
            <a:endParaRPr lang="fr-FR" sz="6600" b="1">
              <a:solidFill>
                <a:srgbClr val="D21D59"/>
              </a:solidFill>
              <a:latin typeface="Arial" panose="020B0604020202020204" pitchFamily="34" charset="0"/>
              <a:cs typeface="Arial" panose="020B0604020202020204" pitchFamily="34" charset="0"/>
            </a:endParaRPr>
          </a:p>
        </p:txBody>
      </p:sp>
      <p:sp>
        <p:nvSpPr>
          <p:cNvPr id="1264" name="ZoneTexte 1263"/>
          <p:cNvSpPr txBox="1"/>
          <p:nvPr/>
        </p:nvSpPr>
        <p:spPr>
          <a:xfrm rot="1403951">
            <a:off x="8696211" y="1717048"/>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030A0"/>
                </a:solidFill>
                <a:latin typeface="Arial" panose="020B0604020202020204" pitchFamily="34" charset="0"/>
                <a:cs typeface="Arial" panose="020B0604020202020204" pitchFamily="34" charset="0"/>
              </a:rPr>
              <a:t>5</a:t>
            </a:r>
            <a:endParaRPr lang="fr-FR" sz="4400" b="1">
              <a:solidFill>
                <a:srgbClr val="7030A0"/>
              </a:solidFill>
              <a:latin typeface="Arial" panose="020B0604020202020204" pitchFamily="34" charset="0"/>
              <a:cs typeface="Arial" panose="020B0604020202020204" pitchFamily="34" charset="0"/>
            </a:endParaRPr>
          </a:p>
        </p:txBody>
      </p:sp>
      <p:sp>
        <p:nvSpPr>
          <p:cNvPr id="1272" name="ZoneTexte 1271"/>
          <p:cNvSpPr txBox="1"/>
          <p:nvPr/>
        </p:nvSpPr>
        <p:spPr>
          <a:xfrm rot="1701911">
            <a:off x="2778595" y="5009880"/>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3</a:t>
            </a:r>
            <a:endParaRPr lang="fr-FR" sz="1600" b="1">
              <a:solidFill>
                <a:srgbClr val="315280"/>
              </a:solidFill>
              <a:latin typeface="Arial" panose="020B0604020202020204" pitchFamily="34" charset="0"/>
              <a:cs typeface="Arial" panose="020B0604020202020204" pitchFamily="34" charset="0"/>
            </a:endParaRPr>
          </a:p>
        </p:txBody>
      </p:sp>
      <p:sp>
        <p:nvSpPr>
          <p:cNvPr id="1275" name="ZoneTexte 1274"/>
          <p:cNvSpPr txBox="1"/>
          <p:nvPr/>
        </p:nvSpPr>
        <p:spPr>
          <a:xfrm>
            <a:off x="4078503" y="382331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87D1A"/>
                </a:solidFill>
                <a:latin typeface="Arial" panose="020B0604020202020204" pitchFamily="34" charset="0"/>
                <a:cs typeface="Arial" panose="020B0604020202020204" pitchFamily="34" charset="0"/>
              </a:rPr>
              <a:t>2</a:t>
            </a:r>
            <a:endParaRPr lang="fr-FR" sz="1400" b="1">
              <a:solidFill>
                <a:srgbClr val="D87D1A"/>
              </a:solidFill>
              <a:latin typeface="Arial" panose="020B0604020202020204" pitchFamily="34" charset="0"/>
              <a:cs typeface="Arial" panose="020B0604020202020204" pitchFamily="34" charset="0"/>
            </a:endParaRPr>
          </a:p>
        </p:txBody>
      </p:sp>
      <p:sp>
        <p:nvSpPr>
          <p:cNvPr id="1276" name="ZoneTexte 1275"/>
          <p:cNvSpPr txBox="1"/>
          <p:nvPr/>
        </p:nvSpPr>
        <p:spPr>
          <a:xfrm rot="20402848">
            <a:off x="5432949" y="370606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1279" name="Rectangle 1278"/>
          <p:cNvSpPr/>
          <p:nvPr/>
        </p:nvSpPr>
        <p:spPr>
          <a:xfrm>
            <a:off x="2803051" y="3713608"/>
            <a:ext cx="312906" cy="369332"/>
          </a:xfrm>
          <a:prstGeom prst="rect">
            <a:avLst/>
          </a:prstGeom>
        </p:spPr>
        <p:txBody>
          <a:bodyPr wrap="none">
            <a:spAutoFit/>
          </a:bodyPr>
          <a:lstStyle/>
          <a:p>
            <a:r>
              <a:rPr lang="fr-FR" b="1" smtClean="0">
                <a:solidFill>
                  <a:srgbClr val="2CACD7"/>
                </a:solidFill>
                <a:latin typeface="Arial" panose="020B0604020202020204" pitchFamily="34" charset="0"/>
                <a:cs typeface="Arial" panose="020B0604020202020204" pitchFamily="34" charset="0"/>
              </a:rPr>
              <a:t>6</a:t>
            </a:r>
            <a:endParaRPr lang="fr-FR" b="1">
              <a:solidFill>
                <a:srgbClr val="2CACD7"/>
              </a:solidFill>
              <a:latin typeface="Arial" panose="020B0604020202020204" pitchFamily="34" charset="0"/>
              <a:cs typeface="Arial" panose="020B0604020202020204" pitchFamily="34" charset="0"/>
            </a:endParaRPr>
          </a:p>
        </p:txBody>
      </p:sp>
      <p:sp>
        <p:nvSpPr>
          <p:cNvPr id="1280" name="Rectangle 1279"/>
          <p:cNvSpPr/>
          <p:nvPr/>
        </p:nvSpPr>
        <p:spPr>
          <a:xfrm>
            <a:off x="4961473" y="3533046"/>
            <a:ext cx="441146" cy="646331"/>
          </a:xfrm>
          <a:prstGeom prst="rect">
            <a:avLst/>
          </a:prstGeom>
        </p:spPr>
        <p:txBody>
          <a:bodyPr wrap="none">
            <a:spAutoFit/>
          </a:bodyPr>
          <a:lstStyle/>
          <a:p>
            <a:r>
              <a:rPr lang="fr-FR" sz="3600" b="1" smtClean="0">
                <a:solidFill>
                  <a:srgbClr val="315280"/>
                </a:solidFill>
                <a:latin typeface="Arial" panose="020B0604020202020204" pitchFamily="34" charset="0"/>
                <a:cs typeface="Arial" panose="020B0604020202020204" pitchFamily="34" charset="0"/>
              </a:rPr>
              <a:t>5</a:t>
            </a:r>
            <a:endParaRPr lang="fr-FR" sz="3600" b="1">
              <a:solidFill>
                <a:srgbClr val="315280"/>
              </a:solidFill>
              <a:latin typeface="Arial" panose="020B0604020202020204" pitchFamily="34" charset="0"/>
              <a:cs typeface="Arial" panose="020B0604020202020204" pitchFamily="34" charset="0"/>
            </a:endParaRPr>
          </a:p>
        </p:txBody>
      </p:sp>
      <p:sp>
        <p:nvSpPr>
          <p:cNvPr id="1283" name="ZoneTexte 1282"/>
          <p:cNvSpPr txBox="1"/>
          <p:nvPr/>
        </p:nvSpPr>
        <p:spPr>
          <a:xfrm>
            <a:off x="5494503" y="3660701"/>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7030A0"/>
                </a:solidFill>
                <a:latin typeface="Arial" panose="020B0604020202020204" pitchFamily="34" charset="0"/>
                <a:cs typeface="Arial" panose="020B0604020202020204" pitchFamily="34" charset="0"/>
              </a:rPr>
              <a:t>3</a:t>
            </a:r>
            <a:endParaRPr lang="fr-FR" sz="3200" b="1">
              <a:solidFill>
                <a:srgbClr val="7030A0"/>
              </a:solidFill>
              <a:latin typeface="Arial" panose="020B0604020202020204" pitchFamily="34" charset="0"/>
              <a:cs typeface="Arial" panose="020B0604020202020204" pitchFamily="34" charset="0"/>
            </a:endParaRPr>
          </a:p>
        </p:txBody>
      </p:sp>
      <p:sp>
        <p:nvSpPr>
          <p:cNvPr id="1284" name="ZoneTexte 1283"/>
          <p:cNvSpPr txBox="1"/>
          <p:nvPr/>
        </p:nvSpPr>
        <p:spPr>
          <a:xfrm rot="18172596">
            <a:off x="5113648" y="342899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7</a:t>
            </a:r>
            <a:endParaRPr lang="fr-FR" sz="4000" b="1">
              <a:solidFill>
                <a:srgbClr val="2CACD7"/>
              </a:solidFill>
              <a:latin typeface="Arial" panose="020B0604020202020204" pitchFamily="34" charset="0"/>
              <a:cs typeface="Arial" panose="020B0604020202020204" pitchFamily="34" charset="0"/>
            </a:endParaRPr>
          </a:p>
        </p:txBody>
      </p:sp>
      <p:sp>
        <p:nvSpPr>
          <p:cNvPr id="1287" name="Rectangle 1286"/>
          <p:cNvSpPr/>
          <p:nvPr/>
        </p:nvSpPr>
        <p:spPr>
          <a:xfrm>
            <a:off x="4547654" y="3600639"/>
            <a:ext cx="326419" cy="338554"/>
          </a:xfrm>
          <a:prstGeom prst="rect">
            <a:avLst/>
          </a:prstGeom>
        </p:spPr>
        <p:txBody>
          <a:bodyPr wrap="square">
            <a:spAutoFit/>
          </a:bodyPr>
          <a:lstStyle/>
          <a:p>
            <a:r>
              <a:rPr lang="fr-FR" sz="1600" b="1" smtClean="0">
                <a:solidFill>
                  <a:srgbClr val="2CACD7"/>
                </a:solidFill>
                <a:latin typeface="Arial" panose="020B0604020202020204" pitchFamily="34" charset="0"/>
                <a:cs typeface="Arial" panose="020B0604020202020204" pitchFamily="34" charset="0"/>
              </a:rPr>
              <a:t>9</a:t>
            </a:r>
            <a:endParaRPr lang="fr-FR" sz="1600" b="1">
              <a:solidFill>
                <a:srgbClr val="2CACD7"/>
              </a:solidFill>
              <a:latin typeface="Arial" panose="020B0604020202020204" pitchFamily="34" charset="0"/>
              <a:cs typeface="Arial" panose="020B0604020202020204" pitchFamily="34" charset="0"/>
            </a:endParaRPr>
          </a:p>
        </p:txBody>
      </p:sp>
      <p:sp>
        <p:nvSpPr>
          <p:cNvPr id="1297" name="ZoneTexte 1296"/>
          <p:cNvSpPr txBox="1"/>
          <p:nvPr/>
        </p:nvSpPr>
        <p:spPr>
          <a:xfrm rot="19893757">
            <a:off x="-57854" y="216401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0</a:t>
            </a:r>
            <a:endParaRPr lang="fr-FR" sz="4000" b="1">
              <a:solidFill>
                <a:srgbClr val="7030A0"/>
              </a:solidFill>
              <a:latin typeface="Arial" panose="020B0604020202020204" pitchFamily="34" charset="0"/>
              <a:cs typeface="Arial" panose="020B0604020202020204" pitchFamily="34" charset="0"/>
            </a:endParaRPr>
          </a:p>
        </p:txBody>
      </p:sp>
      <p:sp>
        <p:nvSpPr>
          <p:cNvPr id="1310" name="ZoneTexte 1309"/>
          <p:cNvSpPr txBox="1"/>
          <p:nvPr/>
        </p:nvSpPr>
        <p:spPr>
          <a:xfrm rot="20670056">
            <a:off x="6556325" y="1472010"/>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D87D1A"/>
                </a:solidFill>
                <a:latin typeface="Arial" panose="020B0604020202020204" pitchFamily="34" charset="0"/>
                <a:cs typeface="Arial" panose="020B0604020202020204" pitchFamily="34" charset="0"/>
              </a:rPr>
              <a:t>2</a:t>
            </a:r>
            <a:endParaRPr lang="fr-FR" sz="3200" b="1">
              <a:solidFill>
                <a:srgbClr val="D87D1A"/>
              </a:solidFill>
              <a:latin typeface="Arial" panose="020B0604020202020204" pitchFamily="34" charset="0"/>
              <a:cs typeface="Arial" panose="020B0604020202020204" pitchFamily="34" charset="0"/>
            </a:endParaRPr>
          </a:p>
        </p:txBody>
      </p:sp>
      <p:sp>
        <p:nvSpPr>
          <p:cNvPr id="528" name="ZoneTexte 527"/>
          <p:cNvSpPr txBox="1"/>
          <p:nvPr/>
        </p:nvSpPr>
        <p:spPr>
          <a:xfrm rot="1744909">
            <a:off x="1709413" y="2780891"/>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8</a:t>
            </a:r>
            <a:endParaRPr lang="fr-FR" sz="3600" b="1">
              <a:solidFill>
                <a:srgbClr val="E3C803"/>
              </a:solidFill>
              <a:latin typeface="Arial" panose="020B0604020202020204" pitchFamily="34" charset="0"/>
              <a:cs typeface="Arial" panose="020B0604020202020204" pitchFamily="34" charset="0"/>
            </a:endParaRPr>
          </a:p>
        </p:txBody>
      </p:sp>
      <p:sp>
        <p:nvSpPr>
          <p:cNvPr id="529" name="ZoneTexte 528"/>
          <p:cNvSpPr txBox="1"/>
          <p:nvPr/>
        </p:nvSpPr>
        <p:spPr>
          <a:xfrm rot="19875136">
            <a:off x="1062446" y="2455809"/>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1</a:t>
            </a:r>
            <a:endParaRPr lang="fr-FR" sz="6600" b="1">
              <a:solidFill>
                <a:srgbClr val="7030A0"/>
              </a:solidFill>
              <a:latin typeface="Arial" panose="020B0604020202020204" pitchFamily="34" charset="0"/>
              <a:cs typeface="Arial" panose="020B0604020202020204" pitchFamily="34" charset="0"/>
            </a:endParaRPr>
          </a:p>
        </p:txBody>
      </p:sp>
      <p:sp>
        <p:nvSpPr>
          <p:cNvPr id="530" name="ZoneTexte 529"/>
          <p:cNvSpPr txBox="1"/>
          <p:nvPr/>
        </p:nvSpPr>
        <p:spPr>
          <a:xfrm>
            <a:off x="6043749" y="291872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531" name="ZoneTexte 530"/>
          <p:cNvSpPr txBox="1"/>
          <p:nvPr/>
        </p:nvSpPr>
        <p:spPr>
          <a:xfrm>
            <a:off x="7868194" y="260969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9</a:t>
            </a:r>
            <a:endParaRPr lang="fr-FR" sz="4000" b="1">
              <a:solidFill>
                <a:srgbClr val="7030A0"/>
              </a:solidFill>
              <a:latin typeface="Arial" panose="020B0604020202020204" pitchFamily="34" charset="0"/>
              <a:cs typeface="Arial" panose="020B0604020202020204" pitchFamily="34" charset="0"/>
            </a:endParaRPr>
          </a:p>
        </p:txBody>
      </p:sp>
      <p:sp>
        <p:nvSpPr>
          <p:cNvPr id="532" name="ZoneTexte 531"/>
          <p:cNvSpPr txBox="1"/>
          <p:nvPr/>
        </p:nvSpPr>
        <p:spPr>
          <a:xfrm rot="18172596">
            <a:off x="2756088" y="247044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7</a:t>
            </a:r>
            <a:endParaRPr lang="fr-FR" sz="4000" b="1">
              <a:solidFill>
                <a:srgbClr val="315280"/>
              </a:solidFill>
              <a:latin typeface="Arial" panose="020B0604020202020204" pitchFamily="34" charset="0"/>
              <a:cs typeface="Arial" panose="020B0604020202020204" pitchFamily="34" charset="0"/>
            </a:endParaRPr>
          </a:p>
        </p:txBody>
      </p:sp>
      <p:sp>
        <p:nvSpPr>
          <p:cNvPr id="533" name="ZoneTexte 532"/>
          <p:cNvSpPr txBox="1"/>
          <p:nvPr/>
        </p:nvSpPr>
        <p:spPr>
          <a:xfrm rot="19962832">
            <a:off x="3927833" y="2990656"/>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030A0"/>
                </a:solidFill>
                <a:latin typeface="Arial" panose="020B0604020202020204" pitchFamily="34" charset="0"/>
                <a:cs typeface="Arial" panose="020B0604020202020204" pitchFamily="34" charset="0"/>
              </a:rPr>
              <a:t>8</a:t>
            </a:r>
            <a:endParaRPr lang="fr-FR" sz="4400" b="1">
              <a:solidFill>
                <a:srgbClr val="7030A0"/>
              </a:solidFill>
              <a:latin typeface="Arial" panose="020B0604020202020204" pitchFamily="34" charset="0"/>
              <a:cs typeface="Arial" panose="020B0604020202020204" pitchFamily="34" charset="0"/>
            </a:endParaRPr>
          </a:p>
        </p:txBody>
      </p:sp>
      <p:sp>
        <p:nvSpPr>
          <p:cNvPr id="534" name="ZoneTexte 533"/>
          <p:cNvSpPr txBox="1"/>
          <p:nvPr/>
        </p:nvSpPr>
        <p:spPr>
          <a:xfrm rot="1077558">
            <a:off x="1832212" y="232448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4</a:t>
            </a:r>
            <a:endParaRPr lang="fr-FR" sz="4000" b="1">
              <a:solidFill>
                <a:srgbClr val="315280"/>
              </a:solidFill>
              <a:latin typeface="Arial" panose="020B0604020202020204" pitchFamily="34" charset="0"/>
              <a:cs typeface="Arial" panose="020B0604020202020204" pitchFamily="34" charset="0"/>
            </a:endParaRPr>
          </a:p>
        </p:txBody>
      </p:sp>
      <p:sp>
        <p:nvSpPr>
          <p:cNvPr id="535" name="Rectangle 534"/>
          <p:cNvSpPr/>
          <p:nvPr/>
        </p:nvSpPr>
        <p:spPr>
          <a:xfrm>
            <a:off x="2272129" y="2538387"/>
            <a:ext cx="470000" cy="707886"/>
          </a:xfrm>
          <a:prstGeom prst="rect">
            <a:avLst/>
          </a:prstGeom>
        </p:spPr>
        <p:txBody>
          <a:bodyPr wrap="none">
            <a:spAutoFit/>
          </a:bodyPr>
          <a:lstStyle/>
          <a:p>
            <a:r>
              <a:rPr lang="fr-FR" sz="4000" b="1">
                <a:solidFill>
                  <a:srgbClr val="7030A0"/>
                </a:solidFill>
                <a:latin typeface="Arial" panose="020B0604020202020204" pitchFamily="34" charset="0"/>
                <a:cs typeface="Arial" panose="020B0604020202020204" pitchFamily="34" charset="0"/>
              </a:rPr>
              <a:t>2</a:t>
            </a:r>
          </a:p>
        </p:txBody>
      </p:sp>
      <p:sp>
        <p:nvSpPr>
          <p:cNvPr id="536" name="ZoneTexte 535"/>
          <p:cNvSpPr txBox="1"/>
          <p:nvPr/>
        </p:nvSpPr>
        <p:spPr>
          <a:xfrm rot="574809">
            <a:off x="4584739" y="2090927"/>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030A0"/>
                </a:solidFill>
                <a:latin typeface="Arial" panose="020B0604020202020204" pitchFamily="34" charset="0"/>
                <a:cs typeface="Arial" panose="020B0604020202020204" pitchFamily="34" charset="0"/>
              </a:rPr>
              <a:t>1</a:t>
            </a:r>
            <a:endParaRPr lang="fr-FR" sz="6600" b="1">
              <a:solidFill>
                <a:srgbClr val="7030A0"/>
              </a:solidFill>
              <a:latin typeface="Arial" panose="020B0604020202020204" pitchFamily="34" charset="0"/>
              <a:cs typeface="Arial" panose="020B0604020202020204" pitchFamily="34" charset="0"/>
            </a:endParaRPr>
          </a:p>
        </p:txBody>
      </p:sp>
      <p:sp>
        <p:nvSpPr>
          <p:cNvPr id="537" name="ZoneTexte 536"/>
          <p:cNvSpPr txBox="1"/>
          <p:nvPr/>
        </p:nvSpPr>
        <p:spPr>
          <a:xfrm rot="1744909">
            <a:off x="475215" y="2426521"/>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21D59"/>
                </a:solidFill>
                <a:latin typeface="Arial" panose="020B0604020202020204" pitchFamily="34" charset="0"/>
                <a:cs typeface="Arial" panose="020B0604020202020204" pitchFamily="34" charset="0"/>
              </a:rPr>
              <a:t>2</a:t>
            </a:r>
            <a:endParaRPr lang="fr-FR" sz="6600" b="1">
              <a:solidFill>
                <a:srgbClr val="D21D59"/>
              </a:solidFill>
              <a:latin typeface="Arial" panose="020B0604020202020204" pitchFamily="34" charset="0"/>
              <a:cs typeface="Arial" panose="020B0604020202020204" pitchFamily="34" charset="0"/>
            </a:endParaRPr>
          </a:p>
        </p:txBody>
      </p:sp>
      <p:sp>
        <p:nvSpPr>
          <p:cNvPr id="538" name="ZoneTexte 537"/>
          <p:cNvSpPr txBox="1"/>
          <p:nvPr/>
        </p:nvSpPr>
        <p:spPr>
          <a:xfrm>
            <a:off x="6475436" y="294760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2</a:t>
            </a:r>
            <a:endParaRPr lang="fr-FR" sz="1400" b="1">
              <a:solidFill>
                <a:srgbClr val="7030A0"/>
              </a:solidFill>
              <a:latin typeface="Arial" panose="020B0604020202020204" pitchFamily="34" charset="0"/>
              <a:cs typeface="Arial" panose="020B0604020202020204" pitchFamily="34" charset="0"/>
            </a:endParaRPr>
          </a:p>
        </p:txBody>
      </p:sp>
      <p:sp>
        <p:nvSpPr>
          <p:cNvPr id="539" name="Rectangle 538"/>
          <p:cNvSpPr/>
          <p:nvPr/>
        </p:nvSpPr>
        <p:spPr>
          <a:xfrm>
            <a:off x="2619565" y="2963514"/>
            <a:ext cx="441146" cy="646331"/>
          </a:xfrm>
          <a:prstGeom prst="rect">
            <a:avLst/>
          </a:prstGeom>
        </p:spPr>
        <p:txBody>
          <a:bodyPr wrap="none">
            <a:spAutoFit/>
          </a:bodyPr>
          <a:lstStyle/>
          <a:p>
            <a:r>
              <a:rPr lang="fr-FR" sz="3600" b="1" smtClean="0">
                <a:solidFill>
                  <a:srgbClr val="D21D59"/>
                </a:solidFill>
                <a:latin typeface="Arial" panose="020B0604020202020204" pitchFamily="34" charset="0"/>
                <a:cs typeface="Arial" panose="020B0604020202020204" pitchFamily="34" charset="0"/>
              </a:rPr>
              <a:t>5</a:t>
            </a:r>
            <a:endParaRPr lang="fr-FR" sz="3600" b="1">
              <a:solidFill>
                <a:srgbClr val="D21D59"/>
              </a:solidFill>
              <a:latin typeface="Arial" panose="020B0604020202020204" pitchFamily="34" charset="0"/>
              <a:cs typeface="Arial" panose="020B0604020202020204" pitchFamily="34" charset="0"/>
            </a:endParaRPr>
          </a:p>
        </p:txBody>
      </p:sp>
      <p:sp>
        <p:nvSpPr>
          <p:cNvPr id="540" name="ZoneTexte 539"/>
          <p:cNvSpPr txBox="1"/>
          <p:nvPr/>
        </p:nvSpPr>
        <p:spPr>
          <a:xfrm rot="1701911">
            <a:off x="1624703" y="3006416"/>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D21D59"/>
                </a:solidFill>
                <a:latin typeface="Arial" panose="020B0604020202020204" pitchFamily="34" charset="0"/>
                <a:cs typeface="Arial" panose="020B0604020202020204" pitchFamily="34" charset="0"/>
              </a:rPr>
              <a:t>5</a:t>
            </a:r>
          </a:p>
        </p:txBody>
      </p:sp>
      <p:sp>
        <p:nvSpPr>
          <p:cNvPr id="541" name="ZoneTexte 540"/>
          <p:cNvSpPr txBox="1"/>
          <p:nvPr/>
        </p:nvSpPr>
        <p:spPr>
          <a:xfrm rot="1845853">
            <a:off x="8083009" y="291866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D87D1A"/>
                </a:solidFill>
                <a:latin typeface="Arial" panose="020B0604020202020204" pitchFamily="34" charset="0"/>
                <a:cs typeface="Arial" panose="020B0604020202020204" pitchFamily="34" charset="0"/>
              </a:rPr>
              <a:t>4</a:t>
            </a:r>
          </a:p>
        </p:txBody>
      </p:sp>
      <p:sp>
        <p:nvSpPr>
          <p:cNvPr id="542" name="ZoneTexte 541"/>
          <p:cNvSpPr txBox="1"/>
          <p:nvPr/>
        </p:nvSpPr>
        <p:spPr>
          <a:xfrm rot="951320">
            <a:off x="6819866" y="2728308"/>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D87D1A"/>
                </a:solidFill>
                <a:latin typeface="Arial" panose="020B0604020202020204" pitchFamily="34" charset="0"/>
                <a:cs typeface="Arial" panose="020B0604020202020204" pitchFamily="34" charset="0"/>
              </a:rPr>
              <a:t>3</a:t>
            </a:r>
            <a:endParaRPr lang="fr-FR" sz="2000" b="1">
              <a:solidFill>
                <a:srgbClr val="D87D1A"/>
              </a:solidFill>
              <a:latin typeface="Arial" panose="020B0604020202020204" pitchFamily="34" charset="0"/>
              <a:cs typeface="Arial" panose="020B0604020202020204" pitchFamily="34" charset="0"/>
            </a:endParaRPr>
          </a:p>
        </p:txBody>
      </p:sp>
      <p:sp>
        <p:nvSpPr>
          <p:cNvPr id="543" name="ZoneTexte 542"/>
          <p:cNvSpPr txBox="1"/>
          <p:nvPr/>
        </p:nvSpPr>
        <p:spPr>
          <a:xfrm rot="492901">
            <a:off x="7419772" y="2844456"/>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D87D1A"/>
                </a:solidFill>
                <a:latin typeface="Arial" panose="020B0604020202020204" pitchFamily="34" charset="0"/>
                <a:cs typeface="Arial" panose="020B0604020202020204" pitchFamily="34" charset="0"/>
              </a:rPr>
              <a:t>3</a:t>
            </a:r>
            <a:endParaRPr lang="fr-FR" sz="3200" b="1">
              <a:solidFill>
                <a:srgbClr val="D87D1A"/>
              </a:solidFill>
              <a:latin typeface="Arial" panose="020B0604020202020204" pitchFamily="34" charset="0"/>
              <a:cs typeface="Arial" panose="020B0604020202020204" pitchFamily="34" charset="0"/>
            </a:endParaRPr>
          </a:p>
        </p:txBody>
      </p:sp>
      <p:sp>
        <p:nvSpPr>
          <p:cNvPr id="544" name="ZoneTexte 543"/>
          <p:cNvSpPr txBox="1"/>
          <p:nvPr/>
        </p:nvSpPr>
        <p:spPr>
          <a:xfrm rot="21138271">
            <a:off x="6019604" y="2638191"/>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1</a:t>
            </a:r>
            <a:endParaRPr lang="fr-FR" sz="3600" b="1">
              <a:solidFill>
                <a:srgbClr val="E3C803"/>
              </a:solidFill>
              <a:latin typeface="Arial" panose="020B0604020202020204" pitchFamily="34" charset="0"/>
              <a:cs typeface="Arial" panose="020B0604020202020204" pitchFamily="34" charset="0"/>
            </a:endParaRPr>
          </a:p>
        </p:txBody>
      </p:sp>
      <p:sp>
        <p:nvSpPr>
          <p:cNvPr id="545" name="ZoneTexte 544"/>
          <p:cNvSpPr txBox="1"/>
          <p:nvPr/>
        </p:nvSpPr>
        <p:spPr>
          <a:xfrm rot="21439386">
            <a:off x="5064757" y="247569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7</a:t>
            </a:r>
            <a:endParaRPr lang="fr-FR" sz="4000" b="1">
              <a:solidFill>
                <a:srgbClr val="E3C803"/>
              </a:solidFill>
              <a:latin typeface="Arial" panose="020B0604020202020204" pitchFamily="34" charset="0"/>
              <a:cs typeface="Arial" panose="020B0604020202020204" pitchFamily="34" charset="0"/>
            </a:endParaRPr>
          </a:p>
        </p:txBody>
      </p:sp>
      <p:sp>
        <p:nvSpPr>
          <p:cNvPr id="546" name="ZoneTexte 545"/>
          <p:cNvSpPr txBox="1"/>
          <p:nvPr/>
        </p:nvSpPr>
        <p:spPr>
          <a:xfrm rot="227454">
            <a:off x="562678" y="315022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3</a:t>
            </a:r>
            <a:endParaRPr lang="fr-FR" sz="1400" b="1">
              <a:solidFill>
                <a:srgbClr val="E3C803"/>
              </a:solidFill>
              <a:latin typeface="Arial" panose="020B0604020202020204" pitchFamily="34" charset="0"/>
              <a:cs typeface="Arial" panose="020B0604020202020204" pitchFamily="34" charset="0"/>
            </a:endParaRPr>
          </a:p>
        </p:txBody>
      </p:sp>
      <p:sp>
        <p:nvSpPr>
          <p:cNvPr id="547" name="ZoneTexte 546"/>
          <p:cNvSpPr txBox="1"/>
          <p:nvPr/>
        </p:nvSpPr>
        <p:spPr>
          <a:xfrm rot="20198266">
            <a:off x="5027480" y="2840479"/>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73A545"/>
                </a:solidFill>
                <a:latin typeface="Arial" panose="020B0604020202020204" pitchFamily="34" charset="0"/>
                <a:cs typeface="Arial" panose="020B0604020202020204" pitchFamily="34" charset="0"/>
              </a:rPr>
              <a:t>0</a:t>
            </a:r>
            <a:endParaRPr lang="fr-FR" sz="1600" b="1">
              <a:solidFill>
                <a:srgbClr val="73A545"/>
              </a:solidFill>
              <a:latin typeface="Arial" panose="020B0604020202020204" pitchFamily="34" charset="0"/>
              <a:cs typeface="Arial" panose="020B0604020202020204" pitchFamily="34" charset="0"/>
            </a:endParaRPr>
          </a:p>
        </p:txBody>
      </p:sp>
      <p:sp>
        <p:nvSpPr>
          <p:cNvPr id="548" name="ZoneTexte 547"/>
          <p:cNvSpPr txBox="1"/>
          <p:nvPr/>
        </p:nvSpPr>
        <p:spPr>
          <a:xfrm>
            <a:off x="7813254" y="254490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7</a:t>
            </a:r>
            <a:endParaRPr lang="fr-FR" sz="4000" b="1">
              <a:solidFill>
                <a:srgbClr val="73A545"/>
              </a:solidFill>
              <a:latin typeface="Arial" panose="020B0604020202020204" pitchFamily="34" charset="0"/>
              <a:cs typeface="Arial" panose="020B0604020202020204" pitchFamily="34" charset="0"/>
            </a:endParaRPr>
          </a:p>
        </p:txBody>
      </p:sp>
      <p:sp>
        <p:nvSpPr>
          <p:cNvPr id="549" name="ZoneTexte 548"/>
          <p:cNvSpPr txBox="1"/>
          <p:nvPr/>
        </p:nvSpPr>
        <p:spPr>
          <a:xfrm rot="1701911">
            <a:off x="3984952" y="2650724"/>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3A545"/>
                </a:solidFill>
                <a:latin typeface="Arial" panose="020B0604020202020204" pitchFamily="34" charset="0"/>
                <a:cs typeface="Arial" panose="020B0604020202020204" pitchFamily="34" charset="0"/>
              </a:rPr>
              <a:t>5</a:t>
            </a:r>
          </a:p>
        </p:txBody>
      </p:sp>
      <p:sp>
        <p:nvSpPr>
          <p:cNvPr id="550" name="ZoneTexte 549"/>
          <p:cNvSpPr txBox="1"/>
          <p:nvPr/>
        </p:nvSpPr>
        <p:spPr>
          <a:xfrm rot="1403951">
            <a:off x="4266502" y="2727025"/>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73A545"/>
                </a:solidFill>
                <a:latin typeface="Arial" panose="020B0604020202020204" pitchFamily="34" charset="0"/>
                <a:cs typeface="Arial" panose="020B0604020202020204" pitchFamily="34" charset="0"/>
              </a:rPr>
              <a:t>2</a:t>
            </a:r>
          </a:p>
        </p:txBody>
      </p:sp>
      <p:sp>
        <p:nvSpPr>
          <p:cNvPr id="551" name="ZoneTexte 550"/>
          <p:cNvSpPr txBox="1"/>
          <p:nvPr/>
        </p:nvSpPr>
        <p:spPr>
          <a:xfrm rot="21508240">
            <a:off x="7290819" y="318442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552" name="ZoneTexte 551"/>
          <p:cNvSpPr txBox="1"/>
          <p:nvPr/>
        </p:nvSpPr>
        <p:spPr>
          <a:xfrm rot="21231310">
            <a:off x="6920397" y="2443792"/>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3</a:t>
            </a:r>
            <a:endParaRPr lang="fr-FR" sz="4400" b="1">
              <a:solidFill>
                <a:srgbClr val="2CACD7"/>
              </a:solidFill>
              <a:latin typeface="Arial" panose="020B0604020202020204" pitchFamily="34" charset="0"/>
              <a:cs typeface="Arial" panose="020B0604020202020204" pitchFamily="34" charset="0"/>
            </a:endParaRPr>
          </a:p>
        </p:txBody>
      </p:sp>
      <p:sp>
        <p:nvSpPr>
          <p:cNvPr id="553" name="ZoneTexte 552"/>
          <p:cNvSpPr txBox="1"/>
          <p:nvPr/>
        </p:nvSpPr>
        <p:spPr>
          <a:xfrm>
            <a:off x="6314510" y="320743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2CACD7"/>
                </a:solidFill>
                <a:latin typeface="Arial" panose="020B0604020202020204" pitchFamily="34" charset="0"/>
                <a:cs typeface="Arial" panose="020B0604020202020204" pitchFamily="34" charset="0"/>
              </a:rPr>
              <a:t>2</a:t>
            </a:r>
            <a:endParaRPr lang="fr-FR" sz="1400" b="1">
              <a:solidFill>
                <a:srgbClr val="2CACD7"/>
              </a:solidFill>
              <a:latin typeface="Arial" panose="020B0604020202020204" pitchFamily="34" charset="0"/>
              <a:cs typeface="Arial" panose="020B0604020202020204" pitchFamily="34" charset="0"/>
            </a:endParaRPr>
          </a:p>
        </p:txBody>
      </p:sp>
      <p:sp>
        <p:nvSpPr>
          <p:cNvPr id="554" name="ZoneTexte 553"/>
          <p:cNvSpPr txBox="1"/>
          <p:nvPr/>
        </p:nvSpPr>
        <p:spPr>
          <a:xfrm rot="19827359">
            <a:off x="1491596" y="2696376"/>
            <a:ext cx="344700"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315280"/>
                </a:solidFill>
                <a:latin typeface="Arial" panose="020B0604020202020204" pitchFamily="34" charset="0"/>
                <a:cs typeface="Arial" panose="020B0604020202020204" pitchFamily="34" charset="0"/>
              </a:rPr>
              <a:t>7</a:t>
            </a:r>
            <a:endParaRPr lang="fr-FR" sz="2400" b="1">
              <a:solidFill>
                <a:srgbClr val="315280"/>
              </a:solidFill>
              <a:latin typeface="Arial" panose="020B0604020202020204" pitchFamily="34" charset="0"/>
              <a:cs typeface="Arial" panose="020B0604020202020204" pitchFamily="34" charset="0"/>
            </a:endParaRPr>
          </a:p>
        </p:txBody>
      </p:sp>
      <p:sp>
        <p:nvSpPr>
          <p:cNvPr id="555" name="ZoneTexte 554"/>
          <p:cNvSpPr txBox="1"/>
          <p:nvPr/>
        </p:nvSpPr>
        <p:spPr>
          <a:xfrm>
            <a:off x="3498393" y="250252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7030A0"/>
                </a:solidFill>
                <a:latin typeface="Arial" panose="020B0604020202020204" pitchFamily="34" charset="0"/>
                <a:cs typeface="Arial" panose="020B0604020202020204" pitchFamily="34" charset="0"/>
              </a:rPr>
              <a:t>2</a:t>
            </a:r>
          </a:p>
        </p:txBody>
      </p:sp>
      <p:sp>
        <p:nvSpPr>
          <p:cNvPr id="556" name="ZoneTexte 555"/>
          <p:cNvSpPr txBox="1"/>
          <p:nvPr/>
        </p:nvSpPr>
        <p:spPr>
          <a:xfrm rot="951320">
            <a:off x="2190866" y="3184366"/>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7030A0"/>
                </a:solidFill>
                <a:latin typeface="Arial" panose="020B0604020202020204" pitchFamily="34" charset="0"/>
                <a:cs typeface="Arial" panose="020B0604020202020204" pitchFamily="34" charset="0"/>
              </a:rPr>
              <a:t>3</a:t>
            </a:r>
            <a:endParaRPr lang="fr-FR" sz="2000" b="1">
              <a:solidFill>
                <a:srgbClr val="7030A0"/>
              </a:solidFill>
              <a:latin typeface="Arial" panose="020B0604020202020204" pitchFamily="34" charset="0"/>
              <a:cs typeface="Arial" panose="020B0604020202020204" pitchFamily="34" charset="0"/>
            </a:endParaRPr>
          </a:p>
        </p:txBody>
      </p:sp>
      <p:sp>
        <p:nvSpPr>
          <p:cNvPr id="557" name="ZoneTexte 556"/>
          <p:cNvSpPr txBox="1"/>
          <p:nvPr/>
        </p:nvSpPr>
        <p:spPr>
          <a:xfrm rot="19496255">
            <a:off x="6511784" y="251046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21D59"/>
                </a:solidFill>
                <a:latin typeface="Arial" panose="020B0604020202020204" pitchFamily="34" charset="0"/>
                <a:cs typeface="Arial" panose="020B0604020202020204" pitchFamily="34" charset="0"/>
              </a:rPr>
              <a:t>7</a:t>
            </a:r>
            <a:endParaRPr lang="fr-FR" sz="4000" b="1">
              <a:solidFill>
                <a:srgbClr val="D21D59"/>
              </a:solidFill>
              <a:latin typeface="Arial" panose="020B0604020202020204" pitchFamily="34" charset="0"/>
              <a:cs typeface="Arial" panose="020B0604020202020204" pitchFamily="34" charset="0"/>
            </a:endParaRPr>
          </a:p>
        </p:txBody>
      </p:sp>
      <p:sp>
        <p:nvSpPr>
          <p:cNvPr id="558" name="ZoneTexte 557"/>
          <p:cNvSpPr txBox="1"/>
          <p:nvPr/>
        </p:nvSpPr>
        <p:spPr>
          <a:xfrm rot="19595783">
            <a:off x="5221567" y="2365096"/>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D21D59"/>
                </a:solidFill>
                <a:latin typeface="Arial" panose="020B0604020202020204" pitchFamily="34" charset="0"/>
                <a:cs typeface="Arial" panose="020B0604020202020204" pitchFamily="34" charset="0"/>
              </a:rPr>
              <a:t>2</a:t>
            </a:r>
            <a:endParaRPr lang="fr-FR" sz="3200" b="1">
              <a:solidFill>
                <a:srgbClr val="D21D59"/>
              </a:solidFill>
              <a:latin typeface="Arial" panose="020B0604020202020204" pitchFamily="34" charset="0"/>
              <a:cs typeface="Arial" panose="020B0604020202020204" pitchFamily="34" charset="0"/>
            </a:endParaRPr>
          </a:p>
        </p:txBody>
      </p:sp>
      <p:sp>
        <p:nvSpPr>
          <p:cNvPr id="559" name="ZoneTexte 558"/>
          <p:cNvSpPr txBox="1"/>
          <p:nvPr/>
        </p:nvSpPr>
        <p:spPr>
          <a:xfrm>
            <a:off x="4250174" y="300160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C4027C"/>
                </a:solidFill>
                <a:latin typeface="Arial" panose="020B0604020202020204" pitchFamily="34" charset="0"/>
                <a:cs typeface="Arial" panose="020B0604020202020204" pitchFamily="34" charset="0"/>
              </a:rPr>
              <a:t>7</a:t>
            </a:r>
            <a:endParaRPr lang="fr-FR" sz="1400" b="1">
              <a:solidFill>
                <a:srgbClr val="C4027C"/>
              </a:solidFill>
              <a:latin typeface="Arial" panose="020B0604020202020204" pitchFamily="34" charset="0"/>
              <a:cs typeface="Arial" panose="020B0604020202020204" pitchFamily="34" charset="0"/>
            </a:endParaRPr>
          </a:p>
        </p:txBody>
      </p:sp>
      <p:sp>
        <p:nvSpPr>
          <p:cNvPr id="560" name="Rectangle 559"/>
          <p:cNvSpPr/>
          <p:nvPr/>
        </p:nvSpPr>
        <p:spPr>
          <a:xfrm>
            <a:off x="2471299" y="2887035"/>
            <a:ext cx="312906" cy="369332"/>
          </a:xfrm>
          <a:prstGeom prst="rect">
            <a:avLst/>
          </a:prstGeom>
        </p:spPr>
        <p:txBody>
          <a:bodyPr wrap="none">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561" name="ZoneTexte 560"/>
          <p:cNvSpPr txBox="1"/>
          <p:nvPr/>
        </p:nvSpPr>
        <p:spPr>
          <a:xfrm>
            <a:off x="2802360" y="2271043"/>
            <a:ext cx="766354"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smtClean="0">
                <a:solidFill>
                  <a:srgbClr val="2CACD7"/>
                </a:solidFill>
                <a:latin typeface="Arial" panose="020B0604020202020204" pitchFamily="34" charset="0"/>
                <a:cs typeface="Arial" panose="020B0604020202020204" pitchFamily="34" charset="0"/>
              </a:rPr>
              <a:t>5</a:t>
            </a:r>
            <a:endParaRPr lang="fr-FR" sz="5400" b="1">
              <a:solidFill>
                <a:srgbClr val="2CACD7"/>
              </a:solidFill>
              <a:latin typeface="Arial" panose="020B0604020202020204" pitchFamily="34" charset="0"/>
              <a:cs typeface="Arial" panose="020B0604020202020204" pitchFamily="34" charset="0"/>
            </a:endParaRPr>
          </a:p>
        </p:txBody>
      </p:sp>
      <p:sp>
        <p:nvSpPr>
          <p:cNvPr id="562" name="ZoneTexte 561"/>
          <p:cNvSpPr txBox="1"/>
          <p:nvPr/>
        </p:nvSpPr>
        <p:spPr>
          <a:xfrm rot="178294">
            <a:off x="2899892" y="2885756"/>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D87D1A"/>
                </a:solidFill>
                <a:latin typeface="Arial" panose="020B0604020202020204" pitchFamily="34" charset="0"/>
                <a:cs typeface="Arial" panose="020B0604020202020204" pitchFamily="34" charset="0"/>
              </a:rPr>
              <a:t>1</a:t>
            </a:r>
            <a:endParaRPr lang="fr-FR" sz="3600" b="1">
              <a:solidFill>
                <a:srgbClr val="D87D1A"/>
              </a:solidFill>
              <a:latin typeface="Arial" panose="020B0604020202020204" pitchFamily="34" charset="0"/>
              <a:cs typeface="Arial" panose="020B0604020202020204" pitchFamily="34" charset="0"/>
            </a:endParaRPr>
          </a:p>
        </p:txBody>
      </p:sp>
      <p:sp>
        <p:nvSpPr>
          <p:cNvPr id="563" name="ZoneTexte 562"/>
          <p:cNvSpPr txBox="1"/>
          <p:nvPr/>
        </p:nvSpPr>
        <p:spPr>
          <a:xfrm>
            <a:off x="8382395" y="241380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564" name="ZoneTexte 563"/>
          <p:cNvSpPr txBox="1"/>
          <p:nvPr/>
        </p:nvSpPr>
        <p:spPr>
          <a:xfrm>
            <a:off x="996029" y="287759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2</a:t>
            </a:r>
            <a:endParaRPr lang="fr-FR" sz="1400" b="1">
              <a:solidFill>
                <a:srgbClr val="7030A0"/>
              </a:solidFill>
              <a:latin typeface="Arial" panose="020B0604020202020204" pitchFamily="34" charset="0"/>
              <a:cs typeface="Arial" panose="020B0604020202020204" pitchFamily="34" charset="0"/>
            </a:endParaRPr>
          </a:p>
        </p:txBody>
      </p:sp>
      <p:sp>
        <p:nvSpPr>
          <p:cNvPr id="565" name="Rectangle 564"/>
          <p:cNvSpPr/>
          <p:nvPr/>
        </p:nvSpPr>
        <p:spPr>
          <a:xfrm>
            <a:off x="94379" y="2591113"/>
            <a:ext cx="326419" cy="338554"/>
          </a:xfrm>
          <a:prstGeom prst="rect">
            <a:avLst/>
          </a:prstGeom>
        </p:spPr>
        <p:txBody>
          <a:bodyPr wrap="square">
            <a:spAutoFit/>
          </a:bodyPr>
          <a:lstStyle/>
          <a:p>
            <a:r>
              <a:rPr lang="fr-FR" sz="1600" b="1" smtClean="0">
                <a:solidFill>
                  <a:srgbClr val="2CACD7"/>
                </a:solidFill>
                <a:latin typeface="Arial" panose="020B0604020202020204" pitchFamily="34" charset="0"/>
                <a:cs typeface="Arial" panose="020B0604020202020204" pitchFamily="34" charset="0"/>
              </a:rPr>
              <a:t>9</a:t>
            </a:r>
            <a:endParaRPr lang="fr-FR" sz="1600" b="1">
              <a:solidFill>
                <a:srgbClr val="2CACD7"/>
              </a:solidFill>
              <a:latin typeface="Arial" panose="020B0604020202020204" pitchFamily="34" charset="0"/>
              <a:cs typeface="Arial" panose="020B0604020202020204" pitchFamily="34" charset="0"/>
            </a:endParaRPr>
          </a:p>
        </p:txBody>
      </p:sp>
      <p:sp>
        <p:nvSpPr>
          <p:cNvPr id="566" name="Rectangle 565"/>
          <p:cNvSpPr/>
          <p:nvPr/>
        </p:nvSpPr>
        <p:spPr>
          <a:xfrm>
            <a:off x="2385448" y="2417960"/>
            <a:ext cx="470000" cy="707886"/>
          </a:xfrm>
          <a:prstGeom prst="rect">
            <a:avLst/>
          </a:prstGeom>
        </p:spPr>
        <p:txBody>
          <a:bodyPr wrap="none">
            <a:spAutoFit/>
          </a:bodyPr>
          <a:lstStyle/>
          <a:p>
            <a:r>
              <a:rPr lang="fr-FR" sz="4000" b="1" smtClean="0">
                <a:solidFill>
                  <a:srgbClr val="73A545"/>
                </a:solidFill>
                <a:latin typeface="Arial" panose="020B0604020202020204" pitchFamily="34" charset="0"/>
                <a:cs typeface="Arial" panose="020B0604020202020204" pitchFamily="34" charset="0"/>
              </a:rPr>
              <a:t>9</a:t>
            </a:r>
            <a:endParaRPr lang="fr-FR" sz="4000" b="1">
              <a:solidFill>
                <a:srgbClr val="73A545"/>
              </a:solidFill>
              <a:latin typeface="Arial" panose="020B0604020202020204" pitchFamily="34" charset="0"/>
              <a:cs typeface="Arial" panose="020B0604020202020204" pitchFamily="34" charset="0"/>
            </a:endParaRPr>
          </a:p>
        </p:txBody>
      </p:sp>
      <p:sp>
        <p:nvSpPr>
          <p:cNvPr id="567" name="ZoneTexte 566"/>
          <p:cNvSpPr txBox="1"/>
          <p:nvPr/>
        </p:nvSpPr>
        <p:spPr>
          <a:xfrm rot="575771">
            <a:off x="1484443" y="2610995"/>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315280"/>
                </a:solidFill>
                <a:latin typeface="Arial" panose="020B0604020202020204" pitchFamily="34" charset="0"/>
                <a:cs typeface="Arial" panose="020B0604020202020204" pitchFamily="34" charset="0"/>
              </a:rPr>
              <a:t>1</a:t>
            </a:r>
            <a:endParaRPr lang="fr-FR" sz="4400" b="1">
              <a:solidFill>
                <a:srgbClr val="315280"/>
              </a:solidFill>
              <a:latin typeface="Arial" panose="020B0604020202020204" pitchFamily="34" charset="0"/>
              <a:cs typeface="Arial" panose="020B0604020202020204" pitchFamily="34" charset="0"/>
            </a:endParaRPr>
          </a:p>
        </p:txBody>
      </p:sp>
      <p:sp>
        <p:nvSpPr>
          <p:cNvPr id="568" name="ZoneTexte 567"/>
          <p:cNvSpPr txBox="1"/>
          <p:nvPr/>
        </p:nvSpPr>
        <p:spPr>
          <a:xfrm rot="21439386">
            <a:off x="7426705" y="2390727"/>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5</a:t>
            </a:r>
            <a:endParaRPr lang="fr-FR" sz="4000" b="1">
              <a:solidFill>
                <a:srgbClr val="E3C803"/>
              </a:solidFill>
              <a:latin typeface="Arial" panose="020B0604020202020204" pitchFamily="34" charset="0"/>
              <a:cs typeface="Arial" panose="020B0604020202020204" pitchFamily="34" charset="0"/>
            </a:endParaRPr>
          </a:p>
        </p:txBody>
      </p:sp>
      <p:sp>
        <p:nvSpPr>
          <p:cNvPr id="569" name="ZoneTexte 568"/>
          <p:cNvSpPr txBox="1"/>
          <p:nvPr/>
        </p:nvSpPr>
        <p:spPr>
          <a:xfrm rot="1403951">
            <a:off x="2195383" y="2184878"/>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D87D1A"/>
                </a:solidFill>
                <a:latin typeface="Arial" panose="020B0604020202020204" pitchFamily="34" charset="0"/>
                <a:cs typeface="Arial" panose="020B0604020202020204" pitchFamily="34" charset="0"/>
              </a:rPr>
              <a:t>9</a:t>
            </a:r>
          </a:p>
        </p:txBody>
      </p:sp>
      <p:sp>
        <p:nvSpPr>
          <p:cNvPr id="570" name="ZoneTexte 569"/>
          <p:cNvSpPr txBox="1"/>
          <p:nvPr/>
        </p:nvSpPr>
        <p:spPr>
          <a:xfrm rot="875255">
            <a:off x="6219096" y="1984941"/>
            <a:ext cx="766354" cy="1200329"/>
          </a:xfrm>
          <a:prstGeom prst="rect">
            <a:avLst/>
          </a:prstGeom>
          <a:noFill/>
          <a:effectLst>
            <a:innerShdw blurRad="63500" dist="50800" dir="2700000">
              <a:prstClr val="black">
                <a:alpha val="50000"/>
              </a:prstClr>
            </a:innerShdw>
          </a:effectLst>
        </p:spPr>
        <p:txBody>
          <a:bodyPr wrap="square" rtlCol="0">
            <a:spAutoFit/>
          </a:bodyPr>
          <a:lstStyle/>
          <a:p>
            <a:r>
              <a:rPr lang="fr-FR" sz="7200" b="1">
                <a:solidFill>
                  <a:srgbClr val="7030A0"/>
                </a:solidFill>
                <a:latin typeface="Arial" panose="020B0604020202020204" pitchFamily="34" charset="0"/>
                <a:cs typeface="Arial" panose="020B0604020202020204" pitchFamily="34" charset="0"/>
              </a:rPr>
              <a:t>5</a:t>
            </a:r>
          </a:p>
        </p:txBody>
      </p:sp>
      <p:sp>
        <p:nvSpPr>
          <p:cNvPr id="571" name="ZoneTexte 570"/>
          <p:cNvSpPr txBox="1"/>
          <p:nvPr/>
        </p:nvSpPr>
        <p:spPr>
          <a:xfrm>
            <a:off x="5875755" y="229966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21D59"/>
                </a:solidFill>
                <a:latin typeface="Arial" panose="020B0604020202020204" pitchFamily="34" charset="0"/>
                <a:cs typeface="Arial" panose="020B0604020202020204" pitchFamily="34" charset="0"/>
              </a:rPr>
              <a:t>9</a:t>
            </a:r>
            <a:endParaRPr lang="fr-FR" sz="4000" b="1">
              <a:solidFill>
                <a:srgbClr val="D21D59"/>
              </a:solidFill>
              <a:latin typeface="Arial" panose="020B0604020202020204" pitchFamily="34" charset="0"/>
              <a:cs typeface="Arial" panose="020B0604020202020204" pitchFamily="34" charset="0"/>
            </a:endParaRPr>
          </a:p>
        </p:txBody>
      </p:sp>
      <p:sp>
        <p:nvSpPr>
          <p:cNvPr id="572" name="ZoneTexte 571"/>
          <p:cNvSpPr txBox="1"/>
          <p:nvPr/>
        </p:nvSpPr>
        <p:spPr>
          <a:xfrm>
            <a:off x="7660854" y="290049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7</a:t>
            </a:r>
            <a:endParaRPr lang="fr-FR" sz="4000" b="1">
              <a:solidFill>
                <a:srgbClr val="7030A0"/>
              </a:solidFill>
              <a:latin typeface="Arial" panose="020B0604020202020204" pitchFamily="34" charset="0"/>
              <a:cs typeface="Arial" panose="020B0604020202020204" pitchFamily="34" charset="0"/>
            </a:endParaRPr>
          </a:p>
        </p:txBody>
      </p:sp>
      <p:sp>
        <p:nvSpPr>
          <p:cNvPr id="573" name="ZoneTexte 572"/>
          <p:cNvSpPr txBox="1"/>
          <p:nvPr/>
        </p:nvSpPr>
        <p:spPr>
          <a:xfrm rot="1701911">
            <a:off x="3832552" y="2687006"/>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D21D59"/>
                </a:solidFill>
                <a:latin typeface="Arial" panose="020B0604020202020204" pitchFamily="34" charset="0"/>
                <a:cs typeface="Arial" panose="020B0604020202020204" pitchFamily="34" charset="0"/>
              </a:rPr>
              <a:t>5</a:t>
            </a:r>
          </a:p>
        </p:txBody>
      </p:sp>
      <p:sp>
        <p:nvSpPr>
          <p:cNvPr id="574" name="ZoneTexte 573"/>
          <p:cNvSpPr txBox="1"/>
          <p:nvPr/>
        </p:nvSpPr>
        <p:spPr>
          <a:xfrm>
            <a:off x="2658746" y="2512221"/>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21D59"/>
                </a:solidFill>
                <a:latin typeface="Arial" panose="020B0604020202020204" pitchFamily="34" charset="0"/>
                <a:cs typeface="Arial" panose="020B0604020202020204" pitchFamily="34" charset="0"/>
              </a:rPr>
              <a:t>8</a:t>
            </a:r>
            <a:endParaRPr lang="fr-FR" sz="2400" b="1">
              <a:solidFill>
                <a:srgbClr val="D21D59"/>
              </a:solidFill>
              <a:latin typeface="Arial" panose="020B0604020202020204" pitchFamily="34" charset="0"/>
              <a:cs typeface="Arial" panose="020B0604020202020204" pitchFamily="34" charset="0"/>
            </a:endParaRPr>
          </a:p>
        </p:txBody>
      </p:sp>
      <p:sp>
        <p:nvSpPr>
          <p:cNvPr id="575" name="ZoneTexte 574"/>
          <p:cNvSpPr txBox="1"/>
          <p:nvPr/>
        </p:nvSpPr>
        <p:spPr>
          <a:xfrm>
            <a:off x="2179863" y="2932880"/>
            <a:ext cx="325718"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a:solidFill>
                  <a:srgbClr val="D87D1A"/>
                </a:solidFill>
                <a:latin typeface="Arial" panose="020B0604020202020204" pitchFamily="34" charset="0"/>
                <a:cs typeface="Arial" panose="020B0604020202020204" pitchFamily="34" charset="0"/>
              </a:rPr>
              <a:t>7</a:t>
            </a:r>
          </a:p>
        </p:txBody>
      </p:sp>
      <p:sp>
        <p:nvSpPr>
          <p:cNvPr id="576" name="ZoneTexte 575"/>
          <p:cNvSpPr txBox="1"/>
          <p:nvPr/>
        </p:nvSpPr>
        <p:spPr>
          <a:xfrm rot="21239009">
            <a:off x="4064566" y="249983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0</a:t>
            </a:r>
            <a:endParaRPr lang="fr-FR" sz="4000" b="1">
              <a:solidFill>
                <a:srgbClr val="D87D1A"/>
              </a:solidFill>
              <a:latin typeface="Arial" panose="020B0604020202020204" pitchFamily="34" charset="0"/>
              <a:cs typeface="Arial" panose="020B0604020202020204" pitchFamily="34" charset="0"/>
            </a:endParaRPr>
          </a:p>
        </p:txBody>
      </p:sp>
      <p:sp>
        <p:nvSpPr>
          <p:cNvPr id="577" name="ZoneTexte 576"/>
          <p:cNvSpPr txBox="1"/>
          <p:nvPr/>
        </p:nvSpPr>
        <p:spPr>
          <a:xfrm rot="20402848">
            <a:off x="4378679" y="2186578"/>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8</a:t>
            </a:r>
            <a:endParaRPr lang="fr-FR" sz="2400" b="1">
              <a:solidFill>
                <a:srgbClr val="E3C803"/>
              </a:solidFill>
              <a:latin typeface="Arial" panose="020B0604020202020204" pitchFamily="34" charset="0"/>
              <a:cs typeface="Arial" panose="020B0604020202020204" pitchFamily="34" charset="0"/>
            </a:endParaRPr>
          </a:p>
        </p:txBody>
      </p:sp>
      <p:sp>
        <p:nvSpPr>
          <p:cNvPr id="578" name="ZoneTexte 577"/>
          <p:cNvSpPr txBox="1"/>
          <p:nvPr/>
        </p:nvSpPr>
        <p:spPr>
          <a:xfrm rot="21220237">
            <a:off x="3336427" y="2091954"/>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E3C803"/>
                </a:solidFill>
                <a:latin typeface="Arial" panose="020B0604020202020204" pitchFamily="34" charset="0"/>
                <a:cs typeface="Arial" panose="020B0604020202020204" pitchFamily="34" charset="0"/>
              </a:rPr>
              <a:t>6</a:t>
            </a:r>
            <a:endParaRPr lang="fr-FR" sz="6600" b="1">
              <a:solidFill>
                <a:srgbClr val="E3C803"/>
              </a:solidFill>
              <a:latin typeface="Arial" panose="020B0604020202020204" pitchFamily="34" charset="0"/>
              <a:cs typeface="Arial" panose="020B0604020202020204" pitchFamily="34" charset="0"/>
            </a:endParaRPr>
          </a:p>
        </p:txBody>
      </p:sp>
      <p:sp>
        <p:nvSpPr>
          <p:cNvPr id="579" name="ZoneTexte 578"/>
          <p:cNvSpPr txBox="1"/>
          <p:nvPr/>
        </p:nvSpPr>
        <p:spPr>
          <a:xfrm rot="19962832">
            <a:off x="5171383" y="208726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3A545"/>
                </a:solidFill>
                <a:latin typeface="Arial" panose="020B0604020202020204" pitchFamily="34" charset="0"/>
                <a:cs typeface="Arial" panose="020B0604020202020204" pitchFamily="34" charset="0"/>
              </a:rPr>
              <a:t>8</a:t>
            </a:r>
            <a:endParaRPr lang="fr-FR" sz="4400" b="1">
              <a:solidFill>
                <a:srgbClr val="73A545"/>
              </a:solidFill>
              <a:latin typeface="Arial" panose="020B0604020202020204" pitchFamily="34" charset="0"/>
              <a:cs typeface="Arial" panose="020B0604020202020204" pitchFamily="34" charset="0"/>
            </a:endParaRPr>
          </a:p>
        </p:txBody>
      </p:sp>
      <p:sp>
        <p:nvSpPr>
          <p:cNvPr id="580" name="ZoneTexte 579"/>
          <p:cNvSpPr txBox="1"/>
          <p:nvPr/>
        </p:nvSpPr>
        <p:spPr>
          <a:xfrm>
            <a:off x="7144310" y="2562028"/>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581" name="ZoneTexte 580"/>
          <p:cNvSpPr txBox="1"/>
          <p:nvPr/>
        </p:nvSpPr>
        <p:spPr>
          <a:xfrm>
            <a:off x="1699264" y="274939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0</a:t>
            </a:r>
            <a:endParaRPr lang="fr-FR" sz="1400" b="1">
              <a:solidFill>
                <a:srgbClr val="73A545"/>
              </a:solidFill>
              <a:latin typeface="Arial" panose="020B0604020202020204" pitchFamily="34" charset="0"/>
              <a:cs typeface="Arial" panose="020B0604020202020204" pitchFamily="34" charset="0"/>
            </a:endParaRPr>
          </a:p>
        </p:txBody>
      </p:sp>
      <p:sp>
        <p:nvSpPr>
          <p:cNvPr id="582" name="ZoneTexte 581"/>
          <p:cNvSpPr txBox="1"/>
          <p:nvPr/>
        </p:nvSpPr>
        <p:spPr>
          <a:xfrm>
            <a:off x="1492052" y="2579984"/>
            <a:ext cx="360206"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2CACD7"/>
                </a:solidFill>
                <a:latin typeface="Arial" panose="020B0604020202020204" pitchFamily="34" charset="0"/>
                <a:cs typeface="Arial" panose="020B0604020202020204" pitchFamily="34" charset="0"/>
              </a:rPr>
              <a:t>8</a:t>
            </a:r>
            <a:endParaRPr lang="fr-FR" sz="2400" b="1">
              <a:solidFill>
                <a:srgbClr val="2CACD7"/>
              </a:solidFill>
              <a:latin typeface="Arial" panose="020B0604020202020204" pitchFamily="34" charset="0"/>
              <a:cs typeface="Arial" panose="020B0604020202020204" pitchFamily="34" charset="0"/>
            </a:endParaRPr>
          </a:p>
        </p:txBody>
      </p:sp>
      <p:sp>
        <p:nvSpPr>
          <p:cNvPr id="583" name="ZoneTexte 582"/>
          <p:cNvSpPr txBox="1"/>
          <p:nvPr/>
        </p:nvSpPr>
        <p:spPr>
          <a:xfrm>
            <a:off x="1233591" y="230605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5</a:t>
            </a:r>
            <a:endParaRPr lang="fr-FR" sz="4000" b="1">
              <a:solidFill>
                <a:srgbClr val="315280"/>
              </a:solidFill>
              <a:latin typeface="Arial" panose="020B0604020202020204" pitchFamily="34" charset="0"/>
              <a:cs typeface="Arial" panose="020B0604020202020204" pitchFamily="34" charset="0"/>
            </a:endParaRPr>
          </a:p>
        </p:txBody>
      </p:sp>
      <p:sp>
        <p:nvSpPr>
          <p:cNvPr id="584" name="ZoneTexte 583"/>
          <p:cNvSpPr txBox="1"/>
          <p:nvPr/>
        </p:nvSpPr>
        <p:spPr>
          <a:xfrm rot="1701911">
            <a:off x="2900627" y="2254146"/>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2</a:t>
            </a:r>
            <a:endParaRPr lang="fr-FR" sz="1600" b="1">
              <a:solidFill>
                <a:srgbClr val="315280"/>
              </a:solidFill>
              <a:latin typeface="Arial" panose="020B0604020202020204" pitchFamily="34" charset="0"/>
              <a:cs typeface="Arial" panose="020B0604020202020204" pitchFamily="34" charset="0"/>
            </a:endParaRPr>
          </a:p>
        </p:txBody>
      </p:sp>
      <p:sp>
        <p:nvSpPr>
          <p:cNvPr id="585" name="ZoneTexte 584"/>
          <p:cNvSpPr txBox="1"/>
          <p:nvPr/>
        </p:nvSpPr>
        <p:spPr>
          <a:xfrm rot="1701911">
            <a:off x="5229745" y="2495635"/>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2</a:t>
            </a:r>
            <a:endParaRPr lang="fr-FR" sz="1600" b="1">
              <a:solidFill>
                <a:srgbClr val="315280"/>
              </a:solidFill>
              <a:latin typeface="Arial" panose="020B0604020202020204" pitchFamily="34" charset="0"/>
              <a:cs typeface="Arial" panose="020B0604020202020204" pitchFamily="34" charset="0"/>
            </a:endParaRPr>
          </a:p>
        </p:txBody>
      </p:sp>
      <p:sp>
        <p:nvSpPr>
          <p:cNvPr id="586" name="ZoneTexte 585"/>
          <p:cNvSpPr txBox="1"/>
          <p:nvPr/>
        </p:nvSpPr>
        <p:spPr>
          <a:xfrm rot="19875136">
            <a:off x="3511567" y="1887152"/>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315280"/>
                </a:solidFill>
                <a:latin typeface="Arial" panose="020B0604020202020204" pitchFamily="34" charset="0"/>
                <a:cs typeface="Arial" panose="020B0604020202020204" pitchFamily="34" charset="0"/>
              </a:rPr>
              <a:t>1</a:t>
            </a:r>
            <a:endParaRPr lang="fr-FR" sz="6600" b="1">
              <a:solidFill>
                <a:srgbClr val="315280"/>
              </a:solidFill>
              <a:latin typeface="Arial" panose="020B0604020202020204" pitchFamily="34" charset="0"/>
              <a:cs typeface="Arial" panose="020B0604020202020204" pitchFamily="34" charset="0"/>
            </a:endParaRPr>
          </a:p>
        </p:txBody>
      </p:sp>
      <p:sp>
        <p:nvSpPr>
          <p:cNvPr id="587" name="ZoneTexte 586"/>
          <p:cNvSpPr txBox="1"/>
          <p:nvPr/>
        </p:nvSpPr>
        <p:spPr>
          <a:xfrm rot="19893757">
            <a:off x="5481640" y="224770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0</a:t>
            </a:r>
            <a:endParaRPr lang="fr-FR" sz="4000" b="1">
              <a:solidFill>
                <a:srgbClr val="7030A0"/>
              </a:solidFill>
              <a:latin typeface="Arial" panose="020B0604020202020204" pitchFamily="34" charset="0"/>
              <a:cs typeface="Arial" panose="020B0604020202020204" pitchFamily="34" charset="0"/>
            </a:endParaRPr>
          </a:p>
        </p:txBody>
      </p:sp>
      <p:sp>
        <p:nvSpPr>
          <p:cNvPr id="588" name="ZoneTexte 587"/>
          <p:cNvSpPr txBox="1"/>
          <p:nvPr/>
        </p:nvSpPr>
        <p:spPr>
          <a:xfrm rot="1077558">
            <a:off x="4012167" y="206378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4</a:t>
            </a:r>
            <a:endParaRPr lang="fr-FR" sz="4000" b="1">
              <a:solidFill>
                <a:srgbClr val="73A545"/>
              </a:solidFill>
              <a:latin typeface="Arial" panose="020B0604020202020204" pitchFamily="34" charset="0"/>
              <a:cs typeface="Arial" panose="020B0604020202020204" pitchFamily="34" charset="0"/>
            </a:endParaRPr>
          </a:p>
        </p:txBody>
      </p:sp>
      <p:sp>
        <p:nvSpPr>
          <p:cNvPr id="589" name="Rectangle 588"/>
          <p:cNvSpPr/>
          <p:nvPr/>
        </p:nvSpPr>
        <p:spPr>
          <a:xfrm>
            <a:off x="6323653" y="2806552"/>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4</a:t>
            </a:r>
            <a:endParaRPr lang="fr-FR" b="1">
              <a:solidFill>
                <a:srgbClr val="D21D59"/>
              </a:solidFill>
              <a:latin typeface="Arial" panose="020B0604020202020204" pitchFamily="34" charset="0"/>
              <a:cs typeface="Arial" panose="020B0604020202020204" pitchFamily="34" charset="0"/>
            </a:endParaRPr>
          </a:p>
        </p:txBody>
      </p:sp>
      <p:sp>
        <p:nvSpPr>
          <p:cNvPr id="590" name="Rectangle 589"/>
          <p:cNvSpPr/>
          <p:nvPr/>
        </p:nvSpPr>
        <p:spPr>
          <a:xfrm>
            <a:off x="4527671" y="2090312"/>
            <a:ext cx="441146" cy="646331"/>
          </a:xfrm>
          <a:prstGeom prst="rect">
            <a:avLst/>
          </a:prstGeom>
        </p:spPr>
        <p:txBody>
          <a:bodyPr wrap="none">
            <a:spAutoFit/>
          </a:bodyPr>
          <a:lstStyle/>
          <a:p>
            <a:r>
              <a:rPr lang="fr-FR" sz="3600" b="1" smtClean="0">
                <a:solidFill>
                  <a:srgbClr val="D21D59"/>
                </a:solidFill>
                <a:latin typeface="Arial" panose="020B0604020202020204" pitchFamily="34" charset="0"/>
                <a:cs typeface="Arial" panose="020B0604020202020204" pitchFamily="34" charset="0"/>
              </a:rPr>
              <a:t>5</a:t>
            </a:r>
            <a:endParaRPr lang="fr-FR" sz="3600" b="1">
              <a:solidFill>
                <a:srgbClr val="D21D59"/>
              </a:solidFill>
              <a:latin typeface="Arial" panose="020B0604020202020204" pitchFamily="34" charset="0"/>
              <a:cs typeface="Arial" panose="020B0604020202020204" pitchFamily="34" charset="0"/>
            </a:endParaRPr>
          </a:p>
        </p:txBody>
      </p:sp>
      <p:sp>
        <p:nvSpPr>
          <p:cNvPr id="591" name="Rectangle 590"/>
          <p:cNvSpPr/>
          <p:nvPr/>
        </p:nvSpPr>
        <p:spPr>
          <a:xfrm rot="19520145">
            <a:off x="1994622" y="2319845"/>
            <a:ext cx="312906" cy="369332"/>
          </a:xfrm>
          <a:prstGeom prst="rect">
            <a:avLst/>
          </a:prstGeom>
        </p:spPr>
        <p:txBody>
          <a:bodyPr wrap="none">
            <a:spAutoFit/>
          </a:bodyPr>
          <a:lstStyle/>
          <a:p>
            <a:r>
              <a:rPr lang="fr-FR" b="1">
                <a:solidFill>
                  <a:srgbClr val="D21D59"/>
                </a:solidFill>
                <a:latin typeface="Arial" panose="020B0604020202020204" pitchFamily="34" charset="0"/>
                <a:cs typeface="Arial" panose="020B0604020202020204" pitchFamily="34" charset="0"/>
              </a:rPr>
              <a:t>5</a:t>
            </a:r>
          </a:p>
        </p:txBody>
      </p:sp>
      <p:sp>
        <p:nvSpPr>
          <p:cNvPr id="592" name="ZoneTexte 591"/>
          <p:cNvSpPr txBox="1"/>
          <p:nvPr/>
        </p:nvSpPr>
        <p:spPr>
          <a:xfrm>
            <a:off x="6810541" y="245493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0</a:t>
            </a:r>
            <a:endParaRPr lang="fr-FR" sz="1400" b="1">
              <a:solidFill>
                <a:srgbClr val="D21D59"/>
              </a:solidFill>
              <a:latin typeface="Arial" panose="020B0604020202020204" pitchFamily="34" charset="0"/>
              <a:cs typeface="Arial" panose="020B0604020202020204" pitchFamily="34" charset="0"/>
            </a:endParaRPr>
          </a:p>
        </p:txBody>
      </p:sp>
      <p:sp>
        <p:nvSpPr>
          <p:cNvPr id="593" name="ZoneTexte 592"/>
          <p:cNvSpPr txBox="1"/>
          <p:nvPr/>
        </p:nvSpPr>
        <p:spPr>
          <a:xfrm rot="174584">
            <a:off x="909687" y="2575283"/>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4</a:t>
            </a:r>
            <a:endParaRPr lang="fr-FR" sz="2400" b="1">
              <a:solidFill>
                <a:srgbClr val="E3C803"/>
              </a:solidFill>
              <a:latin typeface="Arial" panose="020B0604020202020204" pitchFamily="34" charset="0"/>
              <a:cs typeface="Arial" panose="020B0604020202020204" pitchFamily="34" charset="0"/>
            </a:endParaRPr>
          </a:p>
        </p:txBody>
      </p:sp>
      <p:sp>
        <p:nvSpPr>
          <p:cNvPr id="594" name="ZoneTexte 593"/>
          <p:cNvSpPr txBox="1"/>
          <p:nvPr/>
        </p:nvSpPr>
        <p:spPr>
          <a:xfrm rot="1036538">
            <a:off x="6178255" y="2093138"/>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87D1A"/>
                </a:solidFill>
                <a:latin typeface="Arial" panose="020B0604020202020204" pitchFamily="34" charset="0"/>
                <a:cs typeface="Arial" panose="020B0604020202020204" pitchFamily="34" charset="0"/>
              </a:rPr>
              <a:t>2</a:t>
            </a:r>
            <a:endParaRPr lang="fr-FR" sz="2400" b="1">
              <a:solidFill>
                <a:srgbClr val="D87D1A"/>
              </a:solidFill>
              <a:latin typeface="Arial" panose="020B0604020202020204" pitchFamily="34" charset="0"/>
              <a:cs typeface="Arial" panose="020B0604020202020204" pitchFamily="34" charset="0"/>
            </a:endParaRPr>
          </a:p>
        </p:txBody>
      </p:sp>
      <p:sp>
        <p:nvSpPr>
          <p:cNvPr id="595" name="ZoneTexte 594"/>
          <p:cNvSpPr txBox="1"/>
          <p:nvPr/>
        </p:nvSpPr>
        <p:spPr>
          <a:xfrm rot="165352">
            <a:off x="5408037" y="1783047"/>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C4027C"/>
                </a:solidFill>
                <a:latin typeface="Arial" panose="020B0604020202020204" pitchFamily="34" charset="0"/>
                <a:cs typeface="Arial" panose="020B0604020202020204" pitchFamily="34" charset="0"/>
              </a:rPr>
              <a:t>6</a:t>
            </a:r>
            <a:endParaRPr lang="fr-FR" sz="6600" b="1">
              <a:solidFill>
                <a:srgbClr val="C4027C"/>
              </a:solidFill>
              <a:latin typeface="Arial" panose="020B0604020202020204" pitchFamily="34" charset="0"/>
              <a:cs typeface="Arial" panose="020B0604020202020204" pitchFamily="34" charset="0"/>
            </a:endParaRPr>
          </a:p>
        </p:txBody>
      </p:sp>
      <p:sp>
        <p:nvSpPr>
          <p:cNvPr id="596" name="ZoneTexte 595"/>
          <p:cNvSpPr txBox="1"/>
          <p:nvPr/>
        </p:nvSpPr>
        <p:spPr>
          <a:xfrm>
            <a:off x="6925530" y="253028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C4027C"/>
                </a:solidFill>
                <a:latin typeface="Arial" panose="020B0604020202020204" pitchFamily="34" charset="0"/>
                <a:cs typeface="Arial" panose="020B0604020202020204" pitchFamily="34" charset="0"/>
              </a:rPr>
              <a:t>2</a:t>
            </a:r>
            <a:endParaRPr lang="fr-FR" sz="1400" b="1">
              <a:solidFill>
                <a:srgbClr val="C4027C"/>
              </a:solidFill>
              <a:latin typeface="Arial" panose="020B0604020202020204" pitchFamily="34" charset="0"/>
              <a:cs typeface="Arial" panose="020B0604020202020204" pitchFamily="34" charset="0"/>
            </a:endParaRPr>
          </a:p>
        </p:txBody>
      </p:sp>
      <p:sp>
        <p:nvSpPr>
          <p:cNvPr id="597" name="ZoneTexte 596"/>
          <p:cNvSpPr txBox="1"/>
          <p:nvPr/>
        </p:nvSpPr>
        <p:spPr>
          <a:xfrm>
            <a:off x="4829625" y="193920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0</a:t>
            </a:r>
            <a:endParaRPr lang="fr-FR" sz="4000" b="1">
              <a:solidFill>
                <a:srgbClr val="E3C803"/>
              </a:solidFill>
              <a:latin typeface="Arial" panose="020B0604020202020204" pitchFamily="34" charset="0"/>
              <a:cs typeface="Arial" panose="020B0604020202020204" pitchFamily="34" charset="0"/>
            </a:endParaRPr>
          </a:p>
        </p:txBody>
      </p:sp>
      <p:sp>
        <p:nvSpPr>
          <p:cNvPr id="598" name="Rectangle 597"/>
          <p:cNvSpPr/>
          <p:nvPr/>
        </p:nvSpPr>
        <p:spPr>
          <a:xfrm>
            <a:off x="1670841" y="2933010"/>
            <a:ext cx="385042" cy="523220"/>
          </a:xfrm>
          <a:prstGeom prst="rect">
            <a:avLst/>
          </a:prstGeom>
        </p:spPr>
        <p:txBody>
          <a:bodyPr wrap="none">
            <a:spAutoFit/>
          </a:bodyPr>
          <a:lstStyle/>
          <a:p>
            <a:r>
              <a:rPr lang="fr-FR" sz="2800" b="1" smtClean="0">
                <a:solidFill>
                  <a:srgbClr val="D87D1A"/>
                </a:solidFill>
                <a:latin typeface="Arial" panose="020B0604020202020204" pitchFamily="34" charset="0"/>
                <a:cs typeface="Arial" panose="020B0604020202020204" pitchFamily="34" charset="0"/>
              </a:rPr>
              <a:t>6</a:t>
            </a:r>
            <a:endParaRPr lang="fr-FR" sz="2800" b="1">
              <a:solidFill>
                <a:srgbClr val="D87D1A"/>
              </a:solidFill>
              <a:latin typeface="Arial" panose="020B0604020202020204" pitchFamily="34" charset="0"/>
              <a:cs typeface="Arial" panose="020B0604020202020204" pitchFamily="34" charset="0"/>
            </a:endParaRPr>
          </a:p>
        </p:txBody>
      </p:sp>
      <p:sp>
        <p:nvSpPr>
          <p:cNvPr id="599" name="ZoneTexte 598"/>
          <p:cNvSpPr txBox="1"/>
          <p:nvPr/>
        </p:nvSpPr>
        <p:spPr>
          <a:xfrm>
            <a:off x="7417575" y="269556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2</a:t>
            </a:r>
            <a:endParaRPr lang="fr-FR" sz="1400" b="1">
              <a:solidFill>
                <a:srgbClr val="7030A0"/>
              </a:solidFill>
              <a:latin typeface="Arial" panose="020B0604020202020204" pitchFamily="34" charset="0"/>
              <a:cs typeface="Arial" panose="020B0604020202020204" pitchFamily="34" charset="0"/>
            </a:endParaRPr>
          </a:p>
        </p:txBody>
      </p:sp>
      <p:sp>
        <p:nvSpPr>
          <p:cNvPr id="600" name="ZoneTexte 599"/>
          <p:cNvSpPr txBox="1"/>
          <p:nvPr/>
        </p:nvSpPr>
        <p:spPr>
          <a:xfrm rot="951320">
            <a:off x="7762005" y="2476271"/>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D87D1A"/>
                </a:solidFill>
                <a:latin typeface="Arial" panose="020B0604020202020204" pitchFamily="34" charset="0"/>
                <a:cs typeface="Arial" panose="020B0604020202020204" pitchFamily="34" charset="0"/>
              </a:rPr>
              <a:t>3</a:t>
            </a:r>
            <a:endParaRPr lang="fr-FR" sz="2000" b="1">
              <a:solidFill>
                <a:srgbClr val="D87D1A"/>
              </a:solidFill>
              <a:latin typeface="Arial" panose="020B0604020202020204" pitchFamily="34" charset="0"/>
              <a:cs typeface="Arial" panose="020B0604020202020204" pitchFamily="34" charset="0"/>
            </a:endParaRPr>
          </a:p>
        </p:txBody>
      </p:sp>
      <p:sp>
        <p:nvSpPr>
          <p:cNvPr id="601" name="ZoneTexte 600"/>
          <p:cNvSpPr txBox="1"/>
          <p:nvPr/>
        </p:nvSpPr>
        <p:spPr>
          <a:xfrm rot="21138271">
            <a:off x="6961743" y="2386154"/>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1</a:t>
            </a:r>
            <a:endParaRPr lang="fr-FR" sz="3600" b="1">
              <a:solidFill>
                <a:srgbClr val="E3C803"/>
              </a:solidFill>
              <a:latin typeface="Arial" panose="020B0604020202020204" pitchFamily="34" charset="0"/>
              <a:cs typeface="Arial" panose="020B0604020202020204" pitchFamily="34" charset="0"/>
            </a:endParaRPr>
          </a:p>
        </p:txBody>
      </p:sp>
      <p:sp>
        <p:nvSpPr>
          <p:cNvPr id="602" name="ZoneTexte 601"/>
          <p:cNvSpPr txBox="1"/>
          <p:nvPr/>
        </p:nvSpPr>
        <p:spPr>
          <a:xfrm rot="20198266">
            <a:off x="5969619" y="2907750"/>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73A545"/>
                </a:solidFill>
                <a:latin typeface="Arial" panose="020B0604020202020204" pitchFamily="34" charset="0"/>
                <a:cs typeface="Arial" panose="020B0604020202020204" pitchFamily="34" charset="0"/>
              </a:rPr>
              <a:t>0</a:t>
            </a:r>
            <a:endParaRPr lang="fr-FR" sz="1600" b="1">
              <a:solidFill>
                <a:srgbClr val="73A545"/>
              </a:solidFill>
              <a:latin typeface="Arial" panose="020B0604020202020204" pitchFamily="34" charset="0"/>
              <a:cs typeface="Arial" panose="020B0604020202020204" pitchFamily="34" charset="0"/>
            </a:endParaRPr>
          </a:p>
        </p:txBody>
      </p:sp>
      <p:sp>
        <p:nvSpPr>
          <p:cNvPr id="603" name="ZoneTexte 602"/>
          <p:cNvSpPr txBox="1"/>
          <p:nvPr/>
        </p:nvSpPr>
        <p:spPr>
          <a:xfrm rot="21231310">
            <a:off x="7862536" y="2191755"/>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3</a:t>
            </a:r>
            <a:endParaRPr lang="fr-FR" sz="4400" b="1">
              <a:solidFill>
                <a:srgbClr val="2CACD7"/>
              </a:solidFill>
              <a:latin typeface="Arial" panose="020B0604020202020204" pitchFamily="34" charset="0"/>
              <a:cs typeface="Arial" panose="020B0604020202020204" pitchFamily="34" charset="0"/>
            </a:endParaRPr>
          </a:p>
        </p:txBody>
      </p:sp>
      <p:sp>
        <p:nvSpPr>
          <p:cNvPr id="604" name="Rectangle 603"/>
          <p:cNvSpPr/>
          <p:nvPr/>
        </p:nvSpPr>
        <p:spPr>
          <a:xfrm>
            <a:off x="7265792" y="2365833"/>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4</a:t>
            </a:r>
            <a:endParaRPr lang="fr-FR" b="1">
              <a:solidFill>
                <a:srgbClr val="D21D59"/>
              </a:solidFill>
              <a:latin typeface="Arial" panose="020B0604020202020204" pitchFamily="34" charset="0"/>
              <a:cs typeface="Arial" panose="020B0604020202020204" pitchFamily="34" charset="0"/>
            </a:endParaRPr>
          </a:p>
        </p:txBody>
      </p:sp>
      <p:sp>
        <p:nvSpPr>
          <p:cNvPr id="605" name="ZoneTexte 604"/>
          <p:cNvSpPr txBox="1"/>
          <p:nvPr/>
        </p:nvSpPr>
        <p:spPr>
          <a:xfrm rot="21163485">
            <a:off x="7414031" y="1606479"/>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D21D59"/>
                </a:solidFill>
                <a:latin typeface="Arial" panose="020B0604020202020204" pitchFamily="34" charset="0"/>
                <a:cs typeface="Arial" panose="020B0604020202020204" pitchFamily="34" charset="0"/>
              </a:rPr>
              <a:t>2</a:t>
            </a:r>
            <a:endParaRPr lang="fr-FR" sz="3200" b="1">
              <a:solidFill>
                <a:srgbClr val="D21D59"/>
              </a:solidFill>
              <a:latin typeface="Arial" panose="020B0604020202020204" pitchFamily="34" charset="0"/>
              <a:cs typeface="Arial" panose="020B0604020202020204" pitchFamily="34" charset="0"/>
            </a:endParaRPr>
          </a:p>
        </p:txBody>
      </p:sp>
      <p:sp>
        <p:nvSpPr>
          <p:cNvPr id="606" name="ZoneTexte 605"/>
          <p:cNvSpPr txBox="1"/>
          <p:nvPr/>
        </p:nvSpPr>
        <p:spPr>
          <a:xfrm>
            <a:off x="309541" y="1985736"/>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a:solidFill>
                  <a:srgbClr val="7030A0"/>
                </a:solidFill>
                <a:latin typeface="Arial" panose="020B0604020202020204" pitchFamily="34" charset="0"/>
                <a:cs typeface="Arial" panose="020B0604020202020204" pitchFamily="34" charset="0"/>
              </a:rPr>
              <a:t>8</a:t>
            </a:r>
          </a:p>
        </p:txBody>
      </p:sp>
      <p:sp>
        <p:nvSpPr>
          <p:cNvPr id="607" name="ZoneTexte 606"/>
          <p:cNvSpPr txBox="1"/>
          <p:nvPr/>
        </p:nvSpPr>
        <p:spPr>
          <a:xfrm>
            <a:off x="7442054" y="236060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9</a:t>
            </a:r>
            <a:endParaRPr lang="fr-FR" sz="1400" b="1">
              <a:solidFill>
                <a:srgbClr val="7030A0"/>
              </a:solidFill>
              <a:latin typeface="Arial" panose="020B0604020202020204" pitchFamily="34" charset="0"/>
              <a:cs typeface="Arial" panose="020B0604020202020204" pitchFamily="34" charset="0"/>
            </a:endParaRPr>
          </a:p>
        </p:txBody>
      </p:sp>
      <p:sp>
        <p:nvSpPr>
          <p:cNvPr id="608" name="ZoneTexte 607"/>
          <p:cNvSpPr txBox="1"/>
          <p:nvPr/>
        </p:nvSpPr>
        <p:spPr>
          <a:xfrm>
            <a:off x="7570162" y="2551428"/>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7</a:t>
            </a:r>
            <a:endParaRPr lang="fr-FR" b="1">
              <a:solidFill>
                <a:srgbClr val="E3C803"/>
              </a:solidFill>
              <a:latin typeface="Arial" panose="020B0604020202020204" pitchFamily="34" charset="0"/>
              <a:cs typeface="Arial" panose="020B0604020202020204" pitchFamily="34" charset="0"/>
            </a:endParaRPr>
          </a:p>
        </p:txBody>
      </p:sp>
      <p:sp>
        <p:nvSpPr>
          <p:cNvPr id="609" name="ZoneTexte 608"/>
          <p:cNvSpPr txBox="1"/>
          <p:nvPr/>
        </p:nvSpPr>
        <p:spPr>
          <a:xfrm>
            <a:off x="7860337" y="2424820"/>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610" name="ZoneTexte 609"/>
          <p:cNvSpPr txBox="1"/>
          <p:nvPr/>
        </p:nvSpPr>
        <p:spPr>
          <a:xfrm>
            <a:off x="8299152" y="287229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3</a:t>
            </a:r>
            <a:endParaRPr lang="fr-FR" sz="1400" b="1">
              <a:solidFill>
                <a:srgbClr val="73A545"/>
              </a:solidFill>
              <a:latin typeface="Arial" panose="020B0604020202020204" pitchFamily="34" charset="0"/>
              <a:cs typeface="Arial" panose="020B0604020202020204" pitchFamily="34" charset="0"/>
            </a:endParaRPr>
          </a:p>
        </p:txBody>
      </p:sp>
      <p:sp>
        <p:nvSpPr>
          <p:cNvPr id="611" name="ZoneTexte 610"/>
          <p:cNvSpPr txBox="1"/>
          <p:nvPr/>
        </p:nvSpPr>
        <p:spPr>
          <a:xfrm rot="790326">
            <a:off x="888347" y="1820623"/>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3A545"/>
                </a:solidFill>
                <a:latin typeface="Arial" panose="020B0604020202020204" pitchFamily="34" charset="0"/>
                <a:cs typeface="Arial" panose="020B0604020202020204" pitchFamily="34" charset="0"/>
              </a:rPr>
              <a:t>3</a:t>
            </a:r>
            <a:endParaRPr lang="fr-FR" sz="4800" b="1">
              <a:solidFill>
                <a:srgbClr val="73A545"/>
              </a:solidFill>
              <a:latin typeface="Arial" panose="020B0604020202020204" pitchFamily="34" charset="0"/>
              <a:cs typeface="Arial" panose="020B0604020202020204" pitchFamily="34" charset="0"/>
            </a:endParaRPr>
          </a:p>
        </p:txBody>
      </p:sp>
      <p:sp>
        <p:nvSpPr>
          <p:cNvPr id="612" name="ZoneTexte 611"/>
          <p:cNvSpPr txBox="1"/>
          <p:nvPr/>
        </p:nvSpPr>
        <p:spPr>
          <a:xfrm rot="1701911">
            <a:off x="720056" y="2138422"/>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3A545"/>
                </a:solidFill>
                <a:latin typeface="Arial" panose="020B0604020202020204" pitchFamily="34" charset="0"/>
                <a:cs typeface="Arial" panose="020B0604020202020204" pitchFamily="34" charset="0"/>
              </a:rPr>
              <a:t>5</a:t>
            </a:r>
          </a:p>
        </p:txBody>
      </p:sp>
      <p:sp>
        <p:nvSpPr>
          <p:cNvPr id="613" name="Rectangle 612"/>
          <p:cNvSpPr/>
          <p:nvPr/>
        </p:nvSpPr>
        <p:spPr>
          <a:xfrm>
            <a:off x="5382797" y="2826036"/>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4</a:t>
            </a:r>
            <a:endParaRPr lang="fr-FR" b="1">
              <a:solidFill>
                <a:srgbClr val="D21D59"/>
              </a:solidFill>
              <a:latin typeface="Arial" panose="020B0604020202020204" pitchFamily="34" charset="0"/>
              <a:cs typeface="Arial" panose="020B0604020202020204" pitchFamily="34" charset="0"/>
            </a:endParaRPr>
          </a:p>
        </p:txBody>
      </p:sp>
      <p:sp>
        <p:nvSpPr>
          <p:cNvPr id="614" name="ZoneTexte 613"/>
          <p:cNvSpPr txBox="1"/>
          <p:nvPr/>
        </p:nvSpPr>
        <p:spPr>
          <a:xfrm rot="18172596">
            <a:off x="4777567" y="206014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7</a:t>
            </a:r>
            <a:endParaRPr lang="fr-FR" sz="4000" b="1">
              <a:solidFill>
                <a:srgbClr val="2CACD7"/>
              </a:solidFill>
              <a:latin typeface="Arial" panose="020B0604020202020204" pitchFamily="34" charset="0"/>
              <a:cs typeface="Arial" panose="020B0604020202020204" pitchFamily="34" charset="0"/>
            </a:endParaRPr>
          </a:p>
        </p:txBody>
      </p:sp>
      <p:sp>
        <p:nvSpPr>
          <p:cNvPr id="615" name="ZoneTexte 614"/>
          <p:cNvSpPr txBox="1"/>
          <p:nvPr/>
        </p:nvSpPr>
        <p:spPr>
          <a:xfrm>
            <a:off x="3233756" y="2600715"/>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7030A0"/>
                </a:solidFill>
                <a:latin typeface="Arial" panose="020B0604020202020204" pitchFamily="34" charset="0"/>
                <a:cs typeface="Arial" panose="020B0604020202020204" pitchFamily="34" charset="0"/>
              </a:rPr>
              <a:t>9</a:t>
            </a:r>
            <a:endParaRPr lang="fr-FR" b="1">
              <a:solidFill>
                <a:srgbClr val="7030A0"/>
              </a:solidFill>
              <a:latin typeface="Arial" panose="020B0604020202020204" pitchFamily="34" charset="0"/>
              <a:cs typeface="Arial" panose="020B0604020202020204" pitchFamily="34" charset="0"/>
            </a:endParaRPr>
          </a:p>
        </p:txBody>
      </p:sp>
      <p:sp>
        <p:nvSpPr>
          <p:cNvPr id="616" name="Rectangle 615"/>
          <p:cNvSpPr/>
          <p:nvPr/>
        </p:nvSpPr>
        <p:spPr>
          <a:xfrm>
            <a:off x="4211573" y="2231790"/>
            <a:ext cx="326419" cy="338554"/>
          </a:xfrm>
          <a:prstGeom prst="rect">
            <a:avLst/>
          </a:prstGeom>
        </p:spPr>
        <p:txBody>
          <a:bodyPr wrap="square">
            <a:spAutoFit/>
          </a:bodyPr>
          <a:lstStyle/>
          <a:p>
            <a:r>
              <a:rPr lang="fr-FR" sz="1600" b="1" smtClean="0">
                <a:solidFill>
                  <a:srgbClr val="2CACD7"/>
                </a:solidFill>
                <a:latin typeface="Arial" panose="020B0604020202020204" pitchFamily="34" charset="0"/>
                <a:cs typeface="Arial" panose="020B0604020202020204" pitchFamily="34" charset="0"/>
              </a:rPr>
              <a:t>9</a:t>
            </a:r>
            <a:endParaRPr lang="fr-FR" sz="1600" b="1">
              <a:solidFill>
                <a:srgbClr val="2CACD7"/>
              </a:solidFill>
              <a:latin typeface="Arial" panose="020B0604020202020204" pitchFamily="34" charset="0"/>
              <a:cs typeface="Arial" panose="020B0604020202020204" pitchFamily="34" charset="0"/>
            </a:endParaRPr>
          </a:p>
        </p:txBody>
      </p:sp>
      <p:sp>
        <p:nvSpPr>
          <p:cNvPr id="617" name="ZoneTexte 616"/>
          <p:cNvSpPr txBox="1"/>
          <p:nvPr/>
        </p:nvSpPr>
        <p:spPr>
          <a:xfrm>
            <a:off x="7867669" y="2554020"/>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C4027C"/>
                </a:solidFill>
                <a:latin typeface="Arial" panose="020B0604020202020204" pitchFamily="34" charset="0"/>
                <a:cs typeface="Arial" panose="020B0604020202020204" pitchFamily="34" charset="0"/>
              </a:rPr>
              <a:t>2</a:t>
            </a:r>
            <a:endParaRPr lang="fr-FR" sz="1400" b="1">
              <a:solidFill>
                <a:srgbClr val="C4027C"/>
              </a:solidFill>
              <a:latin typeface="Arial" panose="020B0604020202020204" pitchFamily="34" charset="0"/>
              <a:cs typeface="Arial" panose="020B0604020202020204" pitchFamily="34" charset="0"/>
            </a:endParaRPr>
          </a:p>
        </p:txBody>
      </p:sp>
      <p:sp>
        <p:nvSpPr>
          <p:cNvPr id="618" name="ZoneTexte 617"/>
          <p:cNvSpPr txBox="1"/>
          <p:nvPr/>
        </p:nvSpPr>
        <p:spPr>
          <a:xfrm>
            <a:off x="3403543" y="2300783"/>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619" name="ZoneTexte 618"/>
          <p:cNvSpPr txBox="1"/>
          <p:nvPr/>
        </p:nvSpPr>
        <p:spPr>
          <a:xfrm rot="951320">
            <a:off x="2886368" y="2207351"/>
            <a:ext cx="393386"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C4027C"/>
                </a:solidFill>
                <a:latin typeface="Arial" panose="020B0604020202020204" pitchFamily="34" charset="0"/>
                <a:cs typeface="Arial" panose="020B0604020202020204" pitchFamily="34" charset="0"/>
              </a:rPr>
              <a:t>3</a:t>
            </a:r>
            <a:endParaRPr lang="fr-FR" sz="2000" b="1">
              <a:solidFill>
                <a:srgbClr val="C4027C"/>
              </a:solidFill>
              <a:latin typeface="Arial" panose="020B0604020202020204" pitchFamily="34" charset="0"/>
              <a:cs typeface="Arial" panose="020B0604020202020204" pitchFamily="34" charset="0"/>
            </a:endParaRPr>
          </a:p>
        </p:txBody>
      </p:sp>
      <p:sp>
        <p:nvSpPr>
          <p:cNvPr id="620" name="ZoneTexte 619"/>
          <p:cNvSpPr txBox="1"/>
          <p:nvPr/>
        </p:nvSpPr>
        <p:spPr>
          <a:xfrm>
            <a:off x="1674377" y="208614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7</a:t>
            </a:r>
            <a:endParaRPr lang="fr-FR" sz="1400" b="1">
              <a:solidFill>
                <a:srgbClr val="E3C803"/>
              </a:solidFill>
              <a:latin typeface="Arial" panose="020B0604020202020204" pitchFamily="34" charset="0"/>
              <a:cs typeface="Arial" panose="020B0604020202020204" pitchFamily="34" charset="0"/>
            </a:endParaRPr>
          </a:p>
        </p:txBody>
      </p:sp>
      <p:sp>
        <p:nvSpPr>
          <p:cNvPr id="621" name="ZoneTexte 620"/>
          <p:cNvSpPr txBox="1"/>
          <p:nvPr/>
        </p:nvSpPr>
        <p:spPr>
          <a:xfrm>
            <a:off x="7707937" y="2736870"/>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7</a:t>
            </a:r>
            <a:endParaRPr lang="fr-FR" sz="1400" b="1">
              <a:solidFill>
                <a:srgbClr val="D21D59"/>
              </a:solidFill>
              <a:latin typeface="Arial" panose="020B0604020202020204" pitchFamily="34" charset="0"/>
              <a:cs typeface="Arial" panose="020B0604020202020204" pitchFamily="34" charset="0"/>
            </a:endParaRPr>
          </a:p>
        </p:txBody>
      </p:sp>
      <p:sp>
        <p:nvSpPr>
          <p:cNvPr id="622" name="ZoneTexte 621"/>
          <p:cNvSpPr txBox="1"/>
          <p:nvPr/>
        </p:nvSpPr>
        <p:spPr>
          <a:xfrm rot="18172596">
            <a:off x="6961406" y="2029637"/>
            <a:ext cx="424520"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315280"/>
                </a:solidFill>
                <a:latin typeface="Arial" panose="020B0604020202020204" pitchFamily="34" charset="0"/>
                <a:cs typeface="Arial" panose="020B0604020202020204" pitchFamily="34" charset="0"/>
              </a:rPr>
              <a:t>7</a:t>
            </a:r>
            <a:endParaRPr lang="fr-FR" sz="3200" b="1">
              <a:solidFill>
                <a:srgbClr val="315280"/>
              </a:solidFill>
              <a:latin typeface="Arial" panose="020B0604020202020204" pitchFamily="34" charset="0"/>
              <a:cs typeface="Arial" panose="020B0604020202020204" pitchFamily="34" charset="0"/>
            </a:endParaRPr>
          </a:p>
        </p:txBody>
      </p:sp>
      <p:sp>
        <p:nvSpPr>
          <p:cNvPr id="623" name="ZoneTexte 622"/>
          <p:cNvSpPr txBox="1"/>
          <p:nvPr/>
        </p:nvSpPr>
        <p:spPr>
          <a:xfrm>
            <a:off x="4849378" y="316647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7030A0"/>
                </a:solidFill>
                <a:latin typeface="Arial" panose="020B0604020202020204" pitchFamily="34" charset="0"/>
                <a:cs typeface="Arial" panose="020B0604020202020204" pitchFamily="34" charset="0"/>
              </a:rPr>
              <a:t>2</a:t>
            </a:r>
          </a:p>
        </p:txBody>
      </p:sp>
      <p:sp>
        <p:nvSpPr>
          <p:cNvPr id="624" name="ZoneTexte 623"/>
          <p:cNvSpPr txBox="1"/>
          <p:nvPr/>
        </p:nvSpPr>
        <p:spPr>
          <a:xfrm>
            <a:off x="2966924" y="281034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1</a:t>
            </a:r>
            <a:endParaRPr lang="fr-FR" sz="4000" b="1">
              <a:solidFill>
                <a:srgbClr val="D87D1A"/>
              </a:solidFill>
              <a:latin typeface="Arial" panose="020B0604020202020204" pitchFamily="34" charset="0"/>
              <a:cs typeface="Arial" panose="020B0604020202020204" pitchFamily="34" charset="0"/>
            </a:endParaRPr>
          </a:p>
        </p:txBody>
      </p:sp>
      <p:sp>
        <p:nvSpPr>
          <p:cNvPr id="625" name="ZoneTexte 624"/>
          <p:cNvSpPr txBox="1"/>
          <p:nvPr/>
        </p:nvSpPr>
        <p:spPr>
          <a:xfrm rot="1701911">
            <a:off x="3941693" y="3238238"/>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315280"/>
                </a:solidFill>
                <a:latin typeface="Arial" panose="020B0604020202020204" pitchFamily="34" charset="0"/>
                <a:cs typeface="Arial" panose="020B0604020202020204" pitchFamily="34" charset="0"/>
              </a:rPr>
              <a:t>5</a:t>
            </a:r>
          </a:p>
        </p:txBody>
      </p:sp>
      <p:sp>
        <p:nvSpPr>
          <p:cNvPr id="626" name="ZoneTexte 625"/>
          <p:cNvSpPr txBox="1"/>
          <p:nvPr/>
        </p:nvSpPr>
        <p:spPr>
          <a:xfrm>
            <a:off x="5260959" y="2934583"/>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315280"/>
                </a:solidFill>
                <a:latin typeface="Arial" panose="020B0604020202020204" pitchFamily="34" charset="0"/>
                <a:cs typeface="Arial" panose="020B0604020202020204" pitchFamily="34" charset="0"/>
              </a:rPr>
              <a:t>1</a:t>
            </a:r>
            <a:endParaRPr lang="fr-FR" sz="4400" b="1">
              <a:solidFill>
                <a:srgbClr val="315280"/>
              </a:solidFill>
              <a:latin typeface="Arial" panose="020B0604020202020204" pitchFamily="34" charset="0"/>
              <a:cs typeface="Arial" panose="020B0604020202020204" pitchFamily="34" charset="0"/>
            </a:endParaRPr>
          </a:p>
        </p:txBody>
      </p:sp>
      <p:sp>
        <p:nvSpPr>
          <p:cNvPr id="627" name="ZoneTexte 626"/>
          <p:cNvSpPr txBox="1"/>
          <p:nvPr/>
        </p:nvSpPr>
        <p:spPr>
          <a:xfrm>
            <a:off x="6377015" y="2978537"/>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7030A0"/>
                </a:solidFill>
                <a:latin typeface="Arial" panose="020B0604020202020204" pitchFamily="34" charset="0"/>
                <a:cs typeface="Arial" panose="020B0604020202020204" pitchFamily="34" charset="0"/>
              </a:rPr>
              <a:t>0</a:t>
            </a:r>
            <a:endParaRPr lang="fr-FR" sz="1600" b="1">
              <a:solidFill>
                <a:srgbClr val="7030A0"/>
              </a:solidFill>
              <a:latin typeface="Arial" panose="020B0604020202020204" pitchFamily="34" charset="0"/>
              <a:cs typeface="Arial" panose="020B0604020202020204" pitchFamily="34" charset="0"/>
            </a:endParaRPr>
          </a:p>
        </p:txBody>
      </p:sp>
      <p:sp>
        <p:nvSpPr>
          <p:cNvPr id="628" name="ZoneTexte 627"/>
          <p:cNvSpPr txBox="1"/>
          <p:nvPr/>
        </p:nvSpPr>
        <p:spPr>
          <a:xfrm rot="815327">
            <a:off x="755554" y="3334617"/>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D21D59"/>
                </a:solidFill>
                <a:latin typeface="Arial" panose="020B0604020202020204" pitchFamily="34" charset="0"/>
                <a:cs typeface="Arial" panose="020B0604020202020204" pitchFamily="34" charset="0"/>
              </a:rPr>
              <a:t>2</a:t>
            </a:r>
            <a:endParaRPr lang="fr-FR" sz="2000" b="1">
              <a:solidFill>
                <a:srgbClr val="D21D59"/>
              </a:solidFill>
              <a:latin typeface="Arial" panose="020B0604020202020204" pitchFamily="34" charset="0"/>
              <a:cs typeface="Arial" panose="020B0604020202020204" pitchFamily="34" charset="0"/>
            </a:endParaRPr>
          </a:p>
        </p:txBody>
      </p:sp>
      <p:sp>
        <p:nvSpPr>
          <p:cNvPr id="629" name="ZoneTexte 628"/>
          <p:cNvSpPr txBox="1"/>
          <p:nvPr/>
        </p:nvSpPr>
        <p:spPr>
          <a:xfrm rot="696772">
            <a:off x="360024" y="3021753"/>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87D1A"/>
                </a:solidFill>
                <a:latin typeface="Arial" panose="020B0604020202020204" pitchFamily="34" charset="0"/>
                <a:cs typeface="Arial" panose="020B0604020202020204" pitchFamily="34" charset="0"/>
              </a:rPr>
              <a:t>0</a:t>
            </a:r>
            <a:endParaRPr lang="fr-FR" sz="2400" b="1">
              <a:solidFill>
                <a:srgbClr val="D87D1A"/>
              </a:solidFill>
              <a:latin typeface="Arial" panose="020B0604020202020204" pitchFamily="34" charset="0"/>
              <a:cs typeface="Arial" panose="020B0604020202020204" pitchFamily="34" charset="0"/>
            </a:endParaRPr>
          </a:p>
        </p:txBody>
      </p:sp>
      <p:sp>
        <p:nvSpPr>
          <p:cNvPr id="630" name="ZoneTexte 629"/>
          <p:cNvSpPr txBox="1"/>
          <p:nvPr/>
        </p:nvSpPr>
        <p:spPr>
          <a:xfrm>
            <a:off x="3606522" y="267898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5</a:t>
            </a:r>
            <a:endParaRPr lang="fr-FR" sz="4000" b="1">
              <a:solidFill>
                <a:srgbClr val="D87D1A"/>
              </a:solidFill>
              <a:latin typeface="Arial" panose="020B0604020202020204" pitchFamily="34" charset="0"/>
              <a:cs typeface="Arial" panose="020B0604020202020204" pitchFamily="34" charset="0"/>
            </a:endParaRPr>
          </a:p>
        </p:txBody>
      </p:sp>
      <p:sp>
        <p:nvSpPr>
          <p:cNvPr id="631" name="ZoneTexte 630"/>
          <p:cNvSpPr txBox="1"/>
          <p:nvPr/>
        </p:nvSpPr>
        <p:spPr>
          <a:xfrm rot="1036538">
            <a:off x="3335927" y="2838720"/>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87D1A"/>
                </a:solidFill>
                <a:latin typeface="Arial" panose="020B0604020202020204" pitchFamily="34" charset="0"/>
                <a:cs typeface="Arial" panose="020B0604020202020204" pitchFamily="34" charset="0"/>
              </a:rPr>
              <a:t>2</a:t>
            </a:r>
            <a:endParaRPr lang="fr-FR" sz="2400" b="1">
              <a:solidFill>
                <a:srgbClr val="D87D1A"/>
              </a:solidFill>
              <a:latin typeface="Arial" panose="020B0604020202020204" pitchFamily="34" charset="0"/>
              <a:cs typeface="Arial" panose="020B0604020202020204" pitchFamily="34" charset="0"/>
            </a:endParaRPr>
          </a:p>
        </p:txBody>
      </p:sp>
      <p:sp>
        <p:nvSpPr>
          <p:cNvPr id="632" name="ZoneTexte 631"/>
          <p:cNvSpPr txBox="1"/>
          <p:nvPr/>
        </p:nvSpPr>
        <p:spPr>
          <a:xfrm rot="951320">
            <a:off x="8097704" y="3012310"/>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7030A0"/>
                </a:solidFill>
                <a:latin typeface="Arial" panose="020B0604020202020204" pitchFamily="34" charset="0"/>
                <a:cs typeface="Arial" panose="020B0604020202020204" pitchFamily="34" charset="0"/>
              </a:rPr>
              <a:t>3</a:t>
            </a:r>
            <a:endParaRPr lang="fr-FR" sz="2000" b="1">
              <a:solidFill>
                <a:srgbClr val="7030A0"/>
              </a:solidFill>
              <a:latin typeface="Arial" panose="020B0604020202020204" pitchFamily="34" charset="0"/>
              <a:cs typeface="Arial" panose="020B0604020202020204" pitchFamily="34" charset="0"/>
            </a:endParaRPr>
          </a:p>
        </p:txBody>
      </p:sp>
      <p:sp>
        <p:nvSpPr>
          <p:cNvPr id="633" name="ZoneTexte 632"/>
          <p:cNvSpPr txBox="1"/>
          <p:nvPr/>
        </p:nvSpPr>
        <p:spPr>
          <a:xfrm rot="1701911">
            <a:off x="4191688" y="2751005"/>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E3C803"/>
                </a:solidFill>
                <a:latin typeface="Arial" panose="020B0604020202020204" pitchFamily="34" charset="0"/>
                <a:cs typeface="Arial" panose="020B0604020202020204" pitchFamily="34" charset="0"/>
              </a:rPr>
              <a:t>4</a:t>
            </a:r>
            <a:endParaRPr lang="fr-FR" sz="1600" b="1">
              <a:solidFill>
                <a:srgbClr val="E3C803"/>
              </a:solidFill>
              <a:latin typeface="Arial" panose="020B0604020202020204" pitchFamily="34" charset="0"/>
              <a:cs typeface="Arial" panose="020B0604020202020204" pitchFamily="34" charset="0"/>
            </a:endParaRPr>
          </a:p>
        </p:txBody>
      </p:sp>
      <p:sp>
        <p:nvSpPr>
          <p:cNvPr id="634" name="ZoneTexte 633"/>
          <p:cNvSpPr txBox="1"/>
          <p:nvPr/>
        </p:nvSpPr>
        <p:spPr>
          <a:xfrm rot="1701911">
            <a:off x="2828453" y="3073195"/>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3</a:t>
            </a:r>
            <a:endParaRPr lang="fr-FR" sz="1600" b="1">
              <a:solidFill>
                <a:srgbClr val="315280"/>
              </a:solidFill>
              <a:latin typeface="Arial" panose="020B0604020202020204" pitchFamily="34" charset="0"/>
              <a:cs typeface="Arial" panose="020B0604020202020204" pitchFamily="34" charset="0"/>
            </a:endParaRPr>
          </a:p>
        </p:txBody>
      </p:sp>
      <p:sp>
        <p:nvSpPr>
          <p:cNvPr id="635" name="ZoneTexte 634"/>
          <p:cNvSpPr txBox="1"/>
          <p:nvPr/>
        </p:nvSpPr>
        <p:spPr>
          <a:xfrm>
            <a:off x="7172767" y="272747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636" name="ZoneTexte 635"/>
          <p:cNvSpPr txBox="1"/>
          <p:nvPr/>
        </p:nvSpPr>
        <p:spPr>
          <a:xfrm rot="696772">
            <a:off x="4946061" y="2645389"/>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87D1A"/>
                </a:solidFill>
                <a:latin typeface="Arial" panose="020B0604020202020204" pitchFamily="34" charset="0"/>
                <a:cs typeface="Arial" panose="020B0604020202020204" pitchFamily="34" charset="0"/>
              </a:rPr>
              <a:t>0</a:t>
            </a:r>
            <a:endParaRPr lang="fr-FR" sz="2400" b="1">
              <a:solidFill>
                <a:srgbClr val="D87D1A"/>
              </a:solidFill>
              <a:latin typeface="Arial" panose="020B0604020202020204" pitchFamily="34" charset="0"/>
              <a:cs typeface="Arial" panose="020B0604020202020204" pitchFamily="34" charset="0"/>
            </a:endParaRPr>
          </a:p>
        </p:txBody>
      </p:sp>
      <p:sp>
        <p:nvSpPr>
          <p:cNvPr id="637" name="ZoneTexte 636"/>
          <p:cNvSpPr txBox="1"/>
          <p:nvPr/>
        </p:nvSpPr>
        <p:spPr>
          <a:xfrm rot="1403951">
            <a:off x="7685314" y="1911580"/>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030A0"/>
                </a:solidFill>
                <a:latin typeface="Arial" panose="020B0604020202020204" pitchFamily="34" charset="0"/>
                <a:cs typeface="Arial" panose="020B0604020202020204" pitchFamily="34" charset="0"/>
              </a:rPr>
              <a:t>2</a:t>
            </a:r>
            <a:endParaRPr lang="fr-FR" sz="4400" b="1">
              <a:solidFill>
                <a:srgbClr val="7030A0"/>
              </a:solidFill>
              <a:latin typeface="Arial" panose="020B0604020202020204" pitchFamily="34" charset="0"/>
              <a:cs typeface="Arial" panose="020B0604020202020204" pitchFamily="34" charset="0"/>
            </a:endParaRPr>
          </a:p>
        </p:txBody>
      </p:sp>
      <p:sp>
        <p:nvSpPr>
          <p:cNvPr id="638" name="ZoneTexte 637"/>
          <p:cNvSpPr txBox="1"/>
          <p:nvPr/>
        </p:nvSpPr>
        <p:spPr>
          <a:xfrm>
            <a:off x="8407790" y="2020771"/>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a:solidFill>
                  <a:srgbClr val="2CACD7"/>
                </a:solidFill>
                <a:latin typeface="Arial" panose="020B0604020202020204" pitchFamily="34" charset="0"/>
                <a:cs typeface="Arial" panose="020B0604020202020204" pitchFamily="34" charset="0"/>
              </a:rPr>
              <a:t>0</a:t>
            </a:r>
          </a:p>
        </p:txBody>
      </p:sp>
      <p:sp>
        <p:nvSpPr>
          <p:cNvPr id="639" name="ZoneTexte 638"/>
          <p:cNvSpPr txBox="1"/>
          <p:nvPr/>
        </p:nvSpPr>
        <p:spPr>
          <a:xfrm rot="1623446">
            <a:off x="1194055" y="1759327"/>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87D1A"/>
                </a:solidFill>
                <a:latin typeface="Arial" panose="020B0604020202020204" pitchFamily="34" charset="0"/>
                <a:cs typeface="Arial" panose="020B0604020202020204" pitchFamily="34" charset="0"/>
              </a:rPr>
              <a:t>5</a:t>
            </a:r>
            <a:endParaRPr lang="fr-FR" sz="4800" b="1">
              <a:solidFill>
                <a:srgbClr val="D87D1A"/>
              </a:solidFill>
              <a:latin typeface="Arial" panose="020B0604020202020204" pitchFamily="34" charset="0"/>
              <a:cs typeface="Arial" panose="020B0604020202020204" pitchFamily="34" charset="0"/>
            </a:endParaRPr>
          </a:p>
        </p:txBody>
      </p:sp>
      <p:sp>
        <p:nvSpPr>
          <p:cNvPr id="640" name="ZoneTexte 639"/>
          <p:cNvSpPr txBox="1"/>
          <p:nvPr/>
        </p:nvSpPr>
        <p:spPr>
          <a:xfrm rot="21070354">
            <a:off x="6111631" y="1754372"/>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21D59"/>
                </a:solidFill>
                <a:latin typeface="Arial" panose="020B0604020202020204" pitchFamily="34" charset="0"/>
                <a:cs typeface="Arial" panose="020B0604020202020204" pitchFamily="34" charset="0"/>
              </a:rPr>
              <a:t>4</a:t>
            </a:r>
            <a:endParaRPr lang="fr-FR" sz="4800" b="1">
              <a:solidFill>
                <a:srgbClr val="D21D59"/>
              </a:solidFill>
              <a:latin typeface="Arial" panose="020B0604020202020204" pitchFamily="34" charset="0"/>
              <a:cs typeface="Arial" panose="020B0604020202020204" pitchFamily="34" charset="0"/>
            </a:endParaRPr>
          </a:p>
        </p:txBody>
      </p:sp>
      <p:sp>
        <p:nvSpPr>
          <p:cNvPr id="641" name="ZoneTexte 640"/>
          <p:cNvSpPr txBox="1"/>
          <p:nvPr/>
        </p:nvSpPr>
        <p:spPr>
          <a:xfrm rot="367413">
            <a:off x="7566929" y="1848246"/>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4</a:t>
            </a:r>
            <a:endParaRPr lang="fr-FR" sz="3600" b="1">
              <a:solidFill>
                <a:srgbClr val="E3C803"/>
              </a:solidFill>
              <a:latin typeface="Arial" panose="020B0604020202020204" pitchFamily="34" charset="0"/>
              <a:cs typeface="Arial" panose="020B0604020202020204" pitchFamily="34" charset="0"/>
            </a:endParaRPr>
          </a:p>
        </p:txBody>
      </p:sp>
      <p:sp>
        <p:nvSpPr>
          <p:cNvPr id="642" name="ZoneTexte 641"/>
          <p:cNvSpPr txBox="1"/>
          <p:nvPr/>
        </p:nvSpPr>
        <p:spPr>
          <a:xfrm>
            <a:off x="26413" y="2175853"/>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8</a:t>
            </a:r>
            <a:endParaRPr lang="fr-FR" sz="1400" b="1">
              <a:solidFill>
                <a:srgbClr val="73A545"/>
              </a:solidFill>
              <a:latin typeface="Arial" panose="020B0604020202020204" pitchFamily="34" charset="0"/>
              <a:cs typeface="Arial" panose="020B0604020202020204" pitchFamily="34" charset="0"/>
            </a:endParaRPr>
          </a:p>
        </p:txBody>
      </p:sp>
      <p:sp>
        <p:nvSpPr>
          <p:cNvPr id="643" name="ZoneTexte 642"/>
          <p:cNvSpPr txBox="1"/>
          <p:nvPr/>
        </p:nvSpPr>
        <p:spPr>
          <a:xfrm rot="575771">
            <a:off x="5838958" y="1854890"/>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315280"/>
                </a:solidFill>
                <a:latin typeface="Arial" panose="020B0604020202020204" pitchFamily="34" charset="0"/>
                <a:cs typeface="Arial" panose="020B0604020202020204" pitchFamily="34" charset="0"/>
              </a:rPr>
              <a:t>1</a:t>
            </a:r>
            <a:endParaRPr lang="fr-FR" sz="4400" b="1">
              <a:solidFill>
                <a:srgbClr val="315280"/>
              </a:solidFill>
              <a:latin typeface="Arial" panose="020B0604020202020204" pitchFamily="34" charset="0"/>
              <a:cs typeface="Arial" panose="020B0604020202020204" pitchFamily="34" charset="0"/>
            </a:endParaRPr>
          </a:p>
        </p:txBody>
      </p:sp>
      <p:sp>
        <p:nvSpPr>
          <p:cNvPr id="644" name="ZoneTexte 643"/>
          <p:cNvSpPr txBox="1"/>
          <p:nvPr/>
        </p:nvSpPr>
        <p:spPr>
          <a:xfrm>
            <a:off x="5098661" y="176968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7</a:t>
            </a:r>
            <a:endParaRPr lang="fr-FR" sz="4000" b="1">
              <a:solidFill>
                <a:srgbClr val="2CACD7"/>
              </a:solidFill>
              <a:latin typeface="Arial" panose="020B0604020202020204" pitchFamily="34" charset="0"/>
              <a:cs typeface="Arial" panose="020B0604020202020204" pitchFamily="34" charset="0"/>
            </a:endParaRPr>
          </a:p>
        </p:txBody>
      </p:sp>
      <p:sp>
        <p:nvSpPr>
          <p:cNvPr id="645" name="ZoneTexte 644"/>
          <p:cNvSpPr txBox="1"/>
          <p:nvPr/>
        </p:nvSpPr>
        <p:spPr>
          <a:xfrm>
            <a:off x="3801458" y="181687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4</a:t>
            </a:r>
            <a:endParaRPr lang="fr-FR" sz="6600" b="1">
              <a:solidFill>
                <a:srgbClr val="73A545"/>
              </a:solidFill>
              <a:latin typeface="Arial" panose="020B0604020202020204" pitchFamily="34" charset="0"/>
              <a:cs typeface="Arial" panose="020B0604020202020204" pitchFamily="34" charset="0"/>
            </a:endParaRPr>
          </a:p>
        </p:txBody>
      </p:sp>
      <p:sp>
        <p:nvSpPr>
          <p:cNvPr id="646" name="ZoneTexte 645"/>
          <p:cNvSpPr txBox="1"/>
          <p:nvPr/>
        </p:nvSpPr>
        <p:spPr>
          <a:xfrm>
            <a:off x="5545720" y="1627375"/>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87D1A"/>
                </a:solidFill>
                <a:latin typeface="Arial" panose="020B0604020202020204" pitchFamily="34" charset="0"/>
                <a:cs typeface="Arial" panose="020B0604020202020204" pitchFamily="34" charset="0"/>
              </a:rPr>
              <a:t>8</a:t>
            </a:r>
            <a:endParaRPr lang="fr-FR" sz="4000" b="1">
              <a:solidFill>
                <a:srgbClr val="D87D1A"/>
              </a:solidFill>
              <a:latin typeface="Arial" panose="020B0604020202020204" pitchFamily="34" charset="0"/>
              <a:cs typeface="Arial" panose="020B0604020202020204" pitchFamily="34" charset="0"/>
            </a:endParaRPr>
          </a:p>
        </p:txBody>
      </p:sp>
      <p:sp>
        <p:nvSpPr>
          <p:cNvPr id="647" name="ZoneTexte 646"/>
          <p:cNvSpPr txBox="1"/>
          <p:nvPr/>
        </p:nvSpPr>
        <p:spPr>
          <a:xfrm rot="1036538">
            <a:off x="4443356" y="161541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9</a:t>
            </a:r>
            <a:endParaRPr lang="fr-FR" sz="4000" b="1">
              <a:solidFill>
                <a:srgbClr val="73A545"/>
              </a:solidFill>
              <a:latin typeface="Arial" panose="020B0604020202020204" pitchFamily="34" charset="0"/>
              <a:cs typeface="Arial" panose="020B0604020202020204" pitchFamily="34" charset="0"/>
            </a:endParaRPr>
          </a:p>
        </p:txBody>
      </p:sp>
      <p:sp>
        <p:nvSpPr>
          <p:cNvPr id="648" name="ZoneTexte 647"/>
          <p:cNvSpPr txBox="1"/>
          <p:nvPr/>
        </p:nvSpPr>
        <p:spPr>
          <a:xfrm rot="20227919">
            <a:off x="1961471" y="1817041"/>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2CACD7"/>
                </a:solidFill>
                <a:latin typeface="Arial" panose="020B0604020202020204" pitchFamily="34" charset="0"/>
                <a:cs typeface="Arial" panose="020B0604020202020204" pitchFamily="34" charset="0"/>
              </a:rPr>
              <a:t>8</a:t>
            </a:r>
            <a:endParaRPr lang="fr-FR" sz="4400" b="1">
              <a:solidFill>
                <a:srgbClr val="2CACD7"/>
              </a:solidFill>
              <a:latin typeface="Arial" panose="020B0604020202020204" pitchFamily="34" charset="0"/>
              <a:cs typeface="Arial" panose="020B0604020202020204" pitchFamily="34" charset="0"/>
            </a:endParaRPr>
          </a:p>
        </p:txBody>
      </p:sp>
      <p:sp>
        <p:nvSpPr>
          <p:cNvPr id="649" name="ZoneTexte 648"/>
          <p:cNvSpPr txBox="1"/>
          <p:nvPr/>
        </p:nvSpPr>
        <p:spPr>
          <a:xfrm rot="19548310">
            <a:off x="3991132" y="4539461"/>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C4027C"/>
                </a:solidFill>
                <a:latin typeface="Arial" panose="020B0604020202020204" pitchFamily="34" charset="0"/>
                <a:cs typeface="Arial" panose="020B0604020202020204" pitchFamily="34" charset="0"/>
              </a:rPr>
              <a:t>5</a:t>
            </a:r>
            <a:endParaRPr lang="fr-FR" sz="6600" b="1">
              <a:solidFill>
                <a:srgbClr val="C4027C"/>
              </a:solidFill>
              <a:latin typeface="Arial" panose="020B0604020202020204" pitchFamily="34" charset="0"/>
              <a:cs typeface="Arial" panose="020B0604020202020204" pitchFamily="34" charset="0"/>
            </a:endParaRPr>
          </a:p>
        </p:txBody>
      </p:sp>
      <p:sp>
        <p:nvSpPr>
          <p:cNvPr id="650" name="ZoneTexte 649"/>
          <p:cNvSpPr txBox="1"/>
          <p:nvPr/>
        </p:nvSpPr>
        <p:spPr>
          <a:xfrm rot="4438998">
            <a:off x="2961540" y="5064913"/>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3</a:t>
            </a:r>
            <a:endParaRPr lang="fr-FR" sz="2400" b="1">
              <a:solidFill>
                <a:srgbClr val="E3C803"/>
              </a:solidFill>
              <a:latin typeface="Arial" panose="020B0604020202020204" pitchFamily="34" charset="0"/>
              <a:cs typeface="Arial" panose="020B0604020202020204" pitchFamily="34" charset="0"/>
            </a:endParaRPr>
          </a:p>
        </p:txBody>
      </p:sp>
      <p:sp>
        <p:nvSpPr>
          <p:cNvPr id="651" name="ZoneTexte 650"/>
          <p:cNvSpPr txBox="1"/>
          <p:nvPr/>
        </p:nvSpPr>
        <p:spPr>
          <a:xfrm rot="1403951">
            <a:off x="2514132" y="4161371"/>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2CACD7"/>
                </a:solidFill>
                <a:latin typeface="Arial" panose="020B0604020202020204" pitchFamily="34" charset="0"/>
                <a:cs typeface="Arial" panose="020B0604020202020204" pitchFamily="34" charset="0"/>
              </a:rPr>
              <a:t>4</a:t>
            </a:r>
          </a:p>
        </p:txBody>
      </p:sp>
      <p:sp>
        <p:nvSpPr>
          <p:cNvPr id="652" name="ZoneTexte 651"/>
          <p:cNvSpPr txBox="1"/>
          <p:nvPr/>
        </p:nvSpPr>
        <p:spPr>
          <a:xfrm>
            <a:off x="3063110" y="415798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87D1A"/>
                </a:solidFill>
                <a:latin typeface="Arial" panose="020B0604020202020204" pitchFamily="34" charset="0"/>
                <a:cs typeface="Arial" panose="020B0604020202020204" pitchFamily="34" charset="0"/>
              </a:rPr>
              <a:t>2</a:t>
            </a:r>
            <a:endParaRPr lang="fr-FR" sz="1400" b="1">
              <a:solidFill>
                <a:srgbClr val="D87D1A"/>
              </a:solidFill>
              <a:latin typeface="Arial" panose="020B0604020202020204" pitchFamily="34" charset="0"/>
              <a:cs typeface="Arial" panose="020B0604020202020204" pitchFamily="34" charset="0"/>
            </a:endParaRPr>
          </a:p>
        </p:txBody>
      </p:sp>
      <p:sp>
        <p:nvSpPr>
          <p:cNvPr id="653" name="ZoneTexte 652"/>
          <p:cNvSpPr txBox="1"/>
          <p:nvPr/>
        </p:nvSpPr>
        <p:spPr>
          <a:xfrm rot="20402848">
            <a:off x="4708765" y="424299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2CACD7"/>
                </a:solidFill>
                <a:latin typeface="Arial" panose="020B0604020202020204" pitchFamily="34" charset="0"/>
                <a:cs typeface="Arial" panose="020B0604020202020204" pitchFamily="34" charset="0"/>
              </a:rPr>
              <a:t>7</a:t>
            </a:r>
            <a:endParaRPr lang="fr-FR" sz="1400" b="1">
              <a:solidFill>
                <a:srgbClr val="2CACD7"/>
              </a:solidFill>
              <a:latin typeface="Arial" panose="020B0604020202020204" pitchFamily="34" charset="0"/>
              <a:cs typeface="Arial" panose="020B0604020202020204" pitchFamily="34" charset="0"/>
            </a:endParaRPr>
          </a:p>
        </p:txBody>
      </p:sp>
      <p:sp>
        <p:nvSpPr>
          <p:cNvPr id="654" name="ZoneTexte 653"/>
          <p:cNvSpPr txBox="1"/>
          <p:nvPr/>
        </p:nvSpPr>
        <p:spPr>
          <a:xfrm rot="21099620">
            <a:off x="5203669" y="426524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0</a:t>
            </a:r>
            <a:endParaRPr lang="fr-FR" sz="4000" b="1">
              <a:solidFill>
                <a:srgbClr val="E3C803"/>
              </a:solidFill>
              <a:latin typeface="Arial" panose="020B0604020202020204" pitchFamily="34" charset="0"/>
              <a:cs typeface="Arial" panose="020B0604020202020204" pitchFamily="34" charset="0"/>
            </a:endParaRPr>
          </a:p>
        </p:txBody>
      </p:sp>
      <p:sp>
        <p:nvSpPr>
          <p:cNvPr id="655" name="ZoneTexte 654"/>
          <p:cNvSpPr txBox="1"/>
          <p:nvPr/>
        </p:nvSpPr>
        <p:spPr>
          <a:xfrm>
            <a:off x="6823165" y="405644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8</a:t>
            </a:r>
            <a:endParaRPr lang="fr-FR" sz="1400" b="1">
              <a:solidFill>
                <a:srgbClr val="73A545"/>
              </a:solidFill>
              <a:latin typeface="Arial" panose="020B0604020202020204" pitchFamily="34" charset="0"/>
              <a:cs typeface="Arial" panose="020B0604020202020204" pitchFamily="34" charset="0"/>
            </a:endParaRPr>
          </a:p>
        </p:txBody>
      </p:sp>
      <p:sp>
        <p:nvSpPr>
          <p:cNvPr id="656" name="ZoneTexte 655"/>
          <p:cNvSpPr txBox="1"/>
          <p:nvPr/>
        </p:nvSpPr>
        <p:spPr>
          <a:xfrm rot="1701911">
            <a:off x="5155955" y="4293594"/>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73A545"/>
                </a:solidFill>
                <a:latin typeface="Arial" panose="020B0604020202020204" pitchFamily="34" charset="0"/>
                <a:cs typeface="Arial" panose="020B0604020202020204" pitchFamily="34" charset="0"/>
              </a:rPr>
              <a:t>5</a:t>
            </a:r>
          </a:p>
        </p:txBody>
      </p:sp>
      <p:sp>
        <p:nvSpPr>
          <p:cNvPr id="657" name="ZoneTexte 656"/>
          <p:cNvSpPr txBox="1"/>
          <p:nvPr/>
        </p:nvSpPr>
        <p:spPr>
          <a:xfrm rot="404799">
            <a:off x="3467500" y="4263254"/>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73A545"/>
                </a:solidFill>
                <a:latin typeface="Arial" panose="020B0604020202020204" pitchFamily="34" charset="0"/>
                <a:cs typeface="Arial" panose="020B0604020202020204" pitchFamily="34" charset="0"/>
              </a:rPr>
              <a:t>0</a:t>
            </a:r>
            <a:endParaRPr lang="fr-FR" sz="3200" b="1">
              <a:solidFill>
                <a:srgbClr val="73A545"/>
              </a:solidFill>
              <a:latin typeface="Arial" panose="020B0604020202020204" pitchFamily="34" charset="0"/>
              <a:cs typeface="Arial" panose="020B0604020202020204" pitchFamily="34" charset="0"/>
            </a:endParaRPr>
          </a:p>
        </p:txBody>
      </p:sp>
      <p:sp>
        <p:nvSpPr>
          <p:cNvPr id="658" name="Rectangle 657"/>
          <p:cNvSpPr/>
          <p:nvPr/>
        </p:nvSpPr>
        <p:spPr>
          <a:xfrm>
            <a:off x="1787658" y="4048284"/>
            <a:ext cx="312906" cy="369332"/>
          </a:xfrm>
          <a:prstGeom prst="rect">
            <a:avLst/>
          </a:prstGeom>
        </p:spPr>
        <p:txBody>
          <a:bodyPr wrap="none">
            <a:spAutoFit/>
          </a:bodyPr>
          <a:lstStyle/>
          <a:p>
            <a:r>
              <a:rPr lang="fr-FR" b="1" smtClean="0">
                <a:solidFill>
                  <a:srgbClr val="2CACD7"/>
                </a:solidFill>
                <a:latin typeface="Arial" panose="020B0604020202020204" pitchFamily="34" charset="0"/>
                <a:cs typeface="Arial" panose="020B0604020202020204" pitchFamily="34" charset="0"/>
              </a:rPr>
              <a:t>6</a:t>
            </a:r>
            <a:endParaRPr lang="fr-FR" b="1">
              <a:solidFill>
                <a:srgbClr val="2CACD7"/>
              </a:solidFill>
              <a:latin typeface="Arial" panose="020B0604020202020204" pitchFamily="34" charset="0"/>
              <a:cs typeface="Arial" panose="020B0604020202020204" pitchFamily="34" charset="0"/>
            </a:endParaRPr>
          </a:p>
        </p:txBody>
      </p:sp>
      <p:sp>
        <p:nvSpPr>
          <p:cNvPr id="659" name="ZoneTexte 658"/>
          <p:cNvSpPr txBox="1"/>
          <p:nvPr/>
        </p:nvSpPr>
        <p:spPr>
          <a:xfrm rot="367413">
            <a:off x="8784256" y="3945753"/>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E3C803"/>
                </a:solidFill>
                <a:latin typeface="Arial" panose="020B0604020202020204" pitchFamily="34" charset="0"/>
                <a:cs typeface="Arial" panose="020B0604020202020204" pitchFamily="34" charset="0"/>
              </a:rPr>
              <a:t>4</a:t>
            </a:r>
            <a:endParaRPr lang="fr-FR" sz="4800" b="1">
              <a:solidFill>
                <a:srgbClr val="E3C803"/>
              </a:solidFill>
              <a:latin typeface="Arial" panose="020B0604020202020204" pitchFamily="34" charset="0"/>
              <a:cs typeface="Arial" panose="020B0604020202020204" pitchFamily="34" charset="0"/>
            </a:endParaRPr>
          </a:p>
        </p:txBody>
      </p:sp>
      <p:sp>
        <p:nvSpPr>
          <p:cNvPr id="660" name="ZoneTexte 659"/>
          <p:cNvSpPr txBox="1"/>
          <p:nvPr/>
        </p:nvSpPr>
        <p:spPr>
          <a:xfrm>
            <a:off x="4481511" y="4245434"/>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C4027C"/>
                </a:solidFill>
                <a:latin typeface="Arial" panose="020B0604020202020204" pitchFamily="34" charset="0"/>
                <a:cs typeface="Arial" panose="020B0604020202020204" pitchFamily="34" charset="0"/>
              </a:rPr>
              <a:t>6</a:t>
            </a:r>
            <a:endParaRPr lang="fr-FR" sz="4800" b="1">
              <a:solidFill>
                <a:srgbClr val="C4027C"/>
              </a:solidFill>
              <a:latin typeface="Arial" panose="020B0604020202020204" pitchFamily="34" charset="0"/>
              <a:cs typeface="Arial" panose="020B0604020202020204" pitchFamily="34" charset="0"/>
            </a:endParaRPr>
          </a:p>
        </p:txBody>
      </p:sp>
      <p:sp>
        <p:nvSpPr>
          <p:cNvPr id="661" name="ZoneTexte 660"/>
          <p:cNvSpPr txBox="1"/>
          <p:nvPr/>
        </p:nvSpPr>
        <p:spPr>
          <a:xfrm>
            <a:off x="5419075" y="4057251"/>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C4027C"/>
                </a:solidFill>
                <a:latin typeface="Arial" panose="020B0604020202020204" pitchFamily="34" charset="0"/>
                <a:cs typeface="Arial" panose="020B0604020202020204" pitchFamily="34" charset="0"/>
              </a:rPr>
              <a:t>8</a:t>
            </a:r>
            <a:endParaRPr lang="fr-FR" sz="3200" b="1">
              <a:solidFill>
                <a:srgbClr val="C4027C"/>
              </a:solidFill>
              <a:latin typeface="Arial" panose="020B0604020202020204" pitchFamily="34" charset="0"/>
              <a:cs typeface="Arial" panose="020B0604020202020204" pitchFamily="34" charset="0"/>
            </a:endParaRPr>
          </a:p>
        </p:txBody>
      </p:sp>
      <p:sp>
        <p:nvSpPr>
          <p:cNvPr id="662" name="ZoneTexte 661"/>
          <p:cNvSpPr txBox="1"/>
          <p:nvPr/>
        </p:nvSpPr>
        <p:spPr>
          <a:xfrm>
            <a:off x="6699838" y="387028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9</a:t>
            </a:r>
            <a:endParaRPr lang="fr-FR" sz="1400" b="1">
              <a:solidFill>
                <a:srgbClr val="E3C803"/>
              </a:solidFill>
              <a:latin typeface="Arial" panose="020B0604020202020204" pitchFamily="34" charset="0"/>
              <a:cs typeface="Arial" panose="020B0604020202020204" pitchFamily="34" charset="0"/>
            </a:endParaRPr>
          </a:p>
        </p:txBody>
      </p:sp>
      <p:sp>
        <p:nvSpPr>
          <p:cNvPr id="663" name="ZoneTexte 662"/>
          <p:cNvSpPr txBox="1"/>
          <p:nvPr/>
        </p:nvSpPr>
        <p:spPr>
          <a:xfrm>
            <a:off x="1453144" y="4198854"/>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4</a:t>
            </a:r>
            <a:endParaRPr lang="fr-FR" sz="4000" b="1">
              <a:solidFill>
                <a:srgbClr val="7030A0"/>
              </a:solidFill>
              <a:latin typeface="Arial" panose="020B0604020202020204" pitchFamily="34" charset="0"/>
              <a:cs typeface="Arial" panose="020B0604020202020204" pitchFamily="34" charset="0"/>
            </a:endParaRPr>
          </a:p>
        </p:txBody>
      </p:sp>
      <p:sp>
        <p:nvSpPr>
          <p:cNvPr id="664" name="ZoneTexte 663"/>
          <p:cNvSpPr txBox="1"/>
          <p:nvPr/>
        </p:nvSpPr>
        <p:spPr>
          <a:xfrm rot="20402848">
            <a:off x="963208" y="419181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4</a:t>
            </a:r>
            <a:endParaRPr lang="fr-FR" sz="1400" b="1">
              <a:solidFill>
                <a:srgbClr val="E3C803"/>
              </a:solidFill>
              <a:latin typeface="Arial" panose="020B0604020202020204" pitchFamily="34" charset="0"/>
              <a:cs typeface="Arial" panose="020B0604020202020204" pitchFamily="34" charset="0"/>
            </a:endParaRPr>
          </a:p>
        </p:txBody>
      </p:sp>
      <p:sp>
        <p:nvSpPr>
          <p:cNvPr id="665" name="Rectangle 664"/>
          <p:cNvSpPr/>
          <p:nvPr/>
        </p:nvSpPr>
        <p:spPr>
          <a:xfrm>
            <a:off x="5212081" y="1576934"/>
            <a:ext cx="356188" cy="461665"/>
          </a:xfrm>
          <a:prstGeom prst="rect">
            <a:avLst/>
          </a:prstGeom>
        </p:spPr>
        <p:txBody>
          <a:bodyPr wrap="none">
            <a:spAutoFit/>
          </a:bodyPr>
          <a:lstStyle/>
          <a:p>
            <a:r>
              <a:rPr lang="fr-FR" sz="2400" b="1">
                <a:solidFill>
                  <a:srgbClr val="7030A0"/>
                </a:solidFill>
                <a:latin typeface="Arial" panose="020B0604020202020204" pitchFamily="34" charset="0"/>
                <a:cs typeface="Arial" panose="020B0604020202020204" pitchFamily="34" charset="0"/>
              </a:rPr>
              <a:t>2</a:t>
            </a:r>
          </a:p>
        </p:txBody>
      </p:sp>
      <p:sp>
        <p:nvSpPr>
          <p:cNvPr id="666" name="ZoneTexte 665"/>
          <p:cNvSpPr txBox="1"/>
          <p:nvPr/>
        </p:nvSpPr>
        <p:spPr>
          <a:xfrm>
            <a:off x="5204272" y="406434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667" name="ZoneTexte 666"/>
          <p:cNvSpPr txBox="1"/>
          <p:nvPr/>
        </p:nvSpPr>
        <p:spPr>
          <a:xfrm>
            <a:off x="5521586" y="4210671"/>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0</a:t>
            </a:r>
            <a:endParaRPr lang="fr-FR" sz="1400" b="1">
              <a:solidFill>
                <a:srgbClr val="D21D59"/>
              </a:solidFill>
              <a:latin typeface="Arial" panose="020B0604020202020204" pitchFamily="34" charset="0"/>
              <a:cs typeface="Arial" panose="020B0604020202020204" pitchFamily="34" charset="0"/>
            </a:endParaRPr>
          </a:p>
        </p:txBody>
      </p:sp>
      <p:sp>
        <p:nvSpPr>
          <p:cNvPr id="668" name="Rectangle 667"/>
          <p:cNvSpPr/>
          <p:nvPr/>
        </p:nvSpPr>
        <p:spPr>
          <a:xfrm>
            <a:off x="7676400" y="4208520"/>
            <a:ext cx="441146" cy="646331"/>
          </a:xfrm>
          <a:prstGeom prst="rect">
            <a:avLst/>
          </a:prstGeom>
        </p:spPr>
        <p:txBody>
          <a:bodyPr wrap="none">
            <a:spAutoFit/>
          </a:bodyPr>
          <a:lstStyle/>
          <a:p>
            <a:r>
              <a:rPr lang="fr-FR" sz="3600" b="1" smtClean="0">
                <a:solidFill>
                  <a:srgbClr val="D21D59"/>
                </a:solidFill>
                <a:latin typeface="Arial" panose="020B0604020202020204" pitchFamily="34" charset="0"/>
                <a:cs typeface="Arial" panose="020B0604020202020204" pitchFamily="34" charset="0"/>
              </a:rPr>
              <a:t>5</a:t>
            </a:r>
            <a:endParaRPr lang="fr-FR" sz="3600" b="1">
              <a:solidFill>
                <a:srgbClr val="D21D59"/>
              </a:solidFill>
              <a:latin typeface="Arial" panose="020B0604020202020204" pitchFamily="34" charset="0"/>
              <a:cs typeface="Arial" panose="020B0604020202020204" pitchFamily="34" charset="0"/>
            </a:endParaRPr>
          </a:p>
        </p:txBody>
      </p:sp>
      <p:sp>
        <p:nvSpPr>
          <p:cNvPr id="669" name="ZoneTexte 668"/>
          <p:cNvSpPr txBox="1"/>
          <p:nvPr/>
        </p:nvSpPr>
        <p:spPr>
          <a:xfrm rot="1077558">
            <a:off x="4593025" y="477552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4</a:t>
            </a:r>
            <a:endParaRPr lang="fr-FR" sz="4000" b="1">
              <a:solidFill>
                <a:srgbClr val="315280"/>
              </a:solidFill>
              <a:latin typeface="Arial" panose="020B0604020202020204" pitchFamily="34" charset="0"/>
              <a:cs typeface="Arial" panose="020B0604020202020204" pitchFamily="34" charset="0"/>
            </a:endParaRPr>
          </a:p>
        </p:txBody>
      </p:sp>
      <p:sp>
        <p:nvSpPr>
          <p:cNvPr id="670" name="ZoneTexte 669"/>
          <p:cNvSpPr txBox="1"/>
          <p:nvPr/>
        </p:nvSpPr>
        <p:spPr>
          <a:xfrm>
            <a:off x="3009584" y="403337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a:solidFill>
                  <a:srgbClr val="7030A0"/>
                </a:solidFill>
                <a:latin typeface="Arial" panose="020B0604020202020204" pitchFamily="34" charset="0"/>
                <a:cs typeface="Arial" panose="020B0604020202020204" pitchFamily="34" charset="0"/>
              </a:rPr>
              <a:t>5</a:t>
            </a:r>
          </a:p>
        </p:txBody>
      </p:sp>
      <p:sp>
        <p:nvSpPr>
          <p:cNvPr id="671" name="ZoneTexte 670"/>
          <p:cNvSpPr txBox="1"/>
          <p:nvPr/>
        </p:nvSpPr>
        <p:spPr>
          <a:xfrm rot="20670056">
            <a:off x="8119336" y="4077040"/>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D87D1A"/>
                </a:solidFill>
                <a:latin typeface="Arial" panose="020B0604020202020204" pitchFamily="34" charset="0"/>
                <a:cs typeface="Arial" panose="020B0604020202020204" pitchFamily="34" charset="0"/>
              </a:rPr>
              <a:t>2</a:t>
            </a:r>
            <a:endParaRPr lang="fr-FR" sz="3200" b="1">
              <a:solidFill>
                <a:srgbClr val="D87D1A"/>
              </a:solidFill>
              <a:latin typeface="Arial" panose="020B0604020202020204" pitchFamily="34" charset="0"/>
              <a:cs typeface="Arial" panose="020B0604020202020204" pitchFamily="34" charset="0"/>
            </a:endParaRPr>
          </a:p>
        </p:txBody>
      </p:sp>
      <p:sp>
        <p:nvSpPr>
          <p:cNvPr id="672" name="Rectangle 671"/>
          <p:cNvSpPr/>
          <p:nvPr/>
        </p:nvSpPr>
        <p:spPr>
          <a:xfrm>
            <a:off x="1044566" y="4673072"/>
            <a:ext cx="470000" cy="707886"/>
          </a:xfrm>
          <a:prstGeom prst="rect">
            <a:avLst/>
          </a:prstGeom>
        </p:spPr>
        <p:txBody>
          <a:bodyPr wrap="none">
            <a:spAutoFit/>
          </a:bodyPr>
          <a:lstStyle/>
          <a:p>
            <a:r>
              <a:rPr lang="fr-FR" sz="4000" b="1">
                <a:solidFill>
                  <a:srgbClr val="315280"/>
                </a:solidFill>
                <a:latin typeface="Arial" panose="020B0604020202020204" pitchFamily="34" charset="0"/>
                <a:cs typeface="Arial" panose="020B0604020202020204" pitchFamily="34" charset="0"/>
              </a:rPr>
              <a:t>2</a:t>
            </a:r>
          </a:p>
        </p:txBody>
      </p:sp>
      <p:sp>
        <p:nvSpPr>
          <p:cNvPr id="673" name="ZoneTexte 672"/>
          <p:cNvSpPr txBox="1"/>
          <p:nvPr/>
        </p:nvSpPr>
        <p:spPr>
          <a:xfrm>
            <a:off x="3995409" y="401250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674" name="ZoneTexte 673"/>
          <p:cNvSpPr txBox="1"/>
          <p:nvPr/>
        </p:nvSpPr>
        <p:spPr>
          <a:xfrm>
            <a:off x="3995409" y="4012504"/>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030A0"/>
                </a:solidFill>
                <a:latin typeface="Arial" panose="020B0604020202020204" pitchFamily="34" charset="0"/>
                <a:cs typeface="Arial" panose="020B0604020202020204" pitchFamily="34" charset="0"/>
              </a:rPr>
              <a:t>7</a:t>
            </a:r>
            <a:endParaRPr lang="fr-FR" sz="1400" b="1">
              <a:solidFill>
                <a:srgbClr val="7030A0"/>
              </a:solidFill>
              <a:latin typeface="Arial" panose="020B0604020202020204" pitchFamily="34" charset="0"/>
              <a:cs typeface="Arial" panose="020B0604020202020204" pitchFamily="34" charset="0"/>
            </a:endParaRPr>
          </a:p>
        </p:txBody>
      </p:sp>
      <p:sp>
        <p:nvSpPr>
          <p:cNvPr id="675" name="ZoneTexte 674"/>
          <p:cNvSpPr txBox="1"/>
          <p:nvPr/>
        </p:nvSpPr>
        <p:spPr>
          <a:xfrm rot="1701911">
            <a:off x="5085145" y="4406387"/>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7030A0"/>
                </a:solidFill>
                <a:latin typeface="Arial" panose="020B0604020202020204" pitchFamily="34" charset="0"/>
                <a:cs typeface="Arial" panose="020B0604020202020204" pitchFamily="34" charset="0"/>
              </a:rPr>
              <a:t>6</a:t>
            </a:r>
            <a:endParaRPr lang="fr-FR" sz="1600" b="1">
              <a:solidFill>
                <a:srgbClr val="7030A0"/>
              </a:solidFill>
              <a:latin typeface="Arial" panose="020B0604020202020204" pitchFamily="34" charset="0"/>
              <a:cs typeface="Arial" panose="020B0604020202020204" pitchFamily="34" charset="0"/>
            </a:endParaRPr>
          </a:p>
        </p:txBody>
      </p:sp>
      <p:sp>
        <p:nvSpPr>
          <p:cNvPr id="676" name="Rectangle 675"/>
          <p:cNvSpPr/>
          <p:nvPr/>
        </p:nvSpPr>
        <p:spPr>
          <a:xfrm>
            <a:off x="5933138" y="4144949"/>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9</a:t>
            </a:r>
            <a:endParaRPr lang="fr-FR" b="1">
              <a:solidFill>
                <a:srgbClr val="D21D59"/>
              </a:solidFill>
              <a:latin typeface="Arial" panose="020B0604020202020204" pitchFamily="34" charset="0"/>
              <a:cs typeface="Arial" panose="020B0604020202020204" pitchFamily="34" charset="0"/>
            </a:endParaRPr>
          </a:p>
        </p:txBody>
      </p:sp>
      <p:sp>
        <p:nvSpPr>
          <p:cNvPr id="677" name="ZoneTexte 676"/>
          <p:cNvSpPr txBox="1"/>
          <p:nvPr/>
        </p:nvSpPr>
        <p:spPr>
          <a:xfrm rot="1701911">
            <a:off x="5717886" y="5313350"/>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E3C803"/>
                </a:solidFill>
                <a:latin typeface="Arial" panose="020B0604020202020204" pitchFamily="34" charset="0"/>
                <a:cs typeface="Arial" panose="020B0604020202020204" pitchFamily="34" charset="0"/>
              </a:rPr>
              <a:t>5</a:t>
            </a:r>
          </a:p>
        </p:txBody>
      </p:sp>
      <p:sp>
        <p:nvSpPr>
          <p:cNvPr id="678" name="Rectangle 677"/>
          <p:cNvSpPr/>
          <p:nvPr/>
        </p:nvSpPr>
        <p:spPr>
          <a:xfrm rot="560459">
            <a:off x="275097" y="4343474"/>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0</a:t>
            </a:r>
            <a:endParaRPr lang="fr-FR" b="1">
              <a:solidFill>
                <a:srgbClr val="D21D59"/>
              </a:solidFill>
              <a:latin typeface="Arial" panose="020B0604020202020204" pitchFamily="34" charset="0"/>
              <a:cs typeface="Arial" panose="020B0604020202020204" pitchFamily="34" charset="0"/>
            </a:endParaRPr>
          </a:p>
        </p:txBody>
      </p:sp>
      <p:sp>
        <p:nvSpPr>
          <p:cNvPr id="679" name="ZoneTexte 678"/>
          <p:cNvSpPr txBox="1"/>
          <p:nvPr/>
        </p:nvSpPr>
        <p:spPr>
          <a:xfrm>
            <a:off x="190796" y="407036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9</a:t>
            </a:r>
            <a:endParaRPr lang="fr-FR" sz="1400" b="1">
              <a:solidFill>
                <a:srgbClr val="315280"/>
              </a:solidFill>
              <a:latin typeface="Arial" panose="020B0604020202020204" pitchFamily="34" charset="0"/>
              <a:cs typeface="Arial" panose="020B0604020202020204" pitchFamily="34" charset="0"/>
            </a:endParaRPr>
          </a:p>
        </p:txBody>
      </p:sp>
      <p:sp>
        <p:nvSpPr>
          <p:cNvPr id="680" name="ZoneTexte 679"/>
          <p:cNvSpPr txBox="1"/>
          <p:nvPr/>
        </p:nvSpPr>
        <p:spPr>
          <a:xfrm>
            <a:off x="97550" y="4018081"/>
            <a:ext cx="325718"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a:solidFill>
                  <a:srgbClr val="D87D1A"/>
                </a:solidFill>
                <a:latin typeface="Arial" panose="020B0604020202020204" pitchFamily="34" charset="0"/>
                <a:cs typeface="Arial" panose="020B0604020202020204" pitchFamily="34" charset="0"/>
              </a:rPr>
              <a:t>7</a:t>
            </a:r>
          </a:p>
        </p:txBody>
      </p:sp>
      <p:sp>
        <p:nvSpPr>
          <p:cNvPr id="681" name="Rectangle 680"/>
          <p:cNvSpPr/>
          <p:nvPr/>
        </p:nvSpPr>
        <p:spPr>
          <a:xfrm>
            <a:off x="272881" y="4102784"/>
            <a:ext cx="312906" cy="369332"/>
          </a:xfrm>
          <a:prstGeom prst="rect">
            <a:avLst/>
          </a:prstGeom>
        </p:spPr>
        <p:txBody>
          <a:bodyPr wrap="none">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682" name="Rectangle 681"/>
          <p:cNvSpPr/>
          <p:nvPr/>
        </p:nvSpPr>
        <p:spPr>
          <a:xfrm rot="19520145">
            <a:off x="4894591" y="4371050"/>
            <a:ext cx="480365" cy="369332"/>
          </a:xfrm>
          <a:prstGeom prst="rect">
            <a:avLst/>
          </a:prstGeom>
        </p:spPr>
        <p:txBody>
          <a:bodyPr wrap="square">
            <a:spAutoFit/>
          </a:bodyPr>
          <a:lstStyle/>
          <a:p>
            <a:r>
              <a:rPr lang="fr-FR" b="1">
                <a:solidFill>
                  <a:srgbClr val="D21D59"/>
                </a:solidFill>
                <a:latin typeface="Arial" panose="020B0604020202020204" pitchFamily="34" charset="0"/>
                <a:cs typeface="Arial" panose="020B0604020202020204" pitchFamily="34" charset="0"/>
              </a:rPr>
              <a:t>5</a:t>
            </a:r>
          </a:p>
        </p:txBody>
      </p:sp>
      <p:sp>
        <p:nvSpPr>
          <p:cNvPr id="683" name="ZoneTexte 682"/>
          <p:cNvSpPr txBox="1"/>
          <p:nvPr/>
        </p:nvSpPr>
        <p:spPr>
          <a:xfrm rot="3335644">
            <a:off x="7741794" y="4974082"/>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2</a:t>
            </a:r>
            <a:endParaRPr lang="fr-FR" sz="1400" b="1">
              <a:solidFill>
                <a:srgbClr val="73A545"/>
              </a:solidFill>
              <a:latin typeface="Arial" panose="020B0604020202020204" pitchFamily="34" charset="0"/>
              <a:cs typeface="Arial" panose="020B0604020202020204" pitchFamily="34" charset="0"/>
            </a:endParaRPr>
          </a:p>
        </p:txBody>
      </p:sp>
      <p:sp>
        <p:nvSpPr>
          <p:cNvPr id="684" name="Rectangle 683"/>
          <p:cNvSpPr/>
          <p:nvPr/>
        </p:nvSpPr>
        <p:spPr>
          <a:xfrm>
            <a:off x="4689704" y="4349907"/>
            <a:ext cx="441146" cy="646331"/>
          </a:xfrm>
          <a:prstGeom prst="rect">
            <a:avLst/>
          </a:prstGeom>
        </p:spPr>
        <p:txBody>
          <a:bodyPr wrap="none">
            <a:spAutoFit/>
          </a:bodyPr>
          <a:lstStyle/>
          <a:p>
            <a:r>
              <a:rPr lang="fr-FR" sz="3600" b="1" smtClean="0">
                <a:solidFill>
                  <a:srgbClr val="D21D59"/>
                </a:solidFill>
                <a:latin typeface="Arial" panose="020B0604020202020204" pitchFamily="34" charset="0"/>
                <a:cs typeface="Arial" panose="020B0604020202020204" pitchFamily="34" charset="0"/>
              </a:rPr>
              <a:t>5</a:t>
            </a:r>
            <a:endParaRPr lang="fr-FR" sz="3600" b="1">
              <a:solidFill>
                <a:srgbClr val="D21D59"/>
              </a:solidFill>
              <a:latin typeface="Arial" panose="020B0604020202020204" pitchFamily="34" charset="0"/>
              <a:cs typeface="Arial" panose="020B0604020202020204" pitchFamily="34" charset="0"/>
            </a:endParaRPr>
          </a:p>
        </p:txBody>
      </p:sp>
      <p:sp>
        <p:nvSpPr>
          <p:cNvPr id="685" name="ZoneTexte 684"/>
          <p:cNvSpPr txBox="1"/>
          <p:nvPr/>
        </p:nvSpPr>
        <p:spPr>
          <a:xfrm rot="1875314">
            <a:off x="6006942" y="4311249"/>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3</a:t>
            </a:r>
            <a:endParaRPr lang="fr-FR" b="1">
              <a:solidFill>
                <a:srgbClr val="E3C803"/>
              </a:solidFill>
              <a:latin typeface="Arial" panose="020B0604020202020204" pitchFamily="34" charset="0"/>
              <a:cs typeface="Arial" panose="020B0604020202020204" pitchFamily="34" charset="0"/>
            </a:endParaRPr>
          </a:p>
        </p:txBody>
      </p:sp>
      <p:sp>
        <p:nvSpPr>
          <p:cNvPr id="686" name="ZoneTexte 685"/>
          <p:cNvSpPr txBox="1"/>
          <p:nvPr/>
        </p:nvSpPr>
        <p:spPr>
          <a:xfrm rot="1701911">
            <a:off x="3153240" y="5159775"/>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D21D59"/>
                </a:solidFill>
                <a:latin typeface="Arial" panose="020B0604020202020204" pitchFamily="34" charset="0"/>
                <a:cs typeface="Arial" panose="020B0604020202020204" pitchFamily="34" charset="0"/>
              </a:rPr>
              <a:t>5</a:t>
            </a:r>
          </a:p>
        </p:txBody>
      </p:sp>
      <p:sp>
        <p:nvSpPr>
          <p:cNvPr id="687" name="ZoneTexte 686"/>
          <p:cNvSpPr txBox="1"/>
          <p:nvPr/>
        </p:nvSpPr>
        <p:spPr>
          <a:xfrm rot="815327">
            <a:off x="5509396" y="5025082"/>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smtClean="0">
                <a:solidFill>
                  <a:srgbClr val="D21D59"/>
                </a:solidFill>
                <a:latin typeface="Arial" panose="020B0604020202020204" pitchFamily="34" charset="0"/>
                <a:cs typeface="Arial" panose="020B0604020202020204" pitchFamily="34" charset="0"/>
              </a:rPr>
              <a:t>2</a:t>
            </a:r>
            <a:endParaRPr lang="fr-FR" sz="2000" b="1">
              <a:solidFill>
                <a:srgbClr val="D21D59"/>
              </a:solidFill>
              <a:latin typeface="Arial" panose="020B0604020202020204" pitchFamily="34" charset="0"/>
              <a:cs typeface="Arial" panose="020B0604020202020204" pitchFamily="34" charset="0"/>
            </a:endParaRPr>
          </a:p>
        </p:txBody>
      </p:sp>
      <p:sp>
        <p:nvSpPr>
          <p:cNvPr id="688" name="ZoneTexte 687"/>
          <p:cNvSpPr txBox="1"/>
          <p:nvPr/>
        </p:nvSpPr>
        <p:spPr>
          <a:xfrm rot="696772">
            <a:off x="5014939" y="4873502"/>
            <a:ext cx="344080"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87D1A"/>
                </a:solidFill>
                <a:latin typeface="Arial" panose="020B0604020202020204" pitchFamily="34" charset="0"/>
                <a:cs typeface="Arial" panose="020B0604020202020204" pitchFamily="34" charset="0"/>
              </a:rPr>
              <a:t>0</a:t>
            </a:r>
            <a:endParaRPr lang="fr-FR" sz="2400" b="1">
              <a:solidFill>
                <a:srgbClr val="D87D1A"/>
              </a:solidFill>
              <a:latin typeface="Arial" panose="020B0604020202020204" pitchFamily="34" charset="0"/>
              <a:cs typeface="Arial" panose="020B0604020202020204" pitchFamily="34" charset="0"/>
            </a:endParaRPr>
          </a:p>
        </p:txBody>
      </p:sp>
      <p:sp>
        <p:nvSpPr>
          <p:cNvPr id="689" name="ZoneTexte 688"/>
          <p:cNvSpPr txBox="1"/>
          <p:nvPr/>
        </p:nvSpPr>
        <p:spPr>
          <a:xfrm rot="1036538">
            <a:off x="7243130" y="4154881"/>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D21D59"/>
                </a:solidFill>
                <a:latin typeface="Arial" panose="020B0604020202020204" pitchFamily="34" charset="0"/>
                <a:cs typeface="Arial" panose="020B0604020202020204" pitchFamily="34" charset="0"/>
              </a:rPr>
              <a:t>7</a:t>
            </a:r>
            <a:endParaRPr lang="fr-FR" sz="4000" b="1">
              <a:solidFill>
                <a:srgbClr val="D21D59"/>
              </a:solidFill>
              <a:latin typeface="Arial" panose="020B0604020202020204" pitchFamily="34" charset="0"/>
              <a:cs typeface="Arial" panose="020B0604020202020204" pitchFamily="34" charset="0"/>
            </a:endParaRPr>
          </a:p>
        </p:txBody>
      </p:sp>
      <p:sp>
        <p:nvSpPr>
          <p:cNvPr id="690" name="ZoneTexte 689"/>
          <p:cNvSpPr txBox="1"/>
          <p:nvPr/>
        </p:nvSpPr>
        <p:spPr>
          <a:xfrm rot="20483761">
            <a:off x="5654024" y="4285676"/>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a:solidFill>
                  <a:srgbClr val="E3C803"/>
                </a:solidFill>
                <a:latin typeface="Arial" panose="020B0604020202020204" pitchFamily="34" charset="0"/>
                <a:cs typeface="Arial" panose="020B0604020202020204" pitchFamily="34" charset="0"/>
              </a:rPr>
              <a:t>2</a:t>
            </a:r>
          </a:p>
        </p:txBody>
      </p:sp>
      <p:sp>
        <p:nvSpPr>
          <p:cNvPr id="691" name="ZoneTexte 690"/>
          <p:cNvSpPr txBox="1"/>
          <p:nvPr/>
        </p:nvSpPr>
        <p:spPr>
          <a:xfrm>
            <a:off x="4837935" y="4494778"/>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030A0"/>
                </a:solidFill>
                <a:latin typeface="Arial" panose="020B0604020202020204" pitchFamily="34" charset="0"/>
                <a:cs typeface="Arial" panose="020B0604020202020204" pitchFamily="34" charset="0"/>
              </a:rPr>
              <a:t>9</a:t>
            </a:r>
            <a:endParaRPr lang="fr-FR" sz="4000" b="1">
              <a:solidFill>
                <a:srgbClr val="7030A0"/>
              </a:solidFill>
              <a:latin typeface="Arial" panose="020B0604020202020204" pitchFamily="34" charset="0"/>
              <a:cs typeface="Arial" panose="020B0604020202020204" pitchFamily="34" charset="0"/>
            </a:endParaRPr>
          </a:p>
        </p:txBody>
      </p:sp>
      <p:sp>
        <p:nvSpPr>
          <p:cNvPr id="692" name="ZoneTexte 691"/>
          <p:cNvSpPr txBox="1"/>
          <p:nvPr/>
        </p:nvSpPr>
        <p:spPr>
          <a:xfrm>
            <a:off x="3945847" y="1258160"/>
            <a:ext cx="766354" cy="1015663"/>
          </a:xfrm>
          <a:prstGeom prst="rect">
            <a:avLst/>
          </a:prstGeom>
          <a:noFill/>
          <a:effectLst>
            <a:innerShdw blurRad="63500" dist="50800" dir="2700000">
              <a:prstClr val="black">
                <a:alpha val="50000"/>
              </a:prstClr>
            </a:innerShdw>
          </a:effectLst>
        </p:spPr>
        <p:txBody>
          <a:bodyPr wrap="square" rtlCol="0">
            <a:spAutoFit/>
          </a:bodyPr>
          <a:lstStyle/>
          <a:p>
            <a:r>
              <a:rPr lang="fr-FR" sz="6000" b="1" smtClean="0">
                <a:solidFill>
                  <a:srgbClr val="D87D1A"/>
                </a:solidFill>
                <a:latin typeface="Arial" panose="020B0604020202020204" pitchFamily="34" charset="0"/>
                <a:cs typeface="Arial" panose="020B0604020202020204" pitchFamily="34" charset="0"/>
              </a:rPr>
              <a:t>7</a:t>
            </a:r>
            <a:endParaRPr lang="fr-FR" sz="6000" b="1">
              <a:solidFill>
                <a:srgbClr val="D87D1A"/>
              </a:solidFill>
              <a:latin typeface="Arial" panose="020B0604020202020204" pitchFamily="34" charset="0"/>
              <a:cs typeface="Arial" panose="020B0604020202020204" pitchFamily="34" charset="0"/>
            </a:endParaRPr>
          </a:p>
        </p:txBody>
      </p:sp>
      <p:sp>
        <p:nvSpPr>
          <p:cNvPr id="693" name="Rectangle 692"/>
          <p:cNvSpPr/>
          <p:nvPr/>
        </p:nvSpPr>
        <p:spPr>
          <a:xfrm rot="560459">
            <a:off x="3740407" y="4475908"/>
            <a:ext cx="312906" cy="369332"/>
          </a:xfrm>
          <a:prstGeom prst="rect">
            <a:avLst/>
          </a:prstGeom>
        </p:spPr>
        <p:txBody>
          <a:bodyPr wrap="none">
            <a:spAutoFit/>
          </a:bodyPr>
          <a:lstStyle/>
          <a:p>
            <a:r>
              <a:rPr lang="fr-FR" b="1" smtClean="0">
                <a:solidFill>
                  <a:srgbClr val="D21D59"/>
                </a:solidFill>
                <a:latin typeface="Arial" panose="020B0604020202020204" pitchFamily="34" charset="0"/>
                <a:cs typeface="Arial" panose="020B0604020202020204" pitchFamily="34" charset="0"/>
              </a:rPr>
              <a:t>0</a:t>
            </a:r>
            <a:endParaRPr lang="fr-FR" b="1">
              <a:solidFill>
                <a:srgbClr val="D21D59"/>
              </a:solidFill>
              <a:latin typeface="Arial" panose="020B0604020202020204" pitchFamily="34" charset="0"/>
              <a:cs typeface="Arial" panose="020B0604020202020204" pitchFamily="34" charset="0"/>
            </a:endParaRPr>
          </a:p>
        </p:txBody>
      </p:sp>
      <p:sp>
        <p:nvSpPr>
          <p:cNvPr id="694" name="ZoneTexte 693"/>
          <p:cNvSpPr txBox="1"/>
          <p:nvPr/>
        </p:nvSpPr>
        <p:spPr>
          <a:xfrm rot="3632465">
            <a:off x="1594007" y="4105894"/>
            <a:ext cx="395565"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a:solidFill>
                  <a:srgbClr val="D87D1A"/>
                </a:solidFill>
                <a:latin typeface="Arial" panose="020B0604020202020204" pitchFamily="34" charset="0"/>
                <a:cs typeface="Arial" panose="020B0604020202020204" pitchFamily="34" charset="0"/>
              </a:rPr>
              <a:t>5</a:t>
            </a:r>
          </a:p>
        </p:txBody>
      </p:sp>
      <p:sp>
        <p:nvSpPr>
          <p:cNvPr id="695" name="ZoneTexte 694"/>
          <p:cNvSpPr txBox="1"/>
          <p:nvPr/>
        </p:nvSpPr>
        <p:spPr>
          <a:xfrm rot="21439499">
            <a:off x="6174453" y="4104750"/>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73A545"/>
                </a:solidFill>
                <a:latin typeface="Arial" panose="020B0604020202020204" pitchFamily="34" charset="0"/>
                <a:cs typeface="Arial" panose="020B0604020202020204" pitchFamily="34" charset="0"/>
              </a:rPr>
              <a:t>3</a:t>
            </a:r>
            <a:endParaRPr lang="fr-FR" sz="6600" b="1">
              <a:solidFill>
                <a:srgbClr val="73A545"/>
              </a:solidFill>
              <a:latin typeface="Arial" panose="020B0604020202020204" pitchFamily="34" charset="0"/>
              <a:cs typeface="Arial" panose="020B0604020202020204" pitchFamily="34" charset="0"/>
            </a:endParaRPr>
          </a:p>
        </p:txBody>
      </p:sp>
      <p:sp>
        <p:nvSpPr>
          <p:cNvPr id="696" name="Rectangle 695"/>
          <p:cNvSpPr/>
          <p:nvPr/>
        </p:nvSpPr>
        <p:spPr>
          <a:xfrm>
            <a:off x="8810246" y="4049059"/>
            <a:ext cx="326419" cy="338554"/>
          </a:xfrm>
          <a:prstGeom prst="rect">
            <a:avLst/>
          </a:prstGeom>
        </p:spPr>
        <p:txBody>
          <a:bodyPr wrap="square">
            <a:spAutoFit/>
          </a:bodyPr>
          <a:lstStyle/>
          <a:p>
            <a:r>
              <a:rPr lang="fr-FR" sz="1600" b="1" smtClean="0">
                <a:solidFill>
                  <a:srgbClr val="2CACD7"/>
                </a:solidFill>
                <a:latin typeface="Arial" panose="020B0604020202020204" pitchFamily="34" charset="0"/>
                <a:cs typeface="Arial" panose="020B0604020202020204" pitchFamily="34" charset="0"/>
              </a:rPr>
              <a:t>9</a:t>
            </a:r>
            <a:endParaRPr lang="fr-FR" sz="1600" b="1">
              <a:solidFill>
                <a:srgbClr val="2CACD7"/>
              </a:solidFill>
              <a:latin typeface="Arial" panose="020B0604020202020204" pitchFamily="34" charset="0"/>
              <a:cs typeface="Arial" panose="020B0604020202020204" pitchFamily="34" charset="0"/>
            </a:endParaRPr>
          </a:p>
        </p:txBody>
      </p:sp>
      <p:sp>
        <p:nvSpPr>
          <p:cNvPr id="697" name="ZoneTexte 696"/>
          <p:cNvSpPr txBox="1"/>
          <p:nvPr/>
        </p:nvSpPr>
        <p:spPr>
          <a:xfrm>
            <a:off x="3915402" y="3896016"/>
            <a:ext cx="39011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2CACD7"/>
                </a:solidFill>
                <a:latin typeface="Arial" panose="020B0604020202020204" pitchFamily="34" charset="0"/>
                <a:cs typeface="Arial" panose="020B0604020202020204" pitchFamily="34" charset="0"/>
              </a:rPr>
              <a:t>8</a:t>
            </a:r>
            <a:endParaRPr lang="fr-FR" sz="2400" b="1">
              <a:solidFill>
                <a:srgbClr val="2CACD7"/>
              </a:solidFill>
              <a:latin typeface="Arial" panose="020B0604020202020204" pitchFamily="34" charset="0"/>
              <a:cs typeface="Arial" panose="020B0604020202020204" pitchFamily="34" charset="0"/>
            </a:endParaRPr>
          </a:p>
        </p:txBody>
      </p:sp>
      <p:sp>
        <p:nvSpPr>
          <p:cNvPr id="698" name="ZoneTexte 697"/>
          <p:cNvSpPr txBox="1"/>
          <p:nvPr/>
        </p:nvSpPr>
        <p:spPr>
          <a:xfrm>
            <a:off x="1124672" y="4043599"/>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030A0"/>
                </a:solidFill>
                <a:latin typeface="Arial" panose="020B0604020202020204" pitchFamily="34" charset="0"/>
                <a:cs typeface="Arial" panose="020B0604020202020204" pitchFamily="34" charset="0"/>
              </a:rPr>
              <a:t>7</a:t>
            </a:r>
            <a:endParaRPr lang="fr-FR" sz="7200" b="1">
              <a:solidFill>
                <a:srgbClr val="7030A0"/>
              </a:solidFill>
              <a:latin typeface="Arial" panose="020B0604020202020204" pitchFamily="34" charset="0"/>
              <a:cs typeface="Arial" panose="020B0604020202020204" pitchFamily="34" charset="0"/>
            </a:endParaRPr>
          </a:p>
        </p:txBody>
      </p:sp>
      <p:sp>
        <p:nvSpPr>
          <p:cNvPr id="699" name="ZoneTexte 698"/>
          <p:cNvSpPr txBox="1"/>
          <p:nvPr/>
        </p:nvSpPr>
        <p:spPr>
          <a:xfrm rot="21508240">
            <a:off x="5223062" y="409372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7</a:t>
            </a:r>
            <a:endParaRPr lang="fr-FR" sz="1400" b="1">
              <a:solidFill>
                <a:srgbClr val="73A545"/>
              </a:solidFill>
              <a:latin typeface="Arial" panose="020B0604020202020204" pitchFamily="34" charset="0"/>
              <a:cs typeface="Arial" panose="020B0604020202020204" pitchFamily="34" charset="0"/>
            </a:endParaRPr>
          </a:p>
        </p:txBody>
      </p:sp>
      <p:sp>
        <p:nvSpPr>
          <p:cNvPr id="700" name="ZoneTexte 699"/>
          <p:cNvSpPr txBox="1"/>
          <p:nvPr/>
        </p:nvSpPr>
        <p:spPr>
          <a:xfrm rot="1036538">
            <a:off x="7547556" y="3910302"/>
            <a:ext cx="360467"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6</a:t>
            </a:r>
            <a:endParaRPr lang="fr-FR" b="1">
              <a:solidFill>
                <a:srgbClr val="E3C803"/>
              </a:solidFill>
              <a:latin typeface="Arial" panose="020B0604020202020204" pitchFamily="34" charset="0"/>
              <a:cs typeface="Arial" panose="020B0604020202020204" pitchFamily="34" charset="0"/>
            </a:endParaRPr>
          </a:p>
        </p:txBody>
      </p:sp>
      <p:sp>
        <p:nvSpPr>
          <p:cNvPr id="701" name="ZoneTexte 700"/>
          <p:cNvSpPr txBox="1"/>
          <p:nvPr/>
        </p:nvSpPr>
        <p:spPr>
          <a:xfrm>
            <a:off x="4293540" y="4316718"/>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702" name="ZoneTexte 701"/>
          <p:cNvSpPr txBox="1"/>
          <p:nvPr/>
        </p:nvSpPr>
        <p:spPr>
          <a:xfrm rot="20402848">
            <a:off x="881033" y="4474819"/>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8</a:t>
            </a:r>
            <a:endParaRPr lang="fr-FR" sz="2400" b="1">
              <a:solidFill>
                <a:srgbClr val="E3C803"/>
              </a:solidFill>
              <a:latin typeface="Arial" panose="020B0604020202020204" pitchFamily="34" charset="0"/>
              <a:cs typeface="Arial" panose="020B0604020202020204" pitchFamily="34" charset="0"/>
            </a:endParaRPr>
          </a:p>
        </p:txBody>
      </p:sp>
      <p:sp>
        <p:nvSpPr>
          <p:cNvPr id="703" name="ZoneTexte 702"/>
          <p:cNvSpPr txBox="1"/>
          <p:nvPr/>
        </p:nvSpPr>
        <p:spPr>
          <a:xfrm>
            <a:off x="322047" y="4028870"/>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6</a:t>
            </a:r>
            <a:endParaRPr lang="fr-FR" sz="4000" b="1">
              <a:solidFill>
                <a:srgbClr val="2CACD7"/>
              </a:solidFill>
              <a:latin typeface="Arial" panose="020B0604020202020204" pitchFamily="34" charset="0"/>
              <a:cs typeface="Arial" panose="020B0604020202020204" pitchFamily="34" charset="0"/>
            </a:endParaRPr>
          </a:p>
        </p:txBody>
      </p:sp>
      <p:sp>
        <p:nvSpPr>
          <p:cNvPr id="704" name="ZoneTexte 703"/>
          <p:cNvSpPr txBox="1"/>
          <p:nvPr/>
        </p:nvSpPr>
        <p:spPr>
          <a:xfrm>
            <a:off x="7586888" y="480880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7</a:t>
            </a:r>
            <a:endParaRPr lang="fr-FR" sz="1400" b="1">
              <a:solidFill>
                <a:srgbClr val="E3C803"/>
              </a:solidFill>
              <a:latin typeface="Arial" panose="020B0604020202020204" pitchFamily="34" charset="0"/>
              <a:cs typeface="Arial" panose="020B0604020202020204" pitchFamily="34" charset="0"/>
            </a:endParaRPr>
          </a:p>
        </p:txBody>
      </p:sp>
      <p:sp>
        <p:nvSpPr>
          <p:cNvPr id="707" name="ZoneTexte 706"/>
          <p:cNvSpPr txBox="1"/>
          <p:nvPr/>
        </p:nvSpPr>
        <p:spPr>
          <a:xfrm rot="19962832">
            <a:off x="7823404" y="2598085"/>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315280"/>
                </a:solidFill>
                <a:latin typeface="Arial" panose="020B0604020202020204" pitchFamily="34" charset="0"/>
                <a:cs typeface="Arial" panose="020B0604020202020204" pitchFamily="34" charset="0"/>
              </a:rPr>
              <a:t>7</a:t>
            </a:r>
            <a:endParaRPr lang="fr-FR" sz="4400" b="1">
              <a:solidFill>
                <a:srgbClr val="315280"/>
              </a:solidFill>
              <a:latin typeface="Arial" panose="020B0604020202020204" pitchFamily="34" charset="0"/>
              <a:cs typeface="Arial" panose="020B0604020202020204" pitchFamily="34" charset="0"/>
            </a:endParaRPr>
          </a:p>
        </p:txBody>
      </p:sp>
      <p:sp>
        <p:nvSpPr>
          <p:cNvPr id="708" name="ZoneTexte 707"/>
          <p:cNvSpPr txBox="1"/>
          <p:nvPr/>
        </p:nvSpPr>
        <p:spPr>
          <a:xfrm rot="1036538">
            <a:off x="2775924" y="2907246"/>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smtClean="0">
                <a:solidFill>
                  <a:srgbClr val="E3C803"/>
                </a:solidFill>
                <a:latin typeface="Arial" panose="020B0604020202020204" pitchFamily="34" charset="0"/>
                <a:cs typeface="Arial" panose="020B0604020202020204" pitchFamily="34" charset="0"/>
              </a:rPr>
              <a:t>7</a:t>
            </a:r>
            <a:endParaRPr lang="fr-FR" sz="3200" b="1">
              <a:solidFill>
                <a:srgbClr val="E3C803"/>
              </a:solidFill>
              <a:latin typeface="Arial" panose="020B0604020202020204" pitchFamily="34" charset="0"/>
              <a:cs typeface="Arial" panose="020B0604020202020204" pitchFamily="34" charset="0"/>
            </a:endParaRPr>
          </a:p>
        </p:txBody>
      </p:sp>
      <p:sp>
        <p:nvSpPr>
          <p:cNvPr id="709" name="ZoneTexte 708"/>
          <p:cNvSpPr txBox="1"/>
          <p:nvPr/>
        </p:nvSpPr>
        <p:spPr>
          <a:xfrm rot="178294">
            <a:off x="6773621" y="2106135"/>
            <a:ext cx="365967"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D87D1A"/>
                </a:solidFill>
                <a:latin typeface="Arial" panose="020B0604020202020204" pitchFamily="34" charset="0"/>
                <a:cs typeface="Arial" panose="020B0604020202020204" pitchFamily="34" charset="0"/>
              </a:rPr>
              <a:t>1</a:t>
            </a:r>
            <a:endParaRPr lang="fr-FR" sz="3600" b="1">
              <a:solidFill>
                <a:srgbClr val="D87D1A"/>
              </a:solidFill>
              <a:latin typeface="Arial" panose="020B0604020202020204" pitchFamily="34" charset="0"/>
              <a:cs typeface="Arial" panose="020B0604020202020204" pitchFamily="34" charset="0"/>
            </a:endParaRPr>
          </a:p>
        </p:txBody>
      </p:sp>
      <p:sp>
        <p:nvSpPr>
          <p:cNvPr id="710" name="ZoneTexte 709"/>
          <p:cNvSpPr txBox="1"/>
          <p:nvPr/>
        </p:nvSpPr>
        <p:spPr>
          <a:xfrm>
            <a:off x="8584952" y="2022172"/>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E3C803"/>
                </a:solidFill>
                <a:latin typeface="Arial" panose="020B0604020202020204" pitchFamily="34" charset="0"/>
                <a:cs typeface="Arial" panose="020B0604020202020204" pitchFamily="34" charset="0"/>
              </a:rPr>
              <a:t>0</a:t>
            </a:r>
            <a:endParaRPr lang="fr-FR" sz="4000" b="1">
              <a:solidFill>
                <a:srgbClr val="E3C803"/>
              </a:solidFill>
              <a:latin typeface="Arial" panose="020B0604020202020204" pitchFamily="34" charset="0"/>
              <a:cs typeface="Arial" panose="020B0604020202020204" pitchFamily="34" charset="0"/>
            </a:endParaRPr>
          </a:p>
        </p:txBody>
      </p:sp>
      <p:sp>
        <p:nvSpPr>
          <p:cNvPr id="711" name="ZoneTexte 710"/>
          <p:cNvSpPr txBox="1"/>
          <p:nvPr/>
        </p:nvSpPr>
        <p:spPr>
          <a:xfrm rot="21344254">
            <a:off x="2696337" y="1463175"/>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030A0"/>
                </a:solidFill>
                <a:latin typeface="Arial" panose="020B0604020202020204" pitchFamily="34" charset="0"/>
                <a:cs typeface="Arial" panose="020B0604020202020204" pitchFamily="34" charset="0"/>
              </a:rPr>
              <a:t>1</a:t>
            </a:r>
            <a:endParaRPr lang="fr-FR" sz="4800" b="1">
              <a:solidFill>
                <a:srgbClr val="7030A0"/>
              </a:solidFill>
              <a:latin typeface="Arial" panose="020B0604020202020204" pitchFamily="34" charset="0"/>
              <a:cs typeface="Arial" panose="020B0604020202020204" pitchFamily="34" charset="0"/>
            </a:endParaRPr>
          </a:p>
        </p:txBody>
      </p:sp>
      <p:sp>
        <p:nvSpPr>
          <p:cNvPr id="712" name="ZoneTexte 711"/>
          <p:cNvSpPr txBox="1"/>
          <p:nvPr/>
        </p:nvSpPr>
        <p:spPr>
          <a:xfrm rot="21138271">
            <a:off x="343258" y="2588982"/>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smtClean="0">
                <a:solidFill>
                  <a:srgbClr val="E3C803"/>
                </a:solidFill>
                <a:latin typeface="Arial" panose="020B0604020202020204" pitchFamily="34" charset="0"/>
                <a:cs typeface="Arial" panose="020B0604020202020204" pitchFamily="34" charset="0"/>
              </a:rPr>
              <a:t>1</a:t>
            </a:r>
            <a:endParaRPr lang="fr-FR" sz="3600" b="1">
              <a:solidFill>
                <a:srgbClr val="E3C803"/>
              </a:solidFill>
              <a:latin typeface="Arial" panose="020B0604020202020204" pitchFamily="34" charset="0"/>
              <a:cs typeface="Arial" panose="020B0604020202020204" pitchFamily="34" charset="0"/>
            </a:endParaRPr>
          </a:p>
        </p:txBody>
      </p:sp>
      <p:sp>
        <p:nvSpPr>
          <p:cNvPr id="713" name="ZoneTexte 712"/>
          <p:cNvSpPr txBox="1"/>
          <p:nvPr/>
        </p:nvSpPr>
        <p:spPr>
          <a:xfrm>
            <a:off x="754833" y="1669580"/>
            <a:ext cx="766354" cy="646331"/>
          </a:xfrm>
          <a:prstGeom prst="rect">
            <a:avLst/>
          </a:prstGeom>
          <a:noFill/>
          <a:effectLst>
            <a:innerShdw blurRad="63500" dist="50800" dir="2700000">
              <a:prstClr val="black">
                <a:alpha val="50000"/>
              </a:prstClr>
            </a:innerShdw>
          </a:effectLst>
        </p:spPr>
        <p:txBody>
          <a:bodyPr wrap="square" rtlCol="0">
            <a:spAutoFit/>
          </a:bodyPr>
          <a:lstStyle/>
          <a:p>
            <a:r>
              <a:rPr lang="fr-FR" sz="3600" b="1">
                <a:solidFill>
                  <a:srgbClr val="E3C803"/>
                </a:solidFill>
                <a:latin typeface="Arial" panose="020B0604020202020204" pitchFamily="34" charset="0"/>
                <a:cs typeface="Arial" panose="020B0604020202020204" pitchFamily="34" charset="0"/>
              </a:rPr>
              <a:t>2</a:t>
            </a:r>
          </a:p>
        </p:txBody>
      </p:sp>
      <p:sp>
        <p:nvSpPr>
          <p:cNvPr id="714" name="ZoneTexte 713"/>
          <p:cNvSpPr txBox="1"/>
          <p:nvPr/>
        </p:nvSpPr>
        <p:spPr>
          <a:xfrm>
            <a:off x="1735041" y="163322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9</a:t>
            </a:r>
            <a:endParaRPr lang="fr-FR" sz="4000" b="1">
              <a:solidFill>
                <a:srgbClr val="2CACD7"/>
              </a:solidFill>
              <a:latin typeface="Arial" panose="020B0604020202020204" pitchFamily="34" charset="0"/>
              <a:cs typeface="Arial" panose="020B0604020202020204" pitchFamily="34" charset="0"/>
            </a:endParaRPr>
          </a:p>
        </p:txBody>
      </p:sp>
      <p:sp>
        <p:nvSpPr>
          <p:cNvPr id="715" name="ZoneTexte 714"/>
          <p:cNvSpPr txBox="1"/>
          <p:nvPr/>
        </p:nvSpPr>
        <p:spPr>
          <a:xfrm>
            <a:off x="322043" y="1546841"/>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C4027C"/>
                </a:solidFill>
                <a:latin typeface="Arial" panose="020B0604020202020204" pitchFamily="34" charset="0"/>
                <a:cs typeface="Arial" panose="020B0604020202020204" pitchFamily="34" charset="0"/>
              </a:rPr>
              <a:t>8</a:t>
            </a:r>
            <a:endParaRPr lang="fr-FR" sz="6600" b="1">
              <a:solidFill>
                <a:srgbClr val="C4027C"/>
              </a:solidFill>
              <a:latin typeface="Arial" panose="020B0604020202020204" pitchFamily="34" charset="0"/>
              <a:cs typeface="Arial" panose="020B0604020202020204" pitchFamily="34" charset="0"/>
            </a:endParaRPr>
          </a:p>
        </p:txBody>
      </p:sp>
      <p:sp>
        <p:nvSpPr>
          <p:cNvPr id="716" name="ZoneTexte 715"/>
          <p:cNvSpPr txBox="1"/>
          <p:nvPr/>
        </p:nvSpPr>
        <p:spPr>
          <a:xfrm>
            <a:off x="3233756" y="2165295"/>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7030A0"/>
                </a:solidFill>
                <a:latin typeface="Arial" panose="020B0604020202020204" pitchFamily="34" charset="0"/>
                <a:cs typeface="Arial" panose="020B0604020202020204" pitchFamily="34" charset="0"/>
              </a:rPr>
              <a:t>9</a:t>
            </a:r>
            <a:endParaRPr lang="fr-FR" b="1">
              <a:solidFill>
                <a:srgbClr val="7030A0"/>
              </a:solidFill>
              <a:latin typeface="Arial" panose="020B0604020202020204" pitchFamily="34" charset="0"/>
              <a:cs typeface="Arial" panose="020B0604020202020204" pitchFamily="34" charset="0"/>
            </a:endParaRPr>
          </a:p>
        </p:txBody>
      </p:sp>
      <p:sp>
        <p:nvSpPr>
          <p:cNvPr id="717" name="ZoneTexte 716"/>
          <p:cNvSpPr txBox="1"/>
          <p:nvPr/>
        </p:nvSpPr>
        <p:spPr>
          <a:xfrm rot="1701911">
            <a:off x="6210241" y="2010122"/>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2</a:t>
            </a:r>
            <a:endParaRPr lang="fr-FR" sz="1600" b="1">
              <a:solidFill>
                <a:srgbClr val="315280"/>
              </a:solidFill>
              <a:latin typeface="Arial" panose="020B0604020202020204" pitchFamily="34" charset="0"/>
              <a:cs typeface="Arial" panose="020B0604020202020204" pitchFamily="34" charset="0"/>
            </a:endParaRPr>
          </a:p>
        </p:txBody>
      </p:sp>
      <p:sp>
        <p:nvSpPr>
          <p:cNvPr id="718" name="ZoneTexte 717"/>
          <p:cNvSpPr txBox="1"/>
          <p:nvPr/>
        </p:nvSpPr>
        <p:spPr>
          <a:xfrm rot="19827359">
            <a:off x="6846444" y="1570130"/>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2CACD7"/>
                </a:solidFill>
                <a:latin typeface="Arial" panose="020B0604020202020204" pitchFamily="34" charset="0"/>
                <a:cs typeface="Arial" panose="020B0604020202020204" pitchFamily="34" charset="0"/>
              </a:rPr>
              <a:t>4</a:t>
            </a:r>
            <a:endParaRPr lang="fr-FR" sz="2400" b="1">
              <a:solidFill>
                <a:srgbClr val="2CACD7"/>
              </a:solidFill>
              <a:latin typeface="Arial" panose="020B0604020202020204" pitchFamily="34" charset="0"/>
              <a:cs typeface="Arial" panose="020B0604020202020204" pitchFamily="34" charset="0"/>
            </a:endParaRPr>
          </a:p>
        </p:txBody>
      </p:sp>
      <p:sp>
        <p:nvSpPr>
          <p:cNvPr id="719" name="ZoneTexte 718"/>
          <p:cNvSpPr txBox="1"/>
          <p:nvPr/>
        </p:nvSpPr>
        <p:spPr>
          <a:xfrm rot="19816513">
            <a:off x="5728372" y="1392396"/>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4</a:t>
            </a:r>
            <a:endParaRPr lang="fr-FR" sz="4000" b="1">
              <a:solidFill>
                <a:srgbClr val="315280"/>
              </a:solidFill>
              <a:latin typeface="Arial" panose="020B0604020202020204" pitchFamily="34" charset="0"/>
              <a:cs typeface="Arial" panose="020B0604020202020204" pitchFamily="34" charset="0"/>
            </a:endParaRPr>
          </a:p>
        </p:txBody>
      </p:sp>
      <p:sp>
        <p:nvSpPr>
          <p:cNvPr id="720" name="ZoneTexte 719"/>
          <p:cNvSpPr txBox="1"/>
          <p:nvPr/>
        </p:nvSpPr>
        <p:spPr>
          <a:xfrm rot="20989566">
            <a:off x="295632" y="1780181"/>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4</a:t>
            </a:r>
            <a:endParaRPr lang="fr-FR" sz="1600" b="1">
              <a:solidFill>
                <a:srgbClr val="315280"/>
              </a:solidFill>
              <a:latin typeface="Arial" panose="020B0604020202020204" pitchFamily="34" charset="0"/>
              <a:cs typeface="Arial" panose="020B0604020202020204" pitchFamily="34" charset="0"/>
            </a:endParaRPr>
          </a:p>
        </p:txBody>
      </p:sp>
      <p:sp>
        <p:nvSpPr>
          <p:cNvPr id="721" name="ZoneTexte 720"/>
          <p:cNvSpPr txBox="1"/>
          <p:nvPr/>
        </p:nvSpPr>
        <p:spPr>
          <a:xfrm rot="1403951">
            <a:off x="3991445" y="1840969"/>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dirty="0" smtClean="0">
                <a:solidFill>
                  <a:srgbClr val="7030A0"/>
                </a:solidFill>
                <a:latin typeface="Arial" panose="020B0604020202020204" pitchFamily="34" charset="0"/>
                <a:cs typeface="Arial" panose="020B0604020202020204" pitchFamily="34" charset="0"/>
              </a:rPr>
              <a:t>3</a:t>
            </a:r>
            <a:endParaRPr lang="fr-FR" sz="6600" b="1" dirty="0">
              <a:solidFill>
                <a:srgbClr val="7030A0"/>
              </a:solidFill>
              <a:latin typeface="Arial" panose="020B0604020202020204" pitchFamily="34" charset="0"/>
              <a:cs typeface="Arial" panose="020B0604020202020204" pitchFamily="34" charset="0"/>
            </a:endParaRPr>
          </a:p>
        </p:txBody>
      </p:sp>
      <p:sp>
        <p:nvSpPr>
          <p:cNvPr id="722" name="ZoneTexte 721"/>
          <p:cNvSpPr txBox="1"/>
          <p:nvPr/>
        </p:nvSpPr>
        <p:spPr>
          <a:xfrm rot="525690">
            <a:off x="7656688" y="4351932"/>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a:solidFill>
                  <a:srgbClr val="D21D59"/>
                </a:solidFill>
                <a:latin typeface="Arial" panose="020B0604020202020204" pitchFamily="34" charset="0"/>
                <a:cs typeface="Arial" panose="020B0604020202020204" pitchFamily="34" charset="0"/>
              </a:rPr>
              <a:t>0</a:t>
            </a:r>
          </a:p>
        </p:txBody>
      </p:sp>
      <p:sp>
        <p:nvSpPr>
          <p:cNvPr id="723" name="ZoneTexte 722"/>
          <p:cNvSpPr txBox="1"/>
          <p:nvPr/>
        </p:nvSpPr>
        <p:spPr>
          <a:xfrm rot="1989332">
            <a:off x="5948278" y="4488829"/>
            <a:ext cx="304098"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D87D1A"/>
                </a:solidFill>
                <a:latin typeface="Arial" panose="020B0604020202020204" pitchFamily="34" charset="0"/>
                <a:cs typeface="Arial" panose="020B0604020202020204" pitchFamily="34" charset="0"/>
              </a:rPr>
              <a:t>1</a:t>
            </a:r>
            <a:endParaRPr lang="fr-FR" sz="4800" b="1">
              <a:solidFill>
                <a:srgbClr val="D87D1A"/>
              </a:solidFill>
              <a:latin typeface="Arial" panose="020B0604020202020204" pitchFamily="34" charset="0"/>
              <a:cs typeface="Arial" panose="020B0604020202020204" pitchFamily="34" charset="0"/>
            </a:endParaRPr>
          </a:p>
        </p:txBody>
      </p:sp>
      <p:sp>
        <p:nvSpPr>
          <p:cNvPr id="724" name="ZoneTexte 723"/>
          <p:cNvSpPr txBox="1"/>
          <p:nvPr/>
        </p:nvSpPr>
        <p:spPr>
          <a:xfrm>
            <a:off x="7812756" y="374247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315280"/>
                </a:solidFill>
                <a:latin typeface="Arial" panose="020B0604020202020204" pitchFamily="34" charset="0"/>
                <a:cs typeface="Arial" panose="020B0604020202020204" pitchFamily="34" charset="0"/>
              </a:rPr>
              <a:t>7</a:t>
            </a:r>
            <a:endParaRPr lang="fr-FR" sz="1400" b="1">
              <a:solidFill>
                <a:srgbClr val="315280"/>
              </a:solidFill>
              <a:latin typeface="Arial" panose="020B0604020202020204" pitchFamily="34" charset="0"/>
              <a:cs typeface="Arial" panose="020B0604020202020204" pitchFamily="34" charset="0"/>
            </a:endParaRPr>
          </a:p>
        </p:txBody>
      </p:sp>
      <p:sp>
        <p:nvSpPr>
          <p:cNvPr id="725" name="ZoneTexte 724"/>
          <p:cNvSpPr txBox="1"/>
          <p:nvPr/>
        </p:nvSpPr>
        <p:spPr>
          <a:xfrm rot="19962832">
            <a:off x="8209147" y="4223744"/>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3A545"/>
                </a:solidFill>
                <a:latin typeface="Arial" panose="020B0604020202020204" pitchFamily="34" charset="0"/>
                <a:cs typeface="Arial" panose="020B0604020202020204" pitchFamily="34" charset="0"/>
              </a:rPr>
              <a:t>8</a:t>
            </a:r>
            <a:endParaRPr lang="fr-FR" sz="4400" b="1">
              <a:solidFill>
                <a:srgbClr val="73A545"/>
              </a:solidFill>
              <a:latin typeface="Arial" panose="020B0604020202020204" pitchFamily="34" charset="0"/>
              <a:cs typeface="Arial" panose="020B0604020202020204" pitchFamily="34" charset="0"/>
            </a:endParaRPr>
          </a:p>
        </p:txBody>
      </p:sp>
      <p:sp>
        <p:nvSpPr>
          <p:cNvPr id="726" name="Rectangle 725"/>
          <p:cNvSpPr/>
          <p:nvPr/>
        </p:nvSpPr>
        <p:spPr>
          <a:xfrm>
            <a:off x="1740326" y="4308585"/>
            <a:ext cx="470000" cy="707886"/>
          </a:xfrm>
          <a:prstGeom prst="rect">
            <a:avLst/>
          </a:prstGeom>
        </p:spPr>
        <p:txBody>
          <a:bodyPr wrap="none">
            <a:spAutoFit/>
          </a:bodyPr>
          <a:lstStyle/>
          <a:p>
            <a:r>
              <a:rPr lang="fr-FR" sz="4000" b="1">
                <a:solidFill>
                  <a:srgbClr val="315280"/>
                </a:solidFill>
                <a:latin typeface="Arial" panose="020B0604020202020204" pitchFamily="34" charset="0"/>
                <a:cs typeface="Arial" panose="020B0604020202020204" pitchFamily="34" charset="0"/>
              </a:rPr>
              <a:t>2</a:t>
            </a:r>
          </a:p>
        </p:txBody>
      </p:sp>
      <p:sp>
        <p:nvSpPr>
          <p:cNvPr id="727" name="ZoneTexte 726"/>
          <p:cNvSpPr txBox="1"/>
          <p:nvPr/>
        </p:nvSpPr>
        <p:spPr>
          <a:xfrm>
            <a:off x="3905689" y="1437866"/>
            <a:ext cx="82998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73A545"/>
                </a:solidFill>
                <a:latin typeface="Arial" panose="020B0604020202020204" pitchFamily="34" charset="0"/>
                <a:cs typeface="Arial" panose="020B0604020202020204" pitchFamily="34" charset="0"/>
              </a:rPr>
              <a:t>0</a:t>
            </a:r>
            <a:endParaRPr lang="fr-FR" sz="1400" b="1">
              <a:solidFill>
                <a:srgbClr val="73A545"/>
              </a:solidFill>
              <a:latin typeface="Arial" panose="020B0604020202020204" pitchFamily="34" charset="0"/>
              <a:cs typeface="Arial" panose="020B0604020202020204" pitchFamily="34" charset="0"/>
            </a:endParaRPr>
          </a:p>
        </p:txBody>
      </p:sp>
      <p:sp>
        <p:nvSpPr>
          <p:cNvPr id="729" name="ZoneTexte 728"/>
          <p:cNvSpPr txBox="1"/>
          <p:nvPr/>
        </p:nvSpPr>
        <p:spPr>
          <a:xfrm rot="1077558">
            <a:off x="681361" y="408682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4</a:t>
            </a:r>
            <a:endParaRPr lang="fr-FR" sz="4000" b="1">
              <a:solidFill>
                <a:srgbClr val="73A545"/>
              </a:solidFill>
              <a:latin typeface="Arial" panose="020B0604020202020204" pitchFamily="34" charset="0"/>
              <a:cs typeface="Arial" panose="020B0604020202020204" pitchFamily="34" charset="0"/>
            </a:endParaRPr>
          </a:p>
        </p:txBody>
      </p:sp>
      <p:sp>
        <p:nvSpPr>
          <p:cNvPr id="730" name="ZoneTexte 729"/>
          <p:cNvSpPr txBox="1"/>
          <p:nvPr/>
        </p:nvSpPr>
        <p:spPr>
          <a:xfrm rot="1036538">
            <a:off x="7329634" y="4461711"/>
            <a:ext cx="360467"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6</a:t>
            </a:r>
            <a:endParaRPr lang="fr-FR" b="1">
              <a:solidFill>
                <a:srgbClr val="E3C803"/>
              </a:solidFill>
              <a:latin typeface="Arial" panose="020B0604020202020204" pitchFamily="34" charset="0"/>
              <a:cs typeface="Arial" panose="020B0604020202020204" pitchFamily="34" charset="0"/>
            </a:endParaRPr>
          </a:p>
        </p:txBody>
      </p:sp>
      <p:sp>
        <p:nvSpPr>
          <p:cNvPr id="731" name="ZoneTexte 730"/>
          <p:cNvSpPr txBox="1"/>
          <p:nvPr/>
        </p:nvSpPr>
        <p:spPr>
          <a:xfrm>
            <a:off x="3829250" y="5289449"/>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732" name="ZoneTexte 731"/>
          <p:cNvSpPr txBox="1"/>
          <p:nvPr/>
        </p:nvSpPr>
        <p:spPr>
          <a:xfrm rot="771591">
            <a:off x="2603259" y="5257636"/>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smtClean="0">
                <a:solidFill>
                  <a:srgbClr val="315280"/>
                </a:solidFill>
                <a:latin typeface="Arial" panose="020B0604020202020204" pitchFamily="34" charset="0"/>
                <a:cs typeface="Arial" panose="020B0604020202020204" pitchFamily="34" charset="0"/>
              </a:rPr>
              <a:t>3</a:t>
            </a:r>
            <a:endParaRPr lang="fr-FR" sz="1600" b="1">
              <a:solidFill>
                <a:srgbClr val="315280"/>
              </a:solidFill>
              <a:latin typeface="Arial" panose="020B0604020202020204" pitchFamily="34" charset="0"/>
              <a:cs typeface="Arial" panose="020B0604020202020204" pitchFamily="34" charset="0"/>
            </a:endParaRPr>
          </a:p>
        </p:txBody>
      </p:sp>
      <p:sp>
        <p:nvSpPr>
          <p:cNvPr id="733" name="ZoneTexte 732"/>
          <p:cNvSpPr txBox="1"/>
          <p:nvPr/>
        </p:nvSpPr>
        <p:spPr>
          <a:xfrm rot="227454">
            <a:off x="1352960" y="3465955"/>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3</a:t>
            </a:r>
            <a:endParaRPr lang="fr-FR" sz="1400" b="1">
              <a:solidFill>
                <a:srgbClr val="E3C803"/>
              </a:solidFill>
              <a:latin typeface="Arial" panose="020B0604020202020204" pitchFamily="34" charset="0"/>
              <a:cs typeface="Arial" panose="020B0604020202020204" pitchFamily="34" charset="0"/>
            </a:endParaRPr>
          </a:p>
        </p:txBody>
      </p:sp>
      <p:sp>
        <p:nvSpPr>
          <p:cNvPr id="734" name="ZoneTexte 733"/>
          <p:cNvSpPr txBox="1"/>
          <p:nvPr/>
        </p:nvSpPr>
        <p:spPr>
          <a:xfrm>
            <a:off x="4785016" y="1426163"/>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dirty="0">
                <a:solidFill>
                  <a:srgbClr val="7030A0"/>
                </a:solidFill>
                <a:latin typeface="Arial" panose="020B0604020202020204" pitchFamily="34" charset="0"/>
                <a:cs typeface="Arial" panose="020B0604020202020204" pitchFamily="34" charset="0"/>
              </a:rPr>
              <a:t>8</a:t>
            </a:r>
          </a:p>
        </p:txBody>
      </p:sp>
      <p:sp>
        <p:nvSpPr>
          <p:cNvPr id="735" name="ZoneTexte 734"/>
          <p:cNvSpPr txBox="1"/>
          <p:nvPr/>
        </p:nvSpPr>
        <p:spPr>
          <a:xfrm rot="206799">
            <a:off x="3480647" y="4598562"/>
            <a:ext cx="766354" cy="1107996"/>
          </a:xfrm>
          <a:prstGeom prst="rect">
            <a:avLst/>
          </a:prstGeom>
          <a:noFill/>
          <a:effectLst>
            <a:innerShdw blurRad="63500" dist="50800" dir="2700000">
              <a:prstClr val="black">
                <a:alpha val="50000"/>
              </a:prstClr>
            </a:innerShdw>
          </a:effectLst>
        </p:spPr>
        <p:txBody>
          <a:bodyPr wrap="square" rtlCol="0">
            <a:spAutoFit/>
          </a:bodyPr>
          <a:lstStyle/>
          <a:p>
            <a:r>
              <a:rPr lang="fr-FR" sz="6600" b="1" smtClean="0">
                <a:solidFill>
                  <a:srgbClr val="E3C803"/>
                </a:solidFill>
                <a:latin typeface="Arial" panose="020B0604020202020204" pitchFamily="34" charset="0"/>
                <a:cs typeface="Arial" panose="020B0604020202020204" pitchFamily="34" charset="0"/>
              </a:rPr>
              <a:t>3</a:t>
            </a:r>
            <a:endParaRPr lang="fr-FR" sz="6600" b="1">
              <a:solidFill>
                <a:srgbClr val="E3C803"/>
              </a:solidFill>
              <a:latin typeface="Arial" panose="020B0604020202020204" pitchFamily="34" charset="0"/>
              <a:cs typeface="Arial" panose="020B0604020202020204" pitchFamily="34" charset="0"/>
            </a:endParaRPr>
          </a:p>
        </p:txBody>
      </p:sp>
      <p:sp>
        <p:nvSpPr>
          <p:cNvPr id="736" name="ZoneTexte 735"/>
          <p:cNvSpPr txBox="1"/>
          <p:nvPr/>
        </p:nvSpPr>
        <p:spPr>
          <a:xfrm rot="1875314">
            <a:off x="5789020" y="4311121"/>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3</a:t>
            </a:r>
            <a:endParaRPr lang="fr-FR" b="1">
              <a:solidFill>
                <a:srgbClr val="E3C803"/>
              </a:solidFill>
              <a:latin typeface="Arial" panose="020B0604020202020204" pitchFamily="34" charset="0"/>
              <a:cs typeface="Arial" panose="020B0604020202020204" pitchFamily="34" charset="0"/>
            </a:endParaRPr>
          </a:p>
        </p:txBody>
      </p:sp>
      <p:sp>
        <p:nvSpPr>
          <p:cNvPr id="737" name="ZoneTexte 736"/>
          <p:cNvSpPr txBox="1"/>
          <p:nvPr/>
        </p:nvSpPr>
        <p:spPr>
          <a:xfrm rot="875255">
            <a:off x="5075789" y="4490441"/>
            <a:ext cx="730836" cy="923330"/>
          </a:xfrm>
          <a:prstGeom prst="rect">
            <a:avLst/>
          </a:prstGeom>
          <a:noFill/>
          <a:effectLst>
            <a:innerShdw blurRad="63500" dist="50800" dir="2700000">
              <a:prstClr val="black">
                <a:alpha val="50000"/>
              </a:prstClr>
            </a:innerShdw>
          </a:effectLst>
        </p:spPr>
        <p:txBody>
          <a:bodyPr wrap="square" rtlCol="0">
            <a:spAutoFit/>
          </a:bodyPr>
          <a:lstStyle/>
          <a:p>
            <a:r>
              <a:rPr lang="fr-FR" sz="5400" b="1">
                <a:solidFill>
                  <a:srgbClr val="7030A0"/>
                </a:solidFill>
                <a:latin typeface="Arial" panose="020B0604020202020204" pitchFamily="34" charset="0"/>
                <a:cs typeface="Arial" panose="020B0604020202020204" pitchFamily="34" charset="0"/>
              </a:rPr>
              <a:t>5</a:t>
            </a:r>
          </a:p>
        </p:txBody>
      </p:sp>
      <p:sp>
        <p:nvSpPr>
          <p:cNvPr id="738" name="ZoneTexte 737"/>
          <p:cNvSpPr txBox="1"/>
          <p:nvPr/>
        </p:nvSpPr>
        <p:spPr>
          <a:xfrm rot="1701911">
            <a:off x="2935318" y="5159647"/>
            <a:ext cx="766354" cy="338554"/>
          </a:xfrm>
          <a:prstGeom prst="rect">
            <a:avLst/>
          </a:prstGeom>
          <a:noFill/>
          <a:effectLst>
            <a:innerShdw blurRad="63500" dist="50800" dir="2700000">
              <a:prstClr val="black">
                <a:alpha val="50000"/>
              </a:prstClr>
            </a:innerShdw>
          </a:effectLst>
        </p:spPr>
        <p:txBody>
          <a:bodyPr wrap="square" rtlCol="0">
            <a:spAutoFit/>
          </a:bodyPr>
          <a:lstStyle/>
          <a:p>
            <a:r>
              <a:rPr lang="fr-FR" sz="1600" b="1">
                <a:solidFill>
                  <a:srgbClr val="D21D59"/>
                </a:solidFill>
                <a:latin typeface="Arial" panose="020B0604020202020204" pitchFamily="34" charset="0"/>
                <a:cs typeface="Arial" panose="020B0604020202020204" pitchFamily="34" charset="0"/>
              </a:rPr>
              <a:t>5</a:t>
            </a:r>
          </a:p>
        </p:txBody>
      </p:sp>
      <p:sp>
        <p:nvSpPr>
          <p:cNvPr id="739" name="ZoneTexte 738"/>
          <p:cNvSpPr txBox="1"/>
          <p:nvPr/>
        </p:nvSpPr>
        <p:spPr>
          <a:xfrm rot="815327">
            <a:off x="5320381" y="5214546"/>
            <a:ext cx="766354" cy="400110"/>
          </a:xfrm>
          <a:prstGeom prst="rect">
            <a:avLst/>
          </a:prstGeom>
          <a:noFill/>
          <a:effectLst>
            <a:innerShdw blurRad="63500" dist="50800" dir="2700000">
              <a:prstClr val="black">
                <a:alpha val="50000"/>
              </a:prstClr>
            </a:innerShdw>
          </a:effectLst>
        </p:spPr>
        <p:txBody>
          <a:bodyPr wrap="square" rtlCol="0">
            <a:spAutoFit/>
          </a:bodyPr>
          <a:lstStyle/>
          <a:p>
            <a:r>
              <a:rPr lang="fr-FR" sz="2000" b="1" dirty="0" smtClean="0">
                <a:solidFill>
                  <a:srgbClr val="D21D59"/>
                </a:solidFill>
                <a:latin typeface="Arial" panose="020B0604020202020204" pitchFamily="34" charset="0"/>
                <a:cs typeface="Arial" panose="020B0604020202020204" pitchFamily="34" charset="0"/>
              </a:rPr>
              <a:t>2</a:t>
            </a:r>
            <a:endParaRPr lang="fr-FR" sz="2000" b="1" dirty="0">
              <a:solidFill>
                <a:srgbClr val="D21D59"/>
              </a:solidFill>
              <a:latin typeface="Arial" panose="020B0604020202020204" pitchFamily="34" charset="0"/>
              <a:cs typeface="Arial" panose="020B0604020202020204" pitchFamily="34" charset="0"/>
            </a:endParaRPr>
          </a:p>
        </p:txBody>
      </p:sp>
      <p:sp>
        <p:nvSpPr>
          <p:cNvPr id="740" name="ZoneTexte 739"/>
          <p:cNvSpPr txBox="1"/>
          <p:nvPr/>
        </p:nvSpPr>
        <p:spPr>
          <a:xfrm rot="20633076">
            <a:off x="5820727" y="4868542"/>
            <a:ext cx="505297"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3A545"/>
                </a:solidFill>
                <a:latin typeface="Arial" panose="020B0604020202020204" pitchFamily="34" charset="0"/>
                <a:cs typeface="Arial" panose="020B0604020202020204" pitchFamily="34" charset="0"/>
              </a:rPr>
              <a:t>0</a:t>
            </a:r>
            <a:endParaRPr lang="fr-FR" sz="4400" b="1">
              <a:solidFill>
                <a:srgbClr val="73A545"/>
              </a:solidFill>
              <a:latin typeface="Arial" panose="020B0604020202020204" pitchFamily="34" charset="0"/>
              <a:cs typeface="Arial" panose="020B0604020202020204" pitchFamily="34" charset="0"/>
            </a:endParaRPr>
          </a:p>
        </p:txBody>
      </p:sp>
      <p:sp>
        <p:nvSpPr>
          <p:cNvPr id="741" name="ZoneTexte 740"/>
          <p:cNvSpPr txBox="1"/>
          <p:nvPr/>
        </p:nvSpPr>
        <p:spPr>
          <a:xfrm rot="696772">
            <a:off x="2157966" y="4924649"/>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2CACD7"/>
                </a:solidFill>
                <a:latin typeface="Arial" panose="020B0604020202020204" pitchFamily="34" charset="0"/>
                <a:cs typeface="Arial" panose="020B0604020202020204" pitchFamily="34" charset="0"/>
              </a:rPr>
              <a:t>0</a:t>
            </a:r>
            <a:endParaRPr lang="fr-FR" sz="4000" b="1">
              <a:solidFill>
                <a:srgbClr val="2CACD7"/>
              </a:solidFill>
              <a:latin typeface="Arial" panose="020B0604020202020204" pitchFamily="34" charset="0"/>
              <a:cs typeface="Arial" panose="020B0604020202020204" pitchFamily="34" charset="0"/>
            </a:endParaRPr>
          </a:p>
        </p:txBody>
      </p:sp>
      <p:sp>
        <p:nvSpPr>
          <p:cNvPr id="742" name="ZoneTexte 741"/>
          <p:cNvSpPr txBox="1"/>
          <p:nvPr/>
        </p:nvSpPr>
        <p:spPr>
          <a:xfrm>
            <a:off x="2920010" y="4763573"/>
            <a:ext cx="76635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3</a:t>
            </a:r>
            <a:endParaRPr lang="fr-FR" sz="4000" b="1">
              <a:solidFill>
                <a:srgbClr val="315280"/>
              </a:solidFill>
              <a:latin typeface="Arial" panose="020B0604020202020204" pitchFamily="34" charset="0"/>
              <a:cs typeface="Arial" panose="020B0604020202020204" pitchFamily="34" charset="0"/>
            </a:endParaRPr>
          </a:p>
        </p:txBody>
      </p:sp>
      <p:sp>
        <p:nvSpPr>
          <p:cNvPr id="743" name="ZoneTexte 742"/>
          <p:cNvSpPr txBox="1"/>
          <p:nvPr/>
        </p:nvSpPr>
        <p:spPr>
          <a:xfrm>
            <a:off x="2449191" y="4787245"/>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D21D59"/>
                </a:solidFill>
                <a:latin typeface="Arial" panose="020B0604020202020204" pitchFamily="34" charset="0"/>
                <a:cs typeface="Arial" panose="020B0604020202020204" pitchFamily="34" charset="0"/>
              </a:rPr>
              <a:t>8</a:t>
            </a:r>
            <a:endParaRPr lang="fr-FR" sz="2400" b="1">
              <a:solidFill>
                <a:srgbClr val="D21D59"/>
              </a:solidFill>
              <a:latin typeface="Arial" panose="020B0604020202020204" pitchFamily="34" charset="0"/>
              <a:cs typeface="Arial" panose="020B0604020202020204" pitchFamily="34" charset="0"/>
            </a:endParaRPr>
          </a:p>
        </p:txBody>
      </p:sp>
      <p:sp>
        <p:nvSpPr>
          <p:cNvPr id="744" name="ZoneTexte 743"/>
          <p:cNvSpPr txBox="1"/>
          <p:nvPr/>
        </p:nvSpPr>
        <p:spPr>
          <a:xfrm>
            <a:off x="2532997" y="1751722"/>
            <a:ext cx="766354" cy="830997"/>
          </a:xfrm>
          <a:prstGeom prst="rect">
            <a:avLst/>
          </a:prstGeom>
          <a:noFill/>
          <a:effectLst>
            <a:innerShdw blurRad="63500" dist="50800" dir="2700000">
              <a:prstClr val="black">
                <a:alpha val="50000"/>
              </a:prstClr>
            </a:innerShdw>
          </a:effectLst>
        </p:spPr>
        <p:txBody>
          <a:bodyPr wrap="square" rtlCol="0">
            <a:spAutoFit/>
          </a:bodyPr>
          <a:lstStyle/>
          <a:p>
            <a:r>
              <a:rPr lang="fr-FR" sz="4800" b="1" smtClean="0">
                <a:solidFill>
                  <a:srgbClr val="73A545"/>
                </a:solidFill>
                <a:latin typeface="Arial" panose="020B0604020202020204" pitchFamily="34" charset="0"/>
                <a:cs typeface="Arial" panose="020B0604020202020204" pitchFamily="34" charset="0"/>
              </a:rPr>
              <a:t>2</a:t>
            </a:r>
            <a:endParaRPr lang="fr-FR" sz="4800" b="1">
              <a:solidFill>
                <a:srgbClr val="73A545"/>
              </a:solidFill>
              <a:latin typeface="Arial" panose="020B0604020202020204" pitchFamily="34" charset="0"/>
              <a:cs typeface="Arial" panose="020B0604020202020204" pitchFamily="34" charset="0"/>
            </a:endParaRPr>
          </a:p>
        </p:txBody>
      </p:sp>
      <p:sp>
        <p:nvSpPr>
          <p:cNvPr id="745" name="ZoneTexte 744"/>
          <p:cNvSpPr txBox="1"/>
          <p:nvPr/>
        </p:nvSpPr>
        <p:spPr>
          <a:xfrm rot="1077558">
            <a:off x="6580380" y="1873703"/>
            <a:ext cx="353189"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73A545"/>
                </a:solidFill>
                <a:latin typeface="Arial" panose="020B0604020202020204" pitchFamily="34" charset="0"/>
                <a:cs typeface="Arial" panose="020B0604020202020204" pitchFamily="34" charset="0"/>
              </a:rPr>
              <a:t>4</a:t>
            </a:r>
            <a:endParaRPr lang="fr-FR" sz="4000" b="1">
              <a:solidFill>
                <a:srgbClr val="73A545"/>
              </a:solidFill>
              <a:latin typeface="Arial" panose="020B0604020202020204" pitchFamily="34" charset="0"/>
              <a:cs typeface="Arial" panose="020B0604020202020204" pitchFamily="34" charset="0"/>
            </a:endParaRPr>
          </a:p>
        </p:txBody>
      </p:sp>
      <p:sp>
        <p:nvSpPr>
          <p:cNvPr id="746" name="ZoneTexte 745"/>
          <p:cNvSpPr txBox="1"/>
          <p:nvPr/>
        </p:nvSpPr>
        <p:spPr>
          <a:xfrm>
            <a:off x="4225411" y="1502667"/>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D21D59"/>
                </a:solidFill>
                <a:latin typeface="Arial" panose="020B0604020202020204" pitchFamily="34" charset="0"/>
                <a:cs typeface="Arial" panose="020B0604020202020204" pitchFamily="34" charset="0"/>
              </a:rPr>
              <a:t>0</a:t>
            </a:r>
            <a:endParaRPr lang="fr-FR" sz="1400" b="1">
              <a:solidFill>
                <a:srgbClr val="D21D59"/>
              </a:solidFill>
              <a:latin typeface="Arial" panose="020B0604020202020204" pitchFamily="34" charset="0"/>
              <a:cs typeface="Arial" panose="020B0604020202020204" pitchFamily="34" charset="0"/>
            </a:endParaRPr>
          </a:p>
        </p:txBody>
      </p:sp>
      <p:sp>
        <p:nvSpPr>
          <p:cNvPr id="747" name="ZoneTexte 746"/>
          <p:cNvSpPr txBox="1"/>
          <p:nvPr/>
        </p:nvSpPr>
        <p:spPr>
          <a:xfrm>
            <a:off x="3569629" y="1517454"/>
            <a:ext cx="829984" cy="707886"/>
          </a:xfrm>
          <a:prstGeom prst="rect">
            <a:avLst/>
          </a:prstGeom>
          <a:noFill/>
          <a:effectLst>
            <a:innerShdw blurRad="63500" dist="50800" dir="2700000">
              <a:prstClr val="black">
                <a:alpha val="50000"/>
              </a:prstClr>
            </a:innerShdw>
          </a:effectLst>
        </p:spPr>
        <p:txBody>
          <a:bodyPr wrap="square" rtlCol="0">
            <a:spAutoFit/>
          </a:bodyPr>
          <a:lstStyle/>
          <a:p>
            <a:r>
              <a:rPr lang="fr-FR" sz="4000" b="1" smtClean="0">
                <a:solidFill>
                  <a:srgbClr val="315280"/>
                </a:solidFill>
                <a:latin typeface="Arial" panose="020B0604020202020204" pitchFamily="34" charset="0"/>
                <a:cs typeface="Arial" panose="020B0604020202020204" pitchFamily="34" charset="0"/>
              </a:rPr>
              <a:t>5</a:t>
            </a:r>
            <a:endParaRPr lang="fr-FR" sz="4000" b="1">
              <a:solidFill>
                <a:srgbClr val="315280"/>
              </a:solidFill>
              <a:latin typeface="Arial" panose="020B0604020202020204" pitchFamily="34" charset="0"/>
              <a:cs typeface="Arial" panose="020B0604020202020204" pitchFamily="34" charset="0"/>
            </a:endParaRPr>
          </a:p>
        </p:txBody>
      </p:sp>
      <p:sp>
        <p:nvSpPr>
          <p:cNvPr id="748" name="ZoneTexte 747"/>
          <p:cNvSpPr txBox="1"/>
          <p:nvPr/>
        </p:nvSpPr>
        <p:spPr>
          <a:xfrm rot="174584">
            <a:off x="3234435" y="1453673"/>
            <a:ext cx="76635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E3C803"/>
                </a:solidFill>
                <a:latin typeface="Arial" panose="020B0604020202020204" pitchFamily="34" charset="0"/>
                <a:cs typeface="Arial" panose="020B0604020202020204" pitchFamily="34" charset="0"/>
              </a:rPr>
              <a:t>4</a:t>
            </a:r>
            <a:endParaRPr lang="fr-FR" sz="2400" b="1">
              <a:solidFill>
                <a:srgbClr val="E3C803"/>
              </a:solidFill>
              <a:latin typeface="Arial" panose="020B0604020202020204" pitchFamily="34" charset="0"/>
              <a:cs typeface="Arial" panose="020B0604020202020204" pitchFamily="34" charset="0"/>
            </a:endParaRPr>
          </a:p>
        </p:txBody>
      </p:sp>
      <p:sp>
        <p:nvSpPr>
          <p:cNvPr id="749" name="ZoneTexte 748"/>
          <p:cNvSpPr txBox="1"/>
          <p:nvPr/>
        </p:nvSpPr>
        <p:spPr>
          <a:xfrm rot="822340">
            <a:off x="6020658" y="1684588"/>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73A545"/>
                </a:solidFill>
                <a:latin typeface="Arial" panose="020B0604020202020204" pitchFamily="34" charset="0"/>
                <a:cs typeface="Arial" panose="020B0604020202020204" pitchFamily="34" charset="0"/>
              </a:rPr>
              <a:t>3</a:t>
            </a:r>
            <a:endParaRPr lang="fr-FR" b="1">
              <a:solidFill>
                <a:srgbClr val="73A545"/>
              </a:solidFill>
              <a:latin typeface="Arial" panose="020B0604020202020204" pitchFamily="34" charset="0"/>
              <a:cs typeface="Arial" panose="020B0604020202020204" pitchFamily="34" charset="0"/>
            </a:endParaRPr>
          </a:p>
        </p:txBody>
      </p:sp>
      <p:sp>
        <p:nvSpPr>
          <p:cNvPr id="750" name="ZoneTexte 749"/>
          <p:cNvSpPr txBox="1"/>
          <p:nvPr/>
        </p:nvSpPr>
        <p:spPr>
          <a:xfrm>
            <a:off x="630317" y="4570816"/>
            <a:ext cx="325944" cy="461665"/>
          </a:xfrm>
          <a:prstGeom prst="rect">
            <a:avLst/>
          </a:prstGeom>
          <a:noFill/>
          <a:effectLst>
            <a:innerShdw blurRad="63500" dist="50800" dir="2700000">
              <a:prstClr val="black">
                <a:alpha val="50000"/>
              </a:prstClr>
            </a:innerShdw>
          </a:effectLst>
        </p:spPr>
        <p:txBody>
          <a:bodyPr wrap="square" rtlCol="0">
            <a:spAutoFit/>
          </a:bodyPr>
          <a:lstStyle/>
          <a:p>
            <a:r>
              <a:rPr lang="fr-FR" sz="2400" b="1" smtClean="0">
                <a:solidFill>
                  <a:srgbClr val="315280"/>
                </a:solidFill>
                <a:latin typeface="Arial" panose="020B0604020202020204" pitchFamily="34" charset="0"/>
                <a:cs typeface="Arial" panose="020B0604020202020204" pitchFamily="34" charset="0"/>
              </a:rPr>
              <a:t>8</a:t>
            </a:r>
            <a:endParaRPr lang="fr-FR" sz="4000" b="1">
              <a:solidFill>
                <a:srgbClr val="315280"/>
              </a:solidFill>
              <a:latin typeface="Arial" panose="020B0604020202020204" pitchFamily="34" charset="0"/>
              <a:cs typeface="Arial" panose="020B0604020202020204" pitchFamily="34" charset="0"/>
            </a:endParaRPr>
          </a:p>
        </p:txBody>
      </p:sp>
      <p:sp>
        <p:nvSpPr>
          <p:cNvPr id="751" name="ZoneTexte 750"/>
          <p:cNvSpPr txBox="1"/>
          <p:nvPr/>
        </p:nvSpPr>
        <p:spPr>
          <a:xfrm>
            <a:off x="4337641" y="4316718"/>
            <a:ext cx="766354" cy="369332"/>
          </a:xfrm>
          <a:prstGeom prst="rect">
            <a:avLst/>
          </a:prstGeom>
          <a:noFill/>
          <a:effectLst>
            <a:innerShdw blurRad="63500" dist="50800" dir="2700000">
              <a:prstClr val="black">
                <a:alpha val="50000"/>
              </a:prstClr>
            </a:innerShdw>
          </a:effectLst>
        </p:spPr>
        <p:txBody>
          <a:bodyPr wrap="square" rtlCol="0">
            <a:spAutoFit/>
          </a:bodyPr>
          <a:lstStyle/>
          <a:p>
            <a:r>
              <a:rPr lang="fr-FR" b="1" smtClean="0">
                <a:solidFill>
                  <a:srgbClr val="E3C803"/>
                </a:solidFill>
                <a:latin typeface="Arial" panose="020B0604020202020204" pitchFamily="34" charset="0"/>
                <a:cs typeface="Arial" panose="020B0604020202020204" pitchFamily="34" charset="0"/>
              </a:rPr>
              <a:t>4</a:t>
            </a:r>
            <a:endParaRPr lang="fr-FR" b="1">
              <a:solidFill>
                <a:srgbClr val="E3C803"/>
              </a:solidFill>
              <a:latin typeface="Arial" panose="020B0604020202020204" pitchFamily="34" charset="0"/>
              <a:cs typeface="Arial" panose="020B0604020202020204" pitchFamily="34" charset="0"/>
            </a:endParaRPr>
          </a:p>
        </p:txBody>
      </p:sp>
      <p:sp>
        <p:nvSpPr>
          <p:cNvPr id="752" name="ZoneTexte 751"/>
          <p:cNvSpPr txBox="1"/>
          <p:nvPr/>
        </p:nvSpPr>
        <p:spPr>
          <a:xfrm rot="539300">
            <a:off x="7978627" y="1742239"/>
            <a:ext cx="766354"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smtClean="0">
                <a:solidFill>
                  <a:srgbClr val="E3C803"/>
                </a:solidFill>
                <a:latin typeface="Arial" panose="020B0604020202020204" pitchFamily="34" charset="0"/>
                <a:cs typeface="Arial" panose="020B0604020202020204" pitchFamily="34" charset="0"/>
              </a:rPr>
              <a:t>2</a:t>
            </a:r>
            <a:endParaRPr lang="fr-FR" sz="1400" b="1">
              <a:solidFill>
                <a:srgbClr val="E3C803"/>
              </a:solidFill>
              <a:latin typeface="Arial" panose="020B0604020202020204" pitchFamily="34" charset="0"/>
              <a:cs typeface="Arial" panose="020B0604020202020204" pitchFamily="34" charset="0"/>
            </a:endParaRPr>
          </a:p>
        </p:txBody>
      </p:sp>
      <p:sp>
        <p:nvSpPr>
          <p:cNvPr id="753" name="ZoneTexte 752"/>
          <p:cNvSpPr txBox="1"/>
          <p:nvPr/>
        </p:nvSpPr>
        <p:spPr>
          <a:xfrm>
            <a:off x="8116868" y="2052270"/>
            <a:ext cx="325718" cy="307777"/>
          </a:xfrm>
          <a:prstGeom prst="rect">
            <a:avLst/>
          </a:prstGeom>
          <a:noFill/>
          <a:effectLst>
            <a:innerShdw blurRad="63500" dist="50800" dir="2700000">
              <a:prstClr val="black">
                <a:alpha val="50000"/>
              </a:prstClr>
            </a:innerShdw>
          </a:effectLst>
        </p:spPr>
        <p:txBody>
          <a:bodyPr wrap="square" rtlCol="0">
            <a:spAutoFit/>
          </a:bodyPr>
          <a:lstStyle/>
          <a:p>
            <a:r>
              <a:rPr lang="fr-FR" sz="1400" b="1">
                <a:solidFill>
                  <a:srgbClr val="D87D1A"/>
                </a:solidFill>
                <a:latin typeface="Arial" panose="020B0604020202020204" pitchFamily="34" charset="0"/>
                <a:cs typeface="Arial" panose="020B0604020202020204" pitchFamily="34" charset="0"/>
              </a:rPr>
              <a:t>7</a:t>
            </a:r>
          </a:p>
        </p:txBody>
      </p:sp>
      <p:sp>
        <p:nvSpPr>
          <p:cNvPr id="754" name="ZoneTexte 753"/>
          <p:cNvSpPr txBox="1"/>
          <p:nvPr/>
        </p:nvSpPr>
        <p:spPr>
          <a:xfrm rot="21163485">
            <a:off x="6681934" y="4850395"/>
            <a:ext cx="766354" cy="584775"/>
          </a:xfrm>
          <a:prstGeom prst="rect">
            <a:avLst/>
          </a:prstGeom>
          <a:noFill/>
          <a:effectLst>
            <a:innerShdw blurRad="63500" dist="50800" dir="2700000">
              <a:prstClr val="black">
                <a:alpha val="50000"/>
              </a:prstClr>
            </a:innerShdw>
          </a:effectLst>
        </p:spPr>
        <p:txBody>
          <a:bodyPr wrap="square" rtlCol="0">
            <a:spAutoFit/>
          </a:bodyPr>
          <a:lstStyle/>
          <a:p>
            <a:r>
              <a:rPr lang="fr-FR" sz="3200" b="1" dirty="0" smtClean="0">
                <a:solidFill>
                  <a:srgbClr val="D21D59"/>
                </a:solidFill>
                <a:latin typeface="Arial" panose="020B0604020202020204" pitchFamily="34" charset="0"/>
                <a:cs typeface="Arial" panose="020B0604020202020204" pitchFamily="34" charset="0"/>
              </a:rPr>
              <a:t>2</a:t>
            </a:r>
            <a:endParaRPr lang="fr-FR" sz="3200" b="1" dirty="0">
              <a:solidFill>
                <a:srgbClr val="D21D59"/>
              </a:solidFill>
              <a:latin typeface="Arial" panose="020B0604020202020204" pitchFamily="34" charset="0"/>
              <a:cs typeface="Arial" panose="020B0604020202020204" pitchFamily="34" charset="0"/>
            </a:endParaRPr>
          </a:p>
        </p:txBody>
      </p:sp>
      <p:sp>
        <p:nvSpPr>
          <p:cNvPr id="755" name="ZoneTexte 754"/>
          <p:cNvSpPr txBox="1"/>
          <p:nvPr/>
        </p:nvSpPr>
        <p:spPr>
          <a:xfrm rot="21009357">
            <a:off x="8242556" y="4650971"/>
            <a:ext cx="766354" cy="769441"/>
          </a:xfrm>
          <a:prstGeom prst="rect">
            <a:avLst/>
          </a:prstGeom>
          <a:noFill/>
          <a:effectLst>
            <a:innerShdw blurRad="63500" dist="50800" dir="2700000">
              <a:prstClr val="black">
                <a:alpha val="50000"/>
              </a:prstClr>
            </a:innerShdw>
          </a:effectLst>
        </p:spPr>
        <p:txBody>
          <a:bodyPr wrap="square" rtlCol="0">
            <a:spAutoFit/>
          </a:bodyPr>
          <a:lstStyle/>
          <a:p>
            <a:r>
              <a:rPr lang="fr-FR" sz="4400" b="1" smtClean="0">
                <a:solidFill>
                  <a:srgbClr val="7030A0"/>
                </a:solidFill>
                <a:latin typeface="Arial" panose="020B0604020202020204" pitchFamily="34" charset="0"/>
                <a:cs typeface="Arial" panose="020B0604020202020204" pitchFamily="34" charset="0"/>
              </a:rPr>
              <a:t>9</a:t>
            </a:r>
            <a:endParaRPr lang="fr-FR" sz="6600" b="1">
              <a:solidFill>
                <a:srgbClr val="7030A0"/>
              </a:solidFill>
              <a:latin typeface="Arial" panose="020B0604020202020204" pitchFamily="34" charset="0"/>
              <a:cs typeface="Arial" panose="020B0604020202020204" pitchFamily="34" charset="0"/>
            </a:endParaRPr>
          </a:p>
        </p:txBody>
      </p:sp>
      <p:sp>
        <p:nvSpPr>
          <p:cNvPr id="706" name="Sous-titre 7"/>
          <p:cNvSpPr txBox="1">
            <a:spLocks/>
          </p:cNvSpPr>
          <p:nvPr/>
        </p:nvSpPr>
        <p:spPr>
          <a:xfrm>
            <a:off x="2466171" y="3745137"/>
            <a:ext cx="4180762" cy="67449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b="1" dirty="0" smtClean="0">
                <a:solidFill>
                  <a:srgbClr val="92D05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enjeux et perspectives </a:t>
            </a:r>
            <a:br>
              <a:rPr lang="fr-FR" sz="2000" b="1" dirty="0" smtClean="0">
                <a:solidFill>
                  <a:srgbClr val="92D05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br>
            <a:r>
              <a:rPr lang="fr-FR" sz="2000" b="1" dirty="0" smtClean="0">
                <a:solidFill>
                  <a:srgbClr val="92D05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des identifiants chercheurs</a:t>
            </a:r>
            <a:endParaRPr lang="fr-FR" sz="2000" b="1" dirty="0">
              <a:solidFill>
                <a:srgbClr val="92D05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endParaRPr>
          </a:p>
        </p:txBody>
      </p:sp>
      <p:sp>
        <p:nvSpPr>
          <p:cNvPr id="705" name="Titre 6"/>
          <p:cNvSpPr txBox="1">
            <a:spLocks/>
          </p:cNvSpPr>
          <p:nvPr/>
        </p:nvSpPr>
        <p:spPr>
          <a:xfrm>
            <a:off x="404603" y="3010540"/>
            <a:ext cx="8334794" cy="72431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fr-FR" sz="4100" b="1" dirty="0" err="1" smtClean="0">
                <a:solidFill>
                  <a:srgbClr val="7030A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ResearcherID</a:t>
            </a:r>
            <a:r>
              <a:rPr lang="fr-FR" sz="4100" b="1" dirty="0" smtClean="0">
                <a:solidFill>
                  <a:srgbClr val="7030A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 ORCID, </a:t>
            </a:r>
            <a:r>
              <a:rPr lang="fr-FR" sz="4100" b="1" dirty="0" err="1" smtClean="0">
                <a:solidFill>
                  <a:srgbClr val="7030A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IdHAL</a:t>
            </a:r>
            <a:r>
              <a:rPr lang="fr-FR" sz="4100" b="1" dirty="0" smtClean="0">
                <a:solidFill>
                  <a:srgbClr val="7030A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rPr>
              <a:t>... </a:t>
            </a:r>
            <a:endParaRPr lang="fr-FR" sz="4100" b="1" dirty="0">
              <a:solidFill>
                <a:srgbClr val="7030A0"/>
              </a:solidFill>
              <a:effectLst>
                <a:outerShdw blurRad="38100" dist="38100" dir="2700000" algn="tl">
                  <a:srgbClr val="000000">
                    <a:alpha val="43137"/>
                  </a:srgbClr>
                </a:outerShdw>
              </a:effectLst>
              <a:latin typeface="Gungsuh" panose="02030600000101010101" pitchFamily="18" charset="-127"/>
              <a:ea typeface="Gungsuh" panose="02030600000101010101" pitchFamily="18" charset="-127"/>
              <a:cs typeface="Utsaah" panose="020B0604020202020204" pitchFamily="34" charset="0"/>
            </a:endParaRPr>
          </a:p>
        </p:txBody>
      </p:sp>
    </p:spTree>
    <p:extLst>
      <p:ext uri="{BB962C8B-B14F-4D97-AF65-F5344CB8AC3E}">
        <p14:creationId xmlns:p14="http://schemas.microsoft.com/office/powerpoint/2010/main" val="1656815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pérennes auteur</a:t>
            </a:r>
          </a:p>
        </p:txBody>
      </p:sp>
      <p:sp>
        <p:nvSpPr>
          <p:cNvPr id="6" name="Rectangle 5"/>
          <p:cNvSpPr/>
          <p:nvPr/>
        </p:nvSpPr>
        <p:spPr>
          <a:xfrm>
            <a:off x="7874375" y="6499448"/>
            <a:ext cx="736225" cy="215444"/>
          </a:xfrm>
          <a:prstGeom prst="rect">
            <a:avLst/>
          </a:prstGeom>
        </p:spPr>
        <p:txBody>
          <a:bodyPr wrap="square">
            <a:spAutoFit/>
          </a:bodyPr>
          <a:lstStyle/>
          <a:p>
            <a:pPr algn="r"/>
            <a:r>
              <a:rPr lang="fr-FR" sz="800" dirty="0" smtClean="0">
                <a:hlinkClick r:id="rId3"/>
              </a:rPr>
              <a:t>ORCID</a:t>
            </a:r>
            <a:endParaRPr lang="fr-FR" sz="800" dirty="0"/>
          </a:p>
        </p:txBody>
      </p:sp>
      <p:pic>
        <p:nvPicPr>
          <p:cNvPr id="4" name="Image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06485" y="1327524"/>
            <a:ext cx="8131029" cy="4904847"/>
          </a:xfrm>
          <a:prstGeom prst="rect">
            <a:avLst/>
          </a:prstGeom>
        </p:spPr>
      </p:pic>
    </p:spTree>
    <p:extLst>
      <p:ext uri="{BB962C8B-B14F-4D97-AF65-F5344CB8AC3E}">
        <p14:creationId xmlns:p14="http://schemas.microsoft.com/office/powerpoint/2010/main" val="11600590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1"/>
          <p:cNvSpPr>
            <a:spLocks noGrp="1"/>
          </p:cNvSpPr>
          <p:nvPr>
            <p:ph idx="1"/>
          </p:nvPr>
        </p:nvSpPr>
        <p:spPr>
          <a:xfrm>
            <a:off x="475432" y="1118258"/>
            <a:ext cx="8193133" cy="5135893"/>
          </a:xfrm>
        </p:spPr>
        <p:txBody>
          <a:bodyPr>
            <a:normAutofit/>
          </a:bodyPr>
          <a:lstStyle/>
          <a:p>
            <a:pPr>
              <a:lnSpc>
                <a:spcPct val="80000"/>
              </a:lnSpc>
              <a:spcBef>
                <a:spcPts val="475"/>
              </a:spcBef>
              <a:buClr>
                <a:srgbClr val="3333CC"/>
              </a:buClr>
              <a:buSzPct val="50000"/>
            </a:pPr>
            <a:r>
              <a:rPr lang="en-GB" altLang="fr-FR" dirty="0" err="1" smtClean="0">
                <a:latin typeface="+mn-lt"/>
              </a:rPr>
              <a:t>Exemples</a:t>
            </a:r>
            <a:r>
              <a:rPr lang="en-GB" altLang="fr-FR" dirty="0" smtClean="0">
                <a:latin typeface="+mn-lt"/>
              </a:rPr>
              <a:t> de </a:t>
            </a:r>
            <a:r>
              <a:rPr lang="en-GB" altLang="fr-FR" dirty="0" err="1" smtClean="0">
                <a:latin typeface="+mn-lt"/>
              </a:rPr>
              <a:t>projets</a:t>
            </a:r>
            <a:endParaRPr lang="en-GB" altLang="fr-FR" b="1" dirty="0">
              <a:solidFill>
                <a:srgbClr val="FF0000"/>
              </a:solidFill>
              <a:latin typeface="Tahoma" pitchFamily="34" charset="0"/>
            </a:endParaRPr>
          </a:p>
          <a:p>
            <a:endParaRPr lang="fr-FR" dirty="0"/>
          </a:p>
        </p:txBody>
      </p:sp>
      <p:sp>
        <p:nvSpPr>
          <p:cNvPr id="5" name="Titre 4"/>
          <p:cNvSpPr>
            <a:spLocks noGrp="1"/>
          </p:cNvSpPr>
          <p:nvPr>
            <p:ph type="title"/>
          </p:nvPr>
        </p:nvSpPr>
        <p:spPr/>
        <p:txBody>
          <a:bodyPr/>
          <a:lstStyle/>
          <a:p>
            <a:r>
              <a:rPr lang="fr-FR" dirty="0"/>
              <a:t>Interopérabilité et normalisation</a:t>
            </a:r>
            <a:endParaRPr lang="fr-FR" sz="1800" dirty="0"/>
          </a:p>
        </p:txBody>
      </p:sp>
      <p:sp>
        <p:nvSpPr>
          <p:cNvPr id="12" name="Rectangle 11"/>
          <p:cNvSpPr/>
          <p:nvPr/>
        </p:nvSpPr>
        <p:spPr>
          <a:xfrm>
            <a:off x="951315" y="4033396"/>
            <a:ext cx="1552152" cy="215444"/>
          </a:xfrm>
          <a:prstGeom prst="rect">
            <a:avLst/>
          </a:prstGeom>
        </p:spPr>
        <p:txBody>
          <a:bodyPr wrap="square">
            <a:spAutoFit/>
          </a:bodyPr>
          <a:lstStyle/>
          <a:p>
            <a:r>
              <a:rPr lang="fr-FR" sz="800" dirty="0">
                <a:hlinkClick r:id="rId3"/>
              </a:rPr>
              <a:t>https://odin-project.eu</a:t>
            </a:r>
            <a:r>
              <a:rPr lang="fr-FR" sz="800" dirty="0" smtClean="0">
                <a:hlinkClick r:id="rId3"/>
              </a:rPr>
              <a:t>/</a:t>
            </a:r>
            <a:r>
              <a:rPr lang="fr-FR" sz="800" dirty="0" smtClean="0"/>
              <a:t> </a:t>
            </a:r>
            <a:endParaRPr lang="fr-FR" sz="800" dirty="0"/>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387" y="2824603"/>
            <a:ext cx="3575213" cy="1208793"/>
          </a:xfrm>
          <a:prstGeom prst="rect">
            <a:avLst/>
          </a:prstGeom>
        </p:spPr>
      </p:pic>
      <p:sp>
        <p:nvSpPr>
          <p:cNvPr id="2" name="Rectangle 1"/>
          <p:cNvSpPr/>
          <p:nvPr/>
        </p:nvSpPr>
        <p:spPr>
          <a:xfrm>
            <a:off x="7041259" y="4033396"/>
            <a:ext cx="1808490" cy="215444"/>
          </a:xfrm>
          <a:prstGeom prst="rect">
            <a:avLst/>
          </a:prstGeom>
        </p:spPr>
        <p:txBody>
          <a:bodyPr wrap="square">
            <a:spAutoFit/>
          </a:bodyPr>
          <a:lstStyle/>
          <a:p>
            <a:pPr algn="ctr">
              <a:defRPr/>
            </a:pPr>
            <a:r>
              <a:rPr lang="fr-FR" sz="800" dirty="0">
                <a:solidFill>
                  <a:srgbClr val="FF0000"/>
                </a:solidFill>
                <a:hlinkClick r:id="rId5"/>
              </a:rPr>
              <a:t>http://project-thor.eu</a:t>
            </a:r>
            <a:r>
              <a:rPr lang="fr-FR" sz="800" dirty="0" smtClean="0">
                <a:solidFill>
                  <a:srgbClr val="FF0000"/>
                </a:solidFill>
                <a:hlinkClick r:id="rId5"/>
              </a:rPr>
              <a:t>/</a:t>
            </a:r>
            <a:endParaRPr lang="fr-FR" sz="800" dirty="0" smtClean="0">
              <a:solidFill>
                <a:srgbClr val="FF0000"/>
              </a:solidFill>
            </a:endParaRPr>
          </a:p>
        </p:txBody>
      </p:sp>
      <p:pic>
        <p:nvPicPr>
          <p:cNvPr id="10"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280" y="2823796"/>
            <a:ext cx="3144262" cy="1209600"/>
          </a:xfrm>
          <a:prstGeom prst="rect">
            <a:avLst/>
          </a:prstGeom>
        </p:spPr>
      </p:pic>
    </p:spTree>
    <p:extLst>
      <p:ext uri="{BB962C8B-B14F-4D97-AF65-F5344CB8AC3E}">
        <p14:creationId xmlns:p14="http://schemas.microsoft.com/office/powerpoint/2010/main" val="41279766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dirty="0" smtClean="0"/>
              <a:t>Deux exemples</a:t>
            </a:r>
          </a:p>
          <a:p>
            <a:endParaRPr lang="fr-FR" sz="4400" b="1" dirty="0">
              <a:solidFill>
                <a:srgbClr val="FF0000"/>
              </a:solidFill>
            </a:endParaRPr>
          </a:p>
          <a:p>
            <a:endParaRPr lang="fr-FR" sz="4400" b="1" dirty="0" smtClean="0">
              <a:solidFill>
                <a:srgbClr val="FF0000"/>
              </a:solidFill>
            </a:endParaRPr>
          </a:p>
          <a:p>
            <a:endParaRPr lang="fr-FR" sz="4400" b="1" dirty="0" smtClean="0">
              <a:solidFill>
                <a:srgbClr val="FF0000"/>
              </a:solidFill>
            </a:endParaRPr>
          </a:p>
          <a:p>
            <a:endParaRPr lang="fr-FR" sz="4400" b="1" dirty="0">
              <a:solidFill>
                <a:srgbClr val="FF0000"/>
              </a:solidFill>
            </a:endParaRPr>
          </a:p>
          <a:p>
            <a:endParaRPr lang="fr-FR" dirty="0"/>
          </a:p>
        </p:txBody>
      </p:sp>
      <p:sp>
        <p:nvSpPr>
          <p:cNvPr id="3" name="Titre 2"/>
          <p:cNvSpPr>
            <a:spLocks noGrp="1"/>
          </p:cNvSpPr>
          <p:nvPr>
            <p:ph type="title"/>
          </p:nvPr>
        </p:nvSpPr>
        <p:spPr/>
        <p:txBody>
          <a:bodyPr>
            <a:normAutofit/>
          </a:bodyPr>
          <a:lstStyle/>
          <a:p>
            <a:r>
              <a:rPr lang="fr-FR" dirty="0"/>
              <a:t>Interopérabilité et </a:t>
            </a:r>
            <a:r>
              <a:rPr lang="fr-FR" dirty="0" smtClean="0"/>
              <a:t>normalisation : </a:t>
            </a:r>
            <a:r>
              <a:rPr lang="fr-FR" sz="1800" dirty="0" smtClean="0"/>
              <a:t>formats et référentiels</a:t>
            </a:r>
            <a:endParaRPr lang="fr-FR" sz="18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671" y="3295650"/>
            <a:ext cx="3727679" cy="824014"/>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052" y="2838365"/>
            <a:ext cx="2163520" cy="1802934"/>
          </a:xfrm>
          <a:prstGeom prst="rect">
            <a:avLst/>
          </a:prstGeom>
        </p:spPr>
      </p:pic>
      <p:sp>
        <p:nvSpPr>
          <p:cNvPr id="4" name="Rectangle 3"/>
          <p:cNvSpPr/>
          <p:nvPr/>
        </p:nvSpPr>
        <p:spPr>
          <a:xfrm>
            <a:off x="6318293" y="4663720"/>
            <a:ext cx="1197764" cy="215444"/>
          </a:xfrm>
          <a:prstGeom prst="rect">
            <a:avLst/>
          </a:prstGeom>
        </p:spPr>
        <p:txBody>
          <a:bodyPr wrap="none">
            <a:spAutoFit/>
          </a:bodyPr>
          <a:lstStyle/>
          <a:p>
            <a:r>
              <a:rPr lang="en-US" sz="800" dirty="0">
                <a:hlinkClick r:id="rId5"/>
              </a:rPr>
              <a:t>http://casrai.org</a:t>
            </a:r>
            <a:r>
              <a:rPr lang="en-US" sz="800" dirty="0" smtClean="0">
                <a:hlinkClick r:id="rId5"/>
              </a:rPr>
              <a:t>/</a:t>
            </a:r>
            <a:r>
              <a:rPr lang="en-US" sz="800" dirty="0" smtClean="0"/>
              <a:t> </a:t>
            </a:r>
            <a:endParaRPr lang="fr-FR" sz="800" dirty="0"/>
          </a:p>
        </p:txBody>
      </p:sp>
      <p:sp>
        <p:nvSpPr>
          <p:cNvPr id="6" name="Rectangle 5"/>
          <p:cNvSpPr/>
          <p:nvPr/>
        </p:nvSpPr>
        <p:spPr>
          <a:xfrm>
            <a:off x="1350572" y="4663720"/>
            <a:ext cx="4572000" cy="215444"/>
          </a:xfrm>
          <a:prstGeom prst="rect">
            <a:avLst/>
          </a:prstGeom>
        </p:spPr>
        <p:txBody>
          <a:bodyPr>
            <a:spAutoFit/>
          </a:bodyPr>
          <a:lstStyle/>
          <a:p>
            <a:r>
              <a:rPr lang="fr-FR" sz="800" dirty="0">
                <a:solidFill>
                  <a:prstClr val="black"/>
                </a:solidFill>
                <a:hlinkClick r:id="rId6"/>
              </a:rPr>
              <a:t>http://</a:t>
            </a:r>
            <a:r>
              <a:rPr lang="fr-FR" sz="800" dirty="0" smtClean="0">
                <a:solidFill>
                  <a:prstClr val="black"/>
                </a:solidFill>
                <a:hlinkClick r:id="rId6"/>
              </a:rPr>
              <a:t>eurocris.org/cerif/main-features-cerif</a:t>
            </a:r>
            <a:r>
              <a:rPr lang="fr-FR" sz="800" dirty="0" smtClean="0">
                <a:solidFill>
                  <a:prstClr val="black"/>
                </a:solidFill>
              </a:rPr>
              <a:t> </a:t>
            </a:r>
            <a:endParaRPr lang="fr-FR" sz="800" dirty="0"/>
          </a:p>
        </p:txBody>
      </p:sp>
    </p:spTree>
    <p:extLst>
      <p:ext uri="{BB962C8B-B14F-4D97-AF65-F5344CB8AC3E}">
        <p14:creationId xmlns:p14="http://schemas.microsoft.com/office/powerpoint/2010/main" val="5218432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0">
              <a:srgbClr val="ECECEC"/>
            </a:gs>
            <a:gs pos="100000">
              <a:srgbClr val="ECECEC"/>
            </a:gs>
          </a:gsLst>
          <a:lin ang="2700000" scaled="1"/>
          <a:tileRect/>
        </a:gradFill>
        <a:effectLst/>
      </p:bgPr>
    </p:bg>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a:t>Interopérabilité et normalisation : </a:t>
            </a:r>
            <a:r>
              <a:rPr lang="fr-FR" sz="1800" dirty="0" smtClean="0"/>
              <a:t>référentiels</a:t>
            </a:r>
            <a:endParaRPr lang="fr-FR" sz="1800" dirty="0"/>
          </a:p>
        </p:txBody>
      </p:sp>
      <p:sp>
        <p:nvSpPr>
          <p:cNvPr id="9" name="Rectangle 8"/>
          <p:cNvSpPr/>
          <p:nvPr/>
        </p:nvSpPr>
        <p:spPr>
          <a:xfrm>
            <a:off x="3673439" y="6442203"/>
            <a:ext cx="646612" cy="215444"/>
          </a:xfrm>
          <a:prstGeom prst="rect">
            <a:avLst/>
          </a:prstGeom>
        </p:spPr>
        <p:txBody>
          <a:bodyPr wrap="square">
            <a:spAutoFit/>
          </a:bodyPr>
          <a:lstStyle/>
          <a:p>
            <a:r>
              <a:rPr lang="fr-FR" sz="800" dirty="0" smtClean="0">
                <a:hlinkClick r:id="rId3"/>
              </a:rPr>
              <a:t>source</a:t>
            </a:r>
            <a:endParaRPr lang="fr-FR" sz="800" dirty="0"/>
          </a:p>
        </p:txBody>
      </p:sp>
      <p:pic>
        <p:nvPicPr>
          <p:cNvPr id="10" name="Image 9"/>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97884" y="1289709"/>
            <a:ext cx="3655631" cy="5225522"/>
          </a:xfrm>
          <a:prstGeom prst="rect">
            <a:avLst/>
          </a:prstGeom>
          <a:effectLst>
            <a:outerShdw blurRad="292100" dist="139700" dir="2700000" algn="ctr" rotWithShape="0">
              <a:srgbClr val="000000">
                <a:alpha val="65000"/>
              </a:srgbClr>
            </a:outerShdw>
          </a:effectLst>
        </p:spPr>
      </p:pic>
      <p:sp>
        <p:nvSpPr>
          <p:cNvPr id="13" name="Rectangle 12"/>
          <p:cNvSpPr/>
          <p:nvPr/>
        </p:nvSpPr>
        <p:spPr>
          <a:xfrm>
            <a:off x="3673438" y="3025307"/>
            <a:ext cx="4937161" cy="2031325"/>
          </a:xfrm>
          <a:prstGeom prst="rect">
            <a:avLst/>
          </a:prstGeom>
          <a:solidFill>
            <a:schemeClr val="bg1"/>
          </a:solidFill>
        </p:spPr>
        <p:txBody>
          <a:bodyPr wrap="square">
            <a:spAutoFit/>
          </a:bodyPr>
          <a:lstStyle/>
          <a:p>
            <a:r>
              <a:rPr lang="fr-FR" dirty="0" smtClean="0"/>
              <a:t>« La </a:t>
            </a:r>
            <a:r>
              <a:rPr lang="fr-FR" dirty="0"/>
              <a:t>multiplication des référentiels de structures et d’auteurs appelle à conduire une réflexion globale sur la production et le partage de ces référentiels, ainsi que sur leur alignement, </a:t>
            </a:r>
            <a:r>
              <a:rPr lang="fr-FR" b="1" dirty="0">
                <a:solidFill>
                  <a:srgbClr val="2CACD7"/>
                </a:solidFill>
              </a:rPr>
              <a:t>dans une logique Web de </a:t>
            </a:r>
            <a:r>
              <a:rPr lang="fr-FR" b="1" dirty="0" smtClean="0">
                <a:solidFill>
                  <a:srgbClr val="2CACD7"/>
                </a:solidFill>
              </a:rPr>
              <a:t>données</a:t>
            </a:r>
            <a:r>
              <a:rPr lang="fr-FR" dirty="0" smtClean="0"/>
              <a:t> » (ADBU)</a:t>
            </a:r>
            <a:endParaRPr lang="fr-FR" dirty="0"/>
          </a:p>
        </p:txBody>
      </p:sp>
    </p:spTree>
    <p:extLst>
      <p:ext uri="{BB962C8B-B14F-4D97-AF65-F5344CB8AC3E}">
        <p14:creationId xmlns:p14="http://schemas.microsoft.com/office/powerpoint/2010/main" val="32511248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smtClean="0"/>
              <a:t>Web de données et </a:t>
            </a:r>
            <a:r>
              <a:rPr lang="fr-FR" i="1" dirty="0" err="1" smtClean="0"/>
              <a:t>linked</a:t>
            </a:r>
            <a:r>
              <a:rPr lang="fr-FR" i="1" dirty="0" smtClean="0"/>
              <a:t> data </a:t>
            </a:r>
            <a:r>
              <a:rPr lang="fr-FR" sz="1800" dirty="0" smtClean="0"/>
              <a:t>: principes</a:t>
            </a:r>
            <a:endParaRPr lang="fr-FR" sz="1800" dirty="0"/>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45146" y="1024447"/>
            <a:ext cx="6231000" cy="5654467"/>
          </a:xfrm>
          <a:prstGeom prst="rect">
            <a:avLst/>
          </a:prstGeom>
        </p:spPr>
      </p:pic>
      <p:sp>
        <p:nvSpPr>
          <p:cNvPr id="4" name="Rectangle 3"/>
          <p:cNvSpPr/>
          <p:nvPr/>
        </p:nvSpPr>
        <p:spPr>
          <a:xfrm>
            <a:off x="3444126" y="6642556"/>
            <a:ext cx="2255746" cy="215444"/>
          </a:xfrm>
          <a:prstGeom prst="rect">
            <a:avLst/>
          </a:prstGeom>
        </p:spPr>
        <p:txBody>
          <a:bodyPr wrap="none">
            <a:spAutoFit/>
          </a:bodyPr>
          <a:lstStyle/>
          <a:p>
            <a:pPr algn="ctr"/>
            <a:r>
              <a:rPr lang="fr-FR" sz="800" i="1" dirty="0" smtClean="0">
                <a:hlinkClick r:id="rId4"/>
              </a:rPr>
              <a:t>The </a:t>
            </a:r>
            <a:r>
              <a:rPr lang="fr-FR" sz="800" i="1" dirty="0" err="1" smtClean="0">
                <a:hlinkClick r:id="rId4"/>
              </a:rPr>
              <a:t>Linking</a:t>
            </a:r>
            <a:r>
              <a:rPr lang="fr-FR" sz="800" i="1" dirty="0" smtClean="0">
                <a:hlinkClick r:id="rId4"/>
              </a:rPr>
              <a:t> Open Data cloud </a:t>
            </a:r>
            <a:r>
              <a:rPr lang="fr-FR" sz="800" i="1" dirty="0" err="1" smtClean="0">
                <a:hlinkClick r:id="rId4"/>
              </a:rPr>
              <a:t>diagram</a:t>
            </a:r>
            <a:endParaRPr lang="fr-FR" sz="800" i="1" dirty="0"/>
          </a:p>
        </p:txBody>
      </p:sp>
      <p:sp>
        <p:nvSpPr>
          <p:cNvPr id="8" name="ZoneTexte 7"/>
          <p:cNvSpPr txBox="1"/>
          <p:nvPr/>
        </p:nvSpPr>
        <p:spPr>
          <a:xfrm>
            <a:off x="5372172" y="3084825"/>
            <a:ext cx="1006701" cy="307777"/>
          </a:xfrm>
          <a:prstGeom prst="rect">
            <a:avLst/>
          </a:prstGeom>
          <a:solidFill>
            <a:srgbClr val="2CACD7">
              <a:alpha val="69804"/>
            </a:srgbClr>
          </a:solidFill>
        </p:spPr>
        <p:txBody>
          <a:bodyPr wrap="square" rtlCol="0">
            <a:spAutoFit/>
          </a:bodyPr>
          <a:lstStyle/>
          <a:p>
            <a:pPr algn="ctr"/>
            <a:r>
              <a:rPr lang="fr-FR" sz="1400" b="1" dirty="0" err="1" smtClean="0">
                <a:solidFill>
                  <a:srgbClr val="FFFFFF"/>
                </a:solidFill>
              </a:rPr>
              <a:t>DBPedia</a:t>
            </a:r>
            <a:endParaRPr lang="fr-FR" sz="2000" b="1" dirty="0">
              <a:solidFill>
                <a:srgbClr val="FFFFFF"/>
              </a:solidFill>
            </a:endParaRPr>
          </a:p>
        </p:txBody>
      </p:sp>
      <p:sp>
        <p:nvSpPr>
          <p:cNvPr id="11" name="ZoneTexte 10"/>
          <p:cNvSpPr txBox="1"/>
          <p:nvPr/>
        </p:nvSpPr>
        <p:spPr>
          <a:xfrm>
            <a:off x="4537029" y="2983805"/>
            <a:ext cx="739835"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VIAF</a:t>
            </a:r>
            <a:endParaRPr lang="fr-FR" sz="2000" b="1" dirty="0">
              <a:solidFill>
                <a:srgbClr val="FFFFFF"/>
              </a:solidFill>
            </a:endParaRPr>
          </a:p>
        </p:txBody>
      </p:sp>
      <p:sp>
        <p:nvSpPr>
          <p:cNvPr id="10" name="ZoneTexte 9"/>
          <p:cNvSpPr txBox="1"/>
          <p:nvPr/>
        </p:nvSpPr>
        <p:spPr>
          <a:xfrm>
            <a:off x="4867274" y="4328728"/>
            <a:ext cx="723900"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IdRef</a:t>
            </a:r>
            <a:endParaRPr lang="fr-FR" sz="2000" b="1" dirty="0">
              <a:solidFill>
                <a:srgbClr val="FFFFFF"/>
              </a:solidFill>
            </a:endParaRPr>
          </a:p>
        </p:txBody>
      </p:sp>
    </p:spTree>
    <p:extLst>
      <p:ext uri="{BB962C8B-B14F-4D97-AF65-F5344CB8AC3E}">
        <p14:creationId xmlns:p14="http://schemas.microsoft.com/office/powerpoint/2010/main" val="19629181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Web de données et </a:t>
            </a:r>
            <a:r>
              <a:rPr lang="fr-FR" i="1" dirty="0" err="1"/>
              <a:t>linked</a:t>
            </a:r>
            <a:r>
              <a:rPr lang="fr-FR" i="1" dirty="0"/>
              <a:t> data</a:t>
            </a:r>
            <a:r>
              <a:rPr lang="fr-FR" sz="1800" dirty="0">
                <a:solidFill>
                  <a:prstClr val="black"/>
                </a:solidFill>
              </a:rPr>
              <a:t> : principes</a:t>
            </a:r>
            <a:endParaRPr lang="fr-FR" dirty="0"/>
          </a:p>
        </p:txBody>
      </p:sp>
      <p:sp>
        <p:nvSpPr>
          <p:cNvPr id="4" name="Rectangle 3"/>
          <p:cNvSpPr/>
          <p:nvPr/>
        </p:nvSpPr>
        <p:spPr>
          <a:xfrm>
            <a:off x="7262949" y="6381574"/>
            <a:ext cx="876265" cy="215444"/>
          </a:xfrm>
          <a:prstGeom prst="rect">
            <a:avLst/>
          </a:prstGeom>
        </p:spPr>
        <p:txBody>
          <a:bodyPr wrap="square">
            <a:spAutoFit/>
          </a:bodyPr>
          <a:lstStyle/>
          <a:p>
            <a:r>
              <a:rPr lang="fr-FR" sz="800" dirty="0" smtClean="0">
                <a:hlinkClick r:id="rId3"/>
              </a:rPr>
              <a:t>L. Dawson</a:t>
            </a:r>
            <a:endParaRPr lang="fr-FR" sz="800" dirty="0"/>
          </a:p>
        </p:txBody>
      </p:sp>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77639" y="1249769"/>
            <a:ext cx="6715698" cy="5146797"/>
          </a:xfrm>
          <a:prstGeom prst="rect">
            <a:avLst/>
          </a:prstGeom>
        </p:spPr>
      </p:pic>
    </p:spTree>
    <p:extLst>
      <p:ext uri="{BB962C8B-B14F-4D97-AF65-F5344CB8AC3E}">
        <p14:creationId xmlns:p14="http://schemas.microsoft.com/office/powerpoint/2010/main" val="3579204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pic>
        <p:nvPicPr>
          <p:cNvPr id="16" name="Image 1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52754" y="1221452"/>
            <a:ext cx="6194135" cy="5288700"/>
          </a:xfrm>
          <a:prstGeom prst="rect">
            <a:avLst/>
          </a:prstGeo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lstStyle/>
          <a:p>
            <a:r>
              <a:rPr lang="fr-FR" dirty="0"/>
              <a:t>Web de données et </a:t>
            </a:r>
            <a:r>
              <a:rPr lang="fr-FR" i="1" dirty="0" err="1"/>
              <a:t>linked</a:t>
            </a:r>
            <a:r>
              <a:rPr lang="fr-FR" i="1" dirty="0"/>
              <a:t> </a:t>
            </a:r>
            <a:r>
              <a:rPr lang="fr-FR" i="1" dirty="0" smtClean="0"/>
              <a:t>data </a:t>
            </a:r>
            <a:r>
              <a:rPr lang="fr-FR" sz="1800" dirty="0">
                <a:solidFill>
                  <a:prstClr val="black"/>
                </a:solidFill>
              </a:rPr>
              <a:t>: principes</a:t>
            </a:r>
            <a:endParaRPr lang="fr-FR" i="1" dirty="0"/>
          </a:p>
        </p:txBody>
      </p:sp>
      <p:sp>
        <p:nvSpPr>
          <p:cNvPr id="7" name="Espace réservé du contenu 1"/>
          <p:cNvSpPr txBox="1">
            <a:spLocks/>
          </p:cNvSpPr>
          <p:nvPr/>
        </p:nvSpPr>
        <p:spPr>
          <a:xfrm>
            <a:off x="-2220975" y="1494540"/>
            <a:ext cx="8193133" cy="5135893"/>
          </a:xfrm>
          <a:prstGeom prst="rect">
            <a:avLst/>
          </a:prstGeom>
        </p:spPr>
        <p:txBody>
          <a:bodyPr vert="horz" lIns="91440" tIns="45720" rIns="91440" bIns="45720" rtlCol="0">
            <a:normAutofit/>
          </a:bodyPr>
          <a:lstStyle>
            <a:lvl1pPr marL="92075" indent="0" algn="l" defTabSz="914400" rtl="0" eaLnBrk="1" latinLnBrk="0" hangingPunct="1">
              <a:lnSpc>
                <a:spcPct val="90000"/>
              </a:lnSpc>
              <a:spcBef>
                <a:spcPts val="1000"/>
              </a:spcBef>
              <a:buFont typeface="Gungsuh" panose="02030600000101010101" pitchFamily="18" charset="-127"/>
              <a:buNone/>
              <a:defRPr sz="2000" kern="1200" spc="-100" baseline="0">
                <a:solidFill>
                  <a:schemeClr val="tx1"/>
                </a:solidFill>
                <a:latin typeface="Gungsuh" panose="02030600000101010101" pitchFamily="18" charset="-127"/>
                <a:ea typeface="Gungsuh" panose="02030600000101010101" pitchFamily="18" charset="-127"/>
                <a:cs typeface="Tahoma" panose="020B0604030504040204" pitchFamily="34" charset="0"/>
              </a:defRPr>
            </a:lvl1pPr>
            <a:lvl2pPr marL="541337" indent="0" algn="l" defTabSz="914400" rtl="0" eaLnBrk="1" latinLnBrk="0" hangingPunct="1">
              <a:lnSpc>
                <a:spcPct val="90000"/>
              </a:lnSpc>
              <a:spcBef>
                <a:spcPts val="500"/>
              </a:spcBef>
              <a:buFont typeface="Gungsuh" panose="02030600000101010101" pitchFamily="18" charset="-127"/>
              <a:buNone/>
              <a:defRPr sz="1800" kern="1200" spc="-100" baseline="0">
                <a:solidFill>
                  <a:schemeClr val="tx1"/>
                </a:solidFill>
                <a:latin typeface="Gungsuh" panose="02030600000101010101" pitchFamily="18" charset="-127"/>
                <a:ea typeface="Gungsuh" panose="02030600000101010101" pitchFamily="18" charset="-127"/>
                <a:cs typeface="Segoe UI Semilight" panose="020B0402040204020203" pitchFamily="34" charset="0"/>
              </a:defRPr>
            </a:lvl2pPr>
            <a:lvl3pPr marL="982662" indent="0" algn="l" defTabSz="914400" rtl="0" eaLnBrk="1" latinLnBrk="0" hangingPunct="1">
              <a:lnSpc>
                <a:spcPct val="90000"/>
              </a:lnSpc>
              <a:spcBef>
                <a:spcPts val="500"/>
              </a:spcBef>
              <a:buFont typeface="Gungsuh" panose="02030600000101010101" pitchFamily="18" charset="-127"/>
              <a:buNone/>
              <a:defRPr sz="1600" kern="1200" spc="-100" baseline="0">
                <a:solidFill>
                  <a:schemeClr val="tx1"/>
                </a:solidFill>
                <a:latin typeface="Gungsuh" panose="02030600000101010101" pitchFamily="18" charset="-127"/>
                <a:ea typeface="Gungsuh" panose="02030600000101010101" pitchFamily="18" charset="-127"/>
                <a:cs typeface="Segoe UI Semilight" panose="020B0402040204020203" pitchFamily="34" charset="0"/>
              </a:defRPr>
            </a:lvl3pPr>
            <a:lvl4pPr marL="1431925" indent="0" algn="l" defTabSz="914400" rtl="0" eaLnBrk="1" latinLnBrk="0" hangingPunct="1">
              <a:lnSpc>
                <a:spcPct val="90000"/>
              </a:lnSpc>
              <a:spcBef>
                <a:spcPts val="500"/>
              </a:spcBef>
              <a:buFont typeface="Gungsuh" panose="02030600000101010101" pitchFamily="18" charset="-127"/>
              <a:buNone/>
              <a:defRPr sz="1400" kern="1200" spc="-100" baseline="0">
                <a:solidFill>
                  <a:schemeClr val="tx1"/>
                </a:solidFill>
                <a:latin typeface="Gungsuh" panose="02030600000101010101" pitchFamily="18" charset="-127"/>
                <a:ea typeface="Gungsuh" panose="02030600000101010101" pitchFamily="18" charset="-127"/>
                <a:cs typeface="Segoe UI Semilight" panose="020B0402040204020203" pitchFamily="34" charset="0"/>
              </a:defRPr>
            </a:lvl4pPr>
            <a:lvl5pPr marL="1973262" indent="0" algn="l" defTabSz="914400" rtl="0" eaLnBrk="1" latinLnBrk="0" hangingPunct="1">
              <a:lnSpc>
                <a:spcPct val="90000"/>
              </a:lnSpc>
              <a:spcBef>
                <a:spcPts val="500"/>
              </a:spcBef>
              <a:buFont typeface="Gungsuh" panose="02030600000101010101" pitchFamily="18" charset="-127"/>
              <a:buNone/>
              <a:defRPr sz="1400" kern="1200" spc="-100" baseline="0">
                <a:solidFill>
                  <a:schemeClr val="tx1"/>
                </a:solidFill>
                <a:latin typeface="Gungsuh" panose="02030600000101010101" pitchFamily="18" charset="-127"/>
                <a:ea typeface="Gungsuh" panose="02030600000101010101" pitchFamily="18" charset="-127"/>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4000" b="1" dirty="0">
              <a:solidFill>
                <a:srgbClr val="FF0000"/>
              </a:solidFill>
            </a:endParaRPr>
          </a:p>
        </p:txBody>
      </p:sp>
      <p:sp>
        <p:nvSpPr>
          <p:cNvPr id="8" name="Rectangle 7"/>
          <p:cNvSpPr/>
          <p:nvPr/>
        </p:nvSpPr>
        <p:spPr>
          <a:xfrm>
            <a:off x="7181562" y="6462571"/>
            <a:ext cx="577850" cy="215444"/>
          </a:xfrm>
          <a:prstGeom prst="rect">
            <a:avLst/>
          </a:prstGeom>
        </p:spPr>
        <p:txBody>
          <a:bodyPr wrap="square">
            <a:spAutoFit/>
          </a:bodyPr>
          <a:lstStyle/>
          <a:p>
            <a:r>
              <a:rPr lang="fr-FR" sz="800" dirty="0" smtClean="0">
                <a:hlinkClick r:id="rId4"/>
              </a:rPr>
              <a:t>source</a:t>
            </a:r>
            <a:endParaRPr lang="fr-FR" sz="800" dirty="0"/>
          </a:p>
        </p:txBody>
      </p:sp>
      <p:sp>
        <p:nvSpPr>
          <p:cNvPr id="9" name="Rectangle 8"/>
          <p:cNvSpPr/>
          <p:nvPr/>
        </p:nvSpPr>
        <p:spPr>
          <a:xfrm>
            <a:off x="3028042" y="3428132"/>
            <a:ext cx="542136" cy="307777"/>
          </a:xfrm>
          <a:prstGeom prst="rect">
            <a:avLst/>
          </a:prstGeom>
          <a:solidFill>
            <a:srgbClr val="2CACD7">
              <a:alpha val="70000"/>
            </a:srgbClr>
          </a:solidFill>
        </p:spPr>
        <p:txBody>
          <a:bodyPr wrap="none">
            <a:spAutoFit/>
          </a:bodyPr>
          <a:lstStyle/>
          <a:p>
            <a:r>
              <a:rPr lang="fr-FR" sz="1400" dirty="0" smtClean="0">
                <a:solidFill>
                  <a:srgbClr val="FF0000"/>
                </a:solidFill>
                <a:hlinkClick r:id="rId5"/>
              </a:rPr>
              <a:t>BnF</a:t>
            </a:r>
            <a:endParaRPr lang="fr-FR" sz="1400" dirty="0"/>
          </a:p>
        </p:txBody>
      </p:sp>
      <p:sp>
        <p:nvSpPr>
          <p:cNvPr id="12" name="Rectangle 11"/>
          <p:cNvSpPr/>
          <p:nvPr/>
        </p:nvSpPr>
        <p:spPr>
          <a:xfrm>
            <a:off x="2986776" y="6014383"/>
            <a:ext cx="1585223" cy="307777"/>
          </a:xfrm>
          <a:prstGeom prst="rect">
            <a:avLst/>
          </a:prstGeom>
          <a:solidFill>
            <a:srgbClr val="2CACD7">
              <a:alpha val="70000"/>
            </a:srgbClr>
          </a:solidFill>
        </p:spPr>
        <p:txBody>
          <a:bodyPr wrap="square">
            <a:spAutoFit/>
          </a:bodyPr>
          <a:lstStyle/>
          <a:p>
            <a:r>
              <a:rPr lang="fr-FR" sz="1400" dirty="0" smtClean="0">
                <a:solidFill>
                  <a:srgbClr val="FF0000"/>
                </a:solidFill>
                <a:hlinkClick r:id="rId6"/>
              </a:rPr>
              <a:t>SUDOC - IdRef</a:t>
            </a:r>
            <a:endParaRPr lang="fr-FR" sz="1400" dirty="0"/>
          </a:p>
        </p:txBody>
      </p:sp>
      <p:sp>
        <p:nvSpPr>
          <p:cNvPr id="14" name="Rectangle 13"/>
          <p:cNvSpPr/>
          <p:nvPr/>
        </p:nvSpPr>
        <p:spPr>
          <a:xfrm>
            <a:off x="2660451" y="4757180"/>
            <a:ext cx="590226" cy="307777"/>
          </a:xfrm>
          <a:prstGeom prst="rect">
            <a:avLst/>
          </a:prstGeom>
          <a:solidFill>
            <a:srgbClr val="2CACD7">
              <a:alpha val="70000"/>
            </a:srgbClr>
          </a:solidFill>
        </p:spPr>
        <p:txBody>
          <a:bodyPr wrap="none">
            <a:spAutoFit/>
          </a:bodyPr>
          <a:lstStyle/>
          <a:p>
            <a:r>
              <a:rPr lang="fr-FR" sz="1400" dirty="0" smtClean="0">
                <a:solidFill>
                  <a:srgbClr val="FF0000"/>
                </a:solidFill>
                <a:hlinkClick r:id="rId7"/>
              </a:rPr>
              <a:t>ISNI</a:t>
            </a:r>
            <a:endParaRPr lang="fr-FR" sz="1400" dirty="0"/>
          </a:p>
        </p:txBody>
      </p:sp>
    </p:spTree>
    <p:extLst>
      <p:ext uri="{BB962C8B-B14F-4D97-AF65-F5344CB8AC3E}">
        <p14:creationId xmlns:p14="http://schemas.microsoft.com/office/powerpoint/2010/main" val="97624203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Web de données et </a:t>
            </a:r>
            <a:r>
              <a:rPr lang="fr-FR" i="1" dirty="0" err="1"/>
              <a:t>linked</a:t>
            </a:r>
            <a:r>
              <a:rPr lang="fr-FR" i="1" dirty="0"/>
              <a:t> data </a:t>
            </a:r>
            <a:r>
              <a:rPr lang="fr-FR" sz="1800" dirty="0"/>
              <a:t>: </a:t>
            </a:r>
            <a:r>
              <a:rPr lang="fr-FR" sz="1800" dirty="0" smtClean="0"/>
              <a:t>réalisations</a:t>
            </a:r>
            <a:endParaRPr lang="fr-FR" dirty="0"/>
          </a:p>
        </p:txBody>
      </p:sp>
      <p:pic>
        <p:nvPicPr>
          <p:cNvPr id="6" name="Imag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7548" y="1207333"/>
            <a:ext cx="8403320" cy="5129967"/>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199" y="5372463"/>
            <a:ext cx="8928101" cy="583838"/>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270968" y="6324600"/>
            <a:ext cx="584200" cy="215444"/>
          </a:xfrm>
          <a:prstGeom prst="rect">
            <a:avLst/>
          </a:prstGeom>
        </p:spPr>
        <p:txBody>
          <a:bodyPr wrap="square">
            <a:spAutoFit/>
          </a:bodyPr>
          <a:lstStyle/>
          <a:p>
            <a:r>
              <a:rPr lang="fr-FR" sz="800" dirty="0" smtClean="0">
                <a:hlinkClick r:id="rId5"/>
              </a:rPr>
              <a:t>source</a:t>
            </a:r>
            <a:endParaRPr lang="fr-FR" sz="800" dirty="0"/>
          </a:p>
        </p:txBody>
      </p:sp>
      <p:sp>
        <p:nvSpPr>
          <p:cNvPr id="14" name="ZoneTexte 13"/>
          <p:cNvSpPr txBox="1"/>
          <p:nvPr/>
        </p:nvSpPr>
        <p:spPr>
          <a:xfrm>
            <a:off x="3746500" y="5295061"/>
            <a:ext cx="591970"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ISNI</a:t>
            </a:r>
            <a:endParaRPr lang="fr-FR" sz="2000" b="1" dirty="0">
              <a:solidFill>
                <a:srgbClr val="FFFFFF"/>
              </a:solidFill>
            </a:endParaRPr>
          </a:p>
        </p:txBody>
      </p:sp>
      <p:sp>
        <p:nvSpPr>
          <p:cNvPr id="15" name="ZoneTexte 14"/>
          <p:cNvSpPr txBox="1"/>
          <p:nvPr/>
        </p:nvSpPr>
        <p:spPr>
          <a:xfrm>
            <a:off x="952500" y="5903785"/>
            <a:ext cx="723900"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IdRef</a:t>
            </a:r>
            <a:endParaRPr lang="fr-FR" sz="2000" b="1" dirty="0">
              <a:solidFill>
                <a:srgbClr val="FFFFFF"/>
              </a:solidFill>
            </a:endParaRPr>
          </a:p>
        </p:txBody>
      </p:sp>
      <p:sp>
        <p:nvSpPr>
          <p:cNvPr id="16" name="ZoneTexte 15"/>
          <p:cNvSpPr txBox="1"/>
          <p:nvPr/>
        </p:nvSpPr>
        <p:spPr>
          <a:xfrm>
            <a:off x="1828801" y="5307534"/>
            <a:ext cx="739835"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VIAF</a:t>
            </a:r>
            <a:endParaRPr lang="fr-FR" sz="2000" b="1" dirty="0">
              <a:solidFill>
                <a:srgbClr val="FFFFFF"/>
              </a:solidFill>
            </a:endParaRPr>
          </a:p>
        </p:txBody>
      </p:sp>
      <p:sp>
        <p:nvSpPr>
          <p:cNvPr id="17" name="ZoneTexte 16"/>
          <p:cNvSpPr txBox="1"/>
          <p:nvPr/>
        </p:nvSpPr>
        <p:spPr>
          <a:xfrm>
            <a:off x="4884148" y="5282134"/>
            <a:ext cx="805452"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ORCID</a:t>
            </a:r>
            <a:endParaRPr lang="fr-FR" sz="2000" b="1" dirty="0">
              <a:solidFill>
                <a:srgbClr val="FFFFFF"/>
              </a:solidFill>
            </a:endParaRPr>
          </a:p>
        </p:txBody>
      </p:sp>
      <p:sp>
        <p:nvSpPr>
          <p:cNvPr id="18" name="ZoneTexte 17"/>
          <p:cNvSpPr txBox="1"/>
          <p:nvPr/>
        </p:nvSpPr>
        <p:spPr>
          <a:xfrm>
            <a:off x="6172199" y="5282134"/>
            <a:ext cx="592395" cy="307777"/>
          </a:xfrm>
          <a:prstGeom prst="rect">
            <a:avLst/>
          </a:prstGeom>
          <a:solidFill>
            <a:srgbClr val="2CACD7">
              <a:alpha val="69804"/>
            </a:srgbClr>
          </a:solidFill>
        </p:spPr>
        <p:txBody>
          <a:bodyPr wrap="square" rtlCol="0">
            <a:spAutoFit/>
          </a:bodyPr>
          <a:lstStyle/>
          <a:p>
            <a:pPr algn="ctr"/>
            <a:r>
              <a:rPr lang="fr-FR" sz="1400" b="1" dirty="0" smtClean="0">
                <a:solidFill>
                  <a:srgbClr val="FFFFFF"/>
                </a:solidFill>
              </a:rPr>
              <a:t>BnF</a:t>
            </a:r>
            <a:endParaRPr lang="fr-FR" sz="2000" b="1" dirty="0">
              <a:solidFill>
                <a:srgbClr val="FFFFFF"/>
              </a:solidFill>
            </a:endParaRPr>
          </a:p>
        </p:txBody>
      </p:sp>
    </p:spTree>
    <p:extLst>
      <p:ext uri="{BB962C8B-B14F-4D97-AF65-F5344CB8AC3E}">
        <p14:creationId xmlns:p14="http://schemas.microsoft.com/office/powerpoint/2010/main" val="29070528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r>
              <a:rPr lang="fr-FR" dirty="0" smtClean="0"/>
              <a:t>Exemple d’</a:t>
            </a:r>
            <a:r>
              <a:rPr lang="fr-FR" dirty="0" err="1" smtClean="0"/>
              <a:t>IdRef</a:t>
            </a:r>
            <a:endParaRPr lang="fr-FR" dirty="0"/>
          </a:p>
        </p:txBody>
      </p:sp>
      <p:sp>
        <p:nvSpPr>
          <p:cNvPr id="3" name="Titre 2"/>
          <p:cNvSpPr>
            <a:spLocks noGrp="1"/>
          </p:cNvSpPr>
          <p:nvPr>
            <p:ph type="title"/>
          </p:nvPr>
        </p:nvSpPr>
        <p:spPr/>
        <p:txBody>
          <a:bodyPr/>
          <a:lstStyle/>
          <a:p>
            <a:r>
              <a:rPr lang="fr-FR" dirty="0" smtClean="0"/>
              <a:t>Web de données et </a:t>
            </a:r>
            <a:r>
              <a:rPr lang="fr-FR" i="1" dirty="0" err="1" smtClean="0"/>
              <a:t>linked</a:t>
            </a:r>
            <a:r>
              <a:rPr lang="fr-FR" i="1" dirty="0" smtClean="0"/>
              <a:t> data </a:t>
            </a:r>
            <a:r>
              <a:rPr lang="fr-FR" sz="1800" dirty="0" smtClean="0"/>
              <a:t>: projets</a:t>
            </a:r>
            <a:endParaRPr lang="fr-FR" sz="1800" dirty="0"/>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46199" y="1573629"/>
            <a:ext cx="6885259" cy="5185560"/>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7094317" y="6543745"/>
            <a:ext cx="1137141" cy="215444"/>
          </a:xfrm>
          <a:prstGeom prst="rect">
            <a:avLst/>
          </a:prstGeom>
          <a:solidFill>
            <a:schemeClr val="bg1"/>
          </a:solidFill>
        </p:spPr>
        <p:txBody>
          <a:bodyPr wrap="square">
            <a:spAutoFit/>
          </a:bodyPr>
          <a:lstStyle/>
          <a:p>
            <a:pPr algn="r"/>
            <a:r>
              <a:rPr lang="fr-FR" sz="800" dirty="0" smtClean="0">
                <a:hlinkClick r:id="rId4"/>
              </a:rPr>
              <a:t>F. Mistral (2017)</a:t>
            </a:r>
            <a:endParaRPr lang="fr-FR" sz="800" dirty="0"/>
          </a:p>
        </p:txBody>
      </p:sp>
    </p:spTree>
    <p:extLst>
      <p:ext uri="{BB962C8B-B14F-4D97-AF65-F5344CB8AC3E}">
        <p14:creationId xmlns:p14="http://schemas.microsoft.com/office/powerpoint/2010/main" val="5317720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Web de données et </a:t>
            </a:r>
            <a:r>
              <a:rPr lang="fr-FR" i="1" dirty="0" err="1"/>
              <a:t>linked</a:t>
            </a:r>
            <a:r>
              <a:rPr lang="fr-FR" i="1" dirty="0"/>
              <a:t> data </a:t>
            </a:r>
            <a:r>
              <a:rPr lang="fr-FR" sz="1800" dirty="0"/>
              <a:t>: projets</a:t>
            </a:r>
            <a:endParaRPr lang="fr-FR" dirty="0"/>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6448" y="1262492"/>
            <a:ext cx="3688352" cy="5167763"/>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285750" y="6430255"/>
            <a:ext cx="1066800" cy="215444"/>
          </a:xfrm>
          <a:prstGeom prst="rect">
            <a:avLst/>
          </a:prstGeom>
        </p:spPr>
        <p:txBody>
          <a:bodyPr wrap="square">
            <a:spAutoFit/>
          </a:bodyPr>
          <a:lstStyle/>
          <a:p>
            <a:r>
              <a:rPr lang="fr-FR" sz="800" dirty="0" smtClean="0">
                <a:hlinkClick r:id="rId4"/>
              </a:rPr>
              <a:t>source</a:t>
            </a:r>
            <a:endParaRPr lang="fr-FR" sz="800" dirty="0"/>
          </a:p>
        </p:txBody>
      </p:sp>
      <p:sp>
        <p:nvSpPr>
          <p:cNvPr id="6" name="Rectangle 5"/>
          <p:cNvSpPr/>
          <p:nvPr/>
        </p:nvSpPr>
        <p:spPr>
          <a:xfrm>
            <a:off x="3162300" y="2636370"/>
            <a:ext cx="5448300" cy="3693319"/>
          </a:xfrm>
          <a:prstGeom prst="rect">
            <a:avLst/>
          </a:prstGeom>
          <a:solidFill>
            <a:schemeClr val="bg1"/>
          </a:solidFill>
        </p:spPr>
        <p:txBody>
          <a:bodyPr wrap="square">
            <a:spAutoFit/>
          </a:bodyPr>
          <a:lstStyle/>
          <a:p>
            <a:r>
              <a:rPr lang="fr-FR" dirty="0" smtClean="0"/>
              <a:t>« Ce projet </a:t>
            </a:r>
            <a:r>
              <a:rPr lang="fr-FR" dirty="0"/>
              <a:t>pourra bénéficier de vents </a:t>
            </a:r>
            <a:r>
              <a:rPr lang="fr-FR" dirty="0" smtClean="0"/>
              <a:t>favorables : </a:t>
            </a:r>
            <a:r>
              <a:rPr lang="fr-FR" dirty="0"/>
              <a:t>l’arrivée à maturité de certains identifiants de niveau international, </a:t>
            </a:r>
            <a:r>
              <a:rPr lang="fr-FR" dirty="0" smtClean="0"/>
              <a:t>tout </a:t>
            </a:r>
            <a:r>
              <a:rPr lang="fr-FR" dirty="0"/>
              <a:t>comme celle </a:t>
            </a:r>
            <a:r>
              <a:rPr lang="fr-FR" dirty="0" smtClean="0"/>
              <a:t>des technologies d’alignements </a:t>
            </a:r>
            <a:r>
              <a:rPr lang="fr-FR" dirty="0"/>
              <a:t>de </a:t>
            </a:r>
            <a:r>
              <a:rPr lang="fr-FR" dirty="0" smtClean="0"/>
              <a:t>référentiels</a:t>
            </a:r>
            <a:r>
              <a:rPr lang="fr-FR" dirty="0"/>
              <a:t>, la volonté affirmée d’inscrire les actions de multiples </a:t>
            </a:r>
            <a:r>
              <a:rPr lang="fr-FR" dirty="0" smtClean="0"/>
              <a:t>acteurs </a:t>
            </a:r>
            <a:r>
              <a:rPr lang="fr-FR" dirty="0"/>
              <a:t>dans un cadre de cohérence, la volonté de travailler dans une dynamique d’urbanisation de </a:t>
            </a:r>
            <a:r>
              <a:rPr lang="fr-FR" dirty="0" smtClean="0"/>
              <a:t>systèmes </a:t>
            </a:r>
            <a:r>
              <a:rPr lang="fr-FR" dirty="0"/>
              <a:t>d’information plutôt que dans des perspectives plus </a:t>
            </a:r>
            <a:r>
              <a:rPr lang="fr-FR" dirty="0" smtClean="0"/>
              <a:t>‘architecturales</a:t>
            </a:r>
            <a:r>
              <a:rPr lang="fr-FR" dirty="0"/>
              <a:t>’ sont autant de </a:t>
            </a:r>
            <a:r>
              <a:rPr lang="fr-FR" dirty="0" smtClean="0"/>
              <a:t>facteurs </a:t>
            </a:r>
            <a:r>
              <a:rPr lang="fr-FR" dirty="0"/>
              <a:t>de réussite</a:t>
            </a:r>
            <a:r>
              <a:rPr lang="fr-FR" dirty="0" smtClean="0"/>
              <a:t>. »</a:t>
            </a:r>
            <a:endParaRPr lang="fr-FR" dirty="0">
              <a:effectLst/>
            </a:endParaRPr>
          </a:p>
        </p:txBody>
      </p:sp>
    </p:spTree>
    <p:extLst>
      <p:ext uri="{BB962C8B-B14F-4D97-AF65-F5344CB8AC3E}">
        <p14:creationId xmlns:p14="http://schemas.microsoft.com/office/powerpoint/2010/main" val="10569287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9725" y="1649906"/>
            <a:ext cx="8044546" cy="4750894"/>
          </a:xfrm>
          <a:prstGeom prst="rect">
            <a:avLst/>
          </a:prstGeom>
          <a:effectLst>
            <a:outerShdw blurRad="292100" dist="139700" dir="2700000" algn="ctr" rotWithShape="0">
              <a:srgbClr val="000000">
                <a:alpha val="65000"/>
              </a:srgbClr>
            </a:outerShdw>
          </a:effectLst>
        </p:spPr>
      </p:pic>
      <p:sp>
        <p:nvSpPr>
          <p:cNvPr id="8" name="Espace réservé du contenu 5"/>
          <p:cNvSpPr>
            <a:spLocks noGrp="1"/>
          </p:cNvSpPr>
          <p:nvPr>
            <p:ph idx="1"/>
          </p:nvPr>
        </p:nvSpPr>
        <p:spPr>
          <a:xfrm>
            <a:off x="475432" y="1118258"/>
            <a:ext cx="8193133" cy="5135893"/>
          </a:xfrm>
        </p:spPr>
        <p:txBody>
          <a:bodyPr/>
          <a:lstStyle/>
          <a:p>
            <a:r>
              <a:rPr lang="fr-FR" dirty="0" smtClean="0"/>
              <a:t>Exemple de service : Persée</a:t>
            </a:r>
            <a:endParaRPr lang="fr-FR" dirty="0"/>
          </a:p>
        </p:txBody>
      </p:sp>
      <p:sp>
        <p:nvSpPr>
          <p:cNvPr id="2" name="Titre 1"/>
          <p:cNvSpPr>
            <a:spLocks noGrp="1"/>
          </p:cNvSpPr>
          <p:nvPr>
            <p:ph type="title"/>
          </p:nvPr>
        </p:nvSpPr>
        <p:spPr/>
        <p:txBody>
          <a:bodyPr/>
          <a:lstStyle/>
          <a:p>
            <a:r>
              <a:rPr lang="fr-FR" dirty="0"/>
              <a:t>Web de données et </a:t>
            </a:r>
            <a:r>
              <a:rPr lang="fr-FR" i="1" dirty="0" err="1"/>
              <a:t>linked</a:t>
            </a:r>
            <a:r>
              <a:rPr lang="fr-FR" i="1" dirty="0"/>
              <a:t> </a:t>
            </a:r>
            <a:r>
              <a:rPr lang="fr-FR" i="1" dirty="0" smtClean="0"/>
              <a:t>data</a:t>
            </a:r>
            <a:r>
              <a:rPr lang="fr-FR" sz="1800" dirty="0">
                <a:solidFill>
                  <a:prstClr val="black"/>
                </a:solidFill>
              </a:rPr>
              <a:t> : </a:t>
            </a:r>
            <a:r>
              <a:rPr lang="fr-FR" sz="1800" dirty="0" smtClean="0">
                <a:solidFill>
                  <a:prstClr val="black"/>
                </a:solidFill>
              </a:rPr>
              <a:t>réalisations</a:t>
            </a:r>
            <a:endParaRPr lang="fr-FR" dirty="0"/>
          </a:p>
        </p:txBody>
      </p:sp>
      <p:sp>
        <p:nvSpPr>
          <p:cNvPr id="6" name="Rectangle 5"/>
          <p:cNvSpPr/>
          <p:nvPr/>
        </p:nvSpPr>
        <p:spPr>
          <a:xfrm>
            <a:off x="8137372" y="6387432"/>
            <a:ext cx="494046" cy="215444"/>
          </a:xfrm>
          <a:prstGeom prst="rect">
            <a:avLst/>
          </a:prstGeom>
        </p:spPr>
        <p:txBody>
          <a:bodyPr wrap="none">
            <a:spAutoFit/>
          </a:bodyPr>
          <a:lstStyle/>
          <a:p>
            <a:r>
              <a:rPr lang="fr-FR" sz="800" dirty="0" smtClean="0">
                <a:hlinkClick r:id="rId4"/>
              </a:rPr>
              <a:t>source</a:t>
            </a:r>
            <a:endParaRPr lang="fr-FR" sz="800" dirty="0"/>
          </a:p>
        </p:txBody>
      </p:sp>
      <p:sp>
        <p:nvSpPr>
          <p:cNvPr id="7" name="Rectangle 6"/>
          <p:cNvSpPr/>
          <p:nvPr/>
        </p:nvSpPr>
        <p:spPr>
          <a:xfrm>
            <a:off x="3929560" y="2262180"/>
            <a:ext cx="1876153" cy="640678"/>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9" name="Rectangle 8"/>
          <p:cNvSpPr/>
          <p:nvPr/>
        </p:nvSpPr>
        <p:spPr>
          <a:xfrm>
            <a:off x="6168571" y="3072149"/>
            <a:ext cx="2119086" cy="2269108"/>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3402552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6543" y="3541407"/>
            <a:ext cx="8625861" cy="2645921"/>
          </a:xfrm>
          <a:prstGeom prst="rect">
            <a:avLst/>
          </a:prstGeom>
          <a:effectLst>
            <a:outerShdw blurRad="292100" dist="139700" dir="2700000" algn="ctr" rotWithShape="0">
              <a:srgbClr val="000000">
                <a:alpha val="65000"/>
              </a:srgbClr>
            </a:outerShdw>
          </a:effectLst>
        </p:spPr>
      </p:pic>
      <p:sp>
        <p:nvSpPr>
          <p:cNvPr id="3" name="Espace réservé du contenu 2"/>
          <p:cNvSpPr>
            <a:spLocks noGrp="1"/>
          </p:cNvSpPr>
          <p:nvPr>
            <p:ph idx="1"/>
          </p:nvPr>
        </p:nvSpPr>
        <p:spPr>
          <a:xfrm>
            <a:off x="388348" y="1442344"/>
            <a:ext cx="8193133" cy="1268362"/>
          </a:xfrm>
        </p:spPr>
        <p:txBody>
          <a:bodyPr>
            <a:noAutofit/>
          </a:bodyPr>
          <a:lstStyle/>
          <a:p>
            <a:pPr algn="ctr"/>
            <a:r>
              <a:rPr lang="fr-FR" sz="4400" i="1" dirty="0" smtClean="0"/>
              <a:t>Be visible or </a:t>
            </a:r>
            <a:r>
              <a:rPr lang="fr-FR" sz="4400" i="1" dirty="0" err="1" smtClean="0"/>
              <a:t>Vanish</a:t>
            </a:r>
            <a:endParaRPr lang="fr-FR" sz="4400" i="1" dirty="0" smtClean="0"/>
          </a:p>
          <a:p>
            <a:pPr algn="ctr"/>
            <a:r>
              <a:rPr lang="fr-FR" sz="4400" i="1" dirty="0" smtClean="0"/>
              <a:t>… </a:t>
            </a:r>
          </a:p>
        </p:txBody>
      </p:sp>
      <p:sp>
        <p:nvSpPr>
          <p:cNvPr id="7" name="Titre 6"/>
          <p:cNvSpPr>
            <a:spLocks noGrp="1"/>
          </p:cNvSpPr>
          <p:nvPr>
            <p:ph type="title"/>
          </p:nvPr>
        </p:nvSpPr>
        <p:spPr/>
        <p:txBody>
          <a:bodyPr/>
          <a:lstStyle/>
          <a:p>
            <a:r>
              <a:rPr lang="fr-FR" smtClean="0"/>
              <a:t>Les identifiants pérennes auteur</a:t>
            </a:r>
            <a:endParaRPr lang="fr-FR"/>
          </a:p>
        </p:txBody>
      </p:sp>
      <p:sp>
        <p:nvSpPr>
          <p:cNvPr id="6" name="Flèche droite 5"/>
          <p:cNvSpPr/>
          <p:nvPr/>
        </p:nvSpPr>
        <p:spPr>
          <a:xfrm>
            <a:off x="84555" y="5236652"/>
            <a:ext cx="270680" cy="283278"/>
          </a:xfrm>
          <a:prstGeom prst="rightArrow">
            <a:avLst/>
          </a:prstGeom>
          <a:solidFill>
            <a:srgbClr val="D21D59"/>
          </a:solidFill>
          <a:ln>
            <a:solidFill>
              <a:srgbClr val="D21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97620" y="6187328"/>
            <a:ext cx="561372" cy="215444"/>
          </a:xfrm>
          <a:prstGeom prst="rect">
            <a:avLst/>
          </a:prstGeom>
        </p:spPr>
        <p:txBody>
          <a:bodyPr wrap="none">
            <a:spAutoFit/>
          </a:bodyPr>
          <a:lstStyle/>
          <a:p>
            <a:r>
              <a:rPr lang="fr-FR" sz="800" dirty="0" smtClean="0">
                <a:solidFill>
                  <a:srgbClr val="FF0000"/>
                </a:solidFill>
                <a:hlinkClick r:id="rId4"/>
              </a:rPr>
              <a:t>source</a:t>
            </a:r>
            <a:endParaRPr lang="fr-FR" sz="800" dirty="0">
              <a:solidFill>
                <a:srgbClr val="FF0000"/>
              </a:solidFill>
            </a:endParaRPr>
          </a:p>
        </p:txBody>
      </p:sp>
      <p:sp>
        <p:nvSpPr>
          <p:cNvPr id="11" name="Rectangle 10"/>
          <p:cNvSpPr/>
          <p:nvPr/>
        </p:nvSpPr>
        <p:spPr>
          <a:xfrm>
            <a:off x="355235" y="4583016"/>
            <a:ext cx="1181465" cy="217584"/>
          </a:xfrm>
          <a:prstGeom prst="rect">
            <a:avLst/>
          </a:prstGeom>
          <a:noFill/>
          <a:ln w="44450">
            <a:solidFill>
              <a:srgbClr val="D21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2" name="Rectangle 1"/>
          <p:cNvSpPr/>
          <p:nvPr/>
        </p:nvSpPr>
        <p:spPr>
          <a:xfrm>
            <a:off x="1062209" y="5152004"/>
            <a:ext cx="588623" cy="369332"/>
          </a:xfrm>
          <a:prstGeom prst="rect">
            <a:avLst/>
          </a:prstGeom>
        </p:spPr>
        <p:txBody>
          <a:bodyPr wrap="none">
            <a:spAutoFit/>
          </a:bodyPr>
          <a:lstStyle/>
          <a:p>
            <a:r>
              <a:rPr lang="fr-FR" b="1" dirty="0" smtClean="0">
                <a:solidFill>
                  <a:srgbClr val="D21D59"/>
                </a:solidFill>
              </a:rPr>
              <a:t>???</a:t>
            </a:r>
            <a:endParaRPr lang="fr-FR" b="1" dirty="0">
              <a:solidFill>
                <a:srgbClr val="D21D59"/>
              </a:solidFill>
            </a:endParaRPr>
          </a:p>
        </p:txBody>
      </p:sp>
    </p:spTree>
    <p:extLst>
      <p:ext uri="{BB962C8B-B14F-4D97-AF65-F5344CB8AC3E}">
        <p14:creationId xmlns:p14="http://schemas.microsoft.com/office/powerpoint/2010/main" val="15127049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FNE : Fichier national d’entités</a:t>
            </a:r>
            <a:endParaRPr lang="fr-FR" dirty="0"/>
          </a:p>
        </p:txBody>
      </p:sp>
      <p:sp>
        <p:nvSpPr>
          <p:cNvPr id="3" name="Titre 2"/>
          <p:cNvSpPr>
            <a:spLocks noGrp="1"/>
          </p:cNvSpPr>
          <p:nvPr>
            <p:ph type="title"/>
          </p:nvPr>
        </p:nvSpPr>
        <p:spPr/>
        <p:txBody>
          <a:bodyPr/>
          <a:lstStyle/>
          <a:p>
            <a:r>
              <a:rPr lang="fr-FR" dirty="0" smtClean="0"/>
              <a:t>Vers un référentiel bibliographique national</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3885" y="1555099"/>
            <a:ext cx="5451615" cy="483697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5443914" y="6475548"/>
            <a:ext cx="561372" cy="215444"/>
          </a:xfrm>
          <a:prstGeom prst="rect">
            <a:avLst/>
          </a:prstGeom>
        </p:spPr>
        <p:txBody>
          <a:bodyPr wrap="none">
            <a:spAutoFit/>
          </a:bodyPr>
          <a:lstStyle/>
          <a:p>
            <a:r>
              <a:rPr lang="fr-FR" sz="800" dirty="0" smtClean="0">
                <a:hlinkClick r:id="rId4"/>
              </a:rPr>
              <a:t>source</a:t>
            </a:r>
            <a:endParaRPr lang="fr-FR" sz="800" dirty="0"/>
          </a:p>
        </p:txBody>
      </p:sp>
      <p:sp>
        <p:nvSpPr>
          <p:cNvPr id="6" name="Rectangle 5"/>
          <p:cNvSpPr/>
          <p:nvPr/>
        </p:nvSpPr>
        <p:spPr>
          <a:xfrm>
            <a:off x="2980648" y="4211585"/>
            <a:ext cx="5709464" cy="2308324"/>
          </a:xfrm>
          <a:prstGeom prst="rect">
            <a:avLst/>
          </a:prstGeom>
          <a:solidFill>
            <a:schemeClr val="bg1"/>
          </a:solidFill>
        </p:spPr>
        <p:txBody>
          <a:bodyPr wrap="square">
            <a:spAutoFit/>
          </a:bodyPr>
          <a:lstStyle/>
          <a:p>
            <a:r>
              <a:rPr lang="fr-FR" sz="1200" dirty="0"/>
              <a:t>Mais l’essentiel des travaux a été consacré à une nouvelle voie de coopération retenue conjointement par l’ABES et la BnF : la mise en œuvre d’un référentiel national d’autorité – dénommé </a:t>
            </a:r>
            <a:r>
              <a:rPr lang="fr-FR" sz="1200" b="1" dirty="0"/>
              <a:t>Fichier National d’Entités- </a:t>
            </a:r>
            <a:r>
              <a:rPr lang="fr-FR" sz="1200" dirty="0"/>
              <a:t>s’appuyant sur les technologies du web sémantique. Comme le précise le  </a:t>
            </a:r>
            <a:r>
              <a:rPr lang="fr-FR" sz="1200" dirty="0">
                <a:hlinkClick r:id="rId5"/>
              </a:rPr>
              <a:t>Schéma numérique de la BnF</a:t>
            </a:r>
            <a:r>
              <a:rPr lang="fr-FR" sz="1200" dirty="0"/>
              <a:t> – Axe 2 F (p.41) paru en mars dernier, la BnF s’est engagée dans une « </a:t>
            </a:r>
            <a:r>
              <a:rPr lang="fr-FR" sz="1200" i="1" dirty="0"/>
              <a:t>refonte de ses outils de production, qui débutera par le prototypage de ce fichier national en partenariat avec d’autres opérateurs publics, l’ABES au premier chef. En effet, dans le contexte de croissance continue de la production, les possibilités offertes par les technologies du web sémantique sont autant de possibilités de partages des données (</a:t>
            </a:r>
            <a:r>
              <a:rPr lang="fr-FR" sz="1200" i="1" dirty="0">
                <a:latin typeface="Arial Rounded MT Bold" panose="020F0704030504030204" pitchFamily="34" charset="0"/>
                <a:cs typeface="Arial" panose="020B0604020202020204" pitchFamily="34" charset="0"/>
              </a:rPr>
              <a:t>…</a:t>
            </a:r>
            <a:r>
              <a:rPr lang="fr-FR" sz="1200" i="1" dirty="0"/>
              <a:t>)</a:t>
            </a:r>
            <a:r>
              <a:rPr lang="fr-FR" sz="1200" dirty="0"/>
              <a:t> »</a:t>
            </a:r>
          </a:p>
        </p:txBody>
      </p:sp>
    </p:spTree>
    <p:extLst>
      <p:ext uri="{BB962C8B-B14F-4D97-AF65-F5344CB8AC3E}">
        <p14:creationId xmlns:p14="http://schemas.microsoft.com/office/powerpoint/2010/main" val="34023727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Quelle place pour les professionnels de l’IST ?</a:t>
            </a:r>
          </a:p>
        </p:txBody>
      </p:sp>
      <p:sp>
        <p:nvSpPr>
          <p:cNvPr id="5" name="Rectangle 4"/>
          <p:cNvSpPr/>
          <p:nvPr/>
        </p:nvSpPr>
        <p:spPr>
          <a:xfrm>
            <a:off x="8015695" y="5162550"/>
            <a:ext cx="593678" cy="215444"/>
          </a:xfrm>
          <a:prstGeom prst="rect">
            <a:avLst/>
          </a:prstGeom>
        </p:spPr>
        <p:txBody>
          <a:bodyPr wrap="square">
            <a:spAutoFit/>
          </a:bodyPr>
          <a:lstStyle/>
          <a:p>
            <a:r>
              <a:rPr lang="fr-FR" sz="800" dirty="0" smtClean="0">
                <a:hlinkClick r:id="rId3"/>
              </a:rPr>
              <a:t>source</a:t>
            </a:r>
            <a:endParaRPr lang="fr-FR" sz="800" dirty="0"/>
          </a:p>
        </p:txBody>
      </p:sp>
      <p:pic>
        <p:nvPicPr>
          <p:cNvPr id="6" name="Imag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29876" y="2038350"/>
            <a:ext cx="7884247" cy="31242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41016777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5"/>
          <p:cNvSpPr>
            <a:spLocks noGrp="1"/>
          </p:cNvSpPr>
          <p:nvPr>
            <p:ph idx="1"/>
          </p:nvPr>
        </p:nvSpPr>
        <p:spPr>
          <a:xfrm>
            <a:off x="475432" y="1118258"/>
            <a:ext cx="8193133" cy="5739742"/>
          </a:xfrm>
        </p:spPr>
        <p:txBody>
          <a:bodyPr>
            <a:normAutofit/>
          </a:bodyPr>
          <a:lstStyle/>
          <a:p>
            <a:r>
              <a:rPr lang="fr-FR" dirty="0" smtClean="0"/>
              <a:t>Exemple de la promotion d’ORCID par ses membres actuels</a:t>
            </a:r>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pPr>
              <a:lnSpc>
                <a:spcPct val="110000"/>
              </a:lnSpc>
              <a:spcBef>
                <a:spcPts val="0"/>
              </a:spcBef>
            </a:pPr>
            <a:endParaRPr lang="fr-FR" sz="1200" dirty="0" smtClean="0"/>
          </a:p>
          <a:p>
            <a:pPr>
              <a:lnSpc>
                <a:spcPct val="110000"/>
              </a:lnSpc>
              <a:spcBef>
                <a:spcPts val="0"/>
              </a:spcBef>
            </a:pPr>
            <a:r>
              <a:rPr lang="fr-FR" sz="1200" dirty="0" smtClean="0"/>
              <a:t>ressources souhaitées</a:t>
            </a:r>
          </a:p>
          <a:p>
            <a:pPr marL="434975" indent="-342900">
              <a:lnSpc>
                <a:spcPct val="110000"/>
              </a:lnSpc>
              <a:spcBef>
                <a:spcPts val="0"/>
              </a:spcBef>
              <a:buFontTx/>
              <a:buChar char="-"/>
            </a:pPr>
            <a:r>
              <a:rPr lang="fr-FR" sz="1200" dirty="0" smtClean="0"/>
              <a:t>informations sur les usages (profils, modalités, intérêts)</a:t>
            </a:r>
          </a:p>
          <a:p>
            <a:pPr marL="434975" indent="-342900">
              <a:lnSpc>
                <a:spcPct val="110000"/>
              </a:lnSpc>
              <a:spcBef>
                <a:spcPts val="0"/>
              </a:spcBef>
              <a:buFontTx/>
              <a:buChar char="-"/>
            </a:pPr>
            <a:r>
              <a:rPr lang="fr-FR" sz="1200" dirty="0" smtClean="0"/>
              <a:t>retours d’expérience (usagers et institutions membres)</a:t>
            </a:r>
          </a:p>
          <a:p>
            <a:pPr marL="434975" indent="-342900">
              <a:lnSpc>
                <a:spcPct val="110000"/>
              </a:lnSpc>
              <a:spcBef>
                <a:spcPts val="0"/>
              </a:spcBef>
              <a:buFontTx/>
              <a:buChar char="-"/>
            </a:pPr>
            <a:r>
              <a:rPr lang="fr-FR" sz="1200" dirty="0" smtClean="0"/>
              <a:t>vidéos et tutoriels</a:t>
            </a:r>
          </a:p>
          <a:p>
            <a:pPr marL="434975" indent="-342900">
              <a:lnSpc>
                <a:spcPct val="110000"/>
              </a:lnSpc>
              <a:spcBef>
                <a:spcPts val="0"/>
              </a:spcBef>
              <a:buFontTx/>
              <a:buChar char="-"/>
            </a:pPr>
            <a:r>
              <a:rPr lang="fr-FR" sz="1200" dirty="0" smtClean="0"/>
              <a:t>support technique</a:t>
            </a:r>
            <a:endParaRPr lang="fr-FR" sz="1200" dirty="0"/>
          </a:p>
        </p:txBody>
      </p:sp>
      <p:sp>
        <p:nvSpPr>
          <p:cNvPr id="3" name="Titre 2"/>
          <p:cNvSpPr>
            <a:spLocks noGrp="1"/>
          </p:cNvSpPr>
          <p:nvPr>
            <p:ph type="title"/>
          </p:nvPr>
        </p:nvSpPr>
        <p:spPr/>
        <p:txBody>
          <a:bodyPr/>
          <a:lstStyle/>
          <a:p>
            <a:r>
              <a:rPr lang="fr-FR" dirty="0"/>
              <a:t>Quelle place pour les professionnels de l’IST ?</a:t>
            </a:r>
          </a:p>
        </p:txBody>
      </p:sp>
      <p:graphicFrame>
        <p:nvGraphicFramePr>
          <p:cNvPr id="7" name="Graphique 6"/>
          <p:cNvGraphicFramePr>
            <a:graphicFrameLocks/>
          </p:cNvGraphicFramePr>
          <p:nvPr>
            <p:extLst>
              <p:ext uri="{D42A27DB-BD31-4B8C-83A1-F6EECF244321}">
                <p14:modId xmlns:p14="http://schemas.microsoft.com/office/powerpoint/2010/main" val="4138041685"/>
              </p:ext>
            </p:extLst>
          </p:nvPr>
        </p:nvGraphicFramePr>
        <p:xfrm>
          <a:off x="733651" y="1759177"/>
          <a:ext cx="7676697" cy="362131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6326262" y="5272771"/>
            <a:ext cx="2993571" cy="215444"/>
          </a:xfrm>
          <a:prstGeom prst="rect">
            <a:avLst/>
          </a:prstGeom>
        </p:spPr>
        <p:txBody>
          <a:bodyPr wrap="square">
            <a:spAutoFit/>
          </a:bodyPr>
          <a:lstStyle/>
          <a:p>
            <a:r>
              <a:rPr lang="fr-FR" sz="800" dirty="0" smtClean="0"/>
              <a:t>d’après </a:t>
            </a:r>
            <a:r>
              <a:rPr lang="fr-FR" sz="800" i="1" dirty="0" smtClean="0">
                <a:hlinkClick r:id="rId4"/>
              </a:rPr>
              <a:t>ORCID 2018 </a:t>
            </a:r>
            <a:r>
              <a:rPr lang="fr-FR" sz="800" i="1" dirty="0" err="1" smtClean="0">
                <a:hlinkClick r:id="rId4"/>
              </a:rPr>
              <a:t>member</a:t>
            </a:r>
            <a:r>
              <a:rPr lang="fr-FR" sz="800" i="1" dirty="0" smtClean="0">
                <a:hlinkClick r:id="rId4"/>
              </a:rPr>
              <a:t> </a:t>
            </a:r>
            <a:r>
              <a:rPr lang="fr-FR" sz="800" i="1" dirty="0" err="1" smtClean="0">
                <a:hlinkClick r:id="rId4"/>
              </a:rPr>
              <a:t>survey</a:t>
            </a:r>
            <a:endParaRPr lang="fr-FR" sz="800" i="1" dirty="0"/>
          </a:p>
        </p:txBody>
      </p:sp>
    </p:spTree>
    <p:extLst>
      <p:ext uri="{BB962C8B-B14F-4D97-AF65-F5344CB8AC3E}">
        <p14:creationId xmlns:p14="http://schemas.microsoft.com/office/powerpoint/2010/main" val="13885329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Quelle place pour les professionnels de l’IST ?</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21191" y="1282890"/>
            <a:ext cx="6282911" cy="525450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38405" y="6510101"/>
            <a:ext cx="593678" cy="215444"/>
          </a:xfrm>
          <a:prstGeom prst="rect">
            <a:avLst/>
          </a:prstGeom>
        </p:spPr>
        <p:txBody>
          <a:bodyPr wrap="square">
            <a:spAutoFit/>
          </a:bodyPr>
          <a:lstStyle/>
          <a:p>
            <a:r>
              <a:rPr lang="fr-FR" sz="800" dirty="0" smtClean="0">
                <a:hlinkClick r:id="rId4"/>
              </a:rPr>
              <a:t>source</a:t>
            </a:r>
            <a:endParaRPr lang="fr-FR" sz="800" dirty="0"/>
          </a:p>
        </p:txBody>
      </p:sp>
    </p:spTree>
    <p:extLst>
      <p:ext uri="{BB962C8B-B14F-4D97-AF65-F5344CB8AC3E}">
        <p14:creationId xmlns:p14="http://schemas.microsoft.com/office/powerpoint/2010/main" val="339012206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Quelle place pour les professionnels de l’IST ?</a:t>
            </a:r>
          </a:p>
        </p:txBody>
      </p:sp>
      <p:sp>
        <p:nvSpPr>
          <p:cNvPr id="4" name="Espace réservé du contenu 5"/>
          <p:cNvSpPr>
            <a:spLocks noGrp="1"/>
          </p:cNvSpPr>
          <p:nvPr>
            <p:ph idx="1"/>
          </p:nvPr>
        </p:nvSpPr>
        <p:spPr>
          <a:xfrm>
            <a:off x="475432" y="1118258"/>
            <a:ext cx="8193133" cy="5135893"/>
          </a:xfrm>
        </p:spPr>
        <p:txBody>
          <a:bodyPr/>
          <a:lstStyle/>
          <a:p>
            <a:r>
              <a:rPr lang="fr-FR" dirty="0" smtClean="0"/>
              <a:t>Exemple de la Texas A&amp;M </a:t>
            </a:r>
            <a:r>
              <a:rPr lang="fr-FR" dirty="0" err="1" smtClean="0"/>
              <a:t>University</a:t>
            </a:r>
            <a:r>
              <a:rPr lang="fr-FR" dirty="0" smtClean="0"/>
              <a:t> (TAMU)  </a:t>
            </a:r>
            <a:endParaRPr lang="fr-FR" dirty="0"/>
          </a:p>
        </p:txBody>
      </p:sp>
      <p:sp>
        <p:nvSpPr>
          <p:cNvPr id="2" name="Rectangle 1"/>
          <p:cNvSpPr/>
          <p:nvPr/>
        </p:nvSpPr>
        <p:spPr>
          <a:xfrm>
            <a:off x="7378666" y="6579584"/>
            <a:ext cx="578224" cy="215444"/>
          </a:xfrm>
          <a:prstGeom prst="rect">
            <a:avLst/>
          </a:prstGeom>
        </p:spPr>
        <p:txBody>
          <a:bodyPr wrap="square">
            <a:spAutoFit/>
          </a:bodyPr>
          <a:lstStyle/>
          <a:p>
            <a:r>
              <a:rPr lang="fr-FR" sz="800" dirty="0" smtClean="0">
                <a:hlinkClick r:id="rId3"/>
              </a:rPr>
              <a:t>source</a:t>
            </a:r>
            <a:endParaRPr lang="fr-FR" sz="800" dirty="0"/>
          </a:p>
        </p:txBody>
      </p:sp>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12478" y="1807161"/>
            <a:ext cx="4293240" cy="4648399"/>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1034765" y="6416895"/>
            <a:ext cx="632012" cy="215444"/>
          </a:xfrm>
          <a:prstGeom prst="rect">
            <a:avLst/>
          </a:prstGeom>
        </p:spPr>
        <p:txBody>
          <a:bodyPr wrap="square">
            <a:spAutoFit/>
          </a:bodyPr>
          <a:lstStyle/>
          <a:p>
            <a:r>
              <a:rPr lang="fr-FR" sz="800" dirty="0" smtClean="0">
                <a:hlinkClick r:id="rId5"/>
              </a:rPr>
              <a:t>source</a:t>
            </a:r>
            <a:endParaRPr lang="fr-FR" sz="800" dirty="0"/>
          </a:p>
        </p:txBody>
      </p:sp>
      <p:pic>
        <p:nvPicPr>
          <p:cNvPr id="6"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929624" y="2842585"/>
            <a:ext cx="2901458" cy="3751088"/>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512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dirty="0"/>
              <a:t>Quelle place pour les professionnels de l’IST ?</a:t>
            </a:r>
          </a:p>
        </p:txBody>
      </p:sp>
      <p:grpSp>
        <p:nvGrpSpPr>
          <p:cNvPr id="13" name="Groupe 12"/>
          <p:cNvGrpSpPr/>
          <p:nvPr/>
        </p:nvGrpSpPr>
        <p:grpSpPr>
          <a:xfrm>
            <a:off x="827584" y="1309172"/>
            <a:ext cx="7535023" cy="648000"/>
            <a:chOff x="1090113" y="1309172"/>
            <a:chExt cx="7535023" cy="648000"/>
          </a:xfrm>
        </p:grpSpPr>
        <p:sp>
          <p:nvSpPr>
            <p:cNvPr id="12" name="Rectangle 11"/>
            <p:cNvSpPr/>
            <p:nvPr/>
          </p:nvSpPr>
          <p:spPr>
            <a:xfrm>
              <a:off x="2987824" y="1334572"/>
              <a:ext cx="5637312" cy="584775"/>
            </a:xfrm>
            <a:prstGeom prst="rect">
              <a:avLst/>
            </a:prstGeom>
            <a:solidFill>
              <a:schemeClr val="bg1"/>
            </a:solidFill>
          </p:spPr>
          <p:txBody>
            <a:bodyPr wrap="square">
              <a:spAutoFit/>
            </a:bodyPr>
            <a:lstStyle/>
            <a:p>
              <a:pPr algn="ctr"/>
              <a:r>
                <a:rPr lang="en-US" sz="1600" b="1" i="1" dirty="0">
                  <a:solidFill>
                    <a:srgbClr val="C4027C"/>
                  </a:solidFill>
                  <a:hlinkClick r:id="rId3" tooltip="Permanent Link: Scholarly Impact &amp; Social Sciences Librarian at University of Texas at Arlington"/>
                </a:rPr>
                <a:t>Scholarly Impact &amp; Social Sciences Librarian </a:t>
              </a:r>
              <a:r>
                <a:rPr lang="en-US" sz="1600" b="1" i="1" dirty="0" smtClean="0">
                  <a:solidFill>
                    <a:srgbClr val="C4027C"/>
                  </a:solidFill>
                  <a:hlinkClick r:id="rId3" tooltip="Permanent Link: Scholarly Impact &amp; Social Sciences Librarian at University of Texas at Arlington"/>
                </a:rPr>
                <a:t/>
              </a:r>
              <a:br>
                <a:rPr lang="en-US" sz="1600" b="1" i="1" dirty="0" smtClean="0">
                  <a:solidFill>
                    <a:srgbClr val="C4027C"/>
                  </a:solidFill>
                  <a:hlinkClick r:id="rId3" tooltip="Permanent Link: Scholarly Impact &amp; Social Sciences Librarian at University of Texas at Arlington"/>
                </a:rPr>
              </a:br>
              <a:r>
                <a:rPr lang="en-US" sz="1600" b="1" i="1" dirty="0" smtClean="0">
                  <a:solidFill>
                    <a:srgbClr val="C4027C"/>
                  </a:solidFill>
                  <a:hlinkClick r:id="rId3" tooltip="Permanent Link: Scholarly Impact &amp; Social Sciences Librarian at University of Texas at Arlington"/>
                </a:rPr>
                <a:t>at </a:t>
              </a:r>
              <a:r>
                <a:rPr lang="en-US" sz="1600" b="1" i="1" dirty="0">
                  <a:solidFill>
                    <a:srgbClr val="C4027C"/>
                  </a:solidFill>
                  <a:hlinkClick r:id="rId3" tooltip="Permanent Link: Scholarly Impact &amp; Social Sciences Librarian at University of Texas at Arlington"/>
                </a:rPr>
                <a:t>University of Texas at </a:t>
              </a:r>
              <a:r>
                <a:rPr lang="en-US" sz="1600" b="1" i="1" dirty="0" smtClean="0">
                  <a:solidFill>
                    <a:srgbClr val="C4027C"/>
                  </a:solidFill>
                  <a:hlinkClick r:id="rId3" tooltip="Permanent Link: Scholarly Impact &amp; Social Sciences Librarian at University of Texas at Arlington"/>
                </a:rPr>
                <a:t>Arlington</a:t>
              </a:r>
              <a:r>
                <a:rPr lang="en-US" sz="1600" b="1" i="1" dirty="0" smtClean="0">
                  <a:solidFill>
                    <a:srgbClr val="C4027C"/>
                  </a:solidFill>
                </a:rPr>
                <a:t> </a:t>
              </a:r>
              <a:r>
                <a:rPr lang="en-US" sz="1600" dirty="0" smtClean="0"/>
                <a:t>(2016)</a:t>
              </a:r>
              <a:endParaRPr lang="en-US" sz="1600" i="1" dirty="0"/>
            </a:p>
          </p:txBody>
        </p:sp>
        <p:pic>
          <p:nvPicPr>
            <p:cNvPr id="1026" name="Picture 2" descr="https://uta.service-now.com/jobs/0e995add6f26590028235d65ad3ee4df.iix"/>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90113" y="1309172"/>
              <a:ext cx="1897711" cy="64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3"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1116013" y="2355850"/>
            <a:ext cx="6838950" cy="249555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p:blipFill>
        <p:spPr bwMode="auto">
          <a:xfrm>
            <a:off x="1116013" y="4838700"/>
            <a:ext cx="6838951" cy="1747120"/>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173480" y="2630170"/>
            <a:ext cx="6370320" cy="161925"/>
          </a:xfrm>
          <a:prstGeom prst="rect">
            <a:avLst/>
          </a:prstGeom>
          <a:solidFill>
            <a:srgbClr val="2CAC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030220" y="6239745"/>
            <a:ext cx="4259580" cy="161925"/>
          </a:xfrm>
          <a:prstGeom prst="rect">
            <a:avLst/>
          </a:prstGeom>
          <a:solidFill>
            <a:srgbClr val="2CAC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173480" y="6398495"/>
            <a:ext cx="602959" cy="161925"/>
          </a:xfrm>
          <a:prstGeom prst="rect">
            <a:avLst/>
          </a:prstGeom>
          <a:solidFill>
            <a:srgbClr val="2CAC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1171919" y="2799315"/>
            <a:ext cx="3186721" cy="161925"/>
          </a:xfrm>
          <a:prstGeom prst="rect">
            <a:avLst/>
          </a:prstGeom>
          <a:solidFill>
            <a:srgbClr val="2CACD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629737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sz="8600" dirty="0" smtClean="0">
                <a:solidFill>
                  <a:srgbClr val="315280"/>
                </a:solidFill>
              </a:rPr>
              <a:t>Et au-delà ?</a:t>
            </a:r>
            <a:endParaRPr lang="fr-FR" sz="8600" dirty="0">
              <a:solidFill>
                <a:srgbClr val="315280"/>
              </a:solidFill>
            </a:endParaRPr>
          </a:p>
        </p:txBody>
      </p:sp>
    </p:spTree>
    <p:extLst>
      <p:ext uri="{BB962C8B-B14F-4D97-AF65-F5344CB8AC3E}">
        <p14:creationId xmlns:p14="http://schemas.microsoft.com/office/powerpoint/2010/main" val="38534344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Encore d’autres identifiants </a:t>
            </a:r>
            <a:r>
              <a:rPr lang="fr-FR" dirty="0" smtClean="0"/>
              <a:t>pérennes…</a:t>
            </a:r>
            <a:endParaRPr lang="fr-FR"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4131" y="1206485"/>
            <a:ext cx="7102713" cy="5312599"/>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249886" y="6473364"/>
            <a:ext cx="956854" cy="215444"/>
          </a:xfrm>
          <a:prstGeom prst="rect">
            <a:avLst/>
          </a:prstGeom>
        </p:spPr>
        <p:txBody>
          <a:bodyPr wrap="square">
            <a:spAutoFit/>
          </a:bodyPr>
          <a:lstStyle/>
          <a:p>
            <a:pPr>
              <a:defRPr/>
            </a:pPr>
            <a:r>
              <a:rPr lang="fr-FR" sz="800" dirty="0" smtClean="0">
                <a:solidFill>
                  <a:srgbClr val="FF0000"/>
                </a:solidFill>
                <a:hlinkClick r:id="rId4"/>
              </a:rPr>
              <a:t>J. </a:t>
            </a:r>
            <a:r>
              <a:rPr lang="fr-FR" sz="800" dirty="0" err="1" smtClean="0">
                <a:solidFill>
                  <a:srgbClr val="FF0000"/>
                </a:solidFill>
                <a:hlinkClick r:id="rId4"/>
              </a:rPr>
              <a:t>Poumeyrol</a:t>
            </a:r>
            <a:endParaRPr lang="fr-FR" sz="800" dirty="0">
              <a:solidFill>
                <a:srgbClr val="FF0000"/>
              </a:solidFill>
            </a:endParaRPr>
          </a:p>
        </p:txBody>
      </p:sp>
    </p:spTree>
    <p:extLst>
      <p:ext uri="{BB962C8B-B14F-4D97-AF65-F5344CB8AC3E}">
        <p14:creationId xmlns:p14="http://schemas.microsoft.com/office/powerpoint/2010/main" val="27445788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Encore d’autres identifiants pérennes…</a:t>
            </a:r>
            <a:endParaRPr lang="fr-FR" dirty="0"/>
          </a:p>
        </p:txBody>
      </p:sp>
      <p:sp>
        <p:nvSpPr>
          <p:cNvPr id="7" name="Rectangle 6"/>
          <p:cNvSpPr/>
          <p:nvPr/>
        </p:nvSpPr>
        <p:spPr>
          <a:xfrm>
            <a:off x="8168948" y="6079695"/>
            <a:ext cx="747486" cy="215444"/>
          </a:xfrm>
          <a:prstGeom prst="rect">
            <a:avLst/>
          </a:prstGeom>
        </p:spPr>
        <p:txBody>
          <a:bodyPr wrap="square">
            <a:spAutoFit/>
          </a:bodyPr>
          <a:lstStyle/>
          <a:p>
            <a:r>
              <a:rPr lang="fr-FR" sz="800" dirty="0" smtClean="0">
                <a:hlinkClick r:id="rId3"/>
              </a:rPr>
              <a:t>H. Takeda</a:t>
            </a:r>
            <a:endParaRPr lang="fr-FR" sz="800"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9322" y="1371598"/>
            <a:ext cx="8416709" cy="4708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3281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pérennes pour les </a:t>
            </a:r>
            <a:r>
              <a:rPr lang="fr-FR" dirty="0" smtClean="0"/>
              <a:t>organisations</a:t>
            </a:r>
            <a:r>
              <a:rPr lang="fr-FR" sz="1800" dirty="0" smtClean="0"/>
              <a:t> (</a:t>
            </a:r>
            <a:r>
              <a:rPr lang="fr-FR" sz="1800" dirty="0" err="1" smtClean="0"/>
              <a:t>OrgID</a:t>
            </a:r>
            <a:r>
              <a:rPr lang="fr-FR" sz="1800" dirty="0" smtClean="0"/>
              <a:t>) : au niveau mondial</a:t>
            </a:r>
            <a:endParaRPr lang="fr-FR" sz="1800" dirty="0"/>
          </a:p>
        </p:txBody>
      </p:sp>
      <p:pic>
        <p:nvPicPr>
          <p:cNvPr id="4" name="Image 3" descr="The OI Project, organization identifi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9295" y="1781176"/>
            <a:ext cx="5717162" cy="3657600"/>
          </a:xfrm>
          <a:prstGeom prst="rect">
            <a:avLst/>
          </a:prstGeom>
          <a:noFill/>
          <a:ln>
            <a:noFill/>
          </a:ln>
        </p:spPr>
      </p:pic>
      <p:pic>
        <p:nvPicPr>
          <p:cNvPr id="8" name="Imag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84944" y="3833768"/>
            <a:ext cx="703943" cy="696686"/>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37234" y="5388802"/>
            <a:ext cx="1362240" cy="464400"/>
          </a:xfrm>
          <a:prstGeom prst="rect">
            <a:avLst/>
          </a:prstGeom>
          <a:effectLst/>
        </p:spPr>
      </p:pic>
      <p:pic>
        <p:nvPicPr>
          <p:cNvPr id="11" name="Espace réservé du contenu 5"/>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519611" y="3616526"/>
            <a:ext cx="1287051" cy="381696"/>
          </a:xfrm>
          <a:solidFill>
            <a:schemeClr val="bg1"/>
          </a:solidFill>
        </p:spPr>
      </p:pic>
      <p:sp>
        <p:nvSpPr>
          <p:cNvPr id="6" name="Rectangle 5"/>
          <p:cNvSpPr/>
          <p:nvPr/>
        </p:nvSpPr>
        <p:spPr>
          <a:xfrm>
            <a:off x="4246895" y="6614025"/>
            <a:ext cx="4572000" cy="215444"/>
          </a:xfrm>
          <a:prstGeom prst="rect">
            <a:avLst/>
          </a:prstGeom>
        </p:spPr>
        <p:txBody>
          <a:bodyPr>
            <a:spAutoFit/>
          </a:bodyPr>
          <a:lstStyle/>
          <a:p>
            <a:r>
              <a:rPr lang="fr-FR" sz="800" dirty="0" smtClean="0">
                <a:solidFill>
                  <a:srgbClr val="FF0000"/>
                </a:solidFill>
                <a:hlinkClick r:id="rId7"/>
              </a:rPr>
              <a:t>E. </a:t>
            </a:r>
            <a:r>
              <a:rPr lang="fr-FR" sz="800" dirty="0" err="1" smtClean="0">
                <a:solidFill>
                  <a:srgbClr val="FF0000"/>
                </a:solidFill>
                <a:hlinkClick r:id="rId7"/>
              </a:rPr>
              <a:t>Pentz</a:t>
            </a:r>
            <a:endParaRPr lang="fr-FR" sz="800" dirty="0">
              <a:solidFill>
                <a:srgbClr val="FF0000"/>
              </a:solidFill>
            </a:endParaRPr>
          </a:p>
        </p:txBody>
      </p:sp>
      <p:pic>
        <p:nvPicPr>
          <p:cNvPr id="5" name="Image 4"/>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368912" y="2144489"/>
            <a:ext cx="1352146" cy="747710"/>
          </a:xfrm>
          <a:prstGeom prst="rect">
            <a:avLst/>
          </a:prstGeom>
        </p:spPr>
      </p:pic>
      <p:pic>
        <p:nvPicPr>
          <p:cNvPr id="13" name="Image 1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194927" y="3778275"/>
            <a:ext cx="1285650" cy="392157"/>
          </a:xfrm>
          <a:prstGeom prst="rect">
            <a:avLst/>
          </a:prstGeom>
        </p:spPr>
      </p:pic>
      <p:pic>
        <p:nvPicPr>
          <p:cNvPr id="12" name="Picture 14" descr="Via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3108" y="4257437"/>
            <a:ext cx="394414" cy="54603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Image 13"/>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286561" y="4345974"/>
            <a:ext cx="1031090" cy="309327"/>
          </a:xfrm>
          <a:prstGeom prst="rect">
            <a:avLst/>
          </a:prstGeom>
        </p:spPr>
      </p:pic>
      <p:pic>
        <p:nvPicPr>
          <p:cNvPr id="15" name="Imag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73769" y="2950551"/>
            <a:ext cx="1762125" cy="476250"/>
          </a:xfrm>
          <a:prstGeom prst="rect">
            <a:avLst/>
          </a:prstGeom>
        </p:spPr>
      </p:pic>
      <p:pic>
        <p:nvPicPr>
          <p:cNvPr id="9" name="Image 8"/>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6637703" y="4803469"/>
            <a:ext cx="1200049" cy="345960"/>
          </a:xfrm>
          <a:prstGeom prst="rect">
            <a:avLst/>
          </a:prstGeom>
        </p:spPr>
      </p:pic>
    </p:spTree>
    <p:extLst>
      <p:ext uri="{BB962C8B-B14F-4D97-AF65-F5344CB8AC3E}">
        <p14:creationId xmlns:p14="http://schemas.microsoft.com/office/powerpoint/2010/main" val="294379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Les identifiants pérennes auteur</a:t>
            </a:r>
            <a:endParaRPr lang="fr-FR"/>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88348" y="1118258"/>
            <a:ext cx="6307420" cy="3032994"/>
          </a:xfrm>
          <a:prstGeom prst="rect">
            <a:avLst/>
          </a:prstGeom>
          <a:effectLst>
            <a:outerShdw blurRad="292100" dist="139700" dir="2700000" algn="ctr" rotWithShape="0">
              <a:srgbClr val="000000">
                <a:alpha val="65000"/>
              </a:srgbClr>
            </a:outerShdw>
          </a:effectLst>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8122" y="3596344"/>
            <a:ext cx="4917527" cy="3002943"/>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04987" y="4108642"/>
            <a:ext cx="561372" cy="215444"/>
          </a:xfrm>
          <a:prstGeom prst="rect">
            <a:avLst/>
          </a:prstGeom>
        </p:spPr>
        <p:txBody>
          <a:bodyPr wrap="none">
            <a:spAutoFit/>
          </a:bodyPr>
          <a:lstStyle/>
          <a:p>
            <a:r>
              <a:rPr lang="fr-FR" sz="800" dirty="0" smtClean="0">
                <a:solidFill>
                  <a:srgbClr val="FF0000"/>
                </a:solidFill>
                <a:hlinkClick r:id="rId5"/>
              </a:rPr>
              <a:t>source</a:t>
            </a:r>
            <a:endParaRPr lang="fr-FR" sz="800" dirty="0">
              <a:solidFill>
                <a:srgbClr val="FF0000"/>
              </a:solidFill>
            </a:endParaRPr>
          </a:p>
        </p:txBody>
      </p:sp>
      <p:sp>
        <p:nvSpPr>
          <p:cNvPr id="6" name="Rectangle 5"/>
          <p:cNvSpPr/>
          <p:nvPr/>
        </p:nvSpPr>
        <p:spPr>
          <a:xfrm>
            <a:off x="8301339" y="6548451"/>
            <a:ext cx="561372" cy="215444"/>
          </a:xfrm>
          <a:prstGeom prst="rect">
            <a:avLst/>
          </a:prstGeom>
        </p:spPr>
        <p:txBody>
          <a:bodyPr wrap="none">
            <a:spAutoFit/>
          </a:bodyPr>
          <a:lstStyle/>
          <a:p>
            <a:r>
              <a:rPr lang="fr-FR" sz="800" dirty="0" smtClean="0">
                <a:solidFill>
                  <a:srgbClr val="FF0000"/>
                </a:solidFill>
                <a:hlinkClick r:id="rId6"/>
              </a:rPr>
              <a:t>source</a:t>
            </a:r>
            <a:endParaRPr lang="fr-FR" sz="800" dirty="0">
              <a:solidFill>
                <a:srgbClr val="FF0000"/>
              </a:solidFill>
            </a:endParaRPr>
          </a:p>
        </p:txBody>
      </p:sp>
    </p:spTree>
    <p:extLst>
      <p:ext uri="{BB962C8B-B14F-4D97-AF65-F5344CB8AC3E}">
        <p14:creationId xmlns:p14="http://schemas.microsoft.com/office/powerpoint/2010/main" val="1836777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pérennes pour les organisations </a:t>
            </a:r>
            <a:r>
              <a:rPr lang="fr-FR" sz="1800" dirty="0" smtClean="0"/>
              <a:t>(</a:t>
            </a:r>
            <a:r>
              <a:rPr lang="fr-FR" sz="1800" dirty="0" err="1" smtClean="0"/>
              <a:t>OrgID</a:t>
            </a:r>
            <a:r>
              <a:rPr lang="fr-FR" sz="1800" dirty="0" smtClean="0"/>
              <a:t>) </a:t>
            </a:r>
            <a:r>
              <a:rPr lang="fr-FR" sz="1800" dirty="0"/>
              <a:t>: </a:t>
            </a:r>
            <a:r>
              <a:rPr lang="fr-FR" sz="1800" dirty="0" smtClean="0"/>
              <a:t>au </a:t>
            </a:r>
            <a:r>
              <a:rPr lang="fr-FR" sz="1800" dirty="0"/>
              <a:t>niveau mondial</a:t>
            </a:r>
            <a:endParaRPr lang="fr-FR" dirty="0"/>
          </a:p>
        </p:txBody>
      </p:sp>
      <p:sp>
        <p:nvSpPr>
          <p:cNvPr id="6" name="Rectangle 5"/>
          <p:cNvSpPr/>
          <p:nvPr/>
        </p:nvSpPr>
        <p:spPr>
          <a:xfrm>
            <a:off x="7827313" y="4514628"/>
            <a:ext cx="675184" cy="215444"/>
          </a:xfrm>
          <a:prstGeom prst="rect">
            <a:avLst/>
          </a:prstGeom>
        </p:spPr>
        <p:txBody>
          <a:bodyPr wrap="square">
            <a:spAutoFit/>
          </a:bodyPr>
          <a:lstStyle/>
          <a:p>
            <a:r>
              <a:rPr lang="fr-FR" sz="800" dirty="0" smtClean="0">
                <a:hlinkClick r:id="rId3"/>
              </a:rPr>
              <a:t>lien</a:t>
            </a:r>
            <a:endParaRPr lang="fr-FR" sz="800" dirty="0"/>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401" y="2270348"/>
            <a:ext cx="6847198" cy="2244280"/>
          </a:xfrm>
          <a:prstGeom prst="rect">
            <a:avLst/>
          </a:prstGeom>
          <a:effectLst/>
        </p:spPr>
      </p:pic>
    </p:spTree>
    <p:extLst>
      <p:ext uri="{BB962C8B-B14F-4D97-AF65-F5344CB8AC3E}">
        <p14:creationId xmlns:p14="http://schemas.microsoft.com/office/powerpoint/2010/main" val="83146333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pérennes pour les organisations </a:t>
            </a:r>
            <a:r>
              <a:rPr lang="fr-FR" sz="1800" dirty="0"/>
              <a:t> (</a:t>
            </a:r>
            <a:r>
              <a:rPr lang="fr-FR" sz="1800" dirty="0" err="1" smtClean="0"/>
              <a:t>OrgID</a:t>
            </a:r>
            <a:r>
              <a:rPr lang="fr-FR" sz="1800" dirty="0" smtClean="0"/>
              <a:t>) </a:t>
            </a:r>
            <a:r>
              <a:rPr lang="fr-FR" sz="1800" dirty="0"/>
              <a:t>: au niveau français</a:t>
            </a:r>
            <a:endParaRPr lang="fr-FR" dirty="0"/>
          </a:p>
        </p:txBody>
      </p:sp>
      <p:sp>
        <p:nvSpPr>
          <p:cNvPr id="7" name="Rectangle 6"/>
          <p:cNvSpPr/>
          <p:nvPr/>
        </p:nvSpPr>
        <p:spPr>
          <a:xfrm>
            <a:off x="8503510" y="4925598"/>
            <a:ext cx="598713" cy="215444"/>
          </a:xfrm>
          <a:prstGeom prst="rect">
            <a:avLst/>
          </a:prstGeom>
        </p:spPr>
        <p:txBody>
          <a:bodyPr wrap="square">
            <a:spAutoFit/>
          </a:bodyPr>
          <a:lstStyle/>
          <a:p>
            <a:r>
              <a:rPr lang="fr-FR" sz="800" dirty="0" smtClean="0">
                <a:hlinkClick r:id="rId3"/>
              </a:rPr>
              <a:t>source</a:t>
            </a:r>
            <a:endParaRPr lang="fr-FR" sz="800" dirty="0"/>
          </a:p>
        </p:txBody>
      </p:sp>
      <p:sp>
        <p:nvSpPr>
          <p:cNvPr id="10" name="Rectangle 9"/>
          <p:cNvSpPr/>
          <p:nvPr/>
        </p:nvSpPr>
        <p:spPr>
          <a:xfrm>
            <a:off x="7451248" y="6642556"/>
            <a:ext cx="718457" cy="215444"/>
          </a:xfrm>
          <a:prstGeom prst="rect">
            <a:avLst/>
          </a:prstGeom>
        </p:spPr>
        <p:txBody>
          <a:bodyPr wrap="square">
            <a:spAutoFit/>
          </a:bodyPr>
          <a:lstStyle/>
          <a:p>
            <a:r>
              <a:rPr lang="fr-FR" sz="800" dirty="0" smtClean="0">
                <a:hlinkClick r:id="rId4"/>
              </a:rPr>
              <a:t>source</a:t>
            </a:r>
            <a:endParaRPr lang="fr-FR" sz="800" dirty="0"/>
          </a:p>
        </p:txBody>
      </p:sp>
      <p:sp>
        <p:nvSpPr>
          <p:cNvPr id="5" name="Rectangle 4"/>
          <p:cNvSpPr/>
          <p:nvPr/>
        </p:nvSpPr>
        <p:spPr>
          <a:xfrm>
            <a:off x="132173" y="4804069"/>
            <a:ext cx="561372" cy="215444"/>
          </a:xfrm>
          <a:prstGeom prst="rect">
            <a:avLst/>
          </a:prstGeom>
        </p:spPr>
        <p:txBody>
          <a:bodyPr wrap="none">
            <a:spAutoFit/>
          </a:bodyPr>
          <a:lstStyle/>
          <a:p>
            <a:r>
              <a:rPr lang="fr-FR" sz="800" dirty="0" smtClean="0">
                <a:hlinkClick r:id="rId5"/>
              </a:rPr>
              <a:t>source</a:t>
            </a:r>
            <a:endParaRPr lang="fr-FR" sz="800" dirty="0"/>
          </a:p>
        </p:txBody>
      </p:sp>
      <p:pic>
        <p:nvPicPr>
          <p:cNvPr id="2" name="Image 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6316" y="1156075"/>
            <a:ext cx="4844371" cy="3706918"/>
          </a:xfrm>
          <a:prstGeom prst="rect">
            <a:avLst/>
          </a:prstGeom>
          <a:effectLst>
            <a:outerShdw blurRad="292100" dist="139700" dir="2700000" algn="ctr" rotWithShape="0">
              <a:srgbClr val="000000">
                <a:alpha val="65000"/>
              </a:srgbClr>
            </a:outerShdw>
          </a:effectLst>
        </p:spPr>
      </p:pic>
      <p:pic>
        <p:nvPicPr>
          <p:cNvPr id="4" name="Image 3"/>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752951" y="1277174"/>
            <a:ext cx="5217574" cy="3693541"/>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923586" y="3729822"/>
            <a:ext cx="4988514" cy="298699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762411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Vers un référentiel </a:t>
            </a:r>
            <a:r>
              <a:rPr lang="fr-FR" sz="1800" dirty="0" smtClean="0"/>
              <a:t>IST </a:t>
            </a:r>
            <a:r>
              <a:rPr lang="fr-FR" dirty="0" smtClean="0"/>
              <a:t>national</a:t>
            </a:r>
            <a:endParaRPr lang="fr-FR" dirty="0"/>
          </a:p>
        </p:txBody>
      </p:sp>
      <p:sp>
        <p:nvSpPr>
          <p:cNvPr id="5" name="Rectangle 4"/>
          <p:cNvSpPr/>
          <p:nvPr/>
        </p:nvSpPr>
        <p:spPr>
          <a:xfrm>
            <a:off x="1320799" y="3247345"/>
            <a:ext cx="6952343" cy="1508105"/>
          </a:xfrm>
          <a:prstGeom prst="rect">
            <a:avLst/>
          </a:prstGeom>
        </p:spPr>
        <p:txBody>
          <a:bodyPr wrap="square">
            <a:spAutoFit/>
          </a:bodyPr>
          <a:lstStyle/>
          <a:p>
            <a:pPr algn="ctr"/>
            <a:r>
              <a:rPr lang="fr-FR" sz="2000" dirty="0"/>
              <a:t>Une recommandation de BSN3 (signalement)</a:t>
            </a:r>
          </a:p>
          <a:p>
            <a:pPr algn="ctr"/>
            <a:endParaRPr lang="fr-FR" dirty="0" smtClean="0"/>
          </a:p>
          <a:p>
            <a:pPr algn="ctr"/>
            <a:r>
              <a:rPr lang="fr-FR" dirty="0" smtClean="0"/>
              <a:t>« construire un référentiel </a:t>
            </a:r>
            <a:r>
              <a:rPr lang="fr-FR" dirty="0"/>
              <a:t>de la production scientifique </a:t>
            </a:r>
            <a:r>
              <a:rPr lang="fr-FR" dirty="0" smtClean="0"/>
              <a:t>française en </a:t>
            </a:r>
            <a:r>
              <a:rPr lang="fr-FR" dirty="0"/>
              <a:t>s’appuyant sur des référentiels communs </a:t>
            </a:r>
            <a:r>
              <a:rPr lang="fr-FR" dirty="0" smtClean="0"/>
              <a:t>aux </a:t>
            </a:r>
            <a:r>
              <a:rPr lang="fr-FR" dirty="0"/>
              <a:t>universités et organismes de </a:t>
            </a:r>
            <a:r>
              <a:rPr lang="fr-FR" dirty="0" smtClean="0"/>
              <a:t>recherche (</a:t>
            </a:r>
            <a:r>
              <a:rPr lang="fr-FR" dirty="0"/>
              <a:t>unités, thématiques, </a:t>
            </a:r>
            <a:r>
              <a:rPr lang="fr-FR" dirty="0" smtClean="0"/>
              <a:t>auteurs, </a:t>
            </a:r>
            <a:r>
              <a:rPr lang="fr-FR" dirty="0" smtClean="0">
                <a:latin typeface="Arial" panose="020B0604020202020204" pitchFamily="34" charset="0"/>
                <a:cs typeface="Arial" panose="020B0604020202020204" pitchFamily="34" charset="0"/>
              </a:rPr>
              <a:t>…</a:t>
            </a:r>
            <a:r>
              <a:rPr lang="fr-FR" dirty="0" smtClean="0"/>
              <a:t>) »</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2633" y="2065289"/>
            <a:ext cx="3638733" cy="962418"/>
          </a:xfrm>
          <a:prstGeom prst="rect">
            <a:avLst/>
          </a:prstGeom>
        </p:spPr>
      </p:pic>
    </p:spTree>
    <p:extLst>
      <p:ext uri="{BB962C8B-B14F-4D97-AF65-F5344CB8AC3E}">
        <p14:creationId xmlns:p14="http://schemas.microsoft.com/office/powerpoint/2010/main" val="22371047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Pour </a:t>
            </a:r>
            <a:r>
              <a:rPr lang="fr-FR" dirty="0" smtClean="0"/>
              <a:t>une action </a:t>
            </a:r>
            <a:r>
              <a:rPr lang="fr-FR" dirty="0"/>
              <a:t>nationale en faveur des identifiants pour la science </a:t>
            </a:r>
            <a:r>
              <a:rPr lang="fr-FR" dirty="0" smtClean="0"/>
              <a:t>ouverte</a:t>
            </a:r>
            <a:endParaRPr lang="fr-FR" dirty="0"/>
          </a:p>
        </p:txBody>
      </p:sp>
      <p:sp>
        <p:nvSpPr>
          <p:cNvPr id="6" name="Rectangle 5"/>
          <p:cNvSpPr/>
          <p:nvPr/>
        </p:nvSpPr>
        <p:spPr>
          <a:xfrm>
            <a:off x="452892" y="6561638"/>
            <a:ext cx="482076" cy="215444"/>
          </a:xfrm>
          <a:prstGeom prst="rect">
            <a:avLst/>
          </a:prstGeom>
        </p:spPr>
        <p:txBody>
          <a:bodyPr wrap="square">
            <a:spAutoFit/>
          </a:bodyPr>
          <a:lstStyle/>
          <a:p>
            <a:r>
              <a:rPr lang="fr-FR" sz="800" dirty="0" smtClean="0">
                <a:hlinkClick r:id="rId3"/>
              </a:rPr>
              <a:t>lien</a:t>
            </a:r>
            <a:endParaRPr lang="fr-FR" sz="800" dirty="0"/>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06682" y="1139115"/>
            <a:ext cx="3896854" cy="5438923"/>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4071208" y="3679805"/>
            <a:ext cx="4305301" cy="2631490"/>
          </a:xfrm>
          <a:prstGeom prst="rect">
            <a:avLst/>
          </a:prstGeom>
          <a:solidFill>
            <a:schemeClr val="bg1"/>
          </a:solidFill>
        </p:spPr>
        <p:txBody>
          <a:bodyPr wrap="square">
            <a:spAutoFit/>
          </a:bodyPr>
          <a:lstStyle/>
          <a:p>
            <a:r>
              <a:rPr lang="fr-FR" sz="1500" dirty="0" smtClean="0">
                <a:solidFill>
                  <a:srgbClr val="000000"/>
                </a:solidFill>
              </a:rPr>
              <a:t>« Compte </a:t>
            </a:r>
            <a:r>
              <a:rPr lang="fr-FR" sz="1500" dirty="0">
                <a:solidFill>
                  <a:srgbClr val="000000"/>
                </a:solidFill>
              </a:rPr>
              <a:t>tenu des besoins et du niveau de maturité des solutions, </a:t>
            </a:r>
            <a:r>
              <a:rPr lang="fr-FR" sz="1500" dirty="0" smtClean="0">
                <a:solidFill>
                  <a:srgbClr val="000000"/>
                </a:solidFill>
              </a:rPr>
              <a:t>[le plan national] se </a:t>
            </a:r>
            <a:r>
              <a:rPr lang="fr-FR" sz="1500" dirty="0">
                <a:solidFill>
                  <a:srgbClr val="000000"/>
                </a:solidFill>
              </a:rPr>
              <a:t>décompose en 4 actions distinctes menées en parallèle, classées selon l’urgence à agir : </a:t>
            </a:r>
          </a:p>
          <a:p>
            <a:pPr marL="361950" indent="-180975"/>
            <a:r>
              <a:rPr lang="fr-FR" sz="1500" dirty="0">
                <a:solidFill>
                  <a:srgbClr val="000000"/>
                </a:solidFill>
              </a:rPr>
              <a:t>1. identifiant de structures et d’organisations </a:t>
            </a:r>
          </a:p>
          <a:p>
            <a:pPr marL="361950" indent="-180975"/>
            <a:r>
              <a:rPr lang="fr-FR" sz="1500" dirty="0">
                <a:solidFill>
                  <a:srgbClr val="000000"/>
                </a:solidFill>
              </a:rPr>
              <a:t>2. identifiants de personnes </a:t>
            </a:r>
          </a:p>
          <a:p>
            <a:pPr marL="361950" indent="-180975"/>
            <a:r>
              <a:rPr lang="fr-FR" sz="1500" dirty="0">
                <a:solidFill>
                  <a:srgbClr val="000000"/>
                </a:solidFill>
              </a:rPr>
              <a:t>3. identifiant de publications </a:t>
            </a:r>
          </a:p>
          <a:p>
            <a:pPr marL="361950" indent="-180975"/>
            <a:r>
              <a:rPr lang="fr-FR" sz="1500" dirty="0">
                <a:solidFill>
                  <a:srgbClr val="000000"/>
                </a:solidFill>
              </a:rPr>
              <a:t>4. identifiants de données et d’objets </a:t>
            </a:r>
            <a:r>
              <a:rPr lang="fr-FR" sz="1500" dirty="0" smtClean="0">
                <a:solidFill>
                  <a:srgbClr val="000000"/>
                </a:solidFill>
              </a:rPr>
              <a:t>numériques »</a:t>
            </a:r>
            <a:endParaRPr lang="fr-FR" sz="1500" dirty="0">
              <a:solidFill>
                <a:srgbClr val="000000"/>
              </a:solidFill>
            </a:endParaRPr>
          </a:p>
        </p:txBody>
      </p:sp>
    </p:spTree>
    <p:extLst>
      <p:ext uri="{BB962C8B-B14F-4D97-AF65-F5344CB8AC3E}">
        <p14:creationId xmlns:p14="http://schemas.microsoft.com/office/powerpoint/2010/main" val="6080626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dirty="0" smtClean="0">
                <a:solidFill>
                  <a:srgbClr val="113266"/>
                </a:solidFill>
              </a:rPr>
              <a:t>Conclusion</a:t>
            </a:r>
            <a:endParaRPr lang="fr-FR" dirty="0">
              <a:solidFill>
                <a:srgbClr val="113266"/>
              </a:solidFill>
            </a:endParaRPr>
          </a:p>
        </p:txBody>
      </p:sp>
    </p:spTree>
    <p:extLst>
      <p:ext uri="{BB962C8B-B14F-4D97-AF65-F5344CB8AC3E}">
        <p14:creationId xmlns:p14="http://schemas.microsoft.com/office/powerpoint/2010/main" val="37984995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Des temps intéressants…</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15844" y="1167128"/>
            <a:ext cx="7039287" cy="5255683"/>
          </a:xfrm>
          <a:prstGeom prst="rect">
            <a:avLst/>
          </a:prstGeom>
          <a:effectLst>
            <a:outerShdw blurRad="292100" dist="139700" dir="2700000" algn="ctr" rotWithShape="0">
              <a:srgbClr val="000000">
                <a:alpha val="65000"/>
              </a:srgbClr>
            </a:outerShdw>
          </a:effectLst>
        </p:spPr>
      </p:pic>
      <p:sp>
        <p:nvSpPr>
          <p:cNvPr id="20" name="Flèche droite 19"/>
          <p:cNvSpPr/>
          <p:nvPr/>
        </p:nvSpPr>
        <p:spPr>
          <a:xfrm>
            <a:off x="552450" y="3966380"/>
            <a:ext cx="1028700" cy="377520"/>
          </a:xfrm>
          <a:prstGeom prst="rightArrow">
            <a:avLst/>
          </a:prstGeom>
          <a:solidFill>
            <a:srgbClr val="11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13266"/>
              </a:solidFill>
            </a:endParaRPr>
          </a:p>
        </p:txBody>
      </p:sp>
      <p:sp>
        <p:nvSpPr>
          <p:cNvPr id="2" name="Rectangle 1"/>
          <p:cNvSpPr/>
          <p:nvPr/>
        </p:nvSpPr>
        <p:spPr>
          <a:xfrm>
            <a:off x="7250099" y="6408297"/>
            <a:ext cx="995082" cy="215444"/>
          </a:xfrm>
          <a:prstGeom prst="rect">
            <a:avLst/>
          </a:prstGeom>
        </p:spPr>
        <p:txBody>
          <a:bodyPr wrap="square">
            <a:spAutoFit/>
          </a:bodyPr>
          <a:lstStyle/>
          <a:p>
            <a:r>
              <a:rPr lang="fr-FR" sz="800" dirty="0" smtClean="0">
                <a:hlinkClick r:id="rId4"/>
              </a:rPr>
              <a:t>David </a:t>
            </a:r>
            <a:r>
              <a:rPr lang="fr-FR" sz="800" dirty="0" err="1" smtClean="0">
                <a:hlinkClick r:id="rId4"/>
              </a:rPr>
              <a:t>Crotty</a:t>
            </a:r>
            <a:endParaRPr lang="fr-FR" dirty="0"/>
          </a:p>
        </p:txBody>
      </p:sp>
    </p:spTree>
    <p:extLst>
      <p:ext uri="{BB962C8B-B14F-4D97-AF65-F5344CB8AC3E}">
        <p14:creationId xmlns:p14="http://schemas.microsoft.com/office/powerpoint/2010/main" val="28565407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Des bénéfices pour tous</a:t>
            </a:r>
            <a:endParaRPr lang="fr-FR" dirty="0"/>
          </a:p>
        </p:txBody>
      </p:sp>
      <p:grpSp>
        <p:nvGrpSpPr>
          <p:cNvPr id="6" name="Groupe 5"/>
          <p:cNvGrpSpPr/>
          <p:nvPr/>
        </p:nvGrpSpPr>
        <p:grpSpPr>
          <a:xfrm>
            <a:off x="450179" y="2244788"/>
            <a:ext cx="8280217" cy="2295400"/>
            <a:chOff x="388347" y="1118258"/>
            <a:chExt cx="8280217" cy="229540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8347" y="1118258"/>
              <a:ext cx="8280217" cy="1167742"/>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88347" y="2286000"/>
              <a:ext cx="8280217" cy="1127658"/>
            </a:xfrm>
            <a:prstGeom prst="rect">
              <a:avLst/>
            </a:prstGeom>
          </p:spPr>
        </p:pic>
      </p:grpSp>
      <p:sp>
        <p:nvSpPr>
          <p:cNvPr id="7" name="Rectangle 6"/>
          <p:cNvSpPr/>
          <p:nvPr/>
        </p:nvSpPr>
        <p:spPr>
          <a:xfrm>
            <a:off x="7487026" y="4740469"/>
            <a:ext cx="1350050" cy="215444"/>
          </a:xfrm>
          <a:prstGeom prst="rect">
            <a:avLst/>
          </a:prstGeom>
        </p:spPr>
        <p:txBody>
          <a:bodyPr wrap="none">
            <a:spAutoFit/>
          </a:bodyPr>
          <a:lstStyle/>
          <a:p>
            <a:r>
              <a:rPr lang="fr-FR" sz="800" dirty="0" smtClean="0">
                <a:hlinkClick r:id="rId5"/>
              </a:rPr>
              <a:t>enquête ORCID (2017)</a:t>
            </a:r>
            <a:endParaRPr lang="fr-FR" sz="800" dirty="0"/>
          </a:p>
        </p:txBody>
      </p:sp>
    </p:spTree>
    <p:extLst>
      <p:ext uri="{BB962C8B-B14F-4D97-AF65-F5344CB8AC3E}">
        <p14:creationId xmlns:p14="http://schemas.microsoft.com/office/powerpoint/2010/main" val="10649403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732745" y="1261018"/>
            <a:ext cx="7605486" cy="5376128"/>
          </a:xfrm>
        </p:spPr>
      </p:pic>
      <p:sp>
        <p:nvSpPr>
          <p:cNvPr id="6" name="Titre 5"/>
          <p:cNvSpPr>
            <a:spLocks noGrp="1"/>
          </p:cNvSpPr>
          <p:nvPr>
            <p:ph type="title"/>
          </p:nvPr>
        </p:nvSpPr>
        <p:spPr/>
        <p:txBody>
          <a:bodyPr/>
          <a:lstStyle/>
          <a:p>
            <a:r>
              <a:rPr lang="fr-FR" dirty="0" smtClean="0"/>
              <a:t>Une nécessaire implication de tous les acteurs</a:t>
            </a:r>
            <a:endParaRPr lang="fr-FR" dirty="0"/>
          </a:p>
        </p:txBody>
      </p:sp>
      <p:sp>
        <p:nvSpPr>
          <p:cNvPr id="5" name="Rectangle 4"/>
          <p:cNvSpPr/>
          <p:nvPr/>
        </p:nvSpPr>
        <p:spPr>
          <a:xfrm>
            <a:off x="7909546" y="6557001"/>
            <a:ext cx="676155" cy="215444"/>
          </a:xfrm>
          <a:prstGeom prst="rect">
            <a:avLst/>
          </a:prstGeom>
        </p:spPr>
        <p:txBody>
          <a:bodyPr wrap="square">
            <a:spAutoFit/>
          </a:bodyPr>
          <a:lstStyle/>
          <a:p>
            <a:r>
              <a:rPr lang="fr-FR" sz="800" dirty="0" smtClean="0">
                <a:hlinkClick r:id="rId4"/>
              </a:rPr>
              <a:t>ORCID</a:t>
            </a:r>
            <a:endParaRPr lang="fr-FR" sz="800" dirty="0"/>
          </a:p>
        </p:txBody>
      </p:sp>
    </p:spTree>
    <p:extLst>
      <p:ext uri="{BB962C8B-B14F-4D97-AF65-F5344CB8AC3E}">
        <p14:creationId xmlns:p14="http://schemas.microsoft.com/office/powerpoint/2010/main" val="1557503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33750" y="1080596"/>
            <a:ext cx="4101737" cy="3717941"/>
          </a:xfrm>
          <a:prstGeom prst="rect">
            <a:avLst/>
          </a:prstGeom>
          <a:noFill/>
        </p:spPr>
        <p:txBody>
          <a:bodyPr wrap="square" rtlCol="0">
            <a:spAutoFit/>
          </a:bodyPr>
          <a:lstStyle/>
          <a:p>
            <a:pPr lvl="0" algn="ctr">
              <a:lnSpc>
                <a:spcPct val="80000"/>
              </a:lnSpc>
              <a:spcBef>
                <a:spcPts val="600"/>
              </a:spcBef>
              <a:defRPr/>
            </a:pPr>
            <a:r>
              <a:rPr lang="fr-FR" sz="2400" b="1" dirty="0">
                <a:solidFill>
                  <a:srgbClr val="113266"/>
                </a:solidFill>
                <a:latin typeface="Gungsuh" panose="02030600000101010101" pitchFamily="18" charset="-127"/>
                <a:ea typeface="Gungsuh" panose="02030600000101010101" pitchFamily="18" charset="-127"/>
                <a:sym typeface="Wingdings" panose="05000000000000000000" pitchFamily="2" charset="2"/>
              </a:rPr>
              <a:t></a:t>
            </a:r>
            <a:endParaRPr lang="fr-FR" sz="2400" b="1" dirty="0">
              <a:solidFill>
                <a:srgbClr val="113266"/>
              </a:solidFill>
              <a:latin typeface="Gungsuh" panose="02030600000101010101" pitchFamily="18" charset="-127"/>
              <a:ea typeface="Gungsuh" panose="02030600000101010101" pitchFamily="18" charset="-127"/>
            </a:endParaRP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désambiguïsation </a:t>
            </a:r>
            <a:r>
              <a:rPr lang="fr-FR" sz="1150" dirty="0">
                <a:solidFill>
                  <a:prstClr val="black"/>
                </a:solidFill>
                <a:latin typeface="Gungsuh" panose="02030600000101010101" pitchFamily="18" charset="-127"/>
                <a:ea typeface="Gungsuh" panose="02030600000101010101" pitchFamily="18" charset="-127"/>
              </a:rPr>
              <a:t>des noms</a:t>
            </a:r>
          </a:p>
          <a:p>
            <a:pPr lvl="0" algn="ctr">
              <a:lnSpc>
                <a:spcPct val="80000"/>
              </a:lnSpc>
              <a:spcBef>
                <a:spcPts val="600"/>
              </a:spcBef>
            </a:pPr>
            <a:r>
              <a:rPr lang="fr-FR" sz="1150" dirty="0">
                <a:solidFill>
                  <a:prstClr val="black"/>
                </a:solidFill>
                <a:latin typeface="Gungsuh" panose="02030600000101010101" pitchFamily="18" charset="-127"/>
                <a:ea typeface="Gungsuh" panose="02030600000101010101" pitchFamily="18" charset="-127"/>
              </a:rPr>
              <a:t>- suivi tout au long de la carrière</a:t>
            </a:r>
          </a:p>
          <a:p>
            <a:pPr lvl="0" algn="ctr">
              <a:lnSpc>
                <a:spcPct val="80000"/>
              </a:lnSpc>
              <a:spcBef>
                <a:spcPts val="600"/>
              </a:spcBef>
            </a:pPr>
            <a:r>
              <a:rPr lang="fr-FR" sz="1150" dirty="0">
                <a:solidFill>
                  <a:prstClr val="black"/>
                </a:solidFill>
                <a:latin typeface="Gungsuh" panose="02030600000101010101" pitchFamily="18" charset="-127"/>
                <a:ea typeface="Gungsuh" panose="02030600000101010101" pitchFamily="18" charset="-127"/>
              </a:rPr>
              <a:t>- meilleure visibilité</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mise à jour généralement automatique</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facilitation </a:t>
            </a:r>
            <a:r>
              <a:rPr lang="fr-FR" sz="1150" dirty="0">
                <a:solidFill>
                  <a:prstClr val="black"/>
                </a:solidFill>
                <a:latin typeface="Gungsuh" panose="02030600000101010101" pitchFamily="18" charset="-127"/>
                <a:ea typeface="Gungsuh" panose="02030600000101010101" pitchFamily="18" charset="-127"/>
              </a:rPr>
              <a:t>du travail de recensement</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meilleur </a:t>
            </a:r>
            <a:r>
              <a:rPr lang="fr-FR" sz="1150" dirty="0">
                <a:solidFill>
                  <a:prstClr val="black"/>
                </a:solidFill>
                <a:latin typeface="Gungsuh" panose="02030600000101010101" pitchFamily="18" charset="-127"/>
                <a:ea typeface="Gungsuh" panose="02030600000101010101" pitchFamily="18" charset="-127"/>
              </a:rPr>
              <a:t>suivi de la production (complétude et fraîcheur)</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meilleure complétude des métriques</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possibilités de recherche plus sûres (profils chercheurs, production)</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lutte contre le plagiat et les fausses déclarations (informations croisées)</a:t>
            </a:r>
            <a:endParaRPr lang="fr-FR" sz="1150" dirty="0">
              <a:solidFill>
                <a:prstClr val="black"/>
              </a:solidFill>
              <a:latin typeface="Gungsuh" panose="02030600000101010101" pitchFamily="18" charset="-127"/>
              <a:ea typeface="Gungsuh" panose="02030600000101010101" pitchFamily="18" charset="-127"/>
            </a:endParaRP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interopérabilité et réutilisation </a:t>
            </a:r>
            <a:r>
              <a:rPr lang="fr-FR" sz="1150" dirty="0">
                <a:solidFill>
                  <a:prstClr val="black"/>
                </a:solidFill>
                <a:latin typeface="Gungsuh" panose="02030600000101010101" pitchFamily="18" charset="-127"/>
                <a:ea typeface="Gungsuh" panose="02030600000101010101" pitchFamily="18" charset="-127"/>
              </a:rPr>
              <a:t>plus </a:t>
            </a:r>
            <a:r>
              <a:rPr lang="fr-FR" sz="1150" dirty="0" smtClean="0">
                <a:solidFill>
                  <a:prstClr val="black"/>
                </a:solidFill>
                <a:latin typeface="Gungsuh" panose="02030600000101010101" pitchFamily="18" charset="-127"/>
                <a:ea typeface="Gungsuh" panose="02030600000101010101" pitchFamily="18" charset="-127"/>
              </a:rPr>
              <a:t>aisée</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rebonds web et référencement réciproque facilités</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fournisseurs de données vs. </a:t>
            </a:r>
            <a:br>
              <a:rPr lang="fr-FR" sz="1150" dirty="0" smtClean="0">
                <a:solidFill>
                  <a:prstClr val="black"/>
                </a:solidFill>
                <a:latin typeface="Gungsuh" panose="02030600000101010101" pitchFamily="18" charset="-127"/>
                <a:ea typeface="Gungsuh" panose="02030600000101010101" pitchFamily="18" charset="-127"/>
              </a:rPr>
            </a:br>
            <a:r>
              <a:rPr lang="fr-FR" sz="1150" dirty="0" smtClean="0">
                <a:solidFill>
                  <a:prstClr val="black"/>
                </a:solidFill>
                <a:latin typeface="Gungsuh" panose="02030600000101010101" pitchFamily="18" charset="-127"/>
                <a:ea typeface="Gungsuh" panose="02030600000101010101" pitchFamily="18" charset="-127"/>
              </a:rPr>
              <a:t>fournisseurs de service</a:t>
            </a:r>
            <a:endParaRPr lang="fr-FR" sz="1150" dirty="0">
              <a:solidFill>
                <a:prstClr val="black"/>
              </a:solidFill>
              <a:latin typeface="Gungsuh" panose="02030600000101010101" pitchFamily="18" charset="-127"/>
              <a:ea typeface="Gungsuh" panose="02030600000101010101" pitchFamily="18" charset="-127"/>
            </a:endParaRPr>
          </a:p>
        </p:txBody>
      </p:sp>
      <p:sp>
        <p:nvSpPr>
          <p:cNvPr id="3" name="Titre 2"/>
          <p:cNvSpPr>
            <a:spLocks noGrp="1"/>
          </p:cNvSpPr>
          <p:nvPr>
            <p:ph type="title"/>
          </p:nvPr>
        </p:nvSpPr>
        <p:spPr/>
        <p:txBody>
          <a:bodyPr/>
          <a:lstStyle/>
          <a:p>
            <a:r>
              <a:rPr lang="fr-FR" dirty="0" smtClean="0"/>
              <a:t>Avantages et inconvénients</a:t>
            </a:r>
            <a:endParaRPr lang="fr-FR" dirty="0"/>
          </a:p>
        </p:txBody>
      </p:sp>
      <p:sp>
        <p:nvSpPr>
          <p:cNvPr id="6" name="ZoneTexte 5"/>
          <p:cNvSpPr txBox="1"/>
          <p:nvPr/>
        </p:nvSpPr>
        <p:spPr>
          <a:xfrm>
            <a:off x="4544540" y="1077502"/>
            <a:ext cx="4101737" cy="5481501"/>
          </a:xfrm>
          <a:prstGeom prst="rect">
            <a:avLst/>
          </a:prstGeom>
          <a:noFill/>
        </p:spPr>
        <p:txBody>
          <a:bodyPr wrap="square" rtlCol="0">
            <a:spAutoFit/>
          </a:bodyPr>
          <a:lstStyle/>
          <a:p>
            <a:pPr lvl="0" algn="ctr">
              <a:lnSpc>
                <a:spcPct val="80000"/>
              </a:lnSpc>
              <a:spcBef>
                <a:spcPts val="600"/>
              </a:spcBef>
              <a:defRPr/>
            </a:pPr>
            <a:r>
              <a:rPr lang="fr-FR" sz="2000" b="1" dirty="0" smtClean="0">
                <a:solidFill>
                  <a:srgbClr val="113266"/>
                </a:solidFill>
                <a:latin typeface="Gungsuh" panose="02030600000101010101" pitchFamily="18" charset="-127"/>
                <a:ea typeface="Gungsuh" panose="02030600000101010101" pitchFamily="18" charset="-127"/>
                <a:sym typeface="Wingdings" panose="05000000000000000000" pitchFamily="2" charset="2"/>
              </a:rPr>
              <a:t></a:t>
            </a:r>
            <a:endParaRPr lang="fr-FR" sz="2000" b="1" dirty="0">
              <a:solidFill>
                <a:srgbClr val="113266"/>
              </a:solidFill>
              <a:latin typeface="Gungsuh" panose="02030600000101010101" pitchFamily="18" charset="-127"/>
              <a:ea typeface="Gungsuh" panose="02030600000101010101" pitchFamily="18" charset="-127"/>
            </a:endParaRP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surtout </a:t>
            </a:r>
            <a:r>
              <a:rPr lang="fr-FR" sz="1150" dirty="0">
                <a:solidFill>
                  <a:prstClr val="black"/>
                </a:solidFill>
                <a:latin typeface="Gungsuh" panose="02030600000101010101" pitchFamily="18" charset="-127"/>
                <a:ea typeface="Gungsuh" panose="02030600000101010101" pitchFamily="18" charset="-127"/>
              </a:rPr>
              <a:t>pour les chercheurs vivants</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-besoin parfois d’un engagement des auteurs pour créer et alimenter un compte </a:t>
            </a:r>
            <a:br>
              <a:rPr lang="fr-FR" sz="1150" dirty="0" smtClean="0">
                <a:solidFill>
                  <a:prstClr val="black"/>
                </a:solidFill>
                <a:latin typeface="Gungsuh" panose="02030600000101010101" pitchFamily="18" charset="-127"/>
                <a:ea typeface="Gungsuh" panose="02030600000101010101" pitchFamily="18" charset="-127"/>
              </a:rPr>
            </a:br>
            <a:r>
              <a:rPr lang="fr-FR" sz="1150" dirty="0" smtClean="0">
                <a:solidFill>
                  <a:prstClr val="black"/>
                </a:solidFill>
                <a:latin typeface="Gungsuh" panose="02030600000101010101" pitchFamily="18" charset="-127"/>
                <a:ea typeface="Gungsuh" panose="02030600000101010101" pitchFamily="18" charset="-127"/>
              </a:rPr>
              <a:t>ou remplir l’existant</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parfois </a:t>
            </a:r>
            <a:r>
              <a:rPr lang="fr-FR" sz="1150" dirty="0">
                <a:solidFill>
                  <a:prstClr val="black"/>
                </a:solidFill>
                <a:latin typeface="Gungsuh" panose="02030600000101010101" pitchFamily="18" charset="-127"/>
                <a:ea typeface="Gungsuh" panose="02030600000101010101" pitchFamily="18" charset="-127"/>
              </a:rPr>
              <a:t>déclaratif (</a:t>
            </a:r>
            <a:r>
              <a:rPr lang="fr-FR" sz="1150" i="1" dirty="0">
                <a:solidFill>
                  <a:prstClr val="black"/>
                </a:solidFill>
                <a:latin typeface="Gungsuh" panose="02030600000101010101" pitchFamily="18" charset="-127"/>
                <a:ea typeface="Gungsuh" panose="02030600000101010101" pitchFamily="18" charset="-127"/>
              </a:rPr>
              <a:t>self-</a:t>
            </a:r>
            <a:r>
              <a:rPr lang="fr-FR" sz="1150" i="1" dirty="0" err="1">
                <a:solidFill>
                  <a:prstClr val="black"/>
                </a:solidFill>
                <a:latin typeface="Gungsuh" panose="02030600000101010101" pitchFamily="18" charset="-127"/>
                <a:ea typeface="Gungsuh" panose="02030600000101010101" pitchFamily="18" charset="-127"/>
              </a:rPr>
              <a:t>curated</a:t>
            </a:r>
            <a:r>
              <a:rPr lang="fr-FR" sz="1150" dirty="0">
                <a:solidFill>
                  <a:prstClr val="black"/>
                </a:solidFill>
                <a:latin typeface="Gungsuh" panose="02030600000101010101" pitchFamily="18" charset="-127"/>
                <a:ea typeface="Gungsuh" panose="02030600000101010101" pitchFamily="18" charset="-127"/>
              </a:rPr>
              <a:t>) et sans </a:t>
            </a:r>
            <a:r>
              <a:rPr lang="fr-FR" sz="1150" dirty="0" smtClean="0">
                <a:solidFill>
                  <a:prstClr val="black"/>
                </a:solidFill>
                <a:latin typeface="Gungsuh" panose="02030600000101010101" pitchFamily="18" charset="-127"/>
                <a:ea typeface="Gungsuh" panose="02030600000101010101" pitchFamily="18" charset="-127"/>
              </a:rPr>
              <a:t>vérification</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a:t>
            </a:r>
            <a:r>
              <a:rPr lang="fr-FR" sz="1150" dirty="0">
                <a:solidFill>
                  <a:prstClr val="black"/>
                </a:solidFill>
                <a:latin typeface="Gungsuh" panose="02030600000101010101" pitchFamily="18" charset="-127"/>
                <a:ea typeface="Gungsuh" panose="02030600000101010101" pitchFamily="18" charset="-127"/>
              </a:rPr>
              <a:t>n’est pas nécessairement un gage de qualité (cf. éditeurs prédateurs)</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utilisation </a:t>
            </a:r>
            <a:r>
              <a:rPr lang="fr-FR" sz="1150" dirty="0">
                <a:solidFill>
                  <a:prstClr val="black"/>
                </a:solidFill>
                <a:latin typeface="Gungsuh" panose="02030600000101010101" pitchFamily="18" charset="-127"/>
                <a:ea typeface="Gungsuh" panose="02030600000101010101" pitchFamily="18" charset="-127"/>
              </a:rPr>
              <a:t>variable selon les disciplines</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méconnaissance </a:t>
            </a:r>
            <a:r>
              <a:rPr lang="fr-FR" sz="1150" dirty="0">
                <a:solidFill>
                  <a:prstClr val="black"/>
                </a:solidFill>
                <a:latin typeface="Gungsuh" panose="02030600000101010101" pitchFamily="18" charset="-127"/>
                <a:ea typeface="Gungsuh" panose="02030600000101010101" pitchFamily="18" charset="-127"/>
              </a:rPr>
              <a:t>et manque d’implication</a:t>
            </a:r>
          </a:p>
          <a:p>
            <a:pPr lvl="0" algn="ctr">
              <a:lnSpc>
                <a:spcPct val="80000"/>
              </a:lnSpc>
              <a:spcBef>
                <a:spcPts val="600"/>
              </a:spcBef>
            </a:pPr>
            <a:r>
              <a:rPr lang="fr-FR" sz="1150" dirty="0">
                <a:solidFill>
                  <a:prstClr val="black"/>
                </a:solidFill>
                <a:latin typeface="Gungsuh" panose="02030600000101010101" pitchFamily="18" charset="-127"/>
                <a:ea typeface="Gungsuh" panose="02030600000101010101" pitchFamily="18" charset="-127"/>
              </a:rPr>
              <a:t>- dispersion et disparité de systèmes</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questions </a:t>
            </a:r>
            <a:r>
              <a:rPr lang="fr-FR" sz="1150" dirty="0">
                <a:solidFill>
                  <a:prstClr val="black"/>
                </a:solidFill>
                <a:latin typeface="Gungsuh" panose="02030600000101010101" pitchFamily="18" charset="-127"/>
                <a:ea typeface="Gungsuh" panose="02030600000101010101" pitchFamily="18" charset="-127"/>
              </a:rPr>
              <a:t>légales et éthiques (données </a:t>
            </a:r>
            <a:r>
              <a:rPr lang="fr-FR" sz="1150" dirty="0" smtClean="0">
                <a:solidFill>
                  <a:prstClr val="black"/>
                </a:solidFill>
                <a:latin typeface="Gungsuh" panose="02030600000101010101" pitchFamily="18" charset="-127"/>
                <a:ea typeface="Gungsuh" panose="02030600000101010101" pitchFamily="18" charset="-127"/>
              </a:rPr>
              <a:t>personnelles cf. RGPD, </a:t>
            </a:r>
            <a:r>
              <a:rPr lang="fr-FR" sz="1150" dirty="0">
                <a:solidFill>
                  <a:prstClr val="black"/>
                </a:solidFill>
                <a:latin typeface="Gungsuh" panose="02030600000101010101" pitchFamily="18" charset="-127"/>
                <a:ea typeface="Gungsuh" panose="02030600000101010101" pitchFamily="18" charset="-127"/>
              </a:rPr>
              <a:t>piratage)</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a:t>
            </a:r>
            <a:r>
              <a:rPr lang="fr-FR" sz="1150" dirty="0" err="1" smtClean="0">
                <a:solidFill>
                  <a:prstClr val="black"/>
                </a:solidFill>
                <a:latin typeface="Gungsuh" panose="02030600000101010101" pitchFamily="18" charset="-127"/>
                <a:ea typeface="Gungsuh" panose="02030600000101010101" pitchFamily="18" charset="-127"/>
              </a:rPr>
              <a:t>syndrôme</a:t>
            </a:r>
            <a:r>
              <a:rPr lang="fr-FR" sz="1150" dirty="0" smtClean="0">
                <a:solidFill>
                  <a:prstClr val="black"/>
                </a:solidFill>
                <a:latin typeface="Gungsuh" panose="02030600000101010101" pitchFamily="18" charset="-127"/>
                <a:ea typeface="Gungsuh" panose="02030600000101010101" pitchFamily="18" charset="-127"/>
              </a:rPr>
              <a:t> </a:t>
            </a:r>
            <a:r>
              <a:rPr lang="fr-FR" sz="1150" i="1" dirty="0" err="1">
                <a:solidFill>
                  <a:prstClr val="black"/>
                </a:solidFill>
                <a:latin typeface="Gungsuh" panose="02030600000101010101" pitchFamily="18" charset="-127"/>
                <a:ea typeface="Gungsuh" panose="02030600000101010101" pitchFamily="18" charset="-127"/>
              </a:rPr>
              <a:t>Big</a:t>
            </a:r>
            <a:r>
              <a:rPr lang="fr-FR" sz="1150" i="1" dirty="0">
                <a:solidFill>
                  <a:prstClr val="black"/>
                </a:solidFill>
                <a:latin typeface="Gungsuh" panose="02030600000101010101" pitchFamily="18" charset="-127"/>
                <a:ea typeface="Gungsuh" panose="02030600000101010101" pitchFamily="18" charset="-127"/>
              </a:rPr>
              <a:t> Brother</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a:t>
            </a:r>
            <a:r>
              <a:rPr lang="fr-FR" sz="1150" dirty="0">
                <a:solidFill>
                  <a:prstClr val="black"/>
                </a:solidFill>
                <a:latin typeface="Gungsuh" panose="02030600000101010101" pitchFamily="18" charset="-127"/>
                <a:ea typeface="Gungsuh" panose="02030600000101010101" pitchFamily="18" charset="-127"/>
              </a:rPr>
              <a:t>modèle économique et pérennité</a:t>
            </a: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besoin de vrais identifiants en</a:t>
            </a:r>
            <a:br>
              <a:rPr lang="fr-FR" sz="1150" dirty="0" smtClean="0">
                <a:solidFill>
                  <a:prstClr val="black"/>
                </a:solidFill>
                <a:latin typeface="Gungsuh" panose="02030600000101010101" pitchFamily="18" charset="-127"/>
                <a:ea typeface="Gungsuh" panose="02030600000101010101" pitchFamily="18" charset="-127"/>
              </a:rPr>
            </a:br>
            <a:r>
              <a:rPr lang="fr-FR" sz="1150" i="1" dirty="0" smtClean="0">
                <a:solidFill>
                  <a:prstClr val="black"/>
                </a:solidFill>
                <a:latin typeface="Gungsuh" panose="02030600000101010101" pitchFamily="18" charset="-127"/>
                <a:ea typeface="Gungsuh" panose="02030600000101010101" pitchFamily="18" charset="-127"/>
              </a:rPr>
              <a:t>open access</a:t>
            </a:r>
            <a:r>
              <a:rPr lang="fr-FR" sz="1150" dirty="0" smtClean="0">
                <a:solidFill>
                  <a:prstClr val="black"/>
                </a:solidFill>
                <a:latin typeface="Gungsuh" panose="02030600000101010101" pitchFamily="18" charset="-127"/>
                <a:ea typeface="Gungsuh" panose="02030600000101010101" pitchFamily="18" charset="-127"/>
              </a:rPr>
              <a:t> et indépendants</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limites </a:t>
            </a:r>
            <a:r>
              <a:rPr lang="fr-FR" sz="1150" dirty="0">
                <a:solidFill>
                  <a:prstClr val="black"/>
                </a:solidFill>
                <a:latin typeface="Gungsuh" panose="02030600000101010101" pitchFamily="18" charset="-127"/>
                <a:ea typeface="Gungsuh" panose="02030600000101010101" pitchFamily="18" charset="-127"/>
              </a:rPr>
              <a:t>des services (masse critique, couverture, types de productions, abonnements</a:t>
            </a:r>
            <a:r>
              <a:rPr lang="fr-FR" sz="1150" dirty="0" smtClean="0">
                <a:solidFill>
                  <a:prstClr val="black"/>
                </a:solidFill>
                <a:latin typeface="Gungsuh" panose="02030600000101010101" pitchFamily="18" charset="-127"/>
                <a:ea typeface="Gungsuh" panose="02030600000101010101" pitchFamily="18" charset="-127"/>
              </a:rPr>
              <a:t>...)</a:t>
            </a:r>
          </a:p>
          <a:p>
            <a:pPr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du fait des biais et erreurs, plus adaptés à des études macros</a:t>
            </a:r>
            <a:endParaRPr lang="fr-FR" sz="1150" dirty="0">
              <a:solidFill>
                <a:prstClr val="black"/>
              </a:solidFill>
              <a:latin typeface="Gungsuh" panose="02030600000101010101" pitchFamily="18" charset="-127"/>
              <a:ea typeface="Gungsuh" panose="02030600000101010101" pitchFamily="18" charset="-127"/>
            </a:endParaRPr>
          </a:p>
          <a:p>
            <a:pPr lvl="0" algn="ctr">
              <a:lnSpc>
                <a:spcPct val="80000"/>
              </a:lnSpc>
              <a:spcBef>
                <a:spcPts val="600"/>
              </a:spcBef>
            </a:pPr>
            <a:r>
              <a:rPr lang="fr-FR" sz="1150" dirty="0" smtClean="0">
                <a:solidFill>
                  <a:prstClr val="black"/>
                </a:solidFill>
                <a:latin typeface="Gungsuh" panose="02030600000101010101" pitchFamily="18" charset="-127"/>
                <a:ea typeface="Gungsuh" panose="02030600000101010101" pitchFamily="18" charset="-127"/>
              </a:rPr>
              <a:t>- interopérabilité</a:t>
            </a:r>
            <a:r>
              <a:rPr lang="fr-FR" sz="1150" dirty="0">
                <a:solidFill>
                  <a:prstClr val="black"/>
                </a:solidFill>
                <a:latin typeface="Gungsuh" panose="02030600000101010101" pitchFamily="18" charset="-127"/>
                <a:ea typeface="Gungsuh" panose="02030600000101010101" pitchFamily="18" charset="-127"/>
              </a:rPr>
              <a:t>, implémentation</a:t>
            </a:r>
            <a:br>
              <a:rPr lang="fr-FR" sz="1150" dirty="0">
                <a:solidFill>
                  <a:prstClr val="black"/>
                </a:solidFill>
                <a:latin typeface="Gungsuh" panose="02030600000101010101" pitchFamily="18" charset="-127"/>
                <a:ea typeface="Gungsuh" panose="02030600000101010101" pitchFamily="18" charset="-127"/>
              </a:rPr>
            </a:br>
            <a:r>
              <a:rPr lang="fr-FR" sz="1150" dirty="0">
                <a:solidFill>
                  <a:prstClr val="black"/>
                </a:solidFill>
                <a:latin typeface="Gungsuh" panose="02030600000101010101" pitchFamily="18" charset="-127"/>
                <a:ea typeface="Gungsuh" panose="02030600000101010101" pitchFamily="18" charset="-127"/>
              </a:rPr>
              <a:t> et </a:t>
            </a:r>
            <a:r>
              <a:rPr lang="fr-FR" sz="1150" dirty="0" smtClean="0">
                <a:solidFill>
                  <a:prstClr val="black"/>
                </a:solidFill>
                <a:latin typeface="Gungsuh" panose="02030600000101010101" pitchFamily="18" charset="-127"/>
                <a:ea typeface="Gungsuh" panose="02030600000101010101" pitchFamily="18" charset="-127"/>
              </a:rPr>
              <a:t>alignement à développer (pas d’interopérabilité vers Google </a:t>
            </a:r>
            <a:r>
              <a:rPr lang="fr-FR" sz="1150" dirty="0" err="1" smtClean="0">
                <a:solidFill>
                  <a:prstClr val="black"/>
                </a:solidFill>
                <a:latin typeface="Gungsuh" panose="02030600000101010101" pitchFamily="18" charset="-127"/>
                <a:ea typeface="Gungsuh" panose="02030600000101010101" pitchFamily="18" charset="-127"/>
              </a:rPr>
              <a:t>scholar</a:t>
            </a:r>
            <a:r>
              <a:rPr lang="fr-FR" sz="1150" dirty="0" smtClean="0">
                <a:solidFill>
                  <a:prstClr val="black"/>
                </a:solidFill>
                <a:latin typeface="Gungsuh" panose="02030600000101010101" pitchFamily="18" charset="-127"/>
                <a:ea typeface="Gungsuh" panose="02030600000101010101" pitchFamily="18" charset="-127"/>
              </a:rPr>
              <a:t> et réseaux sociaux académiques)</a:t>
            </a:r>
            <a:endParaRPr lang="fr-FR" sz="1150" dirty="0">
              <a:solidFill>
                <a:prstClr val="black"/>
              </a:solidFill>
              <a:latin typeface="Gungsuh" panose="02030600000101010101" pitchFamily="18" charset="-127"/>
              <a:ea typeface="Gungsuh" panose="02030600000101010101" pitchFamily="18" charset="-127"/>
            </a:endParaRPr>
          </a:p>
          <a:p>
            <a:pPr lvl="0" algn="ctr">
              <a:lnSpc>
                <a:spcPct val="80000"/>
              </a:lnSpc>
              <a:spcBef>
                <a:spcPts val="600"/>
              </a:spcBef>
            </a:pPr>
            <a:endParaRPr lang="fr-FR" sz="1200" dirty="0">
              <a:solidFill>
                <a:prstClr val="black"/>
              </a:solidFill>
              <a:latin typeface="Gungsuh" panose="02030600000101010101" pitchFamily="18" charset="-127"/>
              <a:ea typeface="Gungsuh" panose="02030600000101010101" pitchFamily="18" charset="-127"/>
            </a:endParaRPr>
          </a:p>
        </p:txBody>
      </p:sp>
      <p:sp>
        <p:nvSpPr>
          <p:cNvPr id="7" name="Rectangle 6"/>
          <p:cNvSpPr/>
          <p:nvPr/>
        </p:nvSpPr>
        <p:spPr>
          <a:xfrm>
            <a:off x="1318918" y="6266615"/>
            <a:ext cx="6361112" cy="584775"/>
          </a:xfrm>
          <a:prstGeom prst="rect">
            <a:avLst/>
          </a:prstGeom>
        </p:spPr>
        <p:txBody>
          <a:bodyPr wrap="square">
            <a:spAutoFit/>
          </a:bodyPr>
          <a:lstStyle/>
          <a:p>
            <a:pPr lvl="0" algn="ctr"/>
            <a:r>
              <a:rPr lang="fr-FR" sz="1600" b="1" dirty="0">
                <a:solidFill>
                  <a:srgbClr val="113266"/>
                </a:solidFill>
                <a:latin typeface="Gungsuh" panose="02030600000101010101" pitchFamily="18" charset="-127"/>
                <a:ea typeface="Gungsuh" panose="02030600000101010101" pitchFamily="18" charset="-127"/>
                <a:sym typeface="Wingdings" panose="05000000000000000000" pitchFamily="2" charset="2"/>
              </a:rPr>
              <a:t> </a:t>
            </a:r>
            <a:r>
              <a:rPr lang="fr-FR" sz="1600" b="1" dirty="0">
                <a:solidFill>
                  <a:srgbClr val="113266"/>
                </a:solidFill>
                <a:latin typeface="Gungsuh" panose="02030600000101010101" pitchFamily="18" charset="-127"/>
                <a:ea typeface="Gungsuh" panose="02030600000101010101" pitchFamily="18" charset="-127"/>
              </a:rPr>
              <a:t>des </a:t>
            </a:r>
            <a:r>
              <a:rPr lang="fr-FR" sz="1600" b="1" dirty="0" smtClean="0">
                <a:solidFill>
                  <a:srgbClr val="113266"/>
                </a:solidFill>
                <a:latin typeface="Gungsuh" panose="02030600000101010101" pitchFamily="18" charset="-127"/>
                <a:ea typeface="Gungsuh" panose="02030600000101010101" pitchFamily="18" charset="-127"/>
              </a:rPr>
              <a:t>limites sociales </a:t>
            </a:r>
            <a:r>
              <a:rPr lang="fr-FR" sz="1600" b="1" dirty="0">
                <a:solidFill>
                  <a:srgbClr val="113266"/>
                </a:solidFill>
                <a:latin typeface="Gungsuh" panose="02030600000101010101" pitchFamily="18" charset="-127"/>
                <a:ea typeface="Gungsuh" panose="02030600000101010101" pitchFamily="18" charset="-127"/>
              </a:rPr>
              <a:t>et organisationnelles </a:t>
            </a:r>
            <a:br>
              <a:rPr lang="fr-FR" sz="1600" b="1" dirty="0">
                <a:solidFill>
                  <a:srgbClr val="113266"/>
                </a:solidFill>
                <a:latin typeface="Gungsuh" panose="02030600000101010101" pitchFamily="18" charset="-127"/>
                <a:ea typeface="Gungsuh" panose="02030600000101010101" pitchFamily="18" charset="-127"/>
              </a:rPr>
            </a:br>
            <a:r>
              <a:rPr lang="fr-FR" sz="1600" b="1" dirty="0" smtClean="0">
                <a:solidFill>
                  <a:srgbClr val="113266"/>
                </a:solidFill>
                <a:latin typeface="Gungsuh" panose="02030600000101010101" pitchFamily="18" charset="-127"/>
                <a:ea typeface="Gungsuh" panose="02030600000101010101" pitchFamily="18" charset="-127"/>
              </a:rPr>
              <a:t>autant que </a:t>
            </a:r>
            <a:r>
              <a:rPr lang="fr-FR" sz="1600" b="1" dirty="0">
                <a:solidFill>
                  <a:srgbClr val="113266"/>
                </a:solidFill>
                <a:latin typeface="Gungsuh" panose="02030600000101010101" pitchFamily="18" charset="-127"/>
                <a:ea typeface="Gungsuh" panose="02030600000101010101" pitchFamily="18" charset="-127"/>
              </a:rPr>
              <a:t>politiques </a:t>
            </a:r>
            <a:r>
              <a:rPr lang="fr-FR" sz="1600" b="1" dirty="0" err="1" smtClean="0">
                <a:solidFill>
                  <a:srgbClr val="113266"/>
                </a:solidFill>
                <a:latin typeface="Gungsuh" panose="02030600000101010101" pitchFamily="18" charset="-127"/>
                <a:ea typeface="Gungsuh" panose="02030600000101010101" pitchFamily="18" charset="-127"/>
              </a:rPr>
              <a:t>ettechniques</a:t>
            </a:r>
            <a:r>
              <a:rPr lang="fr-FR" sz="1600" b="1" dirty="0" smtClean="0">
                <a:solidFill>
                  <a:srgbClr val="113266"/>
                </a:solidFill>
                <a:latin typeface="Gungsuh" panose="02030600000101010101" pitchFamily="18" charset="-127"/>
                <a:ea typeface="Gungsuh" panose="02030600000101010101" pitchFamily="18" charset="-127"/>
              </a:rPr>
              <a:t> </a:t>
            </a:r>
            <a:r>
              <a:rPr lang="fr-FR" sz="1600" b="1" dirty="0">
                <a:solidFill>
                  <a:srgbClr val="113266"/>
                </a:solidFill>
                <a:latin typeface="Gungsuh" panose="02030600000101010101" pitchFamily="18" charset="-127"/>
                <a:ea typeface="Gungsuh" panose="02030600000101010101" pitchFamily="18" charset="-127"/>
              </a:rPr>
              <a:t>?</a:t>
            </a:r>
          </a:p>
        </p:txBody>
      </p:sp>
    </p:spTree>
    <p:extLst>
      <p:ext uri="{BB962C8B-B14F-4D97-AF65-F5344CB8AC3E}">
        <p14:creationId xmlns:p14="http://schemas.microsoft.com/office/powerpoint/2010/main" val="42287562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i="1" dirty="0" err="1" smtClean="0"/>
              <a:t>It’s</a:t>
            </a:r>
            <a:r>
              <a:rPr lang="fr-FR" i="1" dirty="0" smtClean="0"/>
              <a:t> a long </a:t>
            </a:r>
            <a:r>
              <a:rPr lang="fr-FR" i="1" dirty="0" err="1" smtClean="0"/>
              <a:t>way</a:t>
            </a:r>
            <a:r>
              <a:rPr lang="fr-FR" i="1" dirty="0" smtClean="0"/>
              <a:t> to the top…</a:t>
            </a:r>
            <a:endParaRPr lang="fr-FR" i="1" dirty="0"/>
          </a:p>
        </p:txBody>
      </p:sp>
      <p:sp>
        <p:nvSpPr>
          <p:cNvPr id="4" name="Rectangle 3"/>
          <p:cNvSpPr/>
          <p:nvPr/>
        </p:nvSpPr>
        <p:spPr>
          <a:xfrm>
            <a:off x="5854808" y="6239032"/>
            <a:ext cx="1818126" cy="215444"/>
          </a:xfrm>
          <a:prstGeom prst="rect">
            <a:avLst/>
          </a:prstGeom>
        </p:spPr>
        <p:txBody>
          <a:bodyPr wrap="none">
            <a:spAutoFit/>
          </a:bodyPr>
          <a:lstStyle/>
          <a:p>
            <a:r>
              <a:rPr lang="fr-FR" sz="800" dirty="0" smtClean="0"/>
              <a:t>d’après </a:t>
            </a:r>
            <a:r>
              <a:rPr lang="fr-FR" sz="800" dirty="0" smtClean="0">
                <a:hlinkClick r:id="rId3"/>
              </a:rPr>
              <a:t>N. Jacobs et S. </a:t>
            </a:r>
            <a:r>
              <a:rPr lang="fr-FR" sz="800" dirty="0" err="1" smtClean="0">
                <a:hlinkClick r:id="rId3"/>
              </a:rPr>
              <a:t>Fahmy</a:t>
            </a:r>
            <a:endParaRPr lang="fr-FR" sz="800" dirty="0"/>
          </a:p>
        </p:txBody>
      </p:sp>
      <p:grpSp>
        <p:nvGrpSpPr>
          <p:cNvPr id="7" name="Groupe 6"/>
          <p:cNvGrpSpPr/>
          <p:nvPr/>
        </p:nvGrpSpPr>
        <p:grpSpPr>
          <a:xfrm>
            <a:off x="1450913" y="1588655"/>
            <a:ext cx="6115362" cy="4704165"/>
            <a:chOff x="1565774" y="1279795"/>
            <a:chExt cx="5867400" cy="4439769"/>
          </a:xfrm>
        </p:grpSpPr>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786"/>
            <a:stretch/>
          </p:blipFill>
          <p:spPr bwMode="auto">
            <a:xfrm>
              <a:off x="1565774" y="2514599"/>
              <a:ext cx="5867400" cy="320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65774" y="1279795"/>
              <a:ext cx="5867400" cy="126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42130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mtClean="0"/>
              <a:t>Les identifiants pérennes auteur</a:t>
            </a:r>
            <a:endParaRPr lang="fr-F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0210" y="1142442"/>
            <a:ext cx="7956248" cy="5419018"/>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841085" y="6561460"/>
            <a:ext cx="871216" cy="215444"/>
          </a:xfrm>
          <a:prstGeom prst="rect">
            <a:avLst/>
          </a:prstGeom>
        </p:spPr>
        <p:txBody>
          <a:bodyPr wrap="square">
            <a:spAutoFit/>
          </a:bodyPr>
          <a:lstStyle/>
          <a:p>
            <a:r>
              <a:rPr lang="fr-FR" sz="800" dirty="0" smtClean="0">
                <a:hlinkClick r:id="rId4"/>
              </a:rPr>
              <a:t>D. Fournier</a:t>
            </a:r>
            <a:endParaRPr lang="fr-FR" sz="800" dirty="0"/>
          </a:p>
        </p:txBody>
      </p:sp>
    </p:spTree>
    <p:extLst>
      <p:ext uri="{BB962C8B-B14F-4D97-AF65-F5344CB8AC3E}">
        <p14:creationId xmlns:p14="http://schemas.microsoft.com/office/powerpoint/2010/main" val="60782920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dirty="0" smtClean="0">
                <a:solidFill>
                  <a:srgbClr val="7030A0"/>
                </a:solidFill>
              </a:rPr>
              <a:t>Bibliographie</a:t>
            </a:r>
            <a:endParaRPr lang="fr-FR" dirty="0">
              <a:solidFill>
                <a:srgbClr val="7030A0"/>
              </a:solidFill>
            </a:endParaRPr>
          </a:p>
        </p:txBody>
      </p:sp>
    </p:spTree>
    <p:extLst>
      <p:ext uri="{BB962C8B-B14F-4D97-AF65-F5344CB8AC3E}">
        <p14:creationId xmlns:p14="http://schemas.microsoft.com/office/powerpoint/2010/main" val="19533853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513532" y="1118258"/>
            <a:ext cx="8193133" cy="5613282"/>
          </a:xfrm>
        </p:spPr>
        <p:txBody>
          <a:bodyPr>
            <a:normAutofit fontScale="70000" lnSpcReduction="20000"/>
          </a:bodyPr>
          <a:lstStyle/>
          <a:p>
            <a:pPr>
              <a:lnSpc>
                <a:spcPct val="100000"/>
              </a:lnSpc>
            </a:pPr>
            <a:r>
              <a:rPr lang="fr-FR" sz="1600" b="1" spc="0" dirty="0">
                <a:solidFill>
                  <a:srgbClr val="7030A0"/>
                </a:solidFill>
              </a:rPr>
              <a:t>contexte</a:t>
            </a:r>
            <a:endParaRPr lang="fr-FR" sz="1400" b="1" spc="0" dirty="0">
              <a:solidFill>
                <a:srgbClr val="7030A0"/>
              </a:solidFill>
            </a:endParaRPr>
          </a:p>
          <a:p>
            <a:pPr marL="182563" indent="-96838">
              <a:lnSpc>
                <a:spcPct val="120000"/>
              </a:lnSpc>
              <a:spcBef>
                <a:spcPts val="300"/>
              </a:spcBef>
            </a:pPr>
            <a:r>
              <a:rPr lang="fr-FR" sz="1000" spc="0" dirty="0"/>
              <a:t>ADBU. </a:t>
            </a:r>
            <a:r>
              <a:rPr lang="fr-FR" sz="1000" i="1" spc="0" dirty="0"/>
              <a:t>Rapport moral  Année universitaire 2015-2016  présenté à l’Assemblée générale du mardi 4 octobre </a:t>
            </a:r>
            <a:r>
              <a:rPr lang="fr-FR" sz="1000" i="1" spc="0" dirty="0" smtClean="0"/>
              <a:t>2016</a:t>
            </a:r>
            <a:r>
              <a:rPr lang="fr-FR" sz="1000" spc="0" dirty="0" smtClean="0"/>
              <a:t>. </a:t>
            </a:r>
            <a:r>
              <a:rPr lang="fr-FR" sz="1000" spc="0" dirty="0"/>
              <a:t>2016. 25 p. [en ligne]. Disponible sur : </a:t>
            </a:r>
            <a:r>
              <a:rPr lang="fr-FR" sz="1000" spc="0" dirty="0">
                <a:hlinkClick r:id="rId3"/>
              </a:rPr>
              <a:t>http://</a:t>
            </a:r>
            <a:r>
              <a:rPr lang="fr-FR" sz="1000" spc="0" dirty="0" smtClean="0">
                <a:hlinkClick r:id="rId3"/>
              </a:rPr>
              <a:t>adbu.fr/competplug/uploads/2015/03/Rapport-moral-ADBU-2016_definitif.pdf</a:t>
            </a:r>
            <a:r>
              <a:rPr lang="fr-FR" sz="1000" spc="0" dirty="0" smtClean="0"/>
              <a:t>. </a:t>
            </a:r>
            <a:endParaRPr lang="fr-FR" sz="1000" spc="0" dirty="0"/>
          </a:p>
          <a:p>
            <a:pPr marL="182563" indent="-96838">
              <a:lnSpc>
                <a:spcPct val="120000"/>
              </a:lnSpc>
              <a:spcBef>
                <a:spcPts val="300"/>
              </a:spcBef>
            </a:pPr>
            <a:r>
              <a:rPr lang="fr-FR" sz="1000" spc="0" dirty="0"/>
              <a:t>« Autorités vs référentiels : 3 questions aux experts de l’</a:t>
            </a:r>
            <a:r>
              <a:rPr lang="fr-FR" sz="1000" spc="0" dirty="0" err="1"/>
              <a:t>Abes</a:t>
            </a:r>
            <a:r>
              <a:rPr lang="fr-FR" sz="1000" spc="0" dirty="0"/>
              <a:t> ». </a:t>
            </a:r>
            <a:r>
              <a:rPr lang="fr-FR" sz="1000" i="1" spc="0" dirty="0" err="1"/>
              <a:t>Punktokomo</a:t>
            </a:r>
            <a:r>
              <a:rPr lang="fr-FR" sz="1000" spc="0" dirty="0"/>
              <a:t>. 20/04/2017. [en ligne]. Disponible sur : </a:t>
            </a:r>
            <a:r>
              <a:rPr lang="fr-FR" sz="1000" spc="0" dirty="0">
                <a:hlinkClick r:id="rId4"/>
              </a:rPr>
              <a:t>https://punktokomo.abes.fr/2017/04/20/autorites-vs-referentiels-3-questions-aux-experts-de-labes/</a:t>
            </a:r>
            <a:r>
              <a:rPr lang="fr-FR" sz="1000" spc="0" dirty="0"/>
              <a:t>. </a:t>
            </a:r>
          </a:p>
          <a:p>
            <a:pPr marL="182563" indent="-96838">
              <a:lnSpc>
                <a:spcPct val="120000"/>
              </a:lnSpc>
              <a:spcBef>
                <a:spcPts val="300"/>
              </a:spcBef>
            </a:pPr>
            <a:r>
              <a:rPr lang="fr-FR" sz="1000" spc="0" dirty="0" smtClean="0"/>
              <a:t>Svetla </a:t>
            </a:r>
            <a:r>
              <a:rPr lang="fr-FR" sz="1000" spc="0" dirty="0" err="1" smtClean="0"/>
              <a:t>Baykoucheva</a:t>
            </a:r>
            <a:r>
              <a:rPr lang="fr-FR" sz="1000" spc="0" dirty="0" smtClean="0"/>
              <a:t>. « Unique </a:t>
            </a:r>
            <a:r>
              <a:rPr lang="fr-FR" sz="1000" spc="0" dirty="0" err="1" smtClean="0"/>
              <a:t>identifiers</a:t>
            </a:r>
            <a:r>
              <a:rPr lang="fr-FR" sz="1000" spc="0" dirty="0" smtClean="0"/>
              <a:t> ». </a:t>
            </a:r>
            <a:r>
              <a:rPr lang="fr-FR" sz="1000" i="1" spc="0" dirty="0" err="1" smtClean="0"/>
              <a:t>Managing</a:t>
            </a:r>
            <a:r>
              <a:rPr lang="fr-FR" sz="1000" i="1" spc="0" dirty="0" smtClean="0"/>
              <a:t> </a:t>
            </a:r>
            <a:r>
              <a:rPr lang="fr-FR" sz="1000" i="1" spc="0" dirty="0" err="1" smtClean="0"/>
              <a:t>scientific</a:t>
            </a:r>
            <a:r>
              <a:rPr lang="fr-FR" sz="1000" i="1" spc="0" dirty="0" smtClean="0"/>
              <a:t> information and </a:t>
            </a:r>
            <a:r>
              <a:rPr lang="fr-FR" sz="1000" i="1" spc="0" dirty="0" err="1" smtClean="0"/>
              <a:t>research</a:t>
            </a:r>
            <a:r>
              <a:rPr lang="fr-FR" sz="1000" i="1" spc="0" dirty="0" smtClean="0"/>
              <a:t> data. </a:t>
            </a:r>
            <a:r>
              <a:rPr lang="fr-FR" sz="1000" spc="0" dirty="0" smtClean="0"/>
              <a:t>Elsevier/Chandos </a:t>
            </a:r>
            <a:r>
              <a:rPr lang="fr-FR" sz="1000" spc="0" dirty="0" err="1" smtClean="0"/>
              <a:t>Publishing</a:t>
            </a:r>
            <a:r>
              <a:rPr lang="fr-FR" sz="1000" spc="0" dirty="0" smtClean="0"/>
              <a:t>, 2015. 150 p. p. 137-143.</a:t>
            </a:r>
          </a:p>
          <a:p>
            <a:pPr marL="180975" indent="-95250">
              <a:lnSpc>
                <a:spcPct val="120000"/>
              </a:lnSpc>
              <a:spcBef>
                <a:spcPts val="300"/>
              </a:spcBef>
            </a:pPr>
            <a:r>
              <a:rPr lang="fr-FR" sz="1000" spc="0" dirty="0">
                <a:solidFill>
                  <a:prstClr val="black"/>
                </a:solidFill>
                <a:cs typeface="Arial" panose="020B0604020202020204" pitchFamily="34" charset="0"/>
                <a:sym typeface="Wingdings" pitchFamily="2" charset="2"/>
              </a:rPr>
              <a:t>Tim </a:t>
            </a:r>
            <a:r>
              <a:rPr lang="fr-FR" sz="1000" spc="0" dirty="0" err="1">
                <a:solidFill>
                  <a:prstClr val="black"/>
                </a:solidFill>
                <a:cs typeface="Arial" panose="020B0604020202020204" pitchFamily="34" charset="0"/>
                <a:sym typeface="Wingdings" pitchFamily="2" charset="2"/>
              </a:rPr>
              <a:t>Berners</a:t>
            </a:r>
            <a:r>
              <a:rPr lang="fr-FR" sz="1000" spc="0" dirty="0">
                <a:solidFill>
                  <a:prstClr val="black"/>
                </a:solidFill>
                <a:cs typeface="Arial" panose="020B0604020202020204" pitchFamily="34" charset="0"/>
                <a:sym typeface="Wingdings" pitchFamily="2" charset="2"/>
              </a:rPr>
              <a:t>-Lee. « </a:t>
            </a:r>
            <a:r>
              <a:rPr lang="fr-FR" sz="1000" spc="0" dirty="0" err="1">
                <a:solidFill>
                  <a:prstClr val="black"/>
                </a:solidFill>
                <a:cs typeface="Arial" panose="020B0604020202020204" pitchFamily="34" charset="0"/>
                <a:sym typeface="Wingdings" pitchFamily="2" charset="2"/>
              </a:rPr>
              <a:t>Semantic</a:t>
            </a:r>
            <a:r>
              <a:rPr lang="fr-FR" sz="1000" spc="0" dirty="0">
                <a:solidFill>
                  <a:prstClr val="black"/>
                </a:solidFill>
                <a:cs typeface="Arial" panose="020B0604020202020204" pitchFamily="34" charset="0"/>
                <a:sym typeface="Wingdings" pitchFamily="2" charset="2"/>
              </a:rPr>
              <a:t> Web Road </a:t>
            </a:r>
            <a:r>
              <a:rPr lang="fr-FR" sz="1000" spc="0" dirty="0" err="1">
                <a:solidFill>
                  <a:prstClr val="black"/>
                </a:solidFill>
                <a:cs typeface="Arial" panose="020B0604020202020204" pitchFamily="34" charset="0"/>
                <a:sym typeface="Wingdings" pitchFamily="2" charset="2"/>
              </a:rPr>
              <a:t>map</a:t>
            </a:r>
            <a:r>
              <a:rPr lang="fr-FR" sz="1000" spc="0" dirty="0">
                <a:solidFill>
                  <a:prstClr val="black"/>
                </a:solidFill>
                <a:cs typeface="Arial" panose="020B0604020202020204" pitchFamily="34" charset="0"/>
                <a:sym typeface="Wingdings" pitchFamily="2" charset="2"/>
              </a:rPr>
              <a:t> ». </a:t>
            </a:r>
            <a:r>
              <a:rPr lang="fr-FR" sz="1000" i="1" spc="0" dirty="0">
                <a:solidFill>
                  <a:prstClr val="black"/>
                </a:solidFill>
                <a:cs typeface="Arial" panose="020B0604020202020204" pitchFamily="34" charset="0"/>
                <a:sym typeface="Wingdings" pitchFamily="2" charset="2"/>
              </a:rPr>
              <a:t>W3C</a:t>
            </a:r>
            <a:r>
              <a:rPr lang="fr-FR" sz="1000" spc="0" dirty="0">
                <a:solidFill>
                  <a:prstClr val="black"/>
                </a:solidFill>
                <a:cs typeface="Arial" panose="020B0604020202020204" pitchFamily="34" charset="0"/>
                <a:sym typeface="Wingdings" pitchFamily="2" charset="2"/>
              </a:rPr>
              <a:t>. 09/1998. [en ligne]. Disponible sur : </a:t>
            </a:r>
            <a:r>
              <a:rPr lang="fr-FR" sz="1000" spc="0" dirty="0">
                <a:solidFill>
                  <a:prstClr val="black"/>
                </a:solidFill>
                <a:cs typeface="Arial" panose="020B0604020202020204" pitchFamily="34" charset="0"/>
                <a:sym typeface="Wingdings" pitchFamily="2" charset="2"/>
                <a:hlinkClick r:id="rId5"/>
              </a:rPr>
              <a:t>http://www.w3.org/DesignIssues/Semantic.html</a:t>
            </a:r>
            <a:r>
              <a:rPr lang="fr-FR" sz="1000" spc="0" dirty="0">
                <a:solidFill>
                  <a:prstClr val="black"/>
                </a:solidFill>
                <a:cs typeface="Arial" panose="020B0604020202020204" pitchFamily="34" charset="0"/>
                <a:sym typeface="Wingdings" pitchFamily="2" charset="2"/>
              </a:rPr>
              <a:t>. </a:t>
            </a:r>
            <a:endParaRPr lang="en-US" sz="1000" spc="0" dirty="0">
              <a:solidFill>
                <a:prstClr val="black"/>
              </a:solidFill>
              <a:cs typeface="Arial" panose="020B0604020202020204" pitchFamily="34" charset="0"/>
              <a:sym typeface="Wingdings" pitchFamily="2" charset="2"/>
            </a:endParaRPr>
          </a:p>
          <a:p>
            <a:pPr marL="180975" indent="-95250">
              <a:lnSpc>
                <a:spcPct val="120000"/>
              </a:lnSpc>
              <a:spcBef>
                <a:spcPts val="300"/>
              </a:spcBef>
            </a:pPr>
            <a:r>
              <a:rPr lang="en-US" sz="1000" spc="0" dirty="0">
                <a:solidFill>
                  <a:prstClr val="black"/>
                </a:solidFill>
                <a:cs typeface="Arial" panose="020B0604020202020204" pitchFamily="34" charset="0"/>
                <a:sym typeface="Wingdings" pitchFamily="2" charset="2"/>
              </a:rPr>
              <a:t>BnF. </a:t>
            </a:r>
            <a:r>
              <a:rPr lang="fr-FR" sz="1000" i="1" spc="0" dirty="0">
                <a:solidFill>
                  <a:prstClr val="black"/>
                </a:solidFill>
                <a:cs typeface="Arial" panose="020B0604020202020204" pitchFamily="34" charset="0"/>
                <a:sym typeface="Wingdings" pitchFamily="2" charset="2"/>
              </a:rPr>
              <a:t>Web de données, web sémantique.</a:t>
            </a:r>
            <a:r>
              <a:rPr lang="fr-FR" sz="1000" spc="0" dirty="0">
                <a:solidFill>
                  <a:prstClr val="black"/>
                </a:solidFill>
                <a:cs typeface="Arial" panose="020B0604020202020204" pitchFamily="34" charset="0"/>
                <a:sym typeface="Wingdings" pitchFamily="2" charset="2"/>
              </a:rPr>
              <a:t> Ressources textuelles et vidéos. [en ligne]. Disponible sur : </a:t>
            </a:r>
            <a:r>
              <a:rPr lang="fr-FR" sz="1000" spc="0" dirty="0">
                <a:solidFill>
                  <a:prstClr val="black"/>
                </a:solidFill>
                <a:cs typeface="Arial" panose="020B0604020202020204" pitchFamily="34" charset="0"/>
                <a:sym typeface="Wingdings" pitchFamily="2" charset="2"/>
                <a:hlinkClick r:id="rId6"/>
              </a:rPr>
              <a:t>http://www.bnf.fr/fr/professionnels/innov_num_web_donnees.html</a:t>
            </a:r>
            <a:r>
              <a:rPr lang="fr-FR" sz="1000" spc="0" dirty="0">
                <a:solidFill>
                  <a:prstClr val="black"/>
                </a:solidFill>
                <a:cs typeface="Arial" panose="020B0604020202020204" pitchFamily="34" charset="0"/>
                <a:sym typeface="Wingdings" pitchFamily="2" charset="2"/>
              </a:rPr>
              <a:t>. </a:t>
            </a:r>
            <a:endParaRPr lang="en-US" sz="1000" spc="0" dirty="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fr-FR" sz="1000" spc="0" dirty="0" smtClean="0"/>
              <a:t>Philip </a:t>
            </a:r>
            <a:r>
              <a:rPr lang="fr-FR" sz="1000" spc="0" dirty="0"/>
              <a:t>E. </a:t>
            </a:r>
            <a:r>
              <a:rPr lang="fr-FR" sz="1000" spc="0" dirty="0" err="1"/>
              <a:t>Bourne</a:t>
            </a:r>
            <a:r>
              <a:rPr lang="fr-FR" sz="1000" spc="0" dirty="0"/>
              <a:t> et J. Lynn Fink. « I Am Not a </a:t>
            </a:r>
            <a:r>
              <a:rPr lang="fr-FR" sz="1000" spc="0" dirty="0" err="1"/>
              <a:t>Scientist</a:t>
            </a:r>
            <a:r>
              <a:rPr lang="fr-FR" sz="1000" spc="0" dirty="0"/>
              <a:t>, I Am a </a:t>
            </a:r>
            <a:r>
              <a:rPr lang="fr-FR" sz="1000" spc="0" dirty="0" err="1"/>
              <a:t>Number</a:t>
            </a:r>
            <a:r>
              <a:rPr lang="fr-FR" sz="1000" spc="0" dirty="0"/>
              <a:t> ». </a:t>
            </a:r>
            <a:r>
              <a:rPr lang="fr-FR" sz="1000" i="1" spc="0" dirty="0"/>
              <a:t>PLOS </a:t>
            </a:r>
            <a:r>
              <a:rPr lang="fr-FR" sz="1000" i="1" spc="0" dirty="0" err="1"/>
              <a:t>Computational</a:t>
            </a:r>
            <a:r>
              <a:rPr lang="fr-FR" sz="1000" i="1" spc="0" dirty="0"/>
              <a:t> </a:t>
            </a:r>
            <a:r>
              <a:rPr lang="fr-FR" sz="1000" i="1" spc="0" dirty="0" err="1"/>
              <a:t>Biology</a:t>
            </a:r>
            <a:r>
              <a:rPr lang="fr-FR" sz="1000" spc="0" dirty="0"/>
              <a:t>. 4(12): e1000247. 26/12/2008. [en ligne]. Disponible sur : </a:t>
            </a:r>
            <a:r>
              <a:rPr lang="fr-FR" sz="1000" spc="0" dirty="0">
                <a:hlinkClick r:id="rId7"/>
              </a:rPr>
              <a:t>http://journals.plos.org/</a:t>
            </a:r>
            <a:r>
              <a:rPr lang="fr-FR" sz="1000" spc="0" dirty="0" err="1">
                <a:hlinkClick r:id="rId7"/>
              </a:rPr>
              <a:t>ploscompbiol</a:t>
            </a:r>
            <a:r>
              <a:rPr lang="fr-FR" sz="1000" spc="0" dirty="0">
                <a:hlinkClick r:id="rId7"/>
              </a:rPr>
              <a:t>/</a:t>
            </a:r>
            <a:r>
              <a:rPr lang="fr-FR" sz="1000" spc="0" dirty="0" err="1">
                <a:hlinkClick r:id="rId7"/>
              </a:rPr>
              <a:t>article?id</a:t>
            </a:r>
            <a:r>
              <a:rPr lang="fr-FR" sz="1000" spc="0" dirty="0">
                <a:hlinkClick r:id="rId7"/>
              </a:rPr>
              <a:t>=10.1371/journal.pcbi.1000247</a:t>
            </a:r>
            <a:r>
              <a:rPr lang="fr-FR" sz="1000" spc="0" dirty="0" smtClean="0"/>
              <a:t>.. </a:t>
            </a:r>
          </a:p>
          <a:p>
            <a:pPr marL="182563" indent="-96838">
              <a:lnSpc>
                <a:spcPct val="120000"/>
              </a:lnSpc>
              <a:spcBef>
                <a:spcPts val="300"/>
              </a:spcBef>
            </a:pPr>
            <a:r>
              <a:rPr lang="fr-FR" sz="1000" spc="0" dirty="0" err="1" smtClean="0"/>
              <a:t>Declan</a:t>
            </a:r>
            <a:r>
              <a:rPr lang="fr-FR" sz="1000" spc="0" dirty="0" smtClean="0"/>
              <a:t> Butler. « </a:t>
            </a:r>
            <a:r>
              <a:rPr lang="fr-FR" sz="1000" spc="0" dirty="0" err="1" smtClean="0"/>
              <a:t>Scientists</a:t>
            </a:r>
            <a:r>
              <a:rPr lang="fr-FR" sz="1000" spc="0" dirty="0" smtClean="0"/>
              <a:t> : </a:t>
            </a:r>
            <a:r>
              <a:rPr lang="fr-FR" sz="1000" spc="0" dirty="0" err="1" smtClean="0"/>
              <a:t>your</a:t>
            </a:r>
            <a:r>
              <a:rPr lang="fr-FR" sz="1000" spc="0" dirty="0" smtClean="0"/>
              <a:t> </a:t>
            </a:r>
            <a:r>
              <a:rPr lang="fr-FR" sz="1000" spc="0" dirty="0" err="1" smtClean="0"/>
              <a:t>number</a:t>
            </a:r>
            <a:r>
              <a:rPr lang="fr-FR" sz="1000" spc="0" dirty="0" smtClean="0"/>
              <a:t> </a:t>
            </a:r>
            <a:r>
              <a:rPr lang="fr-FR" sz="1000" spc="0" dirty="0" err="1" smtClean="0"/>
              <a:t>is</a:t>
            </a:r>
            <a:r>
              <a:rPr lang="fr-FR" sz="1000" spc="0" dirty="0" smtClean="0"/>
              <a:t> up ». </a:t>
            </a:r>
            <a:r>
              <a:rPr lang="fr-FR" sz="1000" i="1" spc="0" dirty="0" smtClean="0"/>
              <a:t>Nature. </a:t>
            </a:r>
            <a:r>
              <a:rPr lang="fr-FR" sz="1000" spc="0" dirty="0"/>
              <a:t>vol. </a:t>
            </a:r>
            <a:r>
              <a:rPr lang="fr-FR" sz="1000" spc="0" dirty="0" smtClean="0"/>
              <a:t>485. </a:t>
            </a:r>
            <a:r>
              <a:rPr lang="fr-FR" sz="1000" spc="0" dirty="0"/>
              <a:t>30/05/2012</a:t>
            </a:r>
            <a:r>
              <a:rPr lang="fr-FR" sz="1000" spc="0" dirty="0" smtClean="0"/>
              <a:t>. </a:t>
            </a:r>
            <a:r>
              <a:rPr lang="fr-FR" sz="1000" spc="0" dirty="0"/>
              <a:t>p. </a:t>
            </a:r>
            <a:r>
              <a:rPr lang="fr-FR" sz="1000" spc="0" dirty="0" smtClean="0"/>
              <a:t>564. [en ligne]. </a:t>
            </a:r>
            <a:r>
              <a:rPr lang="fr-FR" sz="1000" spc="0" dirty="0"/>
              <a:t>Disponible sur : </a:t>
            </a:r>
            <a:r>
              <a:rPr lang="fr-FR" sz="1000" spc="0" dirty="0">
                <a:hlinkClick r:id="rId8"/>
              </a:rPr>
              <a:t>http://</a:t>
            </a:r>
            <a:r>
              <a:rPr lang="fr-FR" sz="1000" spc="0" dirty="0" smtClean="0">
                <a:hlinkClick r:id="rId8"/>
              </a:rPr>
              <a:t>www.nature.com/news/scientists-your-number-is-up-1.10740</a:t>
            </a:r>
            <a:r>
              <a:rPr lang="fr-FR" sz="1000" spc="0" dirty="0" smtClean="0"/>
              <a:t>. </a:t>
            </a:r>
          </a:p>
          <a:p>
            <a:pPr marL="182563" indent="-96838">
              <a:lnSpc>
                <a:spcPct val="120000"/>
              </a:lnSpc>
              <a:spcBef>
                <a:spcPts val="300"/>
              </a:spcBef>
            </a:pPr>
            <a:r>
              <a:rPr lang="en-US" sz="1000" spc="0" dirty="0"/>
              <a:t>David Crotty. « A Quick Tour Around the World of Scholarly Journal Publishing ». </a:t>
            </a:r>
            <a:r>
              <a:rPr lang="en-US" sz="1000" i="1" spc="0" dirty="0"/>
              <a:t>The scholarly kitchen</a:t>
            </a:r>
            <a:r>
              <a:rPr lang="en-US" sz="1000" spc="0" dirty="0"/>
              <a:t>. 18/08/2016. [</a:t>
            </a:r>
            <a:r>
              <a:rPr lang="en-US" sz="1000" spc="0" dirty="0" err="1"/>
              <a:t>en</a:t>
            </a:r>
            <a:r>
              <a:rPr lang="en-US" sz="1000" spc="0" dirty="0"/>
              <a:t> </a:t>
            </a:r>
            <a:r>
              <a:rPr lang="en-US" sz="1000" spc="0" dirty="0" err="1"/>
              <a:t>ligne</a:t>
            </a:r>
            <a:r>
              <a:rPr lang="en-US" sz="1000" spc="0" dirty="0"/>
              <a:t>]. </a:t>
            </a:r>
            <a:r>
              <a:rPr lang="en-US" sz="1000" spc="0" dirty="0" err="1"/>
              <a:t>Disponible</a:t>
            </a:r>
            <a:r>
              <a:rPr lang="en-US" sz="1000" spc="0" dirty="0"/>
              <a:t> sur : </a:t>
            </a:r>
            <a:r>
              <a:rPr lang="en-US" sz="1000" spc="0" dirty="0">
                <a:hlinkClick r:id="rId9"/>
              </a:rPr>
              <a:t>https://scholarlykitchen.sspnet.org/2016/08/18/a-quick-tour-around-the-world-of-scholarly-journal-publishing</a:t>
            </a:r>
            <a:r>
              <a:rPr lang="en-US" sz="1000" spc="0" dirty="0" smtClean="0">
                <a:hlinkClick r:id="rId9"/>
              </a:rPr>
              <a:t>/</a:t>
            </a:r>
            <a:r>
              <a:rPr lang="en-US" sz="1000" spc="0" dirty="0" smtClean="0"/>
              <a:t>. </a:t>
            </a:r>
          </a:p>
          <a:p>
            <a:pPr marL="182563" indent="-96838">
              <a:lnSpc>
                <a:spcPct val="120000"/>
              </a:lnSpc>
              <a:spcBef>
                <a:spcPts val="300"/>
              </a:spcBef>
            </a:pPr>
            <a:r>
              <a:rPr lang="en-US" sz="1000" spc="0" dirty="0" smtClean="0"/>
              <a:t>Martin </a:t>
            </a:r>
            <a:r>
              <a:rPr lang="en-US" sz="1000" spc="0" dirty="0" err="1" smtClean="0"/>
              <a:t>Enserink</a:t>
            </a:r>
            <a:r>
              <a:rPr lang="en-US" sz="1000" spc="0" dirty="0" smtClean="0"/>
              <a:t>. </a:t>
            </a:r>
            <a:r>
              <a:rPr lang="fr-FR" sz="1000" spc="0" dirty="0"/>
              <a:t>« </a:t>
            </a:r>
            <a:r>
              <a:rPr lang="en-US" sz="1000" spc="0" dirty="0" smtClean="0"/>
              <a:t>Are </a:t>
            </a:r>
            <a:r>
              <a:rPr lang="en-US" sz="1000" spc="0" dirty="0"/>
              <a:t>You Ready to Become a Number</a:t>
            </a:r>
            <a:r>
              <a:rPr lang="en-US" sz="1000" spc="0" dirty="0" smtClean="0"/>
              <a:t>?</a:t>
            </a:r>
            <a:r>
              <a:rPr lang="fr-FR" sz="1000" spc="0" dirty="0"/>
              <a:t> </a:t>
            </a:r>
            <a:r>
              <a:rPr lang="fr-FR" sz="1000" spc="0" dirty="0" smtClean="0"/>
              <a:t>».</a:t>
            </a:r>
            <a:r>
              <a:rPr lang="en-US" sz="1000" spc="0" dirty="0" smtClean="0"/>
              <a:t> </a:t>
            </a:r>
            <a:r>
              <a:rPr lang="en-US" sz="1000" i="1" spc="0" dirty="0" smtClean="0"/>
              <a:t>Science. </a:t>
            </a:r>
            <a:r>
              <a:rPr lang="en-US" sz="1000" spc="0" dirty="0" smtClean="0"/>
              <a:t>News series.</a:t>
            </a:r>
            <a:r>
              <a:rPr lang="en-US" sz="1000" i="1" spc="0" dirty="0" smtClean="0"/>
              <a:t> </a:t>
            </a:r>
            <a:r>
              <a:rPr lang="en-US" sz="1000" spc="0" dirty="0" smtClean="0"/>
              <a:t>vol. 323., n°5922. 27/03/2009. p. 1662-1664. </a:t>
            </a:r>
            <a:r>
              <a:rPr lang="fr-FR" sz="1000" spc="0" dirty="0" smtClean="0"/>
              <a:t>[en ligne]. Disponible sur : </a:t>
            </a:r>
            <a:r>
              <a:rPr lang="en-US" sz="1000" spc="0" dirty="0">
                <a:hlinkClick r:id="rId10"/>
              </a:rPr>
              <a:t>http://</a:t>
            </a:r>
            <a:r>
              <a:rPr lang="en-US" sz="1000" spc="0" dirty="0" smtClean="0">
                <a:hlinkClick r:id="rId10"/>
              </a:rPr>
              <a:t>science.sciencemag.org/content/323/5922/1662/tab-pdf</a:t>
            </a:r>
            <a:r>
              <a:rPr lang="en-US" sz="1000" spc="0" dirty="0" smtClean="0"/>
              <a:t>.</a:t>
            </a:r>
            <a:endParaRPr lang="fr-FR" sz="1000" spc="0" dirty="0" smtClean="0"/>
          </a:p>
          <a:p>
            <a:pPr marL="182563" indent="-96838">
              <a:lnSpc>
                <a:spcPct val="120000"/>
              </a:lnSpc>
              <a:spcBef>
                <a:spcPts val="300"/>
              </a:spcBef>
            </a:pPr>
            <a:r>
              <a:rPr lang="en-US" sz="1000" spc="0" dirty="0" smtClean="0"/>
              <a:t>European commission. Directorate - General </a:t>
            </a:r>
            <a:r>
              <a:rPr lang="en-US" sz="1000" spc="0" dirty="0"/>
              <a:t>for Research &amp; </a:t>
            </a:r>
            <a:r>
              <a:rPr lang="en-US" sz="1000" spc="0" dirty="0" smtClean="0"/>
              <a:t>Innovation. </a:t>
            </a:r>
            <a:r>
              <a:rPr lang="en-US" sz="1000" i="1" spc="0" dirty="0" smtClean="0"/>
              <a:t>Guidelines </a:t>
            </a:r>
            <a:r>
              <a:rPr lang="en-US" sz="1000" i="1" spc="0" dirty="0"/>
              <a:t>to the Rules on Open Access to Scientific Publications and Open Access to Research Data in Horizon 2020</a:t>
            </a:r>
            <a:r>
              <a:rPr lang="en-US" sz="1000" spc="0" dirty="0" smtClean="0"/>
              <a:t>. Version 3.2, 21/03/2017. 11 p. [</a:t>
            </a:r>
            <a:r>
              <a:rPr lang="en-US" sz="1000" spc="0" dirty="0" err="1" smtClean="0"/>
              <a:t>en</a:t>
            </a:r>
            <a:r>
              <a:rPr lang="en-US" sz="1000" spc="0" dirty="0" smtClean="0"/>
              <a:t> </a:t>
            </a:r>
            <a:r>
              <a:rPr lang="en-US" sz="1000" spc="0" dirty="0" err="1" smtClean="0"/>
              <a:t>ligne</a:t>
            </a:r>
            <a:r>
              <a:rPr lang="en-US" sz="1000" spc="0" dirty="0" smtClean="0"/>
              <a:t>]. </a:t>
            </a:r>
            <a:r>
              <a:rPr lang="en-US" sz="1000" spc="0" dirty="0" err="1" smtClean="0"/>
              <a:t>Disponible</a:t>
            </a:r>
            <a:r>
              <a:rPr lang="en-US" sz="1000" spc="0" dirty="0"/>
              <a:t> sur : </a:t>
            </a:r>
            <a:r>
              <a:rPr lang="en-US" sz="1000" spc="0" dirty="0">
                <a:hlinkClick r:id="rId11"/>
              </a:rPr>
              <a:t>http://</a:t>
            </a:r>
            <a:r>
              <a:rPr lang="en-US" sz="1000" spc="0" dirty="0" smtClean="0">
                <a:hlinkClick r:id="rId11"/>
              </a:rPr>
              <a:t>ec.europa.eu/research/participants/data/ref/h2020/grants_manual/hi/oa_pilot/h2020-hi-oa-pilot-guide_en.pdf</a:t>
            </a:r>
            <a:r>
              <a:rPr lang="en-US" sz="1000" spc="0" dirty="0" smtClean="0"/>
              <a:t>.</a:t>
            </a:r>
          </a:p>
          <a:p>
            <a:pPr marL="182563" indent="-96838">
              <a:lnSpc>
                <a:spcPct val="120000"/>
              </a:lnSpc>
              <a:spcBef>
                <a:spcPts val="300"/>
              </a:spcBef>
            </a:pPr>
            <a:r>
              <a:rPr lang="fr-FR" sz="1000" spc="0" dirty="0"/>
              <a:t>Lambert Heller. </a:t>
            </a:r>
            <a:r>
              <a:rPr lang="en-US" sz="1000" spc="0" dirty="0"/>
              <a:t>« What will the scholarly profile page of the future look like? Provision of metadata is enabling experimentation ». </a:t>
            </a:r>
            <a:r>
              <a:rPr lang="en-US" sz="1000" i="1" spc="0" dirty="0"/>
              <a:t>LSE blog</a:t>
            </a:r>
            <a:r>
              <a:rPr lang="en-US" sz="1000" spc="0" dirty="0"/>
              <a:t>. 16/07/2015. [</a:t>
            </a:r>
            <a:r>
              <a:rPr lang="en-US" sz="1000" spc="0" dirty="0" err="1"/>
              <a:t>en</a:t>
            </a:r>
            <a:r>
              <a:rPr lang="en-US" sz="1000" spc="0" dirty="0"/>
              <a:t> </a:t>
            </a:r>
            <a:r>
              <a:rPr lang="en-US" sz="1000" spc="0" dirty="0" err="1"/>
              <a:t>ligne</a:t>
            </a:r>
            <a:r>
              <a:rPr lang="en-US" sz="1000" spc="0" dirty="0"/>
              <a:t>]. </a:t>
            </a:r>
            <a:r>
              <a:rPr lang="en-US" sz="1000" spc="0" dirty="0" err="1"/>
              <a:t>Disponible</a:t>
            </a:r>
            <a:r>
              <a:rPr lang="en-US" sz="1000" spc="0" dirty="0"/>
              <a:t> sur : </a:t>
            </a:r>
            <a:r>
              <a:rPr lang="fr-FR" sz="1000" spc="0" dirty="0" smtClean="0">
                <a:hlinkClick r:id="rId12"/>
              </a:rPr>
              <a:t>http</a:t>
            </a:r>
            <a:r>
              <a:rPr lang="fr-FR" sz="1000" spc="0" dirty="0">
                <a:hlinkClick r:id="rId12"/>
              </a:rPr>
              <a:t>://blogs.lse.ac.uk/impactofsocialsciences/2015/07/16/scholarlyprofile-of-the-future</a:t>
            </a:r>
            <a:r>
              <a:rPr lang="fr-FR" sz="1000" spc="0" dirty="0" smtClean="0">
                <a:hlinkClick r:id="rId12"/>
              </a:rPr>
              <a:t>/</a:t>
            </a:r>
            <a:r>
              <a:rPr lang="fr-FR" sz="1000" spc="0" dirty="0" smtClean="0"/>
              <a:t>.</a:t>
            </a:r>
            <a:endParaRPr lang="fr-FR" sz="1000" spc="0" dirty="0"/>
          </a:p>
          <a:p>
            <a:pPr marL="182563" indent="-96838">
              <a:lnSpc>
                <a:spcPct val="120000"/>
              </a:lnSpc>
              <a:spcBef>
                <a:spcPts val="300"/>
              </a:spcBef>
            </a:pPr>
            <a:r>
              <a:rPr lang="en-US" sz="1000" spc="0" dirty="0"/>
              <a:t>JISC. </a:t>
            </a:r>
            <a:r>
              <a:rPr lang="en-US" sz="1000" i="1" spc="0" dirty="0"/>
              <a:t>Open Access compliance: How publishers can reach the recommended standards.</a:t>
            </a:r>
            <a:r>
              <a:rPr lang="en-US" sz="1000" spc="0" dirty="0"/>
              <a:t> Draft, 04/2016. 8 p. [</a:t>
            </a:r>
            <a:r>
              <a:rPr lang="en-US" sz="1000" spc="0" dirty="0" err="1"/>
              <a:t>en</a:t>
            </a:r>
            <a:r>
              <a:rPr lang="en-US" sz="1000" spc="0" dirty="0"/>
              <a:t> </a:t>
            </a:r>
            <a:r>
              <a:rPr lang="en-US" sz="1000" spc="0" dirty="0" err="1"/>
              <a:t>ligne</a:t>
            </a:r>
            <a:r>
              <a:rPr lang="en-US" sz="1000" spc="0" dirty="0"/>
              <a:t>]. </a:t>
            </a:r>
            <a:r>
              <a:rPr lang="en-US" sz="1000" spc="0" dirty="0" err="1"/>
              <a:t>Disponible</a:t>
            </a:r>
            <a:r>
              <a:rPr lang="en-US" sz="1000" spc="0" dirty="0"/>
              <a:t> sur : </a:t>
            </a:r>
            <a:r>
              <a:rPr lang="en-US" sz="1000" spc="0" dirty="0">
                <a:hlinkClick r:id="rId13"/>
              </a:rPr>
              <a:t>https://</a:t>
            </a:r>
            <a:r>
              <a:rPr lang="en-US" sz="1000" spc="0" dirty="0" smtClean="0">
                <a:hlinkClick r:id="rId13"/>
              </a:rPr>
              <a:t>scholarlycommunications.jiscinvolve.org/wp/files/2016/04/OA-Publisher-Compliance-document-for-publishers.docx</a:t>
            </a:r>
            <a:r>
              <a:rPr lang="en-US" sz="1000" spc="0" dirty="0" smtClean="0"/>
              <a:t>. </a:t>
            </a:r>
            <a:endParaRPr lang="fr-FR" sz="1000" spc="0" dirty="0" smtClean="0"/>
          </a:p>
          <a:p>
            <a:pPr marL="182563" indent="-96838">
              <a:lnSpc>
                <a:spcPct val="120000"/>
              </a:lnSpc>
              <a:spcBef>
                <a:spcPts val="300"/>
              </a:spcBef>
            </a:pPr>
            <a:r>
              <a:rPr lang="fr-FR" sz="1000" spc="0" dirty="0" smtClean="0"/>
              <a:t>Bianca </a:t>
            </a:r>
            <a:r>
              <a:rPr lang="fr-FR" sz="1000" spc="0" dirty="0"/>
              <a:t>Kramer et Jeroen Bosman. </a:t>
            </a:r>
            <a:r>
              <a:rPr lang="fr-FR" sz="1000" i="1" spc="0" dirty="0"/>
              <a:t>Innovations in </a:t>
            </a:r>
            <a:r>
              <a:rPr lang="fr-FR" sz="1000" i="1" spc="0" dirty="0" err="1"/>
              <a:t>scholarly</a:t>
            </a:r>
            <a:r>
              <a:rPr lang="fr-FR" sz="1000" i="1" spc="0" dirty="0"/>
              <a:t> communication. </a:t>
            </a:r>
            <a:r>
              <a:rPr lang="fr-FR" sz="1000" i="1" spc="0" dirty="0" err="1"/>
              <a:t>Changing</a:t>
            </a:r>
            <a:r>
              <a:rPr lang="fr-FR" sz="1000" i="1" spc="0" dirty="0"/>
              <a:t> </a:t>
            </a:r>
            <a:r>
              <a:rPr lang="fr-FR" sz="1000" i="1" spc="0" dirty="0" err="1"/>
              <a:t>research</a:t>
            </a:r>
            <a:r>
              <a:rPr lang="fr-FR" sz="1000" i="1" spc="0" dirty="0"/>
              <a:t> workflows</a:t>
            </a:r>
            <a:r>
              <a:rPr lang="fr-FR" sz="1000" spc="0" dirty="0"/>
              <a:t>. 2015-2016. [en ligne]. Disponible sur : </a:t>
            </a:r>
            <a:r>
              <a:rPr lang="fr-FR" sz="1000" spc="0" dirty="0" smtClean="0"/>
              <a:t> </a:t>
            </a:r>
            <a:r>
              <a:rPr lang="fr-FR" sz="1000" spc="0" dirty="0" smtClean="0">
                <a:hlinkClick r:id="rId14"/>
              </a:rPr>
              <a:t>https</a:t>
            </a:r>
            <a:r>
              <a:rPr lang="fr-FR" sz="1000" spc="0" dirty="0">
                <a:hlinkClick r:id="rId14"/>
              </a:rPr>
              <a:t>://101innovations.wordpress.com</a:t>
            </a:r>
            <a:r>
              <a:rPr lang="fr-FR" sz="1000" spc="0" dirty="0" smtClean="0">
                <a:hlinkClick r:id="rId14"/>
              </a:rPr>
              <a:t>/</a:t>
            </a:r>
            <a:r>
              <a:rPr lang="fr-FR" sz="1000" spc="0" dirty="0" smtClean="0"/>
              <a:t>.    Résultats </a:t>
            </a:r>
            <a:r>
              <a:rPr lang="fr-FR" sz="1000" spc="0" dirty="0"/>
              <a:t>sous </a:t>
            </a:r>
            <a:r>
              <a:rPr lang="fr-FR" sz="1000" spc="0" dirty="0">
                <a:hlinkClick r:id="rId15"/>
              </a:rPr>
              <a:t>http://dashboard101innovations.silk.co</a:t>
            </a:r>
            <a:r>
              <a:rPr lang="fr-FR" sz="1000" spc="0" dirty="0" smtClean="0">
                <a:hlinkClick r:id="rId15"/>
              </a:rPr>
              <a:t>/</a:t>
            </a:r>
            <a:r>
              <a:rPr lang="fr-FR" sz="1000" spc="0" dirty="0" smtClean="0"/>
              <a:t>. </a:t>
            </a:r>
            <a:endParaRPr lang="fr-FR" sz="1000" spc="0" dirty="0"/>
          </a:p>
          <a:p>
            <a:pPr marL="182563" indent="-96838">
              <a:lnSpc>
                <a:spcPct val="120000"/>
              </a:lnSpc>
              <a:spcBef>
                <a:spcPts val="300"/>
              </a:spcBef>
            </a:pPr>
            <a:r>
              <a:rPr lang="fr-FR" sz="1000" spc="0" dirty="0"/>
              <a:t>Sébastien Peyrard. </a:t>
            </a:r>
            <a:r>
              <a:rPr lang="fr-FR" sz="1000" i="1" spc="0" dirty="0"/>
              <a:t>Les identifiants : définition et enjeux pour les </a:t>
            </a:r>
            <a:r>
              <a:rPr lang="fr-FR" sz="1000" i="1" spc="0" dirty="0" smtClean="0"/>
              <a:t>bibliothèques</a:t>
            </a:r>
            <a:r>
              <a:rPr lang="fr-FR" sz="1000" spc="0" dirty="0" smtClean="0"/>
              <a:t>. Vidéo. 13 min 24 s. [en ligne]. </a:t>
            </a:r>
            <a:r>
              <a:rPr lang="fr-FR" sz="1000" spc="0" dirty="0"/>
              <a:t>Disponible sur : </a:t>
            </a:r>
            <a:r>
              <a:rPr lang="fr-FR" sz="1000" spc="0" dirty="0">
                <a:hlinkClick r:id="rId16"/>
              </a:rPr>
              <a:t>http://</a:t>
            </a:r>
            <a:r>
              <a:rPr lang="fr-FR" sz="1000" spc="0" dirty="0" smtClean="0">
                <a:hlinkClick r:id="rId16"/>
              </a:rPr>
              <a:t>www.bnf.fr/fr/professionnels/anx_pro_videos/a.video_cnfpt_identifiants.html</a:t>
            </a:r>
            <a:r>
              <a:rPr lang="fr-FR" sz="1000" spc="0" dirty="0" smtClean="0"/>
              <a:t>.  </a:t>
            </a:r>
            <a:endParaRPr lang="fr-FR" sz="1000" spc="0" dirty="0"/>
          </a:p>
          <a:p>
            <a:pPr marL="182563" indent="-96838">
              <a:lnSpc>
                <a:spcPct val="120000"/>
              </a:lnSpc>
              <a:spcBef>
                <a:spcPts val="300"/>
              </a:spcBef>
            </a:pPr>
            <a:r>
              <a:rPr lang="fr-FR" sz="1000" spc="0" dirty="0">
                <a:solidFill>
                  <a:prstClr val="black"/>
                </a:solidFill>
                <a:cs typeface="Arial" panose="020B0604020202020204" pitchFamily="34" charset="0"/>
                <a:sym typeface="Wingdings" pitchFamily="2" charset="2"/>
              </a:rPr>
              <a:t>Camille Prime-Claverie. « </a:t>
            </a:r>
            <a:r>
              <a:rPr lang="fr-FR" sz="1000" i="1" spc="0" dirty="0" err="1">
                <a:solidFill>
                  <a:prstClr val="black"/>
                </a:solidFill>
                <a:cs typeface="Arial" panose="020B0604020202020204" pitchFamily="34" charset="0"/>
                <a:sym typeface="Wingdings" pitchFamily="2" charset="2"/>
              </a:rPr>
              <a:t>Linked</a:t>
            </a:r>
            <a:r>
              <a:rPr lang="fr-FR" sz="1000" i="1" spc="0" dirty="0">
                <a:solidFill>
                  <a:prstClr val="black"/>
                </a:solidFill>
                <a:cs typeface="Arial" panose="020B0604020202020204" pitchFamily="34" charset="0"/>
                <a:sym typeface="Wingdings" pitchFamily="2" charset="2"/>
              </a:rPr>
              <a:t> science </a:t>
            </a:r>
            <a:r>
              <a:rPr lang="fr-FR" sz="1000" spc="0" dirty="0">
                <a:solidFill>
                  <a:prstClr val="black"/>
                </a:solidFill>
                <a:cs typeface="Arial" panose="020B0604020202020204" pitchFamily="34" charset="0"/>
                <a:sym typeface="Wingdings" pitchFamily="2" charset="2"/>
              </a:rPr>
              <a:t>et web de données ». </a:t>
            </a:r>
            <a:r>
              <a:rPr lang="fr-FR" sz="1000" i="1" spc="0" dirty="0">
                <a:solidFill>
                  <a:prstClr val="black"/>
                </a:solidFill>
                <a:cs typeface="Arial" panose="020B0604020202020204" pitchFamily="34" charset="0"/>
                <a:sym typeface="Wingdings" pitchFamily="2" charset="2"/>
              </a:rPr>
              <a:t>I2D. Information, données et documents. </a:t>
            </a:r>
            <a:r>
              <a:rPr lang="fr-FR" sz="1000" spc="0" dirty="0">
                <a:solidFill>
                  <a:prstClr val="black"/>
                </a:solidFill>
                <a:cs typeface="Arial" panose="020B0604020202020204" pitchFamily="34" charset="0"/>
                <a:sym typeface="Wingdings" pitchFamily="2" charset="2"/>
              </a:rPr>
              <a:t>06/2016. n°2. p. 42-43</a:t>
            </a:r>
            <a:r>
              <a:rPr lang="fr-FR" sz="1000" spc="0" dirty="0" smtClean="0">
                <a:solidFill>
                  <a:prstClr val="black"/>
                </a:solidFill>
                <a:cs typeface="Arial" panose="020B0604020202020204" pitchFamily="34" charset="0"/>
                <a:sym typeface="Wingdings" pitchFamily="2" charset="2"/>
              </a:rPr>
              <a:t>.</a:t>
            </a:r>
            <a:endParaRPr lang="fr-FR" sz="1000" spc="0" dirty="0" smtClean="0"/>
          </a:p>
          <a:p>
            <a:pPr marL="182563" indent="-96838">
              <a:lnSpc>
                <a:spcPct val="120000"/>
              </a:lnSpc>
              <a:spcBef>
                <a:spcPts val="300"/>
              </a:spcBef>
            </a:pPr>
            <a:r>
              <a:rPr lang="fr-FR" sz="1000" spc="0" dirty="0" smtClean="0"/>
              <a:t>R</a:t>
            </a:r>
            <a:r>
              <a:rPr lang="fr-FR" sz="1000" spc="0" dirty="0"/>
              <a:t>. Ruiz-Pérez, E. Delgado </a:t>
            </a:r>
            <a:r>
              <a:rPr lang="fr-FR" sz="1000" spc="0" dirty="0" err="1"/>
              <a:t>López-Cózar</a:t>
            </a:r>
            <a:r>
              <a:rPr lang="fr-FR" sz="1000" spc="0" dirty="0"/>
              <a:t> et E. Jiménez-Contreras. « </a:t>
            </a:r>
            <a:r>
              <a:rPr lang="fr-FR" sz="1000" spc="0" dirty="0" err="1"/>
              <a:t>Spanish</a:t>
            </a:r>
            <a:r>
              <a:rPr lang="fr-FR" sz="1000" spc="0" dirty="0"/>
              <a:t> </a:t>
            </a:r>
            <a:r>
              <a:rPr lang="fr-FR" sz="1000" spc="0" dirty="0" err="1" smtClean="0"/>
              <a:t>personal</a:t>
            </a:r>
            <a:r>
              <a:rPr lang="fr-FR" sz="1000" spc="0" dirty="0" smtClean="0"/>
              <a:t> </a:t>
            </a:r>
            <a:r>
              <a:rPr lang="fr-FR" sz="1000" spc="0" dirty="0" err="1" smtClean="0"/>
              <a:t>name</a:t>
            </a:r>
            <a:r>
              <a:rPr lang="fr-FR" sz="1000" spc="0" dirty="0" smtClean="0"/>
              <a:t> variations </a:t>
            </a:r>
            <a:r>
              <a:rPr lang="fr-FR" sz="1000" spc="0" dirty="0"/>
              <a:t>and international </a:t>
            </a:r>
            <a:r>
              <a:rPr lang="fr-FR" sz="1000" spc="0" dirty="0" err="1"/>
              <a:t>biomedical</a:t>
            </a:r>
            <a:r>
              <a:rPr lang="fr-FR" sz="1000" spc="0" dirty="0"/>
              <a:t> </a:t>
            </a:r>
            <a:r>
              <a:rPr lang="fr-FR" sz="1000" spc="0" dirty="0" err="1"/>
              <a:t>databases</a:t>
            </a:r>
            <a:r>
              <a:rPr lang="fr-FR" sz="1000" spc="0" dirty="0"/>
              <a:t> : implications for information </a:t>
            </a:r>
            <a:r>
              <a:rPr lang="fr-FR" sz="1000" spc="0" dirty="0" err="1"/>
              <a:t>retrieval</a:t>
            </a:r>
            <a:r>
              <a:rPr lang="fr-FR" sz="1000" spc="0" dirty="0"/>
              <a:t> and </a:t>
            </a:r>
            <a:r>
              <a:rPr lang="fr-FR" sz="1000" spc="0" dirty="0" err="1"/>
              <a:t>bibliometric</a:t>
            </a:r>
            <a:r>
              <a:rPr lang="fr-FR" sz="1000" spc="0" dirty="0"/>
              <a:t> </a:t>
            </a:r>
            <a:r>
              <a:rPr lang="fr-FR" sz="1000" spc="0" dirty="0" err="1"/>
              <a:t>studies</a:t>
            </a:r>
            <a:r>
              <a:rPr lang="fr-FR" sz="1000" spc="0" dirty="0"/>
              <a:t> ». </a:t>
            </a:r>
            <a:r>
              <a:rPr lang="fr-FR" sz="1000" i="1" spc="0" dirty="0"/>
              <a:t>Journal of the </a:t>
            </a:r>
            <a:r>
              <a:rPr lang="fr-FR" sz="1000" i="1" spc="0" dirty="0" err="1"/>
              <a:t>medical</a:t>
            </a:r>
            <a:r>
              <a:rPr lang="fr-FR" sz="1000" i="1" spc="0" dirty="0"/>
              <a:t> </a:t>
            </a:r>
            <a:r>
              <a:rPr lang="fr-FR" sz="1000" i="1" spc="0" dirty="0" err="1"/>
              <a:t>library</a:t>
            </a:r>
            <a:r>
              <a:rPr lang="fr-FR" sz="1000" i="1" spc="0" dirty="0"/>
              <a:t> association. </a:t>
            </a:r>
            <a:r>
              <a:rPr lang="fr-FR" sz="1000" spc="0" dirty="0"/>
              <a:t> 2002, oct., 90(4). p. 411-430. [en ligne]. Disponible sur : </a:t>
            </a:r>
            <a:r>
              <a:rPr lang="fr-FR" sz="1000" spc="0" dirty="0">
                <a:hlinkClick r:id="rId17"/>
              </a:rPr>
              <a:t>https://www.ncbi.nlm.nih.gov/pubmed/12398248</a:t>
            </a:r>
            <a:r>
              <a:rPr lang="fr-FR" sz="1000" spc="0" dirty="0"/>
              <a:t>. </a:t>
            </a:r>
          </a:p>
          <a:p>
            <a:pPr marL="182563" indent="-96838">
              <a:lnSpc>
                <a:spcPct val="120000"/>
              </a:lnSpc>
              <a:spcBef>
                <a:spcPts val="300"/>
              </a:spcBef>
            </a:pPr>
            <a:r>
              <a:rPr lang="en-US" sz="1000" spc="0" dirty="0" smtClean="0"/>
              <a:t>Susannah </a:t>
            </a:r>
            <a:r>
              <a:rPr lang="en-US" sz="1000" spc="0" dirty="0"/>
              <a:t>Sabine. </a:t>
            </a:r>
            <a:r>
              <a:rPr lang="fr-FR" sz="1000" spc="0" dirty="0"/>
              <a:t>« </a:t>
            </a:r>
            <a:r>
              <a:rPr lang="en-US" sz="1000" spc="0" dirty="0" smtClean="0"/>
              <a:t>You </a:t>
            </a:r>
            <a:r>
              <a:rPr lang="en-US" sz="1000" spc="0" dirty="0"/>
              <a:t>know who you are, but do others</a:t>
            </a:r>
            <a:r>
              <a:rPr lang="en-US" sz="1000" spc="0" dirty="0" smtClean="0"/>
              <a:t>?</a:t>
            </a:r>
            <a:r>
              <a:rPr lang="fr-FR" sz="1000" spc="0" dirty="0"/>
              <a:t>  </a:t>
            </a:r>
            <a:r>
              <a:rPr lang="fr-FR" sz="1000" spc="0" dirty="0" smtClean="0"/>
              <a:t>». </a:t>
            </a:r>
            <a:r>
              <a:rPr lang="fr-FR" sz="1000" i="1" spc="0" dirty="0" smtClean="0"/>
              <a:t>Share. The </a:t>
            </a:r>
            <a:r>
              <a:rPr lang="en-US" sz="1000" i="1" spc="0" dirty="0"/>
              <a:t>newsletter of the Australian National Data </a:t>
            </a:r>
            <a:r>
              <a:rPr lang="en-US" sz="1000" i="1" spc="0" dirty="0" smtClean="0"/>
              <a:t>Service. </a:t>
            </a:r>
            <a:r>
              <a:rPr lang="en-US" sz="1000" spc="0" dirty="0" smtClean="0"/>
              <a:t> Issue 18, April 2014. p. 6. [</a:t>
            </a:r>
            <a:r>
              <a:rPr lang="en-US" sz="1000" spc="0" dirty="0" err="1" smtClean="0"/>
              <a:t>en</a:t>
            </a:r>
            <a:r>
              <a:rPr lang="en-US" sz="1000" spc="0" dirty="0" smtClean="0"/>
              <a:t> </a:t>
            </a:r>
            <a:r>
              <a:rPr lang="en-US" sz="1000" spc="0" dirty="0" err="1" smtClean="0"/>
              <a:t>ligne</a:t>
            </a:r>
            <a:r>
              <a:rPr lang="en-US" sz="1000" spc="0" dirty="0" smtClean="0"/>
              <a:t>]. </a:t>
            </a:r>
            <a:r>
              <a:rPr lang="en-US" sz="1000" spc="0" dirty="0" err="1" smtClean="0"/>
              <a:t>Disponible</a:t>
            </a:r>
            <a:r>
              <a:rPr lang="en-US" sz="1000" spc="0" dirty="0" smtClean="0"/>
              <a:t> sur : </a:t>
            </a:r>
            <a:r>
              <a:rPr lang="en-US" sz="1000" spc="0" dirty="0" smtClean="0">
                <a:hlinkClick r:id="rId18"/>
              </a:rPr>
              <a:t>http</a:t>
            </a:r>
            <a:r>
              <a:rPr lang="en-US" sz="1000" spc="0" dirty="0">
                <a:hlinkClick r:id="rId18"/>
              </a:rPr>
              <a:t>://www.ands.org.au/__</a:t>
            </a:r>
            <a:r>
              <a:rPr lang="en-US" sz="1000" spc="0" dirty="0" smtClean="0">
                <a:hlinkClick r:id="rId18"/>
              </a:rPr>
              <a:t>data/assets/pdf_file/0004/388822/share-issue-18.pdf</a:t>
            </a:r>
            <a:r>
              <a:rPr lang="en-US" sz="1000" spc="0" dirty="0" smtClean="0"/>
              <a:t>.</a:t>
            </a:r>
          </a:p>
          <a:p>
            <a:pPr marL="182563" indent="-96838">
              <a:lnSpc>
                <a:spcPct val="120000"/>
              </a:lnSpc>
              <a:spcBef>
                <a:spcPts val="300"/>
              </a:spcBef>
            </a:pPr>
            <a:r>
              <a:rPr lang="fr-FR" sz="1000" spc="0" dirty="0" err="1" smtClean="0"/>
              <a:t>Quirin</a:t>
            </a:r>
            <a:r>
              <a:rPr lang="fr-FR" sz="1000" spc="0" dirty="0" smtClean="0"/>
              <a:t> </a:t>
            </a:r>
            <a:r>
              <a:rPr lang="fr-FR" sz="1000" spc="0" dirty="0" err="1" smtClean="0"/>
              <a:t>Schiermeier</a:t>
            </a:r>
            <a:r>
              <a:rPr lang="fr-FR" sz="1000" spc="0" dirty="0" smtClean="0"/>
              <a:t>. « A tag of </a:t>
            </a:r>
            <a:r>
              <a:rPr lang="fr-FR" sz="1000" spc="0" dirty="0" err="1" smtClean="0"/>
              <a:t>one’s</a:t>
            </a:r>
            <a:r>
              <a:rPr lang="fr-FR" sz="1000" spc="0" dirty="0" smtClean="0"/>
              <a:t> </a:t>
            </a:r>
            <a:r>
              <a:rPr lang="fr-FR" sz="1000" spc="0" dirty="0" err="1" smtClean="0"/>
              <a:t>own</a:t>
            </a:r>
            <a:r>
              <a:rPr lang="fr-FR" sz="1000" spc="0" dirty="0" smtClean="0"/>
              <a:t> ». </a:t>
            </a:r>
            <a:r>
              <a:rPr lang="fr-FR" sz="1000" i="1" spc="0" dirty="0" smtClean="0"/>
              <a:t>Nature</a:t>
            </a:r>
            <a:r>
              <a:rPr lang="fr-FR" sz="1000" spc="0" dirty="0" smtClean="0"/>
              <a:t>. vol. 526. 8/10/2015.. p. 281-283. [en ligne]. Disponible sur : </a:t>
            </a:r>
            <a:r>
              <a:rPr lang="fr-FR" sz="1000" spc="0" dirty="0">
                <a:solidFill>
                  <a:srgbClr val="FF0000"/>
                </a:solidFill>
                <a:hlinkClick r:id="rId19"/>
              </a:rPr>
              <a:t>http://</a:t>
            </a:r>
            <a:r>
              <a:rPr lang="fr-FR" sz="1000" spc="0" dirty="0" smtClean="0">
                <a:hlinkClick r:id="rId19"/>
              </a:rPr>
              <a:t>www.nature.com/nature/journal/v526/n7572/full/nj7572-281a.html</a:t>
            </a:r>
            <a:r>
              <a:rPr lang="fr-FR" sz="1000" spc="0" dirty="0" smtClean="0"/>
              <a:t>.</a:t>
            </a:r>
          </a:p>
          <a:p>
            <a:pPr marL="182563" indent="-96838">
              <a:lnSpc>
                <a:spcPct val="120000"/>
              </a:lnSpc>
              <a:spcBef>
                <a:spcPts val="300"/>
              </a:spcBef>
            </a:pPr>
            <a:r>
              <a:rPr lang="fr-FR" sz="1000" spc="0" dirty="0" smtClean="0"/>
              <a:t>Roger C. </a:t>
            </a:r>
            <a:r>
              <a:rPr lang="fr-FR" sz="1000" spc="0" dirty="0" err="1" smtClean="0"/>
              <a:t>Schonfeld</a:t>
            </a:r>
            <a:r>
              <a:rPr lang="fr-FR" sz="1000" spc="0" dirty="0" smtClean="0"/>
              <a:t>. « A single user </a:t>
            </a:r>
            <a:r>
              <a:rPr lang="fr-FR" sz="1000" spc="0" dirty="0" err="1" smtClean="0"/>
              <a:t>account</a:t>
            </a:r>
            <a:r>
              <a:rPr lang="fr-FR" sz="1000" spc="0" dirty="0" smtClean="0"/>
              <a:t> ». </a:t>
            </a:r>
            <a:r>
              <a:rPr lang="fr-FR" sz="1000" i="1" spc="0" dirty="0" smtClean="0"/>
              <a:t>The </a:t>
            </a:r>
            <a:r>
              <a:rPr lang="fr-FR" sz="1000" i="1" spc="0" dirty="0" err="1" smtClean="0"/>
              <a:t>scholarly</a:t>
            </a:r>
            <a:r>
              <a:rPr lang="fr-FR" sz="1000" i="1" spc="0" dirty="0" smtClean="0"/>
              <a:t> </a:t>
            </a:r>
            <a:r>
              <a:rPr lang="fr-FR" sz="1000" i="1" spc="0" dirty="0" err="1" smtClean="0"/>
              <a:t>kitchen</a:t>
            </a:r>
            <a:r>
              <a:rPr lang="fr-FR" sz="1000" i="1" spc="0" dirty="0" smtClean="0"/>
              <a:t>. </a:t>
            </a:r>
            <a:r>
              <a:rPr lang="fr-FR" sz="1000" spc="0" dirty="0" smtClean="0"/>
              <a:t> 29/07/2015. [en ligne]. </a:t>
            </a:r>
            <a:r>
              <a:rPr lang="fr-FR" sz="1000" spc="0" dirty="0"/>
              <a:t>Disponible sur :  </a:t>
            </a:r>
            <a:r>
              <a:rPr lang="fr-FR" sz="1000" spc="0" dirty="0">
                <a:hlinkClick r:id="rId20"/>
              </a:rPr>
              <a:t>https://scholarlykitchen.sspnet.org/2015/07/29/a-single-user-account</a:t>
            </a:r>
            <a:r>
              <a:rPr lang="fr-FR" sz="1000" spc="0" dirty="0" smtClean="0">
                <a:hlinkClick r:id="rId20"/>
              </a:rPr>
              <a:t>/</a:t>
            </a:r>
            <a:r>
              <a:rPr lang="fr-FR" sz="1000" spc="0" dirty="0" smtClean="0"/>
              <a:t>.</a:t>
            </a:r>
          </a:p>
          <a:p>
            <a:pPr marL="182563" indent="-96838">
              <a:lnSpc>
                <a:spcPct val="120000"/>
              </a:lnSpc>
              <a:spcBef>
                <a:spcPts val="300"/>
              </a:spcBef>
            </a:pPr>
            <a:r>
              <a:rPr lang="fr-FR" sz="1000" spc="0" dirty="0" err="1">
                <a:solidFill>
                  <a:prstClr val="black"/>
                </a:solidFill>
                <a:cs typeface="Arial" panose="020B0604020202020204" pitchFamily="34" charset="0"/>
                <a:sym typeface="Wingdings" pitchFamily="2" charset="2"/>
              </a:rPr>
              <a:t>Hideaki</a:t>
            </a:r>
            <a:r>
              <a:rPr lang="fr-FR" sz="1000" spc="0" dirty="0">
                <a:solidFill>
                  <a:prstClr val="black"/>
                </a:solidFill>
                <a:cs typeface="Arial" panose="020B0604020202020204" pitchFamily="34" charset="0"/>
                <a:sym typeface="Wingdings" pitchFamily="2" charset="2"/>
              </a:rPr>
              <a:t> Takeda. </a:t>
            </a:r>
            <a:r>
              <a:rPr lang="fr-FR" sz="1000" i="1" spc="0" dirty="0" err="1">
                <a:solidFill>
                  <a:prstClr val="black"/>
                </a:solidFill>
                <a:cs typeface="Arial" panose="020B0604020202020204" pitchFamily="34" charset="0"/>
                <a:sym typeface="Wingdings" pitchFamily="2" charset="2"/>
              </a:rPr>
              <a:t>Researchers</a:t>
            </a:r>
            <a:r>
              <a:rPr lang="fr-FR" sz="1000" i="1" spc="0" dirty="0">
                <a:solidFill>
                  <a:prstClr val="black"/>
                </a:solidFill>
                <a:cs typeface="Arial" panose="020B0604020202020204" pitchFamily="34" charset="0"/>
                <a:sym typeface="Wingdings" pitchFamily="2" charset="2"/>
              </a:rPr>
              <a:t> and </a:t>
            </a:r>
            <a:r>
              <a:rPr lang="fr-FR" sz="1000" i="1" spc="0" dirty="0" err="1">
                <a:solidFill>
                  <a:prstClr val="black"/>
                </a:solidFill>
                <a:cs typeface="Arial" panose="020B0604020202020204" pitchFamily="34" charset="0"/>
                <a:sym typeface="Wingdings" pitchFamily="2" charset="2"/>
              </a:rPr>
              <a:t>Identifiers</a:t>
            </a:r>
            <a:r>
              <a:rPr lang="fr-FR" sz="1000" spc="0" dirty="0">
                <a:solidFill>
                  <a:prstClr val="black"/>
                </a:solidFill>
                <a:cs typeface="Arial" panose="020B0604020202020204" pitchFamily="34" charset="0"/>
                <a:sym typeface="Wingdings" pitchFamily="2" charset="2"/>
              </a:rPr>
              <a:t>. </a:t>
            </a:r>
            <a:r>
              <a:rPr lang="en-US" altLang="ja-JP" sz="1000" spc="0" dirty="0"/>
              <a:t>ORCID Outreach Meeting, Tokyo, Japan, 4 November, 2013. </a:t>
            </a:r>
            <a:r>
              <a:rPr lang="en-US" altLang="ja-JP" sz="1000" spc="0" dirty="0" err="1"/>
              <a:t>Présentation</a:t>
            </a:r>
            <a:r>
              <a:rPr lang="en-US" altLang="ja-JP" sz="1000" spc="0" dirty="0"/>
              <a:t>, 25 p. </a:t>
            </a:r>
            <a:r>
              <a:rPr lang="fr-FR" altLang="ja-JP" sz="1000" spc="0" dirty="0"/>
              <a:t>[en ligne]. Disponible sur : </a:t>
            </a:r>
            <a:r>
              <a:rPr lang="fr-FR" altLang="ja-JP" sz="1000" spc="0" dirty="0">
                <a:hlinkClick r:id="rId21"/>
              </a:rPr>
              <a:t>https://fr.slideshare.net/takeda/researchers-and-identifiers</a:t>
            </a:r>
            <a:r>
              <a:rPr lang="fr-FR" altLang="ja-JP" sz="1000" spc="0" dirty="0"/>
              <a:t>. </a:t>
            </a:r>
            <a:endParaRPr lang="fr-FR" sz="900" spc="0" dirty="0"/>
          </a:p>
          <a:p>
            <a:pPr marL="182563" indent="-96838">
              <a:lnSpc>
                <a:spcPct val="120000"/>
              </a:lnSpc>
              <a:spcBef>
                <a:spcPts val="300"/>
              </a:spcBef>
            </a:pPr>
            <a:r>
              <a:rPr lang="fr-FR" sz="1000" spc="0" dirty="0" smtClean="0"/>
              <a:t>«</a:t>
            </a:r>
            <a:r>
              <a:rPr lang="fr-FR" sz="1000" spc="0" dirty="0"/>
              <a:t> </a:t>
            </a:r>
            <a:r>
              <a:rPr lang="en-US" sz="1000" spc="0" dirty="0" smtClean="0"/>
              <a:t>Track </a:t>
            </a:r>
            <a:r>
              <a:rPr lang="en-US" sz="1000" spc="0" dirty="0"/>
              <a:t>and </a:t>
            </a:r>
            <a:r>
              <a:rPr lang="en-US" sz="1000" spc="0" dirty="0" smtClean="0"/>
              <a:t>trace</a:t>
            </a:r>
            <a:r>
              <a:rPr lang="fr-FR" sz="1000" spc="0" dirty="0"/>
              <a:t> ». </a:t>
            </a:r>
            <a:r>
              <a:rPr lang="fr-FR" sz="1000" i="1" spc="0" dirty="0"/>
              <a:t>Nature. </a:t>
            </a:r>
            <a:r>
              <a:rPr lang="fr-FR" sz="1000" spc="0" dirty="0" smtClean="0"/>
              <a:t>Editorial. vol. 507. 06/03/2014. </a:t>
            </a:r>
            <a:r>
              <a:rPr lang="fr-FR" sz="1000" spc="0" dirty="0"/>
              <a:t>p. 8. </a:t>
            </a:r>
            <a:r>
              <a:rPr lang="fr-FR" sz="1000" spc="0" dirty="0" smtClean="0"/>
              <a:t>[</a:t>
            </a:r>
            <a:r>
              <a:rPr lang="fr-FR" sz="1000" spc="0" dirty="0"/>
              <a:t>en ligne]. Disponible sur : </a:t>
            </a:r>
            <a:r>
              <a:rPr lang="en-US" sz="1000" spc="0" dirty="0">
                <a:hlinkClick r:id="rId22"/>
              </a:rPr>
              <a:t>http://</a:t>
            </a:r>
            <a:r>
              <a:rPr lang="en-US" sz="1000" spc="0" dirty="0" smtClean="0">
                <a:hlinkClick r:id="rId22"/>
              </a:rPr>
              <a:t>www.nature.com/news/track-and-trace-1.14818</a:t>
            </a:r>
            <a:r>
              <a:rPr lang="en-US" sz="1000" spc="0" dirty="0" smtClean="0"/>
              <a:t>. </a:t>
            </a:r>
            <a:endParaRPr lang="en-US" sz="1000" spc="0" dirty="0"/>
          </a:p>
          <a:p>
            <a:pPr marL="182563" indent="-96838">
              <a:lnSpc>
                <a:spcPct val="120000"/>
              </a:lnSpc>
              <a:spcBef>
                <a:spcPts val="300"/>
              </a:spcBef>
            </a:pPr>
            <a:r>
              <a:rPr lang="en-US" sz="1000" spc="0" dirty="0" smtClean="0"/>
              <a:t>Mohamed </a:t>
            </a:r>
            <a:r>
              <a:rPr lang="en-US" sz="1000" spc="0" dirty="0"/>
              <a:t>S. </a:t>
            </a:r>
            <a:r>
              <a:rPr lang="en-US" sz="1000" spc="0" dirty="0" err="1" smtClean="0"/>
              <a:t>Yahia</a:t>
            </a:r>
            <a:r>
              <a:rPr lang="en-US" sz="1000" spc="0" dirty="0" smtClean="0"/>
              <a:t>. </a:t>
            </a:r>
            <a:r>
              <a:rPr lang="fr-FR" sz="1000" i="1" spc="0" dirty="0"/>
              <a:t>DOI de </a:t>
            </a:r>
            <a:r>
              <a:rPr lang="fr-FR" sz="1000" i="1" spc="0" dirty="0" err="1"/>
              <a:t>DataCite</a:t>
            </a:r>
            <a:r>
              <a:rPr lang="fr-FR" sz="1000" i="1" spc="0" dirty="0"/>
              <a:t> :  </a:t>
            </a:r>
            <a:r>
              <a:rPr lang="fr-FR" sz="1000" i="1" spc="0" dirty="0" smtClean="0"/>
              <a:t>Système </a:t>
            </a:r>
            <a:r>
              <a:rPr lang="fr-FR" sz="1000" i="1" spc="0" dirty="0"/>
              <a:t>d'identification pour valoriser les données de la </a:t>
            </a:r>
            <a:r>
              <a:rPr lang="fr-FR" sz="1000" i="1" spc="0" dirty="0" smtClean="0"/>
              <a:t>recherche</a:t>
            </a:r>
            <a:r>
              <a:rPr lang="fr-FR" sz="1000" spc="0" dirty="0" smtClean="0"/>
              <a:t>. 2017. 36 p. [en ligne]. Disponible sur </a:t>
            </a:r>
            <a:r>
              <a:rPr lang="fr-FR" sz="1000" spc="0" dirty="0"/>
              <a:t>: </a:t>
            </a:r>
            <a:r>
              <a:rPr lang="fr-FR" sz="1000" spc="0" dirty="0" smtClean="0">
                <a:hlinkClick r:id="rId23"/>
              </a:rPr>
              <a:t>https</a:t>
            </a:r>
            <a:r>
              <a:rPr lang="fr-FR" sz="1000" spc="0" dirty="0">
                <a:hlinkClick r:id="rId23"/>
              </a:rPr>
              <a:t>://</a:t>
            </a:r>
            <a:r>
              <a:rPr lang="fr-FR" sz="1000" spc="0" dirty="0" smtClean="0">
                <a:hlinkClick r:id="rId23"/>
              </a:rPr>
              <a:t>seminaire.inra.fr/data/content/download/3449/36374/version/1/file/03+Yahia+doi+datacite.pdf</a:t>
            </a:r>
            <a:r>
              <a:rPr lang="fr-FR" sz="1000" spc="0" dirty="0" smtClean="0"/>
              <a:t>. </a:t>
            </a:r>
            <a:endParaRPr lang="en-US" sz="1000" spc="0" dirty="0" smtClean="0"/>
          </a:p>
          <a:p>
            <a:pPr marL="182563" indent="-96838">
              <a:lnSpc>
                <a:spcPct val="100000"/>
              </a:lnSpc>
              <a:spcBef>
                <a:spcPts val="300"/>
              </a:spcBef>
            </a:pPr>
            <a:endParaRPr lang="fr-FR" sz="1000" spc="0" dirty="0"/>
          </a:p>
        </p:txBody>
      </p:sp>
      <p:sp>
        <p:nvSpPr>
          <p:cNvPr id="3" name="Titre 2"/>
          <p:cNvSpPr>
            <a:spLocks noGrp="1"/>
          </p:cNvSpPr>
          <p:nvPr>
            <p:ph type="title"/>
          </p:nvPr>
        </p:nvSpPr>
        <p:spPr/>
        <p:txBody>
          <a:bodyPr/>
          <a:lstStyle/>
          <a:p>
            <a:r>
              <a:rPr lang="fr-FR" smtClean="0"/>
              <a:t>Généralités</a:t>
            </a:r>
            <a:endParaRPr lang="fr-FR"/>
          </a:p>
        </p:txBody>
      </p:sp>
    </p:spTree>
    <p:extLst>
      <p:ext uri="{BB962C8B-B14F-4D97-AF65-F5344CB8AC3E}">
        <p14:creationId xmlns:p14="http://schemas.microsoft.com/office/powerpoint/2010/main" val="200589074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623010"/>
          </a:xfrm>
        </p:spPr>
        <p:txBody>
          <a:bodyPr>
            <a:normAutofit fontScale="40000" lnSpcReduction="20000"/>
          </a:bodyPr>
          <a:lstStyle/>
          <a:p>
            <a:pPr>
              <a:lnSpc>
                <a:spcPct val="120000"/>
              </a:lnSpc>
            </a:pPr>
            <a:r>
              <a:rPr lang="fr-FR" sz="2800" b="1" spc="0" dirty="0">
                <a:solidFill>
                  <a:srgbClr val="7030A0"/>
                </a:solidFill>
              </a:rPr>
              <a:t>journées d’études</a:t>
            </a:r>
          </a:p>
          <a:p>
            <a:pPr marL="177800" indent="-88900">
              <a:lnSpc>
                <a:spcPct val="120000"/>
              </a:lnSpc>
              <a:spcBef>
                <a:spcPts val="300"/>
              </a:spcBef>
            </a:pPr>
            <a:r>
              <a:rPr lang="fr-FR" sz="1800" i="1" spc="0" dirty="0"/>
              <a:t>Journée référentiels Couperin : pour une meilleure visibilité de la </a:t>
            </a:r>
            <a:r>
              <a:rPr lang="fr-FR" sz="1800" i="1" spc="0" dirty="0" smtClean="0"/>
              <a:t>recherche.</a:t>
            </a:r>
            <a:r>
              <a:rPr lang="fr-FR" sz="1800" spc="0" dirty="0" smtClean="0"/>
              <a:t> Paris, 3/07/2015. [en ligne]. </a:t>
            </a:r>
            <a:r>
              <a:rPr lang="fr-FR" sz="1800" spc="0" dirty="0"/>
              <a:t>Disponible sur : </a:t>
            </a:r>
            <a:r>
              <a:rPr lang="fr-FR" sz="1800" spc="0" dirty="0">
                <a:hlinkClick r:id="rId3"/>
              </a:rPr>
              <a:t>https://jref2015.sciencesconf.org</a:t>
            </a:r>
            <a:r>
              <a:rPr lang="fr-FR" sz="1800" spc="0" dirty="0" smtClean="0">
                <a:hlinkClick r:id="rId3"/>
              </a:rPr>
              <a:t>/</a:t>
            </a:r>
            <a:r>
              <a:rPr lang="fr-FR" sz="1800" spc="0" dirty="0" smtClean="0"/>
              <a:t>. </a:t>
            </a:r>
            <a:endParaRPr lang="fr-FR" sz="1800" i="1" spc="0" dirty="0" smtClean="0"/>
          </a:p>
          <a:p>
            <a:pPr marL="177800" indent="-88900">
              <a:lnSpc>
                <a:spcPct val="120000"/>
              </a:lnSpc>
              <a:spcBef>
                <a:spcPts val="300"/>
              </a:spcBef>
            </a:pPr>
            <a:r>
              <a:rPr lang="fr-FR" sz="1800" i="1" spc="0" dirty="0" smtClean="0"/>
              <a:t>Journées ABES 2017. </a:t>
            </a:r>
            <a:r>
              <a:rPr lang="fr-FR" sz="1800" spc="0" dirty="0" smtClean="0"/>
              <a:t>Montpellier, 10-11/05/2015. [en ligne]. Disponible sur </a:t>
            </a:r>
            <a:r>
              <a:rPr lang="fr-FR" sz="1800" spc="0" dirty="0"/>
              <a:t>: http://</a:t>
            </a:r>
            <a:r>
              <a:rPr lang="fr-FR" sz="1800" spc="0" dirty="0" smtClean="0"/>
              <a:t>abes.fr/Publications-Evenements/Journees-ABES/Journees-ABES-10-11-mai-2017, notamment </a:t>
            </a:r>
            <a:r>
              <a:rPr lang="fr-FR" sz="1800" i="1" spc="0" dirty="0"/>
              <a:t>Le signalement augmenté : des algorithmes au service des </a:t>
            </a:r>
            <a:r>
              <a:rPr lang="fr-FR" sz="1800" i="1" spc="0" dirty="0" smtClean="0"/>
              <a:t>catalogueurs</a:t>
            </a:r>
            <a:r>
              <a:rPr lang="fr-FR" sz="1800" spc="0" dirty="0" smtClean="0"/>
              <a:t>.</a:t>
            </a:r>
          </a:p>
          <a:p>
            <a:pPr marL="177800" indent="-88900">
              <a:lnSpc>
                <a:spcPct val="120000"/>
              </a:lnSpc>
              <a:spcBef>
                <a:spcPts val="300"/>
              </a:spcBef>
            </a:pPr>
            <a:r>
              <a:rPr lang="fr-FR" sz="1800" i="1" spc="0" dirty="0" smtClean="0"/>
              <a:t>L’identité </a:t>
            </a:r>
            <a:r>
              <a:rPr lang="fr-FR" sz="1800" i="1" spc="0" dirty="0"/>
              <a:t>du publiant à l’épreuve du numérique : </a:t>
            </a:r>
            <a:r>
              <a:rPr lang="fr-FR" sz="1800" i="1" spc="0" dirty="0" smtClean="0"/>
              <a:t>:enjeux </a:t>
            </a:r>
            <a:r>
              <a:rPr lang="fr-FR" sz="1800" i="1" spc="0" dirty="0"/>
              <a:t>et perspectives pour l’identification des auteurs,</a:t>
            </a:r>
            <a:r>
              <a:rPr lang="fr-FR" sz="1800" spc="0" dirty="0" smtClean="0"/>
              <a:t> </a:t>
            </a:r>
            <a:r>
              <a:rPr lang="fr-FR" sz="1800" spc="0" dirty="0"/>
              <a:t>Journée URFIST de Bordeaux, </a:t>
            </a:r>
            <a:r>
              <a:rPr lang="fr-FR" sz="1800" spc="0" dirty="0" smtClean="0"/>
              <a:t>Bordeaux, 16/06/2015. [en ligne]. Disponible </a:t>
            </a:r>
            <a:r>
              <a:rPr lang="fr-FR" sz="1800" spc="0" dirty="0"/>
              <a:t>sur : </a:t>
            </a:r>
            <a:r>
              <a:rPr lang="fr-FR" sz="1800" spc="0" dirty="0">
                <a:hlinkClick r:id="rId4"/>
              </a:rPr>
              <a:t>http://weburfist.univ-bordeaux.fr/lidentite-du-publiant-a-lepreuve-du-numerique-enjeux-et-perspectives-pour-lidentification-des-auteurs</a:t>
            </a:r>
            <a:r>
              <a:rPr lang="fr-FR" sz="1800" spc="0" dirty="0" smtClean="0">
                <a:hlinkClick r:id="rId4"/>
              </a:rPr>
              <a:t>/</a:t>
            </a:r>
            <a:r>
              <a:rPr lang="fr-FR" sz="1800" spc="0" dirty="0" smtClean="0"/>
              <a:t>.</a:t>
            </a:r>
          </a:p>
          <a:p>
            <a:pPr marL="177800" indent="-88900">
              <a:lnSpc>
                <a:spcPct val="120000"/>
              </a:lnSpc>
              <a:spcBef>
                <a:spcPts val="300"/>
              </a:spcBef>
            </a:pPr>
            <a:r>
              <a:rPr lang="en-US" sz="1800" i="1" spc="0" dirty="0"/>
              <a:t>Persistent Identifiers: Enabling Services for Data Intensive </a:t>
            </a:r>
            <a:r>
              <a:rPr lang="en-US" sz="1800" i="1" spc="0" dirty="0" smtClean="0"/>
              <a:t>Research</a:t>
            </a:r>
            <a:r>
              <a:rPr lang="en-US" sz="1800" spc="0" dirty="0" smtClean="0"/>
              <a:t>. Paris, 21/09/2015. [</a:t>
            </a:r>
            <a:r>
              <a:rPr lang="en-US" sz="1800" spc="0" dirty="0" err="1" smtClean="0"/>
              <a:t>en</a:t>
            </a:r>
            <a:r>
              <a:rPr lang="en-US" sz="1800" spc="0" dirty="0" smtClean="0"/>
              <a:t> </a:t>
            </a:r>
            <a:r>
              <a:rPr lang="en-US" sz="1800" spc="0" dirty="0" err="1" smtClean="0"/>
              <a:t>ligne</a:t>
            </a:r>
            <a:r>
              <a:rPr lang="en-US" sz="1800" spc="0" dirty="0" smtClean="0"/>
              <a:t>]. </a:t>
            </a:r>
            <a:r>
              <a:rPr lang="en-US" sz="1800" spc="0" dirty="0" err="1" smtClean="0"/>
              <a:t>Disponible</a:t>
            </a:r>
            <a:r>
              <a:rPr lang="en-US" sz="1800" spc="0" dirty="0"/>
              <a:t> sur : </a:t>
            </a:r>
            <a:r>
              <a:rPr lang="en-US" sz="1800" spc="0" dirty="0">
                <a:hlinkClick r:id="rId5"/>
              </a:rPr>
              <a:t>http://www.pidconsortium.eu/?</a:t>
            </a:r>
            <a:r>
              <a:rPr lang="en-US" sz="1800" spc="0" dirty="0" smtClean="0">
                <a:hlinkClick r:id="rId5"/>
              </a:rPr>
              <a:t>page_id=674</a:t>
            </a:r>
            <a:r>
              <a:rPr lang="en-US" sz="1800" spc="0" dirty="0" smtClean="0"/>
              <a:t>.</a:t>
            </a:r>
          </a:p>
          <a:p>
            <a:pPr marL="177800" indent="-88900">
              <a:lnSpc>
                <a:spcPct val="120000"/>
              </a:lnSpc>
              <a:spcBef>
                <a:spcPts val="300"/>
              </a:spcBef>
            </a:pPr>
            <a:r>
              <a:rPr lang="fr-FR" sz="1800" i="1" spc="0" dirty="0"/>
              <a:t> Référentiels et données d’autorité à l’heure du web </a:t>
            </a:r>
            <a:r>
              <a:rPr lang="fr-FR" sz="1800" i="1" spc="0" dirty="0" smtClean="0"/>
              <a:t>sémantique</a:t>
            </a:r>
            <a:r>
              <a:rPr lang="fr-FR" sz="1800" spc="0" dirty="0" smtClean="0"/>
              <a:t>. Journée </a:t>
            </a:r>
            <a:r>
              <a:rPr lang="fr-FR" sz="1800" spc="0" dirty="0"/>
              <a:t>d'étude </a:t>
            </a:r>
            <a:r>
              <a:rPr lang="fr-FR" sz="1800" spc="0" dirty="0" smtClean="0"/>
              <a:t>AFNOR/BnF. 27/05/2011</a:t>
            </a:r>
            <a:r>
              <a:rPr lang="en-US" sz="1800" spc="0" dirty="0" smtClean="0"/>
              <a:t>. [</a:t>
            </a:r>
            <a:r>
              <a:rPr lang="en-US" sz="1800" spc="0" dirty="0" err="1" smtClean="0"/>
              <a:t>en</a:t>
            </a:r>
            <a:r>
              <a:rPr lang="en-US" sz="1800" spc="0" dirty="0" smtClean="0"/>
              <a:t> </a:t>
            </a:r>
            <a:r>
              <a:rPr lang="en-US" sz="1800" spc="0" dirty="0" err="1" smtClean="0"/>
              <a:t>ligne</a:t>
            </a:r>
            <a:r>
              <a:rPr lang="en-US" sz="1800" spc="0" dirty="0" smtClean="0"/>
              <a:t>]. </a:t>
            </a:r>
            <a:r>
              <a:rPr lang="en-US" sz="1800" spc="0" dirty="0" err="1" smtClean="0"/>
              <a:t>Disponible</a:t>
            </a:r>
            <a:r>
              <a:rPr lang="en-US" sz="1800" spc="0" dirty="0"/>
              <a:t> sur : </a:t>
            </a:r>
            <a:r>
              <a:rPr lang="en-US" sz="1800" spc="0" dirty="0">
                <a:hlinkClick r:id="rId6"/>
              </a:rPr>
              <a:t>http://</a:t>
            </a:r>
            <a:r>
              <a:rPr lang="en-US" sz="1800" spc="0" dirty="0" smtClean="0">
                <a:hlinkClick r:id="rId6"/>
              </a:rPr>
              <a:t>www.bnf.fr/fr/professionnels/anx_journees_pro_2011/a.referentiel_donnees_autorites_110527.html</a:t>
            </a:r>
            <a:r>
              <a:rPr lang="en-US" sz="1800" spc="0" dirty="0" smtClean="0"/>
              <a:t>. </a:t>
            </a:r>
          </a:p>
          <a:p>
            <a:pPr>
              <a:lnSpc>
                <a:spcPct val="120000"/>
              </a:lnSpc>
              <a:spcBef>
                <a:spcPts val="300"/>
              </a:spcBef>
            </a:pPr>
            <a:endParaRPr lang="fr-FR" sz="2500" b="1" spc="0" dirty="0">
              <a:solidFill>
                <a:prstClr val="black"/>
              </a:solidFill>
            </a:endParaRPr>
          </a:p>
          <a:p>
            <a:pPr>
              <a:lnSpc>
                <a:spcPct val="120000"/>
              </a:lnSpc>
              <a:spcBef>
                <a:spcPts val="300"/>
              </a:spcBef>
            </a:pPr>
            <a:r>
              <a:rPr lang="fr-FR" sz="2800" b="1" spc="0" dirty="0" smtClean="0">
                <a:solidFill>
                  <a:srgbClr val="7030A0"/>
                </a:solidFill>
              </a:rPr>
              <a:t>présentations </a:t>
            </a:r>
            <a:r>
              <a:rPr lang="fr-FR" sz="2800" b="1" spc="0" dirty="0">
                <a:solidFill>
                  <a:srgbClr val="7030A0"/>
                </a:solidFill>
              </a:rPr>
              <a:t>générales</a:t>
            </a:r>
          </a:p>
          <a:p>
            <a:pPr marL="182563" indent="-96838">
              <a:lnSpc>
                <a:spcPct val="120000"/>
              </a:lnSpc>
              <a:spcBef>
                <a:spcPts val="300"/>
              </a:spcBef>
            </a:pPr>
            <a:r>
              <a:rPr lang="fr-FR" sz="1800" spc="0" dirty="0"/>
              <a:t>ABES. </a:t>
            </a:r>
            <a:r>
              <a:rPr lang="fr-FR" sz="1800" i="1" spc="0" dirty="0"/>
              <a:t>Présentation de IdRef version </a:t>
            </a:r>
            <a:r>
              <a:rPr lang="fr-FR" sz="1800" i="1" spc="0" dirty="0" smtClean="0"/>
              <a:t>2</a:t>
            </a:r>
            <a:r>
              <a:rPr lang="fr-FR" sz="1800" spc="0" dirty="0" smtClean="0"/>
              <a:t>. </a:t>
            </a:r>
            <a:r>
              <a:rPr lang="fr-FR" sz="1800" spc="0" dirty="0" err="1" smtClean="0"/>
              <a:t>J.e</a:t>
            </a:r>
            <a:r>
              <a:rPr lang="fr-FR" sz="1800" spc="0" dirty="0" smtClean="0"/>
              <a:t>-cours. 12/10/2017. [en ligne]. </a:t>
            </a:r>
            <a:r>
              <a:rPr lang="fr-FR" sz="1800" spc="0" dirty="0"/>
              <a:t>Disponible sur : </a:t>
            </a:r>
            <a:r>
              <a:rPr lang="fr-FR" sz="1800" spc="0" dirty="0">
                <a:hlinkClick r:id="rId7"/>
              </a:rPr>
              <a:t>http://</a:t>
            </a:r>
            <a:r>
              <a:rPr lang="fr-FR" sz="1800" spc="0" dirty="0" smtClean="0">
                <a:hlinkClick r:id="rId7"/>
              </a:rPr>
              <a:t>moodle.abes.fr/course/view.php?id=105</a:t>
            </a:r>
            <a:r>
              <a:rPr lang="fr-FR" sz="1800" spc="0" dirty="0" smtClean="0"/>
              <a:t>. </a:t>
            </a:r>
            <a:endParaRPr lang="fr-FR" sz="1800" spc="0" dirty="0"/>
          </a:p>
          <a:p>
            <a:pPr marL="182563" indent="-96838">
              <a:lnSpc>
                <a:spcPct val="120000"/>
              </a:lnSpc>
              <a:spcBef>
                <a:spcPts val="300"/>
              </a:spcBef>
            </a:pPr>
            <a:r>
              <a:rPr lang="fr-FR" sz="1800" spc="0" dirty="0" err="1" smtClean="0"/>
              <a:t>Anila</a:t>
            </a:r>
            <a:r>
              <a:rPr lang="fr-FR" sz="1800" spc="0" dirty="0" smtClean="0"/>
              <a:t> </a:t>
            </a:r>
            <a:r>
              <a:rPr lang="fr-FR" sz="1800" spc="0" dirty="0" err="1"/>
              <a:t>Angjeli</a:t>
            </a:r>
            <a:r>
              <a:rPr lang="fr-FR" sz="1800" spc="0" dirty="0"/>
              <a:t>. </a:t>
            </a:r>
            <a:r>
              <a:rPr lang="fr-FR" sz="1800" i="1" spc="0" dirty="0" err="1"/>
              <a:t>Managing</a:t>
            </a:r>
            <a:r>
              <a:rPr lang="fr-FR" sz="1800" i="1" spc="0" dirty="0"/>
              <a:t> </a:t>
            </a:r>
            <a:r>
              <a:rPr lang="fr-FR" sz="1800" i="1" spc="0" dirty="0" err="1"/>
              <a:t>identities</a:t>
            </a:r>
            <a:r>
              <a:rPr lang="fr-FR" sz="1800" i="1" spc="0" dirty="0"/>
              <a:t>: </a:t>
            </a:r>
            <a:r>
              <a:rPr lang="fr-FR" sz="1800" i="1" spc="0" dirty="0" err="1"/>
              <a:t>Interconnecting</a:t>
            </a:r>
            <a:r>
              <a:rPr lang="fr-FR" sz="1800" i="1" spc="0" dirty="0"/>
              <a:t> </a:t>
            </a:r>
            <a:r>
              <a:rPr lang="fr-FR" sz="1800" i="1" spc="0" dirty="0" err="1"/>
              <a:t>research</a:t>
            </a:r>
            <a:r>
              <a:rPr lang="fr-FR" sz="1800" i="1" spc="0" dirty="0"/>
              <a:t> and </a:t>
            </a:r>
            <a:r>
              <a:rPr lang="fr-FR" sz="1800" i="1" spc="0" dirty="0" err="1"/>
              <a:t>other</a:t>
            </a:r>
            <a:r>
              <a:rPr lang="fr-FR" sz="1800" i="1" spc="0" dirty="0"/>
              <a:t> </a:t>
            </a:r>
            <a:r>
              <a:rPr lang="fr-FR" sz="1800" i="1" spc="0" dirty="0" err="1"/>
              <a:t>domains</a:t>
            </a:r>
            <a:r>
              <a:rPr lang="fr-FR" sz="1800" spc="0" dirty="0"/>
              <a:t>. Journée </a:t>
            </a:r>
            <a:r>
              <a:rPr lang="fr-FR" sz="1800" i="1" spc="0" dirty="0"/>
              <a:t>Persistent </a:t>
            </a:r>
            <a:r>
              <a:rPr lang="fr-FR" sz="1800" i="1" spc="0" dirty="0" err="1"/>
              <a:t>Identifiers</a:t>
            </a:r>
            <a:r>
              <a:rPr lang="fr-FR" sz="1800" i="1" spc="0" dirty="0"/>
              <a:t>: </a:t>
            </a:r>
            <a:r>
              <a:rPr lang="fr-FR" sz="1800" i="1" spc="0" dirty="0" err="1"/>
              <a:t>Enabling</a:t>
            </a:r>
            <a:r>
              <a:rPr lang="fr-FR" sz="1800" i="1" spc="0" dirty="0"/>
              <a:t> Services for Data Intensive </a:t>
            </a:r>
            <a:r>
              <a:rPr lang="fr-FR" sz="1800" i="1" spc="0" dirty="0" err="1"/>
              <a:t>Research</a:t>
            </a:r>
            <a:r>
              <a:rPr lang="fr-FR" sz="1800" spc="0" dirty="0"/>
              <a:t>. Présentation. 21/09/2015. 8 p. [en ligne]. Disponible sur : https://</a:t>
            </a:r>
            <a:r>
              <a:rPr lang="fr-FR" sz="1800" spc="0" dirty="0" smtClean="0"/>
              <a:t>zenodo.org/record/31782.</a:t>
            </a:r>
            <a:endParaRPr lang="fr-FR" sz="1800" spc="0" dirty="0"/>
          </a:p>
          <a:p>
            <a:pPr marL="182563" indent="-96838">
              <a:lnSpc>
                <a:spcPct val="120000"/>
              </a:lnSpc>
              <a:spcBef>
                <a:spcPts val="300"/>
              </a:spcBef>
            </a:pPr>
            <a:r>
              <a:rPr lang="fr-FR" sz="1800" spc="0" dirty="0" smtClean="0"/>
              <a:t>« Autorités</a:t>
            </a:r>
            <a:r>
              <a:rPr lang="fr-FR" sz="1800" spc="0" dirty="0"/>
              <a:t>, identifiants, </a:t>
            </a:r>
            <a:r>
              <a:rPr lang="fr-FR" sz="1800" spc="0" dirty="0" smtClean="0"/>
              <a:t>entités. L’expansion </a:t>
            </a:r>
            <a:r>
              <a:rPr lang="fr-FR" sz="1800" spc="0" dirty="0"/>
              <a:t>des </a:t>
            </a:r>
            <a:r>
              <a:rPr lang="fr-FR" sz="1800" spc="0" dirty="0" smtClean="0"/>
              <a:t>référentiels ». Dossier spécial </a:t>
            </a:r>
            <a:r>
              <a:rPr lang="fr-FR" sz="1800" i="1" spc="0" dirty="0" smtClean="0"/>
              <a:t>Arabesques</a:t>
            </a:r>
            <a:r>
              <a:rPr lang="fr-FR" sz="1800" spc="0" dirty="0" smtClean="0"/>
              <a:t>. n°85. avril-mai-juin 2017. p. 4-21. [en ligne]. Disponible sur </a:t>
            </a:r>
            <a:r>
              <a:rPr lang="fr-FR" sz="1800" spc="0" dirty="0"/>
              <a:t>: </a:t>
            </a:r>
            <a:r>
              <a:rPr lang="fr-FR" sz="1800" spc="0" dirty="0">
                <a:hlinkClick r:id="rId8"/>
              </a:rPr>
              <a:t>http://</a:t>
            </a:r>
            <a:r>
              <a:rPr lang="fr-FR" sz="1800" spc="0" dirty="0" smtClean="0">
                <a:hlinkClick r:id="rId8"/>
              </a:rPr>
              <a:t>abes.fr/Publications-Evenements/Arabesques/Arabesques-n-85</a:t>
            </a:r>
            <a:r>
              <a:rPr lang="fr-FR" sz="1800" spc="0" dirty="0" smtClean="0"/>
              <a:t>. </a:t>
            </a:r>
            <a:endParaRPr lang="fr-FR" sz="1800" spc="0" dirty="0"/>
          </a:p>
          <a:p>
            <a:pPr marL="182563" indent="-96838">
              <a:lnSpc>
                <a:spcPct val="120000"/>
              </a:lnSpc>
              <a:spcBef>
                <a:spcPts val="300"/>
              </a:spcBef>
            </a:pPr>
            <a:r>
              <a:rPr lang="fr-FR" sz="1800" spc="0" dirty="0" smtClean="0"/>
              <a:t>Pascal </a:t>
            </a:r>
            <a:r>
              <a:rPr lang="fr-FR" sz="1800" spc="0" dirty="0"/>
              <a:t>Aventurier. </a:t>
            </a:r>
            <a:r>
              <a:rPr lang="fr-FR" sz="1800" i="1" spc="0" dirty="0" err="1"/>
              <a:t>ResearcherID</a:t>
            </a:r>
            <a:r>
              <a:rPr lang="fr-FR" sz="1800" i="1" spc="0" dirty="0"/>
              <a:t>, ORCID, </a:t>
            </a:r>
            <a:r>
              <a:rPr lang="fr-FR" sz="1800" i="1" spc="0" dirty="0" err="1"/>
              <a:t>IdHAL</a:t>
            </a:r>
            <a:r>
              <a:rPr lang="fr-FR" sz="1800" i="1" spc="0" dirty="0"/>
              <a:t> : enjeux et perspectives des identifiants chercheurs</a:t>
            </a:r>
            <a:r>
              <a:rPr lang="fr-FR" sz="1800" spc="0" dirty="0" smtClean="0"/>
              <a:t>. Présentation, URFIST de Paris, 18/03/2016. 122 p. [en ligne]. </a:t>
            </a:r>
            <a:r>
              <a:rPr lang="fr-FR" sz="1800" spc="0" dirty="0"/>
              <a:t>Disponible sur : </a:t>
            </a:r>
            <a:r>
              <a:rPr lang="fr-FR" sz="1800" spc="0" dirty="0">
                <a:hlinkClick r:id="rId9"/>
              </a:rPr>
              <a:t>https://</a:t>
            </a:r>
            <a:r>
              <a:rPr lang="fr-FR" sz="1800" spc="0" dirty="0" smtClean="0">
                <a:hlinkClick r:id="rId9"/>
              </a:rPr>
              <a:t>hal.archives-ouvertes.fr/cel-01314562</a:t>
            </a:r>
            <a:r>
              <a:rPr lang="fr-FR" sz="1800" spc="0" dirty="0" smtClean="0"/>
              <a:t>. </a:t>
            </a:r>
            <a:endParaRPr lang="fr-FR" sz="1800" spc="0" dirty="0"/>
          </a:p>
          <a:p>
            <a:pPr marL="182563" indent="-96838">
              <a:lnSpc>
                <a:spcPct val="120000"/>
              </a:lnSpc>
              <a:spcBef>
                <a:spcPts val="300"/>
              </a:spcBef>
            </a:pPr>
            <a:r>
              <a:rPr lang="en-US" sz="1800" spc="0" dirty="0"/>
              <a:t>BnF. </a:t>
            </a:r>
            <a:r>
              <a:rPr lang="fr-FR" sz="1800" spc="0" dirty="0"/>
              <a:t>« </a:t>
            </a:r>
            <a:r>
              <a:rPr lang="en-US" sz="1800" spc="0" dirty="0" smtClean="0"/>
              <a:t>ISNI </a:t>
            </a:r>
            <a:r>
              <a:rPr lang="en-US" sz="1800" spc="0" dirty="0"/>
              <a:t>(International Standard Name Identifier</a:t>
            </a:r>
            <a:r>
              <a:rPr lang="en-US" sz="1800" spc="0" dirty="0" smtClean="0"/>
              <a:t>)</a:t>
            </a:r>
            <a:r>
              <a:rPr lang="fr-FR" sz="1800" spc="0" dirty="0"/>
              <a:t> »</a:t>
            </a:r>
            <a:r>
              <a:rPr lang="en-US" sz="1800" spc="0" dirty="0" smtClean="0"/>
              <a:t>. </a:t>
            </a:r>
            <a:r>
              <a:rPr lang="en-US" sz="1800" i="1" spc="0" dirty="0" smtClean="0"/>
              <a:t>Site de la </a:t>
            </a:r>
            <a:r>
              <a:rPr lang="en-US" sz="1800" i="1" spc="0" dirty="0" err="1" smtClean="0"/>
              <a:t>BbF</a:t>
            </a:r>
            <a:r>
              <a:rPr lang="en-US" sz="1800" i="1" spc="0" dirty="0" smtClean="0"/>
              <a:t>.</a:t>
            </a:r>
            <a:r>
              <a:rPr lang="en-US" sz="1800" spc="0" dirty="0" smtClean="0"/>
              <a:t> [</a:t>
            </a:r>
            <a:r>
              <a:rPr lang="en-US" sz="1800" spc="0" dirty="0" err="1" smtClean="0"/>
              <a:t>en</a:t>
            </a:r>
            <a:r>
              <a:rPr lang="en-US" sz="1800" spc="0" dirty="0" smtClean="0"/>
              <a:t> </a:t>
            </a:r>
            <a:r>
              <a:rPr lang="en-US" sz="1800" spc="0" dirty="0" err="1" smtClean="0"/>
              <a:t>ligne</a:t>
            </a:r>
            <a:r>
              <a:rPr lang="en-US" sz="1800" spc="0" dirty="0" smtClean="0"/>
              <a:t>]. </a:t>
            </a:r>
            <a:r>
              <a:rPr lang="en-US" sz="1800" spc="0" dirty="0" err="1" smtClean="0"/>
              <a:t>Disponible</a:t>
            </a:r>
            <a:r>
              <a:rPr lang="en-US" sz="1800" spc="0" dirty="0" smtClean="0"/>
              <a:t> sur </a:t>
            </a:r>
            <a:r>
              <a:rPr lang="en-US" sz="1800" spc="0" dirty="0"/>
              <a:t>: </a:t>
            </a:r>
            <a:r>
              <a:rPr lang="en-US" sz="1800" spc="0" dirty="0">
                <a:hlinkClick r:id="rId10"/>
              </a:rPr>
              <a:t>http://</a:t>
            </a:r>
            <a:r>
              <a:rPr lang="en-US" sz="1800" spc="0" dirty="0" smtClean="0">
                <a:hlinkClick r:id="rId10"/>
              </a:rPr>
              <a:t>www.bnf.fr/fr/professionnels/isni_informer.html</a:t>
            </a:r>
            <a:r>
              <a:rPr lang="en-US" sz="1800" spc="0" dirty="0" smtClean="0"/>
              <a:t>. </a:t>
            </a:r>
            <a:endParaRPr lang="en-US" sz="1800" spc="0" dirty="0"/>
          </a:p>
          <a:p>
            <a:pPr marL="182563" indent="-96838">
              <a:lnSpc>
                <a:spcPct val="120000"/>
              </a:lnSpc>
              <a:spcBef>
                <a:spcPts val="300"/>
              </a:spcBef>
            </a:pPr>
            <a:r>
              <a:rPr lang="en-US" sz="1800" spc="0" dirty="0" smtClean="0"/>
              <a:t>Josh </a:t>
            </a:r>
            <a:r>
              <a:rPr lang="en-US" sz="1800" spc="0" dirty="0"/>
              <a:t>Brown. </a:t>
            </a:r>
            <a:r>
              <a:rPr lang="fr-FR" sz="1800" i="1" spc="0" dirty="0" smtClean="0"/>
              <a:t>An </a:t>
            </a:r>
            <a:r>
              <a:rPr lang="fr-FR" sz="1800" i="1" spc="0" dirty="0"/>
              <a:t>ORCID Update. </a:t>
            </a:r>
            <a:r>
              <a:rPr lang="fr-FR" sz="1800" spc="0" dirty="0" smtClean="0"/>
              <a:t>Rencontre</a:t>
            </a:r>
            <a:r>
              <a:rPr lang="fr-FR" sz="1800" i="1" spc="0" dirty="0" smtClean="0"/>
              <a:t> </a:t>
            </a:r>
            <a:r>
              <a:rPr lang="fr-FR" sz="1800" spc="0" dirty="0" smtClean="0"/>
              <a:t>ABES-ORCID, </a:t>
            </a:r>
            <a:r>
              <a:rPr lang="fr-FR" sz="1800" spc="0" dirty="0"/>
              <a:t>Montpellier, 26/08/2015. </a:t>
            </a:r>
            <a:r>
              <a:rPr lang="fr-FR" sz="1800" spc="0" dirty="0" smtClean="0"/>
              <a:t>28 p. </a:t>
            </a:r>
            <a:r>
              <a:rPr lang="fr-FR" sz="1800" spc="0" dirty="0"/>
              <a:t>[en ligne]. Disponible sur : </a:t>
            </a:r>
            <a:r>
              <a:rPr lang="fr-FR" sz="1800" spc="0" dirty="0">
                <a:hlinkClick r:id="rId11"/>
              </a:rPr>
              <a:t>https://fil.abes.fr/2015/09/15/rencontre-orcid-abes-autour-didref</a:t>
            </a:r>
            <a:r>
              <a:rPr lang="fr-FR" sz="1800" spc="0" dirty="0" smtClean="0">
                <a:hlinkClick r:id="rId11"/>
              </a:rPr>
              <a:t>/</a:t>
            </a:r>
            <a:r>
              <a:rPr lang="fr-FR" sz="1800" spc="0" dirty="0" smtClean="0"/>
              <a:t>. </a:t>
            </a:r>
          </a:p>
          <a:p>
            <a:pPr marL="182563" indent="-96838">
              <a:lnSpc>
                <a:spcPct val="120000"/>
              </a:lnSpc>
              <a:spcBef>
                <a:spcPts val="300"/>
              </a:spcBef>
            </a:pPr>
            <a:r>
              <a:rPr lang="en-US" sz="1800" i="1" spc="0" dirty="0" smtClean="0"/>
              <a:t>--. ORCID : an introduction</a:t>
            </a:r>
            <a:r>
              <a:rPr lang="en-US" sz="1800" spc="0" dirty="0" smtClean="0"/>
              <a:t>. ORCID DE workshop, 25/10/2016. </a:t>
            </a:r>
            <a:r>
              <a:rPr lang="en-US" sz="1800" spc="0" dirty="0" err="1" smtClean="0"/>
              <a:t>Présentation</a:t>
            </a:r>
            <a:r>
              <a:rPr lang="en-US" sz="1800" spc="0" dirty="0" smtClean="0"/>
              <a:t>, 31 p. [</a:t>
            </a:r>
            <a:r>
              <a:rPr lang="en-US" sz="1800" spc="0" dirty="0" err="1" smtClean="0"/>
              <a:t>en</a:t>
            </a:r>
            <a:r>
              <a:rPr lang="en-US" sz="1800" spc="0" dirty="0" smtClean="0"/>
              <a:t> </a:t>
            </a:r>
            <a:r>
              <a:rPr lang="en-US" sz="1800" spc="0" dirty="0" err="1" smtClean="0"/>
              <a:t>ligne</a:t>
            </a:r>
            <a:r>
              <a:rPr lang="en-US" sz="1800" spc="0" dirty="0" smtClean="0"/>
              <a:t>]. </a:t>
            </a:r>
            <a:r>
              <a:rPr lang="en-US" sz="1800" spc="0" dirty="0" err="1" smtClean="0"/>
              <a:t>Disponible</a:t>
            </a:r>
            <a:r>
              <a:rPr lang="en-US" sz="1800" spc="0" dirty="0"/>
              <a:t> sur : </a:t>
            </a:r>
            <a:r>
              <a:rPr lang="en-US" sz="1800" spc="0" dirty="0">
                <a:hlinkClick r:id="rId12"/>
              </a:rPr>
              <a:t>https://</a:t>
            </a:r>
            <a:r>
              <a:rPr lang="en-US" sz="1800" spc="0" dirty="0" smtClean="0">
                <a:hlinkClick r:id="rId12"/>
              </a:rPr>
              <a:t>zenodo.org/record/163564/files/20161025_Brown_ORCID%20DE.pdf</a:t>
            </a:r>
            <a:r>
              <a:rPr lang="en-US" sz="1800" spc="0" dirty="0" smtClean="0"/>
              <a:t>. </a:t>
            </a:r>
          </a:p>
          <a:p>
            <a:pPr marL="182563" indent="-96838">
              <a:lnSpc>
                <a:spcPct val="120000"/>
              </a:lnSpc>
              <a:spcBef>
                <a:spcPts val="300"/>
              </a:spcBef>
            </a:pPr>
            <a:r>
              <a:rPr lang="en-US" sz="1800" i="1" spc="0" dirty="0" smtClean="0"/>
              <a:t>--. ORCID and researcher identification..</a:t>
            </a:r>
            <a:r>
              <a:rPr lang="en-US" sz="1800" spc="0" dirty="0" smtClean="0"/>
              <a:t> Aries </a:t>
            </a:r>
            <a:r>
              <a:rPr lang="en-US" sz="1800" spc="0" dirty="0" err="1" smtClean="0"/>
              <a:t>Eemug</a:t>
            </a:r>
            <a:r>
              <a:rPr lang="en-US" sz="1800" spc="0" dirty="0" smtClean="0"/>
              <a:t>. 12/01/2017. </a:t>
            </a:r>
            <a:r>
              <a:rPr lang="en-US" sz="1800" spc="0" dirty="0" err="1" smtClean="0"/>
              <a:t>Présentation</a:t>
            </a:r>
            <a:r>
              <a:rPr lang="en-US" sz="1800" spc="0" dirty="0" smtClean="0"/>
              <a:t>, 26 p.[</a:t>
            </a:r>
            <a:r>
              <a:rPr lang="en-US" sz="1800" spc="0" dirty="0" err="1" smtClean="0"/>
              <a:t>en</a:t>
            </a:r>
            <a:r>
              <a:rPr lang="en-US" sz="1800" spc="0" dirty="0" smtClean="0"/>
              <a:t> </a:t>
            </a:r>
            <a:r>
              <a:rPr lang="en-US" sz="1800" spc="0" dirty="0" err="1" smtClean="0"/>
              <a:t>ligne</a:t>
            </a:r>
            <a:r>
              <a:rPr lang="en-US" sz="1800" spc="0" dirty="0" smtClean="0"/>
              <a:t>]. </a:t>
            </a:r>
            <a:r>
              <a:rPr lang="en-US" sz="1800" spc="0" dirty="0" err="1" smtClean="0"/>
              <a:t>Disponible</a:t>
            </a:r>
            <a:r>
              <a:rPr lang="en-US" sz="1800" spc="0" dirty="0"/>
              <a:t> sur : </a:t>
            </a:r>
            <a:r>
              <a:rPr lang="en-US" sz="1800" spc="0" dirty="0">
                <a:hlinkClick r:id="rId13"/>
              </a:rPr>
              <a:t>http://</a:t>
            </a:r>
            <a:r>
              <a:rPr lang="en-US" sz="1800" spc="0" dirty="0" smtClean="0">
                <a:hlinkClick r:id="rId13"/>
              </a:rPr>
              <a:t>www.ariessys.com/wp-content/uploads/ORCID_Use_Cases_JB.pdf</a:t>
            </a:r>
            <a:r>
              <a:rPr lang="en-US" sz="1800" spc="0" dirty="0" smtClean="0"/>
              <a:t>. </a:t>
            </a:r>
          </a:p>
          <a:p>
            <a:pPr marL="182563" indent="-96838">
              <a:lnSpc>
                <a:spcPct val="120000"/>
              </a:lnSpc>
              <a:spcBef>
                <a:spcPts val="300"/>
              </a:spcBef>
            </a:pPr>
            <a:r>
              <a:rPr lang="en-US" sz="1800" i="1" spc="0" dirty="0" smtClean="0"/>
              <a:t>--. ORCID </a:t>
            </a:r>
            <a:r>
              <a:rPr lang="en-US" sz="1800" i="1" spc="0" dirty="0" err="1"/>
              <a:t>iDs</a:t>
            </a:r>
            <a:r>
              <a:rPr lang="en-US" sz="1800" i="1" spc="0" dirty="0"/>
              <a:t>: connecting researchers to their research data.</a:t>
            </a:r>
            <a:r>
              <a:rPr lang="en-US" sz="1800" spc="0" dirty="0"/>
              <a:t> </a:t>
            </a:r>
            <a:r>
              <a:rPr lang="en-US" sz="1800" spc="0" dirty="0" err="1"/>
              <a:t>Journée</a:t>
            </a:r>
            <a:r>
              <a:rPr lang="en-US" sz="1800" spc="0" dirty="0"/>
              <a:t> </a:t>
            </a:r>
            <a:r>
              <a:rPr lang="en-US" sz="1800" i="1" spc="0" dirty="0"/>
              <a:t>Open research data: the future of science</a:t>
            </a:r>
            <a:r>
              <a:rPr lang="en-US" sz="1800" spc="0" dirty="0"/>
              <a:t>, EPFL, 28/10/2014. </a:t>
            </a:r>
            <a:r>
              <a:rPr lang="en-US" sz="1800" spc="0" dirty="0" err="1"/>
              <a:t>Présentation</a:t>
            </a:r>
            <a:r>
              <a:rPr lang="en-US" sz="1800" spc="0" dirty="0"/>
              <a:t>. 36 p</a:t>
            </a:r>
            <a:r>
              <a:rPr lang="en-US" sz="1800" spc="0" dirty="0" smtClean="0"/>
              <a:t>.</a:t>
            </a:r>
          </a:p>
          <a:p>
            <a:pPr marL="182563" indent="-96838">
              <a:lnSpc>
                <a:spcPct val="120000"/>
              </a:lnSpc>
              <a:spcBef>
                <a:spcPts val="300"/>
              </a:spcBef>
            </a:pPr>
            <a:r>
              <a:rPr lang="fr-FR" sz="1800" spc="0" dirty="0"/>
              <a:t>Laurent Capelli. </a:t>
            </a:r>
            <a:r>
              <a:rPr lang="fr-FR" sz="1800" i="1" spc="0" dirty="0"/>
              <a:t>Les référentiels dans HAL. </a:t>
            </a:r>
            <a:r>
              <a:rPr lang="fr-FR" sz="1800" i="1" spc="0" dirty="0" smtClean="0"/>
              <a:t>In Journée </a:t>
            </a:r>
            <a:r>
              <a:rPr lang="fr-FR" sz="1800" i="1" spc="0" dirty="0"/>
              <a:t>référentiels Couperin : pour une meilleure visibilité de la recherche. </a:t>
            </a:r>
            <a:r>
              <a:rPr lang="fr-FR" sz="1800" spc="0" dirty="0"/>
              <a:t>Paris, 3/07/2015. Présentation. 27 p. [en ligne]. Disponible sur : </a:t>
            </a:r>
            <a:r>
              <a:rPr lang="fr-FR" sz="1800" spc="0" dirty="0">
                <a:hlinkClick r:id="rId14"/>
              </a:rPr>
              <a:t>https://</a:t>
            </a:r>
            <a:r>
              <a:rPr lang="fr-FR" sz="1800" spc="0" dirty="0" smtClean="0">
                <a:hlinkClick r:id="rId14"/>
              </a:rPr>
              <a:t>jref2015.sciencesconf.org/data/pages/jref2015_CCSD</a:t>
            </a:r>
            <a:r>
              <a:rPr lang="fr-FR" sz="1800" spc="0" dirty="0" smtClean="0"/>
              <a:t>. </a:t>
            </a:r>
            <a:endParaRPr lang="en-US" sz="1800" spc="0" dirty="0"/>
          </a:p>
          <a:p>
            <a:pPr marL="182563" indent="-96838">
              <a:lnSpc>
                <a:spcPct val="120000"/>
              </a:lnSpc>
              <a:spcBef>
                <a:spcPts val="300"/>
              </a:spcBef>
            </a:pPr>
            <a:r>
              <a:rPr lang="fr-FR" sz="1800" spc="0" dirty="0" smtClean="0"/>
              <a:t>EPRIST</a:t>
            </a:r>
            <a:r>
              <a:rPr lang="fr-FR" sz="1800" spc="0" dirty="0"/>
              <a:t>. </a:t>
            </a:r>
            <a:r>
              <a:rPr lang="fr-FR" sz="1800" i="1" spc="0" dirty="0"/>
              <a:t>ORCID </a:t>
            </a:r>
            <a:r>
              <a:rPr lang="fr-FR" sz="1800" i="1" spc="0" dirty="0" smtClean="0"/>
              <a:t>en bref</a:t>
            </a:r>
            <a:r>
              <a:rPr lang="fr-FR" sz="1800" spc="0" dirty="0" smtClean="0"/>
              <a:t>. 2017. 4 p. [en ligne]. </a:t>
            </a:r>
            <a:r>
              <a:rPr lang="fr-FR" sz="1800" spc="0" dirty="0"/>
              <a:t>Disponible sur : </a:t>
            </a:r>
            <a:r>
              <a:rPr lang="fr-FR" sz="1800" spc="0" dirty="0">
                <a:hlinkClick r:id="rId15"/>
              </a:rPr>
              <a:t>http://</a:t>
            </a:r>
            <a:r>
              <a:rPr lang="fr-FR" sz="1800" spc="0" dirty="0" smtClean="0">
                <a:hlinkClick r:id="rId15"/>
              </a:rPr>
              <a:t>www.eprist.fr/wp-content/uploads/2017/01/EPRIST-ORCIDenbref.pdf</a:t>
            </a:r>
            <a:r>
              <a:rPr lang="fr-FR" sz="1800" spc="0" dirty="0" smtClean="0"/>
              <a:t>. </a:t>
            </a:r>
            <a:endParaRPr lang="fr-FR" sz="1800" spc="0" dirty="0"/>
          </a:p>
          <a:p>
            <a:pPr marL="182563" indent="-96838">
              <a:lnSpc>
                <a:spcPct val="120000"/>
              </a:lnSpc>
              <a:spcBef>
                <a:spcPts val="300"/>
              </a:spcBef>
            </a:pPr>
            <a:r>
              <a:rPr lang="fr-FR" sz="1800" spc="0" dirty="0" smtClean="0"/>
              <a:t>Frédérique </a:t>
            </a:r>
            <a:r>
              <a:rPr lang="fr-FR" sz="1800" spc="0" dirty="0" err="1"/>
              <a:t>Flamerie</a:t>
            </a:r>
            <a:r>
              <a:rPr lang="fr-FR" sz="1800" spc="0" dirty="0"/>
              <a:t>. </a:t>
            </a:r>
            <a:r>
              <a:rPr lang="fr-FR" sz="1800" i="1" spc="0" dirty="0" err="1"/>
              <a:t>ResearcherID</a:t>
            </a:r>
            <a:r>
              <a:rPr lang="fr-FR" sz="1800" i="1" spc="0" dirty="0"/>
              <a:t>, </a:t>
            </a:r>
            <a:r>
              <a:rPr lang="fr-FR" sz="1800" i="1" spc="0" dirty="0" err="1"/>
              <a:t>ResearchGate</a:t>
            </a:r>
            <a:r>
              <a:rPr lang="fr-FR" sz="1800" i="1" spc="0" dirty="0"/>
              <a:t>, etc. : quels outils pour votre profil chercheur (page web, liste de publications, etc.)? </a:t>
            </a:r>
            <a:r>
              <a:rPr lang="fr-FR" sz="1800" spc="0" dirty="0" smtClean="0"/>
              <a:t>Présentation, 11/01/2016. 47 p. [en ligne]. </a:t>
            </a:r>
            <a:r>
              <a:rPr lang="fr-FR" sz="1800" spc="0" dirty="0"/>
              <a:t>Disponible sur : </a:t>
            </a:r>
            <a:r>
              <a:rPr lang="fr-FR" sz="1800" spc="0" dirty="0">
                <a:hlinkClick r:id="rId16"/>
              </a:rPr>
              <a:t>https://</a:t>
            </a:r>
            <a:r>
              <a:rPr lang="fr-FR" sz="1800" spc="0" dirty="0" smtClean="0">
                <a:hlinkClick r:id="rId16"/>
              </a:rPr>
              <a:t>fr.slideshare.net/BUPMCformD/midi-biblio-14listepubli</a:t>
            </a:r>
            <a:r>
              <a:rPr lang="fr-FR" sz="1800" spc="0" dirty="0" smtClean="0"/>
              <a:t>. </a:t>
            </a:r>
            <a:endParaRPr lang="fr-FR" sz="1800" spc="0" dirty="0"/>
          </a:p>
          <a:p>
            <a:pPr marL="182563" indent="-96838">
              <a:lnSpc>
                <a:spcPct val="120000"/>
              </a:lnSpc>
              <a:spcBef>
                <a:spcPts val="300"/>
              </a:spcBef>
            </a:pPr>
            <a:r>
              <a:rPr lang="fr-FR" sz="1800" spc="0" dirty="0" smtClean="0"/>
              <a:t>Dominique Fournier. </a:t>
            </a:r>
            <a:r>
              <a:rPr lang="fr-FR" sz="1800" i="1" spc="0" dirty="0" smtClean="0"/>
              <a:t>Enjeux de l’identification des auteurs et solutions actuelles. </a:t>
            </a:r>
            <a:r>
              <a:rPr lang="fr-FR" sz="1800" spc="0" dirty="0" smtClean="0"/>
              <a:t> Journée URFIST de Bordeaux, </a:t>
            </a:r>
            <a:r>
              <a:rPr lang="fr-FR" sz="1800" i="1" spc="0" dirty="0" smtClean="0"/>
              <a:t>L’identité du publiant à l’épreuve du numérique,</a:t>
            </a:r>
            <a:r>
              <a:rPr lang="fr-FR" sz="1800" spc="0" dirty="0" smtClean="0"/>
              <a:t> Bordeaux, 16/06/2015. Présentation, 54 p. [en ligne]. Disponible sur : </a:t>
            </a:r>
            <a:r>
              <a:rPr lang="fr-FR" sz="1800" spc="0" dirty="0" smtClean="0">
                <a:hlinkClick r:id="rId17"/>
              </a:rPr>
              <a:t>http://weburfist.univ-bordeaux.fr/wp-content/uploads/2015/10/20150616_FOURNIER_URFIST-ID-AUTEURS.pdf</a:t>
            </a:r>
            <a:r>
              <a:rPr lang="fr-FR" sz="1800" spc="0" dirty="0" smtClean="0"/>
              <a:t>.</a:t>
            </a:r>
          </a:p>
          <a:p>
            <a:pPr marL="182563" indent="-96838">
              <a:lnSpc>
                <a:spcPct val="120000"/>
              </a:lnSpc>
              <a:spcBef>
                <a:spcPts val="300"/>
              </a:spcBef>
            </a:pPr>
            <a:r>
              <a:rPr lang="fr-FR" sz="1800" i="1" spc="0" dirty="0" smtClean="0"/>
              <a:t>Identifiants : ISBN, ISTC, ISNI et quelques autres</a:t>
            </a:r>
            <a:r>
              <a:rPr lang="fr-FR" sz="1800" spc="0" dirty="0" smtClean="0"/>
              <a:t>. SNE, Groupe Normes et standards. Atelier, 17/06/2015. [en ligne]. </a:t>
            </a:r>
            <a:r>
              <a:rPr lang="fr-FR" sz="1800" spc="0" dirty="0"/>
              <a:t>Disponible sur : </a:t>
            </a:r>
            <a:r>
              <a:rPr lang="fr-FR" sz="1800" spc="0" dirty="0">
                <a:hlinkClick r:id="rId18"/>
              </a:rPr>
              <a:t>http://</a:t>
            </a:r>
            <a:r>
              <a:rPr lang="fr-FR" sz="1800" spc="0" dirty="0" smtClean="0">
                <a:hlinkClick r:id="rId18"/>
              </a:rPr>
              <a:t>www.sne.fr/wp-content/uploads/2014/07/SNE_Atelier-NetS_Identifiants_juin2015.pdf</a:t>
            </a:r>
            <a:r>
              <a:rPr lang="fr-FR" sz="1800" spc="0" dirty="0" smtClean="0"/>
              <a:t>. </a:t>
            </a:r>
            <a:endParaRPr lang="fr-FR" sz="1800" i="1" spc="0" dirty="0" smtClean="0"/>
          </a:p>
          <a:p>
            <a:pPr marL="182563" indent="-96838">
              <a:lnSpc>
                <a:spcPct val="120000"/>
              </a:lnSpc>
              <a:spcBef>
                <a:spcPts val="300"/>
              </a:spcBef>
            </a:pPr>
            <a:r>
              <a:rPr lang="fr-FR" sz="1800" spc="0" dirty="0"/>
              <a:t>Bénédicte </a:t>
            </a:r>
            <a:r>
              <a:rPr lang="fr-FR" sz="1800" spc="0" dirty="0" err="1" smtClean="0"/>
              <a:t>Kuntziger</a:t>
            </a:r>
            <a:r>
              <a:rPr lang="fr-FR" sz="1800" spc="0" dirty="0"/>
              <a:t>. </a:t>
            </a:r>
            <a:r>
              <a:rPr lang="fr-FR" sz="1800" i="1" spc="0" dirty="0" smtClean="0"/>
              <a:t>L’</a:t>
            </a:r>
            <a:r>
              <a:rPr lang="fr-FR" sz="1800" i="1" spc="0" dirty="0" err="1" smtClean="0"/>
              <a:t>IdHAL</a:t>
            </a:r>
            <a:r>
              <a:rPr lang="fr-FR" sz="1800" i="1" spc="0" dirty="0"/>
              <a:t>, un service à forte valeur ajoutée pour le </a:t>
            </a:r>
            <a:r>
              <a:rPr lang="fr-FR" sz="1800" i="1" spc="0" dirty="0" smtClean="0"/>
              <a:t>chercheur. </a:t>
            </a:r>
            <a:r>
              <a:rPr lang="fr-FR" sz="1800" spc="0" dirty="0"/>
              <a:t>Journée URFIST de Bordeaux, </a:t>
            </a:r>
            <a:r>
              <a:rPr lang="fr-FR" sz="1800" i="1" spc="0" dirty="0"/>
              <a:t>L’identité du publiant à l’épreuve du numérique,</a:t>
            </a:r>
            <a:r>
              <a:rPr lang="fr-FR" sz="1800" spc="0" dirty="0"/>
              <a:t> Bordeaux, 16/06/2015. Présentation, </a:t>
            </a:r>
            <a:r>
              <a:rPr lang="fr-FR" sz="1800" spc="0" dirty="0" smtClean="0"/>
              <a:t>42 </a:t>
            </a:r>
            <a:r>
              <a:rPr lang="fr-FR" sz="1800" spc="0" dirty="0"/>
              <a:t>p. [en ligne]. Disponible sur </a:t>
            </a:r>
            <a:r>
              <a:rPr lang="fr-FR" sz="1800" spc="0" dirty="0" smtClean="0"/>
              <a:t>: </a:t>
            </a:r>
            <a:r>
              <a:rPr lang="fr-FR" sz="1800" spc="0" dirty="0" smtClean="0">
                <a:hlinkClick r:id="rId19"/>
              </a:rPr>
              <a:t>http://weburfist.univ-bordeaux.fr/wp-content/uploads/2015/10/20150616_KUNTZIGER_URFIST_IdHAL.pdf</a:t>
            </a:r>
            <a:r>
              <a:rPr lang="fr-FR" sz="1800" spc="0" dirty="0" smtClean="0"/>
              <a:t>.</a:t>
            </a:r>
          </a:p>
        </p:txBody>
      </p:sp>
      <p:sp>
        <p:nvSpPr>
          <p:cNvPr id="3" name="Titre 2"/>
          <p:cNvSpPr>
            <a:spLocks noGrp="1"/>
          </p:cNvSpPr>
          <p:nvPr>
            <p:ph type="title"/>
          </p:nvPr>
        </p:nvSpPr>
        <p:spPr/>
        <p:txBody>
          <a:bodyPr/>
          <a:lstStyle/>
          <a:p>
            <a:r>
              <a:rPr lang="fr-FR" smtClean="0"/>
              <a:t>Présentation des identifiants</a:t>
            </a:r>
            <a:endParaRPr lang="fr-FR"/>
          </a:p>
        </p:txBody>
      </p:sp>
      <p:sp>
        <p:nvSpPr>
          <p:cNvPr id="4" name="Étoile à 5 branches 3"/>
          <p:cNvSpPr/>
          <p:nvPr/>
        </p:nvSpPr>
        <p:spPr>
          <a:xfrm>
            <a:off x="352877" y="1262002"/>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p:nvPr/>
        </p:nvSpPr>
        <p:spPr>
          <a:xfrm>
            <a:off x="352877" y="1707251"/>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p:nvPr/>
        </p:nvSpPr>
        <p:spPr>
          <a:xfrm>
            <a:off x="348071" y="3247568"/>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à 5 branches 6"/>
          <p:cNvSpPr/>
          <p:nvPr/>
        </p:nvSpPr>
        <p:spPr>
          <a:xfrm>
            <a:off x="352877" y="5005918"/>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8608130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7"/>
            <a:ext cx="8193133" cy="5621209"/>
          </a:xfrm>
        </p:spPr>
        <p:txBody>
          <a:bodyPr>
            <a:normAutofit fontScale="55000" lnSpcReduction="20000"/>
          </a:bodyPr>
          <a:lstStyle/>
          <a:p>
            <a:pPr marL="182563" indent="-96838">
              <a:lnSpc>
                <a:spcPct val="120000"/>
              </a:lnSpc>
              <a:spcBef>
                <a:spcPts val="300"/>
              </a:spcBef>
            </a:pPr>
            <a:r>
              <a:rPr lang="fr-FR" sz="1400" spc="0" dirty="0"/>
              <a:t>David </a:t>
            </a:r>
            <a:r>
              <a:rPr lang="fr-FR" sz="1400" spc="0" dirty="0" err="1"/>
              <a:t>Larousserie</a:t>
            </a:r>
            <a:r>
              <a:rPr lang="fr-FR" sz="1400" spc="0" dirty="0"/>
              <a:t>. « Base de données : les chercheurs sont des numéros ».  </a:t>
            </a:r>
            <a:r>
              <a:rPr lang="fr-FR" sz="1400" i="1" spc="0" dirty="0"/>
              <a:t>Le Monde Sciences et techno</a:t>
            </a:r>
            <a:r>
              <a:rPr lang="fr-FR" sz="1400" spc="0" dirty="0"/>
              <a:t>. 30/11/2015. [en ligne]. Disponible sur : </a:t>
            </a:r>
            <a:r>
              <a:rPr lang="fr-FR" sz="1400" spc="0" dirty="0">
                <a:hlinkClick r:id="rId3"/>
              </a:rPr>
              <a:t>http://www.lemonde.fr/sciences/article/2015/11/30/base-de-donnees-les-chercheurs-sont-des-numeros_4820731_1650684.html</a:t>
            </a:r>
            <a:r>
              <a:rPr lang="fr-FR" sz="1400" spc="0" dirty="0"/>
              <a:t>.  </a:t>
            </a:r>
          </a:p>
          <a:p>
            <a:pPr marL="182563" indent="-96838">
              <a:lnSpc>
                <a:spcPct val="120000"/>
              </a:lnSpc>
              <a:spcBef>
                <a:spcPts val="300"/>
              </a:spcBef>
            </a:pPr>
            <a:r>
              <a:rPr lang="fr-FR" sz="1300" spc="0" dirty="0" smtClean="0"/>
              <a:t>Diane </a:t>
            </a:r>
            <a:r>
              <a:rPr lang="fr-FR" sz="1300" spc="0" dirty="0"/>
              <a:t>Le </a:t>
            </a:r>
            <a:r>
              <a:rPr lang="fr-FR" sz="1300" spc="0" dirty="0" err="1"/>
              <a:t>Hénaff</a:t>
            </a:r>
            <a:r>
              <a:rPr lang="fr-FR" sz="1300" spc="0" dirty="0"/>
              <a:t>, Anne-Sophie Grenier et Dominique Fournier. « ORCID – http://orcid.org. L’identifiant chercheur incontournable ». </a:t>
            </a:r>
            <a:r>
              <a:rPr lang="fr-FR" sz="1300" i="1" spc="0" dirty="0" err="1"/>
              <a:t>Actitv’IST</a:t>
            </a:r>
            <a:r>
              <a:rPr lang="fr-FR" sz="1300" i="1" spc="0" dirty="0"/>
              <a:t>.</a:t>
            </a:r>
            <a:r>
              <a:rPr lang="fr-FR" sz="1300" spc="0" dirty="0"/>
              <a:t> n°2, 01/2017.  2 p. [en ligne]. Disponible sur : </a:t>
            </a:r>
            <a:r>
              <a:rPr lang="fr-FR" sz="1300" spc="0" dirty="0">
                <a:hlinkClick r:id="rId4"/>
              </a:rPr>
              <a:t>http://prodinra.inra.fr/?locale=fr#!ConsultNotice:387601</a:t>
            </a:r>
            <a:r>
              <a:rPr lang="fr-FR" sz="1300" spc="0" dirty="0"/>
              <a:t>. </a:t>
            </a:r>
          </a:p>
          <a:p>
            <a:pPr marL="182563" indent="-96838">
              <a:lnSpc>
                <a:spcPct val="120000"/>
              </a:lnSpc>
              <a:spcBef>
                <a:spcPts val="300"/>
              </a:spcBef>
            </a:pPr>
            <a:r>
              <a:rPr lang="fr-FR" sz="1300" spc="0" dirty="0"/>
              <a:t>Agnès </a:t>
            </a:r>
            <a:r>
              <a:rPr lang="fr-FR" sz="1300" spc="0" dirty="0" err="1"/>
              <a:t>Magron</a:t>
            </a:r>
            <a:r>
              <a:rPr lang="fr-FR" sz="1300" spc="0" dirty="0"/>
              <a:t>. </a:t>
            </a:r>
            <a:r>
              <a:rPr lang="fr-FR" sz="1300" i="1" spc="0" dirty="0"/>
              <a:t>Panorama des identifiants auteur</a:t>
            </a:r>
            <a:r>
              <a:rPr lang="fr-FR" sz="1300" spc="0" dirty="0"/>
              <a:t>. Journée </a:t>
            </a:r>
            <a:r>
              <a:rPr lang="fr-FR" sz="1300" spc="0" dirty="0" err="1"/>
              <a:t>Isidora</a:t>
            </a:r>
            <a:r>
              <a:rPr lang="fr-FR" sz="1300" spc="0" dirty="0"/>
              <a:t>, 26/05/2016. 22 p. [en ligne]. Disponible sur : </a:t>
            </a:r>
            <a:r>
              <a:rPr lang="fr-FR" sz="1300" spc="0" dirty="0">
                <a:hlinkClick r:id="rId5"/>
              </a:rPr>
              <a:t>http://isidora.cnrs.fr/IMG/pdf/panorama_identifiants_auteurs.pdf</a:t>
            </a:r>
            <a:r>
              <a:rPr lang="fr-FR" sz="1300" spc="0" dirty="0"/>
              <a:t>. </a:t>
            </a:r>
          </a:p>
          <a:p>
            <a:pPr marL="182563" indent="-96838">
              <a:lnSpc>
                <a:spcPct val="120000"/>
              </a:lnSpc>
              <a:spcBef>
                <a:spcPts val="300"/>
              </a:spcBef>
            </a:pPr>
            <a:r>
              <a:rPr lang="fr-FR" sz="1300" spc="0" dirty="0" smtClean="0"/>
              <a:t>François </a:t>
            </a:r>
            <a:r>
              <a:rPr lang="fr-FR" sz="1300" spc="0" dirty="0"/>
              <a:t>Mistral. </a:t>
            </a:r>
            <a:r>
              <a:rPr lang="fr-FR" sz="1300" i="1" spc="0" dirty="0"/>
              <a:t>IdRef – référentiels pour l’enseignement supérieur et la recherche.</a:t>
            </a:r>
            <a:r>
              <a:rPr lang="fr-FR" sz="1300" spc="0" dirty="0"/>
              <a:t> Journée URFIST de Bordeaux, </a:t>
            </a:r>
            <a:r>
              <a:rPr lang="fr-FR" sz="1300" i="1" spc="0" dirty="0"/>
              <a:t>L’identité du publiant à l’épreuve du numérique,</a:t>
            </a:r>
            <a:r>
              <a:rPr lang="fr-FR" sz="1300" spc="0" dirty="0"/>
              <a:t> Bordeaux, 16/06/2015. Présentation, 26 p. [en ligne]. Disponible sur : </a:t>
            </a:r>
            <a:r>
              <a:rPr lang="fr-FR" sz="1300" spc="0" dirty="0">
                <a:hlinkClick r:id="rId6"/>
              </a:rPr>
              <a:t>http://weburfist.univ-bordeaux.fr/wp-content/uploads/2015/10/20150616_MISTRAL_URFIST_IDREF.pdf</a:t>
            </a:r>
            <a:r>
              <a:rPr lang="fr-FR" sz="1300" spc="0" dirty="0"/>
              <a:t>.</a:t>
            </a:r>
          </a:p>
          <a:p>
            <a:pPr marL="182563" indent="-96838">
              <a:lnSpc>
                <a:spcPct val="120000"/>
              </a:lnSpc>
              <a:spcBef>
                <a:spcPts val="300"/>
              </a:spcBef>
            </a:pPr>
            <a:r>
              <a:rPr lang="fr-FR" sz="1300" spc="0" dirty="0"/>
              <a:t>François Mistral et Yann Nicolas. « IdRef, les autorités en conquête et en partage ». « Autorités, identifiants, entités. L’expansion des référentiels ». Dossier spécial </a:t>
            </a:r>
            <a:r>
              <a:rPr lang="fr-FR" sz="1300" i="1" spc="0" dirty="0"/>
              <a:t>Arabesques</a:t>
            </a:r>
            <a:r>
              <a:rPr lang="fr-FR" sz="1300" spc="0" dirty="0"/>
              <a:t>. n°85. avril-mai-juin 2017. p. 4-21. [en ligne]. Disponible sur : </a:t>
            </a:r>
            <a:r>
              <a:rPr lang="fr-FR" sz="1300" spc="0" dirty="0">
                <a:hlinkClick r:id="rId7"/>
              </a:rPr>
              <a:t>http://abes.fr/Publications-Evenements/Arabesques/Arabesques-n-85</a:t>
            </a:r>
            <a:r>
              <a:rPr lang="fr-FR" sz="1300" spc="0" dirty="0"/>
              <a:t>.  p. 8-9. </a:t>
            </a:r>
            <a:endParaRPr lang="en-US" sz="1300" spc="0" dirty="0"/>
          </a:p>
          <a:p>
            <a:pPr marL="182563" indent="-96838">
              <a:lnSpc>
                <a:spcPct val="120000"/>
              </a:lnSpc>
              <a:spcBef>
                <a:spcPts val="300"/>
              </a:spcBef>
            </a:pPr>
            <a:r>
              <a:rPr lang="en-US" sz="1300" i="1" spc="0" dirty="0"/>
              <a:t>NISO Webinar: Authority Control: Are You Who We Say You Are? </a:t>
            </a:r>
            <a:r>
              <a:rPr lang="en-US" sz="1300" spc="0" dirty="0" err="1"/>
              <a:t>Présentations</a:t>
            </a:r>
            <a:r>
              <a:rPr lang="en-US" sz="1300" spc="0" dirty="0"/>
              <a:t>. 11/02/2015. [</a:t>
            </a:r>
            <a:r>
              <a:rPr lang="en-US" sz="1300" spc="0" dirty="0" err="1"/>
              <a:t>en</a:t>
            </a:r>
            <a:r>
              <a:rPr lang="en-US" sz="1300" spc="0" dirty="0"/>
              <a:t> </a:t>
            </a:r>
            <a:r>
              <a:rPr lang="en-US" sz="1300" spc="0" dirty="0" err="1"/>
              <a:t>ligne</a:t>
            </a:r>
            <a:r>
              <a:rPr lang="en-US" sz="1300" spc="0" dirty="0"/>
              <a:t>]. </a:t>
            </a:r>
            <a:r>
              <a:rPr lang="en-US" sz="1300" spc="0" dirty="0" err="1"/>
              <a:t>Disponible</a:t>
            </a:r>
            <a:r>
              <a:rPr lang="en-US" sz="1300" spc="0" dirty="0"/>
              <a:t> sur : </a:t>
            </a:r>
            <a:r>
              <a:rPr lang="en-US" sz="1300" spc="0" dirty="0">
                <a:hlinkClick r:id="rId8"/>
              </a:rPr>
              <a:t>https://www.slideshare.net/BaltimoreNISO/slideshare-feb-11-niso-webinar-authority-control</a:t>
            </a:r>
            <a:r>
              <a:rPr lang="en-US" sz="1300" spc="0" dirty="0"/>
              <a:t>. </a:t>
            </a:r>
            <a:endParaRPr lang="fr-FR" sz="1300" spc="0" dirty="0"/>
          </a:p>
          <a:p>
            <a:pPr marL="182563" indent="-96838">
              <a:lnSpc>
                <a:spcPct val="120000"/>
              </a:lnSpc>
              <a:spcBef>
                <a:spcPts val="300"/>
              </a:spcBef>
            </a:pPr>
            <a:r>
              <a:rPr lang="fr-FR" sz="1300" spc="0" dirty="0"/>
              <a:t>Hélène </a:t>
            </a:r>
            <a:r>
              <a:rPr lang="fr-FR" sz="1300" spc="0" dirty="0" err="1"/>
              <a:t>Patrelle</a:t>
            </a:r>
            <a:r>
              <a:rPr lang="fr-FR" sz="1300" spc="0" dirty="0"/>
              <a:t> et al. </a:t>
            </a:r>
            <a:r>
              <a:rPr lang="fr-FR" sz="1300" i="1" spc="0" dirty="0"/>
              <a:t>ISNI. International Standard Name Identifier (ISO</a:t>
            </a:r>
            <a:r>
              <a:rPr lang="fr-FR" sz="1300" spc="0" dirty="0"/>
              <a:t> </a:t>
            </a:r>
            <a:r>
              <a:rPr lang="fr-FR" sz="1300" i="1" spc="0" dirty="0"/>
              <a:t>27729)</a:t>
            </a:r>
            <a:r>
              <a:rPr lang="fr-FR" sz="1300" spc="0" dirty="0"/>
              <a:t>. Présentation SNE Group normes et standards, 17/06/2015. [en ligne]. Disponible sur : </a:t>
            </a:r>
            <a:r>
              <a:rPr lang="fr-FR" sz="1300" spc="0" dirty="0">
                <a:hlinkClick r:id="rId9"/>
              </a:rPr>
              <a:t>https://www.sne.fr/wp-content/uploads/2015/07/ISNI_SNE_Atelier-NetS_Identifiants_juin2015.pdf</a:t>
            </a:r>
            <a:r>
              <a:rPr lang="fr-FR" sz="1300" spc="0" dirty="0" smtClean="0"/>
              <a:t>.</a:t>
            </a:r>
          </a:p>
          <a:p>
            <a:pPr marL="182563" indent="-96838">
              <a:lnSpc>
                <a:spcPct val="120000"/>
              </a:lnSpc>
              <a:spcBef>
                <a:spcPts val="300"/>
              </a:spcBef>
            </a:pPr>
            <a:r>
              <a:rPr lang="fr-FR" sz="1300" i="1" spc="0" dirty="0"/>
              <a:t>Plan d’action gouvernement ouvert, 2018-2019, </a:t>
            </a:r>
            <a:r>
              <a:rPr lang="fr-FR" sz="1300" spc="0" dirty="0"/>
              <a:t>« Engagement 14 : Construire un écosystème de la « science ouverte » », </a:t>
            </a:r>
            <a:r>
              <a:rPr lang="fr-FR" sz="1300" spc="0" dirty="0">
                <a:hlinkClick r:id="rId10"/>
              </a:rPr>
              <a:t>https://</a:t>
            </a:r>
            <a:r>
              <a:rPr lang="fr-FR" sz="1300" spc="0" dirty="0" smtClean="0">
                <a:hlinkClick r:id="rId10"/>
              </a:rPr>
              <a:t>gouvernement-ouvert.etalab.gouv.fr/pgo-concertation/topic/5a1bfc1b498edd6b29cb10d4</a:t>
            </a:r>
            <a:r>
              <a:rPr lang="fr-FR" sz="1300" spc="0" dirty="0" smtClean="0"/>
              <a:t>.   </a:t>
            </a:r>
            <a:endParaRPr lang="fr-FR" sz="1300" b="1" spc="0" dirty="0">
              <a:solidFill>
                <a:srgbClr val="7030A0"/>
              </a:solidFill>
            </a:endParaRPr>
          </a:p>
          <a:p>
            <a:pPr marL="182563" indent="-96838">
              <a:lnSpc>
                <a:spcPct val="120000"/>
              </a:lnSpc>
              <a:spcBef>
                <a:spcPts val="300"/>
              </a:spcBef>
            </a:pPr>
            <a:endParaRPr lang="fr-FR" b="1" spc="0" dirty="0">
              <a:solidFill>
                <a:srgbClr val="7030A0"/>
              </a:solidFill>
            </a:endParaRPr>
          </a:p>
          <a:p>
            <a:pPr marL="182563" indent="-96838">
              <a:lnSpc>
                <a:spcPct val="120000"/>
              </a:lnSpc>
              <a:spcBef>
                <a:spcPts val="300"/>
              </a:spcBef>
            </a:pPr>
            <a:r>
              <a:rPr lang="fr-FR" sz="1600" b="1" spc="0" dirty="0" smtClean="0">
                <a:solidFill>
                  <a:srgbClr val="7030A0"/>
                </a:solidFill>
              </a:rPr>
              <a:t>pour aller plus loin</a:t>
            </a:r>
            <a:endParaRPr lang="fr-FR" sz="1600" b="1" spc="0" dirty="0">
              <a:solidFill>
                <a:srgbClr val="7030A0"/>
              </a:solidFill>
            </a:endParaRPr>
          </a:p>
          <a:p>
            <a:pPr marL="182563" indent="-96838">
              <a:lnSpc>
                <a:spcPct val="120000"/>
              </a:lnSpc>
              <a:spcBef>
                <a:spcPts val="300"/>
              </a:spcBef>
            </a:pPr>
            <a:r>
              <a:rPr lang="fr-FR" sz="1300" spc="0" dirty="0"/>
              <a:t>David </a:t>
            </a:r>
            <a:r>
              <a:rPr lang="fr-FR" sz="1300" spc="0" dirty="0" smtClean="0"/>
              <a:t>Armstrong </a:t>
            </a:r>
            <a:r>
              <a:rPr lang="fr-FR" sz="1300" spc="0" dirty="0"/>
              <a:t>et al. </a:t>
            </a:r>
            <a:r>
              <a:rPr lang="fr-FR" sz="1300" i="1" spc="0" dirty="0"/>
              <a:t>ORCID Survey 2015</a:t>
            </a:r>
            <a:r>
              <a:rPr lang="fr-FR" sz="1300" spc="0" dirty="0"/>
              <a:t>. 2015. 42 p. [en ligne]. Disponible sur : </a:t>
            </a:r>
            <a:r>
              <a:rPr lang="fr-FR" sz="1300" spc="0" dirty="0">
                <a:hlinkClick r:id="rId11"/>
              </a:rPr>
              <a:t>https://figshare.com/articles/ORCID_2015_Survey_Report_final_/</a:t>
            </a:r>
            <a:r>
              <a:rPr lang="fr-FR" sz="1300" spc="0" dirty="0" smtClean="0">
                <a:hlinkClick r:id="rId11"/>
              </a:rPr>
              <a:t>2008206</a:t>
            </a:r>
            <a:r>
              <a:rPr lang="fr-FR" sz="1300" spc="0" dirty="0" smtClean="0"/>
              <a:t>. </a:t>
            </a:r>
          </a:p>
          <a:p>
            <a:pPr marL="182563" indent="-96838">
              <a:lnSpc>
                <a:spcPct val="120000"/>
              </a:lnSpc>
              <a:spcBef>
                <a:spcPts val="300"/>
              </a:spcBef>
            </a:pPr>
            <a:r>
              <a:rPr lang="fr-FR" sz="1300" spc="0" dirty="0" err="1">
                <a:solidFill>
                  <a:prstClr val="black"/>
                </a:solidFill>
                <a:cs typeface="Arial" panose="020B0604020202020204" pitchFamily="34" charset="0"/>
                <a:sym typeface="Wingdings" pitchFamily="2" charset="2"/>
              </a:rPr>
              <a:t>Subbiah</a:t>
            </a:r>
            <a:r>
              <a:rPr lang="fr-FR" sz="1300" spc="0" dirty="0">
                <a:solidFill>
                  <a:prstClr val="black"/>
                </a:solidFill>
                <a:cs typeface="Arial" panose="020B0604020202020204" pitchFamily="34" charset="0"/>
                <a:sym typeface="Wingdings" pitchFamily="2" charset="2"/>
              </a:rPr>
              <a:t> </a:t>
            </a:r>
            <a:r>
              <a:rPr lang="fr-FR" sz="1300" spc="0" dirty="0" err="1">
                <a:solidFill>
                  <a:prstClr val="black"/>
                </a:solidFill>
                <a:cs typeface="Arial" panose="020B0604020202020204" pitchFamily="34" charset="0"/>
                <a:sym typeface="Wingdings" pitchFamily="2" charset="2"/>
              </a:rPr>
              <a:t>Arunachalam</a:t>
            </a:r>
            <a:r>
              <a:rPr lang="fr-FR" sz="1300" spc="0" dirty="0">
                <a:solidFill>
                  <a:prstClr val="black"/>
                </a:solidFill>
                <a:cs typeface="Arial" panose="020B0604020202020204" pitchFamily="34" charset="0"/>
                <a:sym typeface="Wingdings" pitchFamily="2" charset="2"/>
              </a:rPr>
              <a:t> et </a:t>
            </a:r>
            <a:r>
              <a:rPr lang="fr-FR" sz="1300" spc="0" dirty="0" err="1">
                <a:solidFill>
                  <a:prstClr val="black"/>
                </a:solidFill>
                <a:cs typeface="Arial" panose="020B0604020202020204" pitchFamily="34" charset="0"/>
                <a:sym typeface="Wingdings" pitchFamily="2" charset="2"/>
              </a:rPr>
              <a:t>Muthu</a:t>
            </a:r>
            <a:r>
              <a:rPr lang="fr-FR" sz="1300" spc="0" dirty="0">
                <a:solidFill>
                  <a:prstClr val="black"/>
                </a:solidFill>
                <a:cs typeface="Arial" panose="020B0604020202020204" pitchFamily="34" charset="0"/>
                <a:sym typeface="Wingdings" pitchFamily="2" charset="2"/>
              </a:rPr>
              <a:t> </a:t>
            </a:r>
            <a:r>
              <a:rPr lang="fr-FR" sz="1300" spc="0" dirty="0" err="1">
                <a:solidFill>
                  <a:prstClr val="black"/>
                </a:solidFill>
                <a:cs typeface="Arial" panose="020B0604020202020204" pitchFamily="34" charset="0"/>
                <a:sym typeface="Wingdings" pitchFamily="2" charset="2"/>
              </a:rPr>
              <a:t>Madhan</a:t>
            </a:r>
            <a:r>
              <a:rPr lang="fr-FR" sz="1300" spc="0" dirty="0">
                <a:solidFill>
                  <a:prstClr val="black"/>
                </a:solidFill>
                <a:cs typeface="Arial" panose="020B0604020202020204" pitchFamily="34" charset="0"/>
                <a:sym typeface="Wingdings" pitchFamily="2" charset="2"/>
              </a:rPr>
              <a:t>. « </a:t>
            </a:r>
            <a:r>
              <a:rPr lang="fr-FR" sz="1300" spc="0" dirty="0" err="1">
                <a:solidFill>
                  <a:prstClr val="black"/>
                </a:solidFill>
                <a:cs typeface="Arial" panose="020B0604020202020204" pitchFamily="34" charset="0"/>
                <a:sym typeface="Wingdings" pitchFamily="2" charset="2"/>
              </a:rPr>
              <a:t>Adopting</a:t>
            </a:r>
            <a:r>
              <a:rPr lang="fr-FR" sz="1300" spc="0" dirty="0">
                <a:solidFill>
                  <a:prstClr val="black"/>
                </a:solidFill>
                <a:cs typeface="Arial" panose="020B0604020202020204" pitchFamily="34" charset="0"/>
                <a:sym typeface="Wingdings" pitchFamily="2" charset="2"/>
              </a:rPr>
              <a:t> ORCID as a unique identifier </a:t>
            </a:r>
            <a:r>
              <a:rPr lang="fr-FR" sz="1300" spc="0" dirty="0" err="1">
                <a:solidFill>
                  <a:prstClr val="black"/>
                </a:solidFill>
                <a:cs typeface="Arial" panose="020B0604020202020204" pitchFamily="34" charset="0"/>
                <a:sym typeface="Wingdings" pitchFamily="2" charset="2"/>
              </a:rPr>
              <a:t>will</a:t>
            </a:r>
            <a:r>
              <a:rPr lang="fr-FR" sz="1300" spc="0" dirty="0">
                <a:solidFill>
                  <a:prstClr val="black"/>
                </a:solidFill>
                <a:cs typeface="Arial" panose="020B0604020202020204" pitchFamily="34" charset="0"/>
                <a:sym typeface="Wingdings" pitchFamily="2" charset="2"/>
              </a:rPr>
              <a:t> </a:t>
            </a:r>
            <a:r>
              <a:rPr lang="fr-FR" sz="1300" spc="0" dirty="0" err="1">
                <a:solidFill>
                  <a:prstClr val="black"/>
                </a:solidFill>
                <a:cs typeface="Arial" panose="020B0604020202020204" pitchFamily="34" charset="0"/>
                <a:sym typeface="Wingdings" pitchFamily="2" charset="2"/>
              </a:rPr>
              <a:t>benefit</a:t>
            </a:r>
            <a:r>
              <a:rPr lang="fr-FR" sz="1300" spc="0" dirty="0">
                <a:solidFill>
                  <a:prstClr val="black"/>
                </a:solidFill>
                <a:cs typeface="Arial" panose="020B0604020202020204" pitchFamily="34" charset="0"/>
                <a:sym typeface="Wingdings" pitchFamily="2" charset="2"/>
              </a:rPr>
              <a:t> all </a:t>
            </a:r>
            <a:r>
              <a:rPr lang="fr-FR" sz="1300" spc="0" dirty="0" err="1">
                <a:solidFill>
                  <a:prstClr val="black"/>
                </a:solidFill>
                <a:cs typeface="Arial" panose="020B0604020202020204" pitchFamily="34" charset="0"/>
                <a:sym typeface="Wingdings" pitchFamily="2" charset="2"/>
              </a:rPr>
              <a:t>involved</a:t>
            </a:r>
            <a:r>
              <a:rPr lang="fr-FR" sz="1300" spc="0" dirty="0">
                <a:solidFill>
                  <a:prstClr val="black"/>
                </a:solidFill>
                <a:cs typeface="Arial" panose="020B0604020202020204" pitchFamily="34" charset="0"/>
                <a:sym typeface="Wingdings" pitchFamily="2" charset="2"/>
              </a:rPr>
              <a:t> in </a:t>
            </a:r>
            <a:r>
              <a:rPr lang="fr-FR" sz="1300" spc="0" dirty="0" err="1">
                <a:solidFill>
                  <a:prstClr val="black"/>
                </a:solidFill>
                <a:cs typeface="Arial" panose="020B0604020202020204" pitchFamily="34" charset="0"/>
                <a:sym typeface="Wingdings" pitchFamily="2" charset="2"/>
              </a:rPr>
              <a:t>scholarly</a:t>
            </a:r>
            <a:r>
              <a:rPr lang="fr-FR" sz="1300" spc="0" dirty="0">
                <a:solidFill>
                  <a:prstClr val="black"/>
                </a:solidFill>
                <a:cs typeface="Arial" panose="020B0604020202020204" pitchFamily="34" charset="0"/>
                <a:sym typeface="Wingdings" pitchFamily="2" charset="2"/>
              </a:rPr>
              <a:t> communication ». </a:t>
            </a:r>
            <a:r>
              <a:rPr lang="fr-FR" sz="1300" i="1" spc="0" dirty="0">
                <a:solidFill>
                  <a:prstClr val="black"/>
                </a:solidFill>
                <a:cs typeface="Arial" panose="020B0604020202020204" pitchFamily="34" charset="0"/>
                <a:sym typeface="Wingdings" pitchFamily="2" charset="2"/>
              </a:rPr>
              <a:t>The national </a:t>
            </a:r>
            <a:r>
              <a:rPr lang="fr-FR" sz="1300" i="1" spc="0" dirty="0" err="1">
                <a:solidFill>
                  <a:prstClr val="black"/>
                </a:solidFill>
                <a:cs typeface="Arial" panose="020B0604020202020204" pitchFamily="34" charset="0"/>
                <a:sym typeface="Wingdings" pitchFamily="2" charset="2"/>
              </a:rPr>
              <a:t>medical</a:t>
            </a:r>
            <a:r>
              <a:rPr lang="fr-FR" sz="1300" i="1" spc="0" dirty="0">
                <a:solidFill>
                  <a:prstClr val="black"/>
                </a:solidFill>
                <a:cs typeface="Arial" panose="020B0604020202020204" pitchFamily="34" charset="0"/>
                <a:sym typeface="Wingdings" pitchFamily="2" charset="2"/>
              </a:rPr>
              <a:t> journal of </a:t>
            </a:r>
            <a:r>
              <a:rPr lang="fr-FR" sz="1300" i="1" spc="0" dirty="0" err="1">
                <a:solidFill>
                  <a:prstClr val="black"/>
                </a:solidFill>
                <a:cs typeface="Arial" panose="020B0604020202020204" pitchFamily="34" charset="0"/>
                <a:sym typeface="Wingdings" pitchFamily="2" charset="2"/>
              </a:rPr>
              <a:t>India</a:t>
            </a:r>
            <a:r>
              <a:rPr lang="fr-FR" sz="1300" spc="0" dirty="0">
                <a:solidFill>
                  <a:prstClr val="black"/>
                </a:solidFill>
                <a:cs typeface="Arial" panose="020B0604020202020204" pitchFamily="34" charset="0"/>
                <a:sym typeface="Wingdings" pitchFamily="2" charset="2"/>
              </a:rPr>
              <a:t>.  2016. vol. 29, n° 4, p. 227-234. [en ligne]. Disponible sur : </a:t>
            </a:r>
            <a:r>
              <a:rPr lang="fr-FR" sz="1300" spc="0" dirty="0">
                <a:solidFill>
                  <a:prstClr val="black"/>
                </a:solidFill>
                <a:cs typeface="Arial" panose="020B0604020202020204" pitchFamily="34" charset="0"/>
                <a:sym typeface="Wingdings" pitchFamily="2" charset="2"/>
                <a:hlinkClick r:id="rId12"/>
              </a:rPr>
              <a:t>http://</a:t>
            </a:r>
            <a:r>
              <a:rPr lang="fr-FR" sz="1300" spc="0" dirty="0" smtClean="0">
                <a:solidFill>
                  <a:prstClr val="black"/>
                </a:solidFill>
                <a:cs typeface="Arial" panose="020B0604020202020204" pitchFamily="34" charset="0"/>
                <a:sym typeface="Wingdings" pitchFamily="2" charset="2"/>
                <a:hlinkClick r:id="rId12"/>
              </a:rPr>
              <a:t>www.nmji.in/downloadpdf.asp?issn=0970-258X;year=2016;volume=29;issue=4;spage=227;epage=234;aulast=Arunachalam;type=2</a:t>
            </a:r>
            <a:r>
              <a:rPr lang="fr-FR" sz="1300" spc="0" dirty="0" smtClean="0">
                <a:solidFill>
                  <a:prstClr val="black"/>
                </a:solidFill>
                <a:cs typeface="Arial" panose="020B0604020202020204" pitchFamily="34" charset="0"/>
                <a:sym typeface="Wingdings" pitchFamily="2" charset="2"/>
              </a:rPr>
              <a:t>.</a:t>
            </a:r>
            <a:endParaRPr lang="fr-FR" sz="1300" spc="0" dirty="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fr-FR" sz="1300" spc="0" dirty="0" smtClean="0">
                <a:solidFill>
                  <a:prstClr val="black"/>
                </a:solidFill>
                <a:cs typeface="Arial" panose="020B0604020202020204" pitchFamily="34" charset="0"/>
                <a:sym typeface="Wingdings" pitchFamily="2" charset="2"/>
              </a:rPr>
              <a:t>Geoffrey </a:t>
            </a:r>
            <a:r>
              <a:rPr lang="fr-FR" sz="1300" spc="0" dirty="0" err="1">
                <a:solidFill>
                  <a:prstClr val="black"/>
                </a:solidFill>
                <a:cs typeface="Arial" panose="020B0604020202020204" pitchFamily="34" charset="0"/>
                <a:sym typeface="Wingdings" pitchFamily="2" charset="2"/>
              </a:rPr>
              <a:t>Bilder</a:t>
            </a:r>
            <a:r>
              <a:rPr lang="fr-FR" sz="1300" spc="0" dirty="0">
                <a:solidFill>
                  <a:prstClr val="black"/>
                </a:solidFill>
                <a:cs typeface="Arial" panose="020B0604020202020204" pitchFamily="34" charset="0"/>
                <a:sym typeface="Wingdings" pitchFamily="2" charset="2"/>
              </a:rPr>
              <a:t>, Josh Brown et Tom </a:t>
            </a:r>
            <a:r>
              <a:rPr lang="fr-FR" sz="1300" spc="0" dirty="0" err="1">
                <a:solidFill>
                  <a:prstClr val="black"/>
                </a:solidFill>
                <a:cs typeface="Arial" panose="020B0604020202020204" pitchFamily="34" charset="0"/>
                <a:sym typeface="Wingdings" pitchFamily="2" charset="2"/>
              </a:rPr>
              <a:t>Demeranville</a:t>
            </a:r>
            <a:r>
              <a:rPr lang="fr-FR" sz="1300" spc="0" dirty="0">
                <a:solidFill>
                  <a:prstClr val="black"/>
                </a:solidFill>
                <a:cs typeface="Arial" panose="020B0604020202020204" pitchFamily="34" charset="0"/>
                <a:sym typeface="Wingdings" pitchFamily="2" charset="2"/>
              </a:rPr>
              <a:t>. </a:t>
            </a:r>
            <a:r>
              <a:rPr lang="fr-FR" sz="1300" i="1" spc="0" dirty="0">
                <a:solidFill>
                  <a:prstClr val="black"/>
                </a:solidFill>
                <a:cs typeface="Arial" panose="020B0604020202020204" pitchFamily="34" charset="0"/>
                <a:sym typeface="Wingdings" pitchFamily="2" charset="2"/>
              </a:rPr>
              <a:t>Organisation </a:t>
            </a:r>
            <a:r>
              <a:rPr lang="fr-FR" sz="1300" i="1" spc="0" dirty="0" err="1">
                <a:solidFill>
                  <a:prstClr val="black"/>
                </a:solidFill>
                <a:cs typeface="Arial" panose="020B0604020202020204" pitchFamily="34" charset="0"/>
                <a:sym typeface="Wingdings" pitchFamily="2" charset="2"/>
              </a:rPr>
              <a:t>identifiers</a:t>
            </a:r>
            <a:r>
              <a:rPr lang="fr-FR" sz="1300" i="1" spc="0" dirty="0">
                <a:solidFill>
                  <a:prstClr val="black"/>
                </a:solidFill>
                <a:cs typeface="Arial" panose="020B0604020202020204" pitchFamily="34" charset="0"/>
                <a:sym typeface="Wingdings" pitchFamily="2" charset="2"/>
              </a:rPr>
              <a:t>: </a:t>
            </a:r>
            <a:r>
              <a:rPr lang="fr-FR" sz="1300" i="1" spc="0" dirty="0" err="1">
                <a:solidFill>
                  <a:prstClr val="black"/>
                </a:solidFill>
                <a:cs typeface="Arial" panose="020B0604020202020204" pitchFamily="34" charset="0"/>
                <a:sym typeface="Wingdings" pitchFamily="2" charset="2"/>
              </a:rPr>
              <a:t>current</a:t>
            </a:r>
            <a:r>
              <a:rPr lang="fr-FR" sz="1300" i="1" spc="0" dirty="0">
                <a:solidFill>
                  <a:prstClr val="black"/>
                </a:solidFill>
                <a:cs typeface="Arial" panose="020B0604020202020204" pitchFamily="34" charset="0"/>
                <a:sym typeface="Wingdings" pitchFamily="2" charset="2"/>
              </a:rPr>
              <a:t> provider </a:t>
            </a:r>
            <a:r>
              <a:rPr lang="fr-FR" sz="1300" i="1" spc="0" dirty="0" err="1">
                <a:solidFill>
                  <a:prstClr val="black"/>
                </a:solidFill>
                <a:cs typeface="Arial" panose="020B0604020202020204" pitchFamily="34" charset="0"/>
                <a:sym typeface="Wingdings" pitchFamily="2" charset="2"/>
              </a:rPr>
              <a:t>survey</a:t>
            </a:r>
            <a:r>
              <a:rPr lang="fr-FR" sz="1300" spc="0" dirty="0">
                <a:solidFill>
                  <a:prstClr val="black"/>
                </a:solidFill>
                <a:cs typeface="Arial" panose="020B0604020202020204" pitchFamily="34" charset="0"/>
                <a:sym typeface="Wingdings" pitchFamily="2" charset="2"/>
              </a:rPr>
              <a:t>. 9 p. [2016]. [en ligne]. Disponible sur : </a:t>
            </a:r>
            <a:r>
              <a:rPr lang="fr-FR" sz="1300" spc="0" dirty="0">
                <a:solidFill>
                  <a:prstClr val="black"/>
                </a:solidFill>
                <a:cs typeface="Arial" panose="020B0604020202020204" pitchFamily="34" charset="0"/>
                <a:sym typeface="Wingdings" pitchFamily="2" charset="2"/>
                <a:hlinkClick r:id="rId13"/>
              </a:rPr>
              <a:t>https://orcid.org/sites/default/files/ckfinder/userfiles/files/20161031%20OrgIDProviderSurvey.pdf</a:t>
            </a:r>
            <a:r>
              <a:rPr lang="fr-FR" sz="1300" spc="0" dirty="0">
                <a:solidFill>
                  <a:prstClr val="black"/>
                </a:solidFill>
                <a:cs typeface="Arial" panose="020B0604020202020204" pitchFamily="34" charset="0"/>
                <a:sym typeface="Wingdings" pitchFamily="2" charset="2"/>
              </a:rPr>
              <a:t>.</a:t>
            </a:r>
            <a:endParaRPr lang="en-US" sz="1300" spc="0" dirty="0"/>
          </a:p>
          <a:p>
            <a:pPr marL="182563" indent="-96838">
              <a:lnSpc>
                <a:spcPct val="120000"/>
              </a:lnSpc>
              <a:spcBef>
                <a:spcPts val="300"/>
              </a:spcBef>
            </a:pPr>
            <a:r>
              <a:rPr lang="fr-FR" sz="1300" spc="0" dirty="0"/>
              <a:t>John </a:t>
            </a:r>
            <a:r>
              <a:rPr lang="fr-FR" sz="1300" spc="0" dirty="0" err="1" smtClean="0"/>
              <a:t>Bohannon</a:t>
            </a:r>
            <a:r>
              <a:rPr lang="fr-FR" sz="1300" spc="0" dirty="0"/>
              <a:t>.</a:t>
            </a:r>
            <a:r>
              <a:rPr lang="en-US" sz="1300" spc="0" dirty="0" smtClean="0"/>
              <a:t> </a:t>
            </a:r>
            <a:r>
              <a:rPr lang="en-US" sz="1300" spc="0" dirty="0"/>
              <a:t>« Vast set of public CVs reveals the world’s most migratory scientists ». </a:t>
            </a:r>
            <a:r>
              <a:rPr lang="en-US" sz="1300" i="1" spc="0" dirty="0" smtClean="0"/>
              <a:t>Science</a:t>
            </a:r>
            <a:r>
              <a:rPr lang="en-US" sz="1300" spc="0" dirty="0" smtClean="0"/>
              <a:t>. </a:t>
            </a:r>
            <a:r>
              <a:rPr lang="en-US" sz="1300" spc="0" dirty="0"/>
              <a:t>18/05/2017. [</a:t>
            </a:r>
            <a:r>
              <a:rPr lang="en-US" sz="1300" spc="0" dirty="0" err="1"/>
              <a:t>en</a:t>
            </a:r>
            <a:r>
              <a:rPr lang="en-US" sz="1300" spc="0" dirty="0"/>
              <a:t> </a:t>
            </a:r>
            <a:r>
              <a:rPr lang="en-US" sz="1300" spc="0" dirty="0" err="1"/>
              <a:t>ligne</a:t>
            </a:r>
            <a:r>
              <a:rPr lang="en-US" sz="1300" spc="0" dirty="0"/>
              <a:t>]. </a:t>
            </a:r>
            <a:r>
              <a:rPr lang="en-US" sz="1300" spc="0" dirty="0" err="1"/>
              <a:t>Disponible</a:t>
            </a:r>
            <a:r>
              <a:rPr lang="en-US" sz="1300" spc="0" dirty="0"/>
              <a:t> sur : </a:t>
            </a:r>
            <a:r>
              <a:rPr lang="en-US" sz="1300" spc="0" dirty="0">
                <a:hlinkClick r:id="rId14"/>
              </a:rPr>
              <a:t>http://</a:t>
            </a:r>
            <a:r>
              <a:rPr lang="en-US" sz="1300" spc="0" dirty="0" smtClean="0">
                <a:hlinkClick r:id="rId14"/>
              </a:rPr>
              <a:t>www.sciencemag.org/news/2017/05/vast-set-public-cvs-reveals-world-s-most-migratory-scientists</a:t>
            </a:r>
            <a:r>
              <a:rPr lang="en-US" sz="1300" spc="0" dirty="0" smtClean="0"/>
              <a:t>. </a:t>
            </a:r>
            <a:endParaRPr lang="fr-FR" sz="1300" spc="0" dirty="0" smtClean="0"/>
          </a:p>
          <a:p>
            <a:pPr marL="182563" indent="-96838">
              <a:lnSpc>
                <a:spcPct val="120000"/>
              </a:lnSpc>
              <a:spcBef>
                <a:spcPts val="300"/>
              </a:spcBef>
            </a:pPr>
            <a:r>
              <a:rPr lang="fr-FR" sz="1300" spc="0" dirty="0" smtClean="0"/>
              <a:t>-- et </a:t>
            </a:r>
            <a:r>
              <a:rPr lang="fr-FR" sz="1300" spc="0" dirty="0"/>
              <a:t>Kirk </a:t>
            </a:r>
            <a:r>
              <a:rPr lang="fr-FR" sz="1300" spc="0" dirty="0" err="1"/>
              <a:t>Doran</a:t>
            </a:r>
            <a:r>
              <a:rPr lang="fr-FR" sz="1300" spc="0" dirty="0"/>
              <a:t>. « </a:t>
            </a:r>
            <a:r>
              <a:rPr lang="fr-FR" sz="1300" spc="0" dirty="0" err="1"/>
              <a:t>Introducing</a:t>
            </a:r>
            <a:r>
              <a:rPr lang="fr-FR" sz="1300" spc="0" dirty="0"/>
              <a:t> ORCID ». </a:t>
            </a:r>
            <a:r>
              <a:rPr lang="fr-FR" sz="1300" i="1" spc="0" dirty="0"/>
              <a:t>Science</a:t>
            </a:r>
            <a:r>
              <a:rPr lang="fr-FR" sz="1300" spc="0" dirty="0"/>
              <a:t>, vol. 356, Issue 6339. 19/05/2017. p. 691-692. [en ligne]. Disponible sur : </a:t>
            </a:r>
            <a:r>
              <a:rPr lang="fr-FR" sz="1300" spc="0" dirty="0">
                <a:hlinkClick r:id="rId15"/>
              </a:rPr>
              <a:t>http://science.sciencemag.org/content/356/6339/691</a:t>
            </a:r>
            <a:r>
              <a:rPr lang="fr-FR" sz="1300" spc="0" dirty="0"/>
              <a:t>. </a:t>
            </a:r>
          </a:p>
          <a:p>
            <a:pPr marL="182563" indent="-96838">
              <a:lnSpc>
                <a:spcPct val="120000"/>
              </a:lnSpc>
              <a:spcBef>
                <a:spcPts val="300"/>
              </a:spcBef>
            </a:pPr>
            <a:r>
              <a:rPr lang="fr-FR" sz="1300" spc="0" dirty="0"/>
              <a:t>Christopher Brown. « A festival for persistent </a:t>
            </a:r>
            <a:r>
              <a:rPr lang="fr-FR" sz="1300" spc="0" dirty="0" err="1"/>
              <a:t>identifiers</a:t>
            </a:r>
            <a:r>
              <a:rPr lang="fr-FR" sz="1300" spc="0" dirty="0"/>
              <a:t> ». </a:t>
            </a:r>
            <a:r>
              <a:rPr lang="fr-FR" sz="1300" i="1" spc="0" dirty="0"/>
              <a:t>JISC. </a:t>
            </a:r>
            <a:r>
              <a:rPr lang="fr-FR" sz="1300" i="1" spc="0" dirty="0" err="1"/>
              <a:t>Research</a:t>
            </a:r>
            <a:r>
              <a:rPr lang="fr-FR" sz="1300" i="1" spc="0" dirty="0"/>
              <a:t> data and </a:t>
            </a:r>
            <a:r>
              <a:rPr lang="fr-FR" sz="1300" i="1" spc="0" dirty="0" err="1"/>
              <a:t>related</a:t>
            </a:r>
            <a:r>
              <a:rPr lang="fr-FR" sz="1300" i="1" spc="0" dirty="0"/>
              <a:t> topics. </a:t>
            </a:r>
            <a:r>
              <a:rPr lang="fr-FR" sz="1300" spc="0" dirty="0"/>
              <a:t>06/02/2018. [en ligne]. Disponible sur : </a:t>
            </a:r>
            <a:r>
              <a:rPr lang="fr-FR" sz="1300" spc="0" dirty="0">
                <a:hlinkClick r:id="rId16"/>
              </a:rPr>
              <a:t>https://researchdata.jiscinvolve.org/wp/2018/02/06/pidapalooza18</a:t>
            </a:r>
            <a:r>
              <a:rPr lang="fr-FR" sz="1300" spc="0" dirty="0" smtClean="0">
                <a:hlinkClick r:id="rId16"/>
              </a:rPr>
              <a:t>/</a:t>
            </a:r>
            <a:r>
              <a:rPr lang="fr-FR" sz="1300" spc="0" dirty="0" smtClean="0"/>
              <a:t>. </a:t>
            </a:r>
          </a:p>
          <a:p>
            <a:pPr marL="182563" indent="-96838">
              <a:lnSpc>
                <a:spcPct val="120000"/>
              </a:lnSpc>
              <a:spcBef>
                <a:spcPts val="300"/>
              </a:spcBef>
            </a:pPr>
            <a:r>
              <a:rPr lang="fr-FR" sz="1300" spc="0" dirty="0" smtClean="0"/>
              <a:t>Rebecca </a:t>
            </a:r>
            <a:r>
              <a:rPr lang="fr-FR" sz="1300" spc="0" dirty="0"/>
              <a:t>Bryant. « </a:t>
            </a:r>
            <a:r>
              <a:rPr lang="en-US" sz="1300" spc="0" dirty="0"/>
              <a:t>Empowering Graduate Student Research: Linking ORCID </a:t>
            </a:r>
            <a:r>
              <a:rPr lang="en-US" sz="1300" spc="0" dirty="0" smtClean="0"/>
              <a:t>Identifiers</a:t>
            </a:r>
            <a:r>
              <a:rPr lang="fr-FR" sz="1300" spc="0" dirty="0" smtClean="0"/>
              <a:t> to </a:t>
            </a:r>
            <a:r>
              <a:rPr lang="fr-FR" sz="1300" spc="0" dirty="0" err="1" smtClean="0"/>
              <a:t>Theses</a:t>
            </a:r>
            <a:r>
              <a:rPr lang="fr-FR" sz="1300" spc="0" dirty="0" smtClean="0"/>
              <a:t> and Dissertations ». </a:t>
            </a:r>
            <a:r>
              <a:rPr lang="fr-FR" sz="1300" i="1" spc="0" dirty="0"/>
              <a:t>ORCID</a:t>
            </a:r>
            <a:r>
              <a:rPr lang="fr-FR" sz="1300" spc="0" dirty="0"/>
              <a:t>. 20/03/2014. [en ligne]. Disponible sur : </a:t>
            </a:r>
            <a:r>
              <a:rPr lang="fr-FR" sz="1300" spc="0" dirty="0">
                <a:hlinkClick r:id="rId17"/>
              </a:rPr>
              <a:t>http://</a:t>
            </a:r>
            <a:r>
              <a:rPr lang="fr-FR" sz="1300" spc="0" dirty="0" smtClean="0">
                <a:hlinkClick r:id="rId17"/>
              </a:rPr>
              <a:t>orcid.org/blog/2014/03/20/theses-dissertations-orcid</a:t>
            </a:r>
            <a:r>
              <a:rPr lang="fr-FR" sz="1300" spc="0" dirty="0" smtClean="0"/>
              <a:t>.</a:t>
            </a:r>
          </a:p>
          <a:p>
            <a:pPr marL="182563" indent="-96838">
              <a:lnSpc>
                <a:spcPct val="120000"/>
              </a:lnSpc>
              <a:spcBef>
                <a:spcPts val="300"/>
              </a:spcBef>
            </a:pPr>
            <a:r>
              <a:rPr lang="en-US" sz="1300" spc="0" dirty="0" smtClean="0">
                <a:solidFill>
                  <a:prstClr val="black"/>
                </a:solidFill>
                <a:cs typeface="Arial" panose="020B0604020202020204" pitchFamily="34" charset="0"/>
                <a:sym typeface="Wingdings" pitchFamily="2" charset="2"/>
              </a:rPr>
              <a:t>C</a:t>
            </a:r>
            <a:r>
              <a:rPr lang="en-US" sz="1300" spc="0" dirty="0">
                <a:solidFill>
                  <a:prstClr val="black"/>
                </a:solidFill>
                <a:cs typeface="Arial" panose="020B0604020202020204" pitchFamily="34" charset="0"/>
                <a:sym typeface="Wingdings" pitchFamily="2" charset="2"/>
              </a:rPr>
              <a:t>. Barry Carter et Christopher F. </a:t>
            </a:r>
            <a:r>
              <a:rPr lang="en-US" sz="1300" spc="0" dirty="0" err="1">
                <a:solidFill>
                  <a:prstClr val="black"/>
                </a:solidFill>
                <a:cs typeface="Arial" panose="020B0604020202020204" pitchFamily="34" charset="0"/>
                <a:sym typeface="Wingdings" pitchFamily="2" charset="2"/>
              </a:rPr>
              <a:t>Blanford</a:t>
            </a:r>
            <a:r>
              <a:rPr lang="en-US" sz="1300" spc="0" dirty="0">
                <a:solidFill>
                  <a:prstClr val="black"/>
                </a:solidFill>
                <a:cs typeface="Arial" panose="020B0604020202020204" pitchFamily="34" charset="0"/>
                <a:sym typeface="Wingdings" pitchFamily="2" charset="2"/>
              </a:rPr>
              <a:t>. « All authors must now supply ORCID identifiers ». </a:t>
            </a:r>
            <a:r>
              <a:rPr lang="en-US" sz="1300" i="1" spc="0" dirty="0">
                <a:solidFill>
                  <a:prstClr val="black"/>
                </a:solidFill>
                <a:cs typeface="Arial" panose="020B0604020202020204" pitchFamily="34" charset="0"/>
                <a:sym typeface="Wingdings" pitchFamily="2" charset="2"/>
              </a:rPr>
              <a:t>Journal of materials science</a:t>
            </a:r>
            <a:r>
              <a:rPr lang="en-US" sz="1300" spc="0" dirty="0">
                <a:solidFill>
                  <a:prstClr val="black"/>
                </a:solidFill>
                <a:cs typeface="Arial" panose="020B0604020202020204" pitchFamily="34" charset="0"/>
                <a:sym typeface="Wingdings" pitchFamily="2" charset="2"/>
              </a:rPr>
              <a:t>. 06/2017. vol. 52, n°11, p. 6147-6149. [</a:t>
            </a:r>
            <a:r>
              <a:rPr lang="en-US" sz="1300" spc="0" dirty="0" err="1">
                <a:solidFill>
                  <a:prstClr val="black"/>
                </a:solidFill>
                <a:cs typeface="Arial" panose="020B0604020202020204" pitchFamily="34" charset="0"/>
                <a:sym typeface="Wingdings" pitchFamily="2" charset="2"/>
              </a:rPr>
              <a:t>en</a:t>
            </a:r>
            <a:r>
              <a:rPr lang="en-US" sz="1300" spc="0" dirty="0">
                <a:solidFill>
                  <a:prstClr val="black"/>
                </a:solidFill>
                <a:cs typeface="Arial" panose="020B0604020202020204" pitchFamily="34" charset="0"/>
                <a:sym typeface="Wingdings" pitchFamily="2" charset="2"/>
              </a:rPr>
              <a:t> </a:t>
            </a:r>
            <a:r>
              <a:rPr lang="en-US" sz="1300" spc="0" dirty="0" err="1">
                <a:solidFill>
                  <a:prstClr val="black"/>
                </a:solidFill>
                <a:cs typeface="Arial" panose="020B0604020202020204" pitchFamily="34" charset="0"/>
                <a:sym typeface="Wingdings" pitchFamily="2" charset="2"/>
              </a:rPr>
              <a:t>ligne</a:t>
            </a:r>
            <a:r>
              <a:rPr lang="en-US" sz="1300" spc="0" dirty="0">
                <a:solidFill>
                  <a:prstClr val="black"/>
                </a:solidFill>
                <a:cs typeface="Arial" panose="020B0604020202020204" pitchFamily="34" charset="0"/>
                <a:sym typeface="Wingdings" pitchFamily="2" charset="2"/>
              </a:rPr>
              <a:t>]. </a:t>
            </a:r>
            <a:r>
              <a:rPr lang="en-US" sz="1300" spc="0" dirty="0" err="1">
                <a:solidFill>
                  <a:prstClr val="black"/>
                </a:solidFill>
                <a:cs typeface="Arial" panose="020B0604020202020204" pitchFamily="34" charset="0"/>
                <a:sym typeface="Wingdings" pitchFamily="2" charset="2"/>
              </a:rPr>
              <a:t>Disponible</a:t>
            </a:r>
            <a:r>
              <a:rPr lang="en-US" sz="1300" spc="0" dirty="0">
                <a:solidFill>
                  <a:prstClr val="black"/>
                </a:solidFill>
                <a:cs typeface="Arial" panose="020B0604020202020204" pitchFamily="34" charset="0"/>
                <a:sym typeface="Wingdings" pitchFamily="2" charset="2"/>
              </a:rPr>
              <a:t> sur : </a:t>
            </a:r>
            <a:r>
              <a:rPr lang="en-US" sz="1300" spc="0" dirty="0">
                <a:solidFill>
                  <a:prstClr val="black"/>
                </a:solidFill>
                <a:cs typeface="Arial" panose="020B0604020202020204" pitchFamily="34" charset="0"/>
                <a:sym typeface="Wingdings" pitchFamily="2" charset="2"/>
                <a:hlinkClick r:id="rId18"/>
              </a:rPr>
              <a:t>https://</a:t>
            </a:r>
            <a:r>
              <a:rPr lang="en-US" sz="1300" spc="0" dirty="0" smtClean="0">
                <a:solidFill>
                  <a:prstClr val="black"/>
                </a:solidFill>
                <a:cs typeface="Arial" panose="020B0604020202020204" pitchFamily="34" charset="0"/>
                <a:sym typeface="Wingdings" pitchFamily="2" charset="2"/>
                <a:hlinkClick r:id="rId18"/>
              </a:rPr>
              <a:t>link.springer.com/article/10.1007/s10853-017-0919-7</a:t>
            </a:r>
            <a:r>
              <a:rPr lang="en-US" sz="1300" spc="0" dirty="0" smtClean="0">
                <a:solidFill>
                  <a:prstClr val="black"/>
                </a:solidFill>
                <a:cs typeface="Arial" panose="020B0604020202020204" pitchFamily="34" charset="0"/>
                <a:sym typeface="Wingdings" pitchFamily="2" charset="2"/>
              </a:rPr>
              <a:t>. </a:t>
            </a:r>
          </a:p>
          <a:p>
            <a:pPr marL="182563" indent="-96838">
              <a:lnSpc>
                <a:spcPct val="120000"/>
              </a:lnSpc>
              <a:spcBef>
                <a:spcPts val="300"/>
              </a:spcBef>
            </a:pPr>
            <a:r>
              <a:rPr lang="en-US" sz="1300" spc="0" dirty="0" smtClean="0">
                <a:solidFill>
                  <a:prstClr val="black"/>
                </a:solidFill>
                <a:cs typeface="Arial" panose="020B0604020202020204" pitchFamily="34" charset="0"/>
                <a:sym typeface="Wingdings" pitchFamily="2" charset="2"/>
              </a:rPr>
              <a:t>Angela </a:t>
            </a:r>
            <a:r>
              <a:rPr lang="en-US" sz="1300" spc="0" dirty="0">
                <a:solidFill>
                  <a:prstClr val="black"/>
                </a:solidFill>
                <a:cs typeface="Arial" panose="020B0604020202020204" pitchFamily="34" charset="0"/>
                <a:sym typeface="Wingdings" pitchFamily="2" charset="2"/>
              </a:rPr>
              <a:t>Cochran. « Integrate to Innovate: Using Standards to Push Content Forward ». </a:t>
            </a:r>
            <a:r>
              <a:rPr lang="en-US" sz="1300" i="1" spc="0" dirty="0">
                <a:solidFill>
                  <a:prstClr val="black"/>
                </a:solidFill>
                <a:cs typeface="Arial" panose="020B0604020202020204" pitchFamily="34" charset="0"/>
                <a:sym typeface="Wingdings" pitchFamily="2" charset="2"/>
              </a:rPr>
              <a:t>The scholarly kitchen. </a:t>
            </a:r>
            <a:r>
              <a:rPr lang="en-US" sz="1300" spc="0" dirty="0">
                <a:solidFill>
                  <a:prstClr val="black"/>
                </a:solidFill>
                <a:cs typeface="Arial" panose="020B0604020202020204" pitchFamily="34" charset="0"/>
                <a:sym typeface="Wingdings" pitchFamily="2" charset="2"/>
              </a:rPr>
              <a:t>19/04/2016. [</a:t>
            </a:r>
            <a:r>
              <a:rPr lang="en-US" sz="1300" spc="0" dirty="0" err="1">
                <a:solidFill>
                  <a:prstClr val="black"/>
                </a:solidFill>
                <a:cs typeface="Arial" panose="020B0604020202020204" pitchFamily="34" charset="0"/>
                <a:sym typeface="Wingdings" pitchFamily="2" charset="2"/>
              </a:rPr>
              <a:t>en</a:t>
            </a:r>
            <a:r>
              <a:rPr lang="en-US" sz="1300" spc="0" dirty="0">
                <a:solidFill>
                  <a:prstClr val="black"/>
                </a:solidFill>
                <a:cs typeface="Arial" panose="020B0604020202020204" pitchFamily="34" charset="0"/>
                <a:sym typeface="Wingdings" pitchFamily="2" charset="2"/>
              </a:rPr>
              <a:t> </a:t>
            </a:r>
            <a:r>
              <a:rPr lang="en-US" sz="1300" spc="0" dirty="0" err="1">
                <a:solidFill>
                  <a:prstClr val="black"/>
                </a:solidFill>
                <a:cs typeface="Arial" panose="020B0604020202020204" pitchFamily="34" charset="0"/>
                <a:sym typeface="Wingdings" pitchFamily="2" charset="2"/>
              </a:rPr>
              <a:t>ligne</a:t>
            </a:r>
            <a:r>
              <a:rPr lang="en-US" sz="1300" spc="0" dirty="0">
                <a:solidFill>
                  <a:prstClr val="black"/>
                </a:solidFill>
                <a:cs typeface="Arial" panose="020B0604020202020204" pitchFamily="34" charset="0"/>
                <a:sym typeface="Wingdings" pitchFamily="2" charset="2"/>
              </a:rPr>
              <a:t>]. </a:t>
            </a:r>
            <a:r>
              <a:rPr lang="en-US" sz="1300" spc="0" dirty="0" err="1">
                <a:solidFill>
                  <a:prstClr val="black"/>
                </a:solidFill>
                <a:cs typeface="Arial" panose="020B0604020202020204" pitchFamily="34" charset="0"/>
                <a:sym typeface="Wingdings" pitchFamily="2" charset="2"/>
              </a:rPr>
              <a:t>Disponible</a:t>
            </a:r>
            <a:r>
              <a:rPr lang="en-US" sz="1300" spc="0" dirty="0">
                <a:solidFill>
                  <a:prstClr val="black"/>
                </a:solidFill>
                <a:cs typeface="Arial" panose="020B0604020202020204" pitchFamily="34" charset="0"/>
                <a:sym typeface="Wingdings" pitchFamily="2" charset="2"/>
              </a:rPr>
              <a:t> sur : </a:t>
            </a:r>
            <a:r>
              <a:rPr lang="en-US" sz="1300" spc="0" dirty="0">
                <a:solidFill>
                  <a:prstClr val="black"/>
                </a:solidFill>
                <a:cs typeface="Arial" panose="020B0604020202020204" pitchFamily="34" charset="0"/>
                <a:sym typeface="Wingdings" pitchFamily="2" charset="2"/>
                <a:hlinkClick r:id="rId19"/>
              </a:rPr>
              <a:t>https://scholarlykitchen.sspnet.org/2016/04/19/integrate-to-innovate-using-standards-to-push-content-forward/</a:t>
            </a:r>
            <a:r>
              <a:rPr lang="en-US" sz="1300" spc="0" dirty="0">
                <a:solidFill>
                  <a:prstClr val="black"/>
                </a:solidFill>
                <a:cs typeface="Arial" panose="020B0604020202020204" pitchFamily="34" charset="0"/>
                <a:sym typeface="Wingdings" pitchFamily="2" charset="2"/>
              </a:rPr>
              <a:t>.  </a:t>
            </a:r>
          </a:p>
          <a:p>
            <a:pPr marL="182563" indent="-96838">
              <a:lnSpc>
                <a:spcPct val="120000"/>
              </a:lnSpc>
              <a:spcBef>
                <a:spcPts val="300"/>
              </a:spcBef>
            </a:pPr>
            <a:r>
              <a:rPr lang="fr-FR" sz="1300" spc="0" dirty="0" smtClean="0"/>
              <a:t>Couperin</a:t>
            </a:r>
            <a:r>
              <a:rPr lang="fr-FR" sz="1300" spc="0" dirty="0"/>
              <a:t>. </a:t>
            </a:r>
            <a:r>
              <a:rPr lang="fr-FR" sz="1300" i="1" spc="0" dirty="0"/>
              <a:t>CR du GTAO du 2 février 2016</a:t>
            </a:r>
            <a:r>
              <a:rPr lang="fr-FR" sz="1300" spc="0" dirty="0"/>
              <a:t>. 11 p. [en ligne]. Disponible sur : </a:t>
            </a:r>
            <a:r>
              <a:rPr lang="fr-FR" sz="1300" spc="0" dirty="0">
                <a:hlinkClick r:id="rId20"/>
              </a:rPr>
              <a:t>http://</a:t>
            </a:r>
            <a:r>
              <a:rPr lang="fr-FR" sz="1300" spc="0" dirty="0" smtClean="0">
                <a:hlinkClick r:id="rId20"/>
              </a:rPr>
              <a:t>monsitedemo.com/couperin/images/stories/AO/CR_gtao_20160202.pdf</a:t>
            </a:r>
            <a:r>
              <a:rPr lang="fr-FR" sz="1300" spc="0" dirty="0" smtClean="0"/>
              <a:t>. </a:t>
            </a:r>
            <a:r>
              <a:rPr lang="fr-FR" sz="1300" spc="0" dirty="0"/>
              <a:t>Documents complémentaires : </a:t>
            </a:r>
            <a:r>
              <a:rPr lang="fr-FR" sz="1300" spc="0" dirty="0">
                <a:hlinkClick r:id="rId21"/>
              </a:rPr>
              <a:t>http://</a:t>
            </a:r>
            <a:r>
              <a:rPr lang="fr-FR" sz="1300" spc="0" dirty="0" smtClean="0">
                <a:hlinkClick r:id="rId21"/>
              </a:rPr>
              <a:t>monsitedemo.com/couperin/services-et-prospective/open-access/gtao</a:t>
            </a:r>
            <a:r>
              <a:rPr lang="fr-FR" sz="1300" spc="0" dirty="0" smtClean="0"/>
              <a:t>. </a:t>
            </a:r>
            <a:endParaRPr lang="en-US" sz="1300" spc="0" dirty="0" smtClean="0"/>
          </a:p>
        </p:txBody>
      </p:sp>
      <p:sp>
        <p:nvSpPr>
          <p:cNvPr id="3" name="Titre 2"/>
          <p:cNvSpPr>
            <a:spLocks noGrp="1"/>
          </p:cNvSpPr>
          <p:nvPr>
            <p:ph type="title"/>
          </p:nvPr>
        </p:nvSpPr>
        <p:spPr/>
        <p:txBody>
          <a:bodyPr/>
          <a:lstStyle/>
          <a:p>
            <a:r>
              <a:rPr lang="fr-FR" smtClean="0"/>
              <a:t>Présentation des identifiants</a:t>
            </a:r>
            <a:endParaRPr lang="fr-FR"/>
          </a:p>
        </p:txBody>
      </p:sp>
    </p:spTree>
    <p:extLst>
      <p:ext uri="{BB962C8B-B14F-4D97-AF65-F5344CB8AC3E}">
        <p14:creationId xmlns:p14="http://schemas.microsoft.com/office/powerpoint/2010/main" val="298798806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45189"/>
          </a:xfrm>
        </p:spPr>
        <p:txBody>
          <a:bodyPr>
            <a:noAutofit/>
          </a:bodyPr>
          <a:lstStyle/>
          <a:p>
            <a:pPr marL="182563" indent="-96838">
              <a:lnSpc>
                <a:spcPct val="120000"/>
              </a:lnSpc>
              <a:spcBef>
                <a:spcPts val="300"/>
              </a:spcBef>
            </a:pPr>
            <a:r>
              <a:rPr lang="fr-FR" sz="800" i="1" spc="0" dirty="0" err="1"/>
              <a:t>Dialogu’IST</a:t>
            </a:r>
            <a:r>
              <a:rPr lang="fr-FR" sz="800" i="1" spc="0" dirty="0"/>
              <a:t> et les professionnels scientifiques</a:t>
            </a:r>
            <a:r>
              <a:rPr lang="fr-FR" sz="800" spc="0" dirty="0"/>
              <a:t>. Etude. 2016. [en ligne]. Disponible sur : </a:t>
            </a:r>
            <a:r>
              <a:rPr lang="fr-FR" sz="800" spc="0" dirty="0">
                <a:hlinkClick r:id="rId3"/>
              </a:rPr>
              <a:t>http://mistral.cnrs.fr/IMG/pdf/Synthese_Dialoguist_et_les_professionnels_scientifiques.pdf</a:t>
            </a:r>
            <a:r>
              <a:rPr lang="fr-FR" sz="800" spc="0" dirty="0"/>
              <a:t>.</a:t>
            </a:r>
          </a:p>
          <a:p>
            <a:pPr marL="182563" indent="-96838">
              <a:lnSpc>
                <a:spcPct val="120000"/>
              </a:lnSpc>
              <a:spcBef>
                <a:spcPts val="300"/>
              </a:spcBef>
            </a:pPr>
            <a:r>
              <a:rPr lang="en-US" sz="800" spc="0" dirty="0">
                <a:solidFill>
                  <a:prstClr val="black"/>
                </a:solidFill>
                <a:cs typeface="Arial" panose="020B0604020202020204" pitchFamily="34" charset="0"/>
                <a:sym typeface="Wingdings" pitchFamily="2" charset="2"/>
              </a:rPr>
              <a:t>Naomi </a:t>
            </a:r>
            <a:r>
              <a:rPr lang="en-US" sz="800" spc="0" dirty="0" err="1">
                <a:solidFill>
                  <a:prstClr val="black"/>
                </a:solidFill>
                <a:cs typeface="Arial" panose="020B0604020202020204" pitchFamily="34" charset="0"/>
                <a:sym typeface="Wingdings" pitchFamily="2" charset="2"/>
              </a:rPr>
              <a:t>Eichenlaub</a:t>
            </a:r>
            <a:r>
              <a:rPr lang="en-US" sz="800" spc="0" dirty="0">
                <a:solidFill>
                  <a:prstClr val="black"/>
                </a:solidFill>
                <a:cs typeface="Arial" panose="020B0604020202020204" pitchFamily="34" charset="0"/>
                <a:sym typeface="Wingdings" pitchFamily="2" charset="2"/>
              </a:rPr>
              <a:t> et  Marina Morgan. « ORCID: Using API Calls to Assess Metadata Completeness ». </a:t>
            </a:r>
            <a:r>
              <a:rPr lang="en-US" sz="800" i="1" spc="0" dirty="0">
                <a:solidFill>
                  <a:prstClr val="black"/>
                </a:solidFill>
                <a:cs typeface="Arial" panose="020B0604020202020204" pitchFamily="34" charset="0"/>
                <a:sym typeface="Wingdings" pitchFamily="2" charset="2"/>
              </a:rPr>
              <a:t>DC-2017--The Washington, D.C., USA Proceedings. p. 100-103.</a:t>
            </a:r>
            <a:r>
              <a:rPr lang="en-US" sz="800" spc="0" dirty="0">
                <a:solidFill>
                  <a:prstClr val="black"/>
                </a:solidFill>
                <a:cs typeface="Arial" panose="020B0604020202020204" pitchFamily="34" charset="0"/>
                <a:sym typeface="Wingdings" pitchFamily="2" charset="2"/>
              </a:rPr>
              <a:t> [</a:t>
            </a:r>
            <a:r>
              <a:rPr lang="en-US" sz="800" spc="0" dirty="0" err="1">
                <a:solidFill>
                  <a:prstClr val="black"/>
                </a:solidFill>
                <a:cs typeface="Arial" panose="020B0604020202020204" pitchFamily="34" charset="0"/>
                <a:sym typeface="Wingdings" pitchFamily="2" charset="2"/>
              </a:rPr>
              <a:t>en</a:t>
            </a:r>
            <a:r>
              <a:rPr lang="en-US" sz="800" spc="0" dirty="0">
                <a:solidFill>
                  <a:prstClr val="black"/>
                </a:solidFill>
                <a:cs typeface="Arial" panose="020B0604020202020204" pitchFamily="34" charset="0"/>
                <a:sym typeface="Wingdings" pitchFamily="2" charset="2"/>
              </a:rPr>
              <a:t> </a:t>
            </a:r>
            <a:r>
              <a:rPr lang="en-US" sz="800" spc="0" dirty="0" err="1">
                <a:solidFill>
                  <a:prstClr val="black"/>
                </a:solidFill>
                <a:cs typeface="Arial" panose="020B0604020202020204" pitchFamily="34" charset="0"/>
                <a:sym typeface="Wingdings" pitchFamily="2" charset="2"/>
              </a:rPr>
              <a:t>ligne</a:t>
            </a:r>
            <a:r>
              <a:rPr lang="en-US" sz="800" spc="0" dirty="0">
                <a:solidFill>
                  <a:prstClr val="black"/>
                </a:solidFill>
                <a:cs typeface="Arial" panose="020B0604020202020204" pitchFamily="34" charset="0"/>
                <a:sym typeface="Wingdings" pitchFamily="2" charset="2"/>
              </a:rPr>
              <a:t>]. </a:t>
            </a:r>
            <a:r>
              <a:rPr lang="en-US" sz="800" spc="0" dirty="0" err="1">
                <a:solidFill>
                  <a:prstClr val="black"/>
                </a:solidFill>
                <a:cs typeface="Arial" panose="020B0604020202020204" pitchFamily="34" charset="0"/>
                <a:sym typeface="Wingdings" pitchFamily="2" charset="2"/>
              </a:rPr>
              <a:t>Disponible</a:t>
            </a:r>
            <a:r>
              <a:rPr lang="en-US" sz="800" spc="0" dirty="0">
                <a:solidFill>
                  <a:prstClr val="black"/>
                </a:solidFill>
                <a:cs typeface="Arial" panose="020B0604020202020204" pitchFamily="34" charset="0"/>
                <a:sym typeface="Wingdings" pitchFamily="2" charset="2"/>
              </a:rPr>
              <a:t> sur : </a:t>
            </a:r>
            <a:r>
              <a:rPr lang="en-US" sz="800" spc="0" dirty="0">
                <a:solidFill>
                  <a:prstClr val="black"/>
                </a:solidFill>
                <a:cs typeface="Arial" panose="020B0604020202020204" pitchFamily="34" charset="0"/>
                <a:sym typeface="Wingdings" pitchFamily="2" charset="2"/>
                <a:hlinkClick r:id="rId4"/>
              </a:rPr>
              <a:t>http://dcpapers.dublincore.org/pubs/article/view/3858</a:t>
            </a:r>
            <a:r>
              <a:rPr lang="en-US" sz="800" spc="0" dirty="0">
                <a:solidFill>
                  <a:prstClr val="black"/>
                </a:solidFill>
                <a:cs typeface="Arial" panose="020B0604020202020204" pitchFamily="34" charset="0"/>
                <a:sym typeface="Wingdings" pitchFamily="2" charset="2"/>
              </a:rPr>
              <a:t>.</a:t>
            </a:r>
          </a:p>
          <a:p>
            <a:pPr marL="182563" indent="-96838">
              <a:lnSpc>
                <a:spcPct val="120000"/>
              </a:lnSpc>
              <a:spcBef>
                <a:spcPts val="300"/>
              </a:spcBef>
            </a:pPr>
            <a:r>
              <a:rPr lang="en-US" sz="700" spc="0" dirty="0" smtClean="0">
                <a:solidFill>
                  <a:prstClr val="black"/>
                </a:solidFill>
                <a:latin typeface="+mn-lt"/>
                <a:cs typeface="Arial" panose="020B0604020202020204" pitchFamily="34" charset="0"/>
                <a:sym typeface="Wingdings" pitchFamily="2" charset="2"/>
              </a:rPr>
              <a:t>Armen </a:t>
            </a:r>
            <a:r>
              <a:rPr lang="en-US" sz="700" spc="0" dirty="0">
                <a:solidFill>
                  <a:prstClr val="black"/>
                </a:solidFill>
                <a:latin typeface="+mn-lt"/>
                <a:cs typeface="Arial" panose="020B0604020202020204" pitchFamily="34" charset="0"/>
                <a:sym typeface="Wingdings" pitchFamily="2" charset="2"/>
              </a:rPr>
              <a:t>Yuri Gasparyan et al. « Researcher and author profiles: opportunities, advantages, and limitations ». </a:t>
            </a:r>
            <a:r>
              <a:rPr lang="en-US" sz="700" i="1" spc="0" dirty="0">
                <a:solidFill>
                  <a:prstClr val="black"/>
                </a:solidFill>
                <a:latin typeface="+mn-lt"/>
                <a:cs typeface="Arial" panose="020B0604020202020204" pitchFamily="34" charset="0"/>
                <a:sym typeface="Wingdings" pitchFamily="2" charset="2"/>
              </a:rPr>
              <a:t>Journal of Korean medical science</a:t>
            </a:r>
            <a:r>
              <a:rPr lang="en-US" sz="700" spc="0" dirty="0">
                <a:solidFill>
                  <a:prstClr val="black"/>
                </a:solidFill>
                <a:latin typeface="+mn-lt"/>
                <a:cs typeface="Arial" panose="020B0604020202020204" pitchFamily="34" charset="0"/>
                <a:sym typeface="Wingdings" pitchFamily="2" charset="2"/>
              </a:rPr>
              <a:t>. 11/2017. 32(11). p. 1749-1756. [</a:t>
            </a:r>
            <a:r>
              <a:rPr lang="en-US" sz="700" spc="0" dirty="0" err="1">
                <a:solidFill>
                  <a:prstClr val="black"/>
                </a:solidFill>
                <a:latin typeface="+mn-lt"/>
                <a:cs typeface="Arial" panose="020B0604020202020204" pitchFamily="34" charset="0"/>
                <a:sym typeface="Wingdings" pitchFamily="2" charset="2"/>
              </a:rPr>
              <a:t>en</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ligne</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Disponible</a:t>
            </a:r>
            <a:r>
              <a:rPr lang="en-US" sz="700" spc="0" dirty="0">
                <a:solidFill>
                  <a:prstClr val="black"/>
                </a:solidFill>
                <a:latin typeface="+mn-lt"/>
                <a:cs typeface="Arial" panose="020B0604020202020204" pitchFamily="34" charset="0"/>
                <a:sym typeface="Wingdings" pitchFamily="2" charset="2"/>
              </a:rPr>
              <a:t> sur : </a:t>
            </a:r>
            <a:r>
              <a:rPr lang="en-US" sz="700" spc="0" dirty="0">
                <a:solidFill>
                  <a:prstClr val="black"/>
                </a:solidFill>
                <a:latin typeface="+mn-lt"/>
                <a:cs typeface="Arial" panose="020B0604020202020204" pitchFamily="34" charset="0"/>
                <a:sym typeface="Wingdings" pitchFamily="2" charset="2"/>
                <a:hlinkClick r:id="rId5"/>
              </a:rPr>
              <a:t>https://synapse.koreamed.org/DOIx.php?id=10.3346/jkms.2017.32.11.1749</a:t>
            </a:r>
            <a:r>
              <a:rPr lang="en-US" sz="700" spc="0" dirty="0">
                <a:solidFill>
                  <a:prstClr val="black"/>
                </a:solidFill>
                <a:latin typeface="+mn-lt"/>
                <a:cs typeface="Arial" panose="020B0604020202020204" pitchFamily="34" charset="0"/>
                <a:sym typeface="Wingdings" pitchFamily="2" charset="2"/>
              </a:rPr>
              <a:t>.  </a:t>
            </a:r>
          </a:p>
          <a:p>
            <a:pPr marL="182563" indent="-96838">
              <a:lnSpc>
                <a:spcPct val="120000"/>
              </a:lnSpc>
              <a:spcBef>
                <a:spcPts val="300"/>
              </a:spcBef>
            </a:pPr>
            <a:r>
              <a:rPr lang="fr-FR" sz="700" spc="0" dirty="0" err="1" smtClean="0">
                <a:solidFill>
                  <a:prstClr val="black"/>
                </a:solidFill>
                <a:latin typeface="+mn-lt"/>
                <a:cs typeface="Arial" panose="020B0604020202020204" pitchFamily="34" charset="0"/>
                <a:sym typeface="Wingdings" pitchFamily="2" charset="2"/>
              </a:rPr>
              <a:t>Jian</a:t>
            </a:r>
            <a:r>
              <a:rPr lang="fr-FR" sz="700" spc="0" dirty="0" smtClean="0">
                <a:solidFill>
                  <a:prstClr val="black"/>
                </a:solidFill>
                <a:latin typeface="+mn-lt"/>
                <a:cs typeface="Arial" panose="020B0604020202020204" pitchFamily="34" charset="0"/>
                <a:sym typeface="Wingdings" pitchFamily="2" charset="2"/>
              </a:rPr>
              <a:t> </a:t>
            </a:r>
            <a:r>
              <a:rPr lang="fr-FR" sz="700" spc="0" dirty="0">
                <a:solidFill>
                  <a:prstClr val="black"/>
                </a:solidFill>
                <a:latin typeface="+mn-lt"/>
                <a:cs typeface="Arial" panose="020B0604020202020204" pitchFamily="34" charset="0"/>
                <a:sym typeface="Wingdings" pitchFamily="2" charset="2"/>
              </a:rPr>
              <a:t>Gao et Tao Zhou. « </a:t>
            </a:r>
            <a:r>
              <a:rPr lang="fr-FR" sz="700" spc="0" dirty="0" err="1">
                <a:solidFill>
                  <a:prstClr val="black"/>
                </a:solidFill>
                <a:latin typeface="+mn-lt"/>
                <a:cs typeface="Arial" panose="020B0604020202020204" pitchFamily="34" charset="0"/>
                <a:sym typeface="Wingdings" pitchFamily="2" charset="2"/>
              </a:rPr>
              <a:t>Retractions</a:t>
            </a:r>
            <a:r>
              <a:rPr lang="fr-FR" sz="700" spc="0" dirty="0">
                <a:solidFill>
                  <a:prstClr val="black"/>
                </a:solidFill>
                <a:latin typeface="+mn-lt"/>
                <a:cs typeface="Arial" panose="020B0604020202020204" pitchFamily="34" charset="0"/>
                <a:sym typeface="Wingdings" pitchFamily="2" charset="2"/>
              </a:rPr>
              <a:t>: </a:t>
            </a:r>
            <a:r>
              <a:rPr lang="fr-FR" sz="700" spc="0" dirty="0" err="1">
                <a:solidFill>
                  <a:prstClr val="black"/>
                </a:solidFill>
                <a:latin typeface="+mn-lt"/>
                <a:cs typeface="Arial" panose="020B0604020202020204" pitchFamily="34" charset="0"/>
                <a:sym typeface="Wingdings" pitchFamily="2" charset="2"/>
              </a:rPr>
              <a:t>Stamp</a:t>
            </a:r>
            <a:r>
              <a:rPr lang="fr-FR" sz="700" spc="0" dirty="0">
                <a:solidFill>
                  <a:prstClr val="black"/>
                </a:solidFill>
                <a:latin typeface="+mn-lt"/>
                <a:cs typeface="Arial" panose="020B0604020202020204" pitchFamily="34" charset="0"/>
                <a:sym typeface="Wingdings" pitchFamily="2" charset="2"/>
              </a:rPr>
              <a:t> out </a:t>
            </a:r>
            <a:r>
              <a:rPr lang="fr-FR" sz="700" spc="0" dirty="0" err="1">
                <a:solidFill>
                  <a:prstClr val="black"/>
                </a:solidFill>
                <a:latin typeface="+mn-lt"/>
                <a:cs typeface="Arial" panose="020B0604020202020204" pitchFamily="34" charset="0"/>
                <a:sym typeface="Wingdings" pitchFamily="2" charset="2"/>
              </a:rPr>
              <a:t>fake</a:t>
            </a:r>
            <a:r>
              <a:rPr lang="fr-FR" sz="700" spc="0" dirty="0">
                <a:solidFill>
                  <a:prstClr val="black"/>
                </a:solidFill>
                <a:latin typeface="+mn-lt"/>
                <a:cs typeface="Arial" panose="020B0604020202020204" pitchFamily="34" charset="0"/>
                <a:sym typeface="Wingdings" pitchFamily="2" charset="2"/>
              </a:rPr>
              <a:t> </a:t>
            </a:r>
            <a:r>
              <a:rPr lang="fr-FR" sz="700" spc="0" dirty="0" err="1">
                <a:solidFill>
                  <a:prstClr val="black"/>
                </a:solidFill>
                <a:latin typeface="+mn-lt"/>
                <a:cs typeface="Arial" panose="020B0604020202020204" pitchFamily="34" charset="0"/>
                <a:sym typeface="Wingdings" pitchFamily="2" charset="2"/>
              </a:rPr>
              <a:t>peer</a:t>
            </a:r>
            <a:r>
              <a:rPr lang="fr-FR" sz="700" spc="0" dirty="0">
                <a:solidFill>
                  <a:prstClr val="black"/>
                </a:solidFill>
                <a:latin typeface="+mn-lt"/>
                <a:cs typeface="Arial" panose="020B0604020202020204" pitchFamily="34" charset="0"/>
                <a:sym typeface="Wingdings" pitchFamily="2" charset="2"/>
              </a:rPr>
              <a:t> review ». Nature. 1/06/2017. 546, p. 33. [en ligne]. Disponible sur : </a:t>
            </a:r>
            <a:r>
              <a:rPr lang="fr-FR" sz="700" spc="0" dirty="0">
                <a:solidFill>
                  <a:prstClr val="black"/>
                </a:solidFill>
                <a:latin typeface="+mn-lt"/>
                <a:cs typeface="Arial" panose="020B0604020202020204" pitchFamily="34" charset="0"/>
                <a:sym typeface="Wingdings" pitchFamily="2" charset="2"/>
                <a:hlinkClick r:id="rId6"/>
              </a:rPr>
              <a:t>https://www.nature.com/articles/546033a</a:t>
            </a:r>
            <a:r>
              <a:rPr lang="fr-FR" sz="700" spc="0" dirty="0">
                <a:solidFill>
                  <a:prstClr val="black"/>
                </a:solidFill>
                <a:latin typeface="+mn-lt"/>
                <a:cs typeface="Arial" panose="020B0604020202020204" pitchFamily="34" charset="0"/>
                <a:sym typeface="Wingdings" pitchFamily="2" charset="2"/>
              </a:rPr>
              <a:t>. </a:t>
            </a:r>
          </a:p>
          <a:p>
            <a:pPr marL="182563" indent="-96838">
              <a:lnSpc>
                <a:spcPct val="120000"/>
              </a:lnSpc>
              <a:spcBef>
                <a:spcPts val="300"/>
              </a:spcBef>
            </a:pPr>
            <a:r>
              <a:rPr lang="en-US" sz="700" spc="0" dirty="0">
                <a:solidFill>
                  <a:prstClr val="black"/>
                </a:solidFill>
                <a:latin typeface="+mn-lt"/>
                <a:cs typeface="Arial" panose="020B0604020202020204" pitchFamily="34" charset="0"/>
                <a:sym typeface="Wingdings" pitchFamily="2" charset="2"/>
              </a:rPr>
              <a:t>Laure </a:t>
            </a:r>
            <a:r>
              <a:rPr lang="en-US" sz="700" spc="0" dirty="0" err="1">
                <a:solidFill>
                  <a:prstClr val="black"/>
                </a:solidFill>
                <a:latin typeface="+mn-lt"/>
                <a:cs typeface="Arial" panose="020B0604020202020204" pitchFamily="34" charset="0"/>
                <a:sym typeface="Wingdings" pitchFamily="2" charset="2"/>
              </a:rPr>
              <a:t>Haak</a:t>
            </a:r>
            <a:r>
              <a:rPr lang="en-US" sz="700" spc="0" dirty="0">
                <a:solidFill>
                  <a:prstClr val="black"/>
                </a:solidFill>
                <a:latin typeface="+mn-lt"/>
                <a:cs typeface="Arial" panose="020B0604020202020204" pitchFamily="34" charset="0"/>
                <a:sym typeface="Wingdings" pitchFamily="2" charset="2"/>
              </a:rPr>
              <a:t>, David Baker et Thorsten </a:t>
            </a:r>
            <a:r>
              <a:rPr lang="en-US" sz="700" spc="0" dirty="0" err="1">
                <a:solidFill>
                  <a:prstClr val="black"/>
                </a:solidFill>
                <a:latin typeface="+mn-lt"/>
                <a:cs typeface="Arial" panose="020B0604020202020204" pitchFamily="34" charset="0"/>
                <a:sym typeface="Wingdings" pitchFamily="2" charset="2"/>
              </a:rPr>
              <a:t>Hoellrigl</a:t>
            </a:r>
            <a:r>
              <a:rPr lang="en-US" sz="700" spc="0" dirty="0">
                <a:solidFill>
                  <a:prstClr val="black"/>
                </a:solidFill>
                <a:latin typeface="+mn-lt"/>
                <a:cs typeface="Arial" panose="020B0604020202020204" pitchFamily="34" charset="0"/>
                <a:sym typeface="Wingdings" pitchFamily="2" charset="2"/>
              </a:rPr>
              <a:t>. « CASRAI and ORCID: Putting the pieces together to collaboratively support the research community ». </a:t>
            </a:r>
            <a:r>
              <a:rPr lang="en-US" sz="700" i="1" spc="0" dirty="0">
                <a:solidFill>
                  <a:prstClr val="black"/>
                </a:solidFill>
                <a:latin typeface="+mn-lt"/>
                <a:cs typeface="Arial" panose="020B0604020202020204" pitchFamily="34" charset="0"/>
                <a:sym typeface="Wingdings" pitchFamily="2" charset="2"/>
              </a:rPr>
              <a:t>Procedia Computer Science</a:t>
            </a:r>
            <a:r>
              <a:rPr lang="en-US" sz="700" spc="0" dirty="0">
                <a:solidFill>
                  <a:prstClr val="black"/>
                </a:solidFill>
                <a:latin typeface="+mn-lt"/>
                <a:cs typeface="Arial" panose="020B0604020202020204" pitchFamily="34" charset="0"/>
                <a:sym typeface="Wingdings" pitchFamily="2" charset="2"/>
              </a:rPr>
              <a:t>. n°33. 2014. p. 284-288. </a:t>
            </a:r>
            <a:r>
              <a:rPr lang="fr-FR" sz="700" spc="0" dirty="0">
                <a:solidFill>
                  <a:prstClr val="black"/>
                </a:solidFill>
                <a:latin typeface="+mn-lt"/>
                <a:cs typeface="Arial" panose="020B0604020202020204" pitchFamily="34" charset="0"/>
                <a:sym typeface="Wingdings" pitchFamily="2" charset="2"/>
              </a:rPr>
              <a:t>[en ligne]. Disponible sur : </a:t>
            </a:r>
            <a:r>
              <a:rPr lang="fr-FR" sz="700" spc="0" dirty="0">
                <a:solidFill>
                  <a:prstClr val="black"/>
                </a:solidFill>
                <a:latin typeface="+mn-lt"/>
                <a:cs typeface="Arial" panose="020B0604020202020204" pitchFamily="34" charset="0"/>
                <a:sym typeface="Wingdings" pitchFamily="2" charset="2"/>
                <a:hlinkClick r:id="rId7"/>
              </a:rPr>
              <a:t>http://www.sciencedirect.com/science/article/pii/S1877050914008357</a:t>
            </a:r>
            <a:r>
              <a:rPr lang="fr-FR" sz="700" spc="0" dirty="0">
                <a:solidFill>
                  <a:prstClr val="black"/>
                </a:solidFill>
                <a:latin typeface="+mn-lt"/>
                <a:cs typeface="Arial" panose="020B0604020202020204" pitchFamily="34" charset="0"/>
                <a:sym typeface="Wingdings" pitchFamily="2" charset="2"/>
              </a:rPr>
              <a:t>.</a:t>
            </a:r>
          </a:p>
          <a:p>
            <a:pPr marL="182563" indent="-96838">
              <a:lnSpc>
                <a:spcPct val="120000"/>
              </a:lnSpc>
              <a:spcBef>
                <a:spcPts val="300"/>
              </a:spcBef>
            </a:pPr>
            <a:r>
              <a:rPr lang="fr-FR" sz="700" spc="0" dirty="0">
                <a:solidFill>
                  <a:prstClr val="black"/>
                </a:solidFill>
                <a:latin typeface="+mn-lt"/>
                <a:cs typeface="Arial" panose="020B0604020202020204" pitchFamily="34" charset="0"/>
                <a:sym typeface="Wingdings" pitchFamily="2" charset="2"/>
              </a:rPr>
              <a:t>Max Hammond et Geoff Curtis. </a:t>
            </a:r>
            <a:r>
              <a:rPr lang="fr-FR" sz="700" i="1" spc="0" dirty="0" err="1">
                <a:solidFill>
                  <a:prstClr val="black"/>
                </a:solidFill>
                <a:latin typeface="+mn-lt"/>
                <a:cs typeface="Arial" panose="020B0604020202020204" pitchFamily="34" charset="0"/>
                <a:sym typeface="Wingdings" pitchFamily="2" charset="2"/>
              </a:rPr>
              <a:t>Landscape</a:t>
            </a:r>
            <a:r>
              <a:rPr lang="fr-FR" sz="700" i="1" spc="0" dirty="0">
                <a:solidFill>
                  <a:prstClr val="black"/>
                </a:solidFill>
                <a:latin typeface="+mn-lt"/>
                <a:cs typeface="Arial" panose="020B0604020202020204" pitchFamily="34" charset="0"/>
                <a:sym typeface="Wingdings" pitchFamily="2" charset="2"/>
              </a:rPr>
              <a:t> </a:t>
            </a:r>
            <a:r>
              <a:rPr lang="fr-FR" sz="700" i="1" spc="0" dirty="0" err="1">
                <a:solidFill>
                  <a:prstClr val="black"/>
                </a:solidFill>
                <a:latin typeface="+mn-lt"/>
                <a:cs typeface="Arial" panose="020B0604020202020204" pitchFamily="34" charset="0"/>
                <a:sym typeface="Wingdings" pitchFamily="2" charset="2"/>
              </a:rPr>
              <a:t>study</a:t>
            </a:r>
            <a:r>
              <a:rPr lang="fr-FR" sz="700" i="1" spc="0" dirty="0">
                <a:solidFill>
                  <a:prstClr val="black"/>
                </a:solidFill>
                <a:latin typeface="+mn-lt"/>
                <a:cs typeface="Arial" panose="020B0604020202020204" pitchFamily="34" charset="0"/>
                <a:sym typeface="Wingdings" pitchFamily="2" charset="2"/>
              </a:rPr>
              <a:t> for CASRAI-UK </a:t>
            </a:r>
            <a:r>
              <a:rPr lang="fr-FR" sz="700" i="1" spc="0" dirty="0" err="1">
                <a:solidFill>
                  <a:prstClr val="black"/>
                </a:solidFill>
                <a:latin typeface="+mn-lt"/>
                <a:cs typeface="Arial" panose="020B0604020202020204" pitchFamily="34" charset="0"/>
                <a:sym typeface="Wingdings" pitchFamily="2" charset="2"/>
              </a:rPr>
              <a:t>Organisational</a:t>
            </a:r>
            <a:r>
              <a:rPr lang="fr-FR" sz="700" i="1" spc="0" dirty="0">
                <a:solidFill>
                  <a:prstClr val="black"/>
                </a:solidFill>
                <a:latin typeface="+mn-lt"/>
                <a:cs typeface="Arial" panose="020B0604020202020204" pitchFamily="34" charset="0"/>
                <a:sym typeface="Wingdings" pitchFamily="2" charset="2"/>
              </a:rPr>
              <a:t> ID</a:t>
            </a:r>
            <a:r>
              <a:rPr lang="fr-FR" sz="700" spc="0" dirty="0">
                <a:solidFill>
                  <a:prstClr val="black"/>
                </a:solidFill>
                <a:latin typeface="+mn-lt"/>
                <a:cs typeface="Arial" panose="020B0604020202020204" pitchFamily="34" charset="0"/>
                <a:sym typeface="Wingdings" pitchFamily="2" charset="2"/>
              </a:rPr>
              <a:t>. Rapport JISC/CASRAI. 20/09/2013. 18 p. [en ligne]. Disponible sur : </a:t>
            </a:r>
            <a:r>
              <a:rPr lang="fr-FR" sz="700" spc="0" dirty="0">
                <a:solidFill>
                  <a:prstClr val="black"/>
                </a:solidFill>
                <a:latin typeface="+mn-lt"/>
                <a:cs typeface="Arial" panose="020B0604020202020204" pitchFamily="34" charset="0"/>
                <a:sym typeface="Wingdings" pitchFamily="2" charset="2"/>
                <a:hlinkClick r:id="rId8"/>
              </a:rPr>
              <a:t>http://repository.jisc.ac.uk/5381/1/CC549D001-1.0_org_ID_landscape_study.pdf</a:t>
            </a:r>
            <a:r>
              <a:rPr lang="fr-FR" sz="700" spc="0" dirty="0">
                <a:solidFill>
                  <a:prstClr val="black"/>
                </a:solidFill>
                <a:latin typeface="+mn-lt"/>
                <a:cs typeface="Arial" panose="020B0604020202020204" pitchFamily="34" charset="0"/>
                <a:sym typeface="Wingdings" pitchFamily="2" charset="2"/>
              </a:rPr>
              <a:t>.</a:t>
            </a:r>
          </a:p>
          <a:p>
            <a:pPr marL="182563" indent="-96838">
              <a:lnSpc>
                <a:spcPct val="120000"/>
              </a:lnSpc>
              <a:spcBef>
                <a:spcPts val="300"/>
              </a:spcBef>
            </a:pPr>
            <a:r>
              <a:rPr lang="en-US" sz="700" spc="0" dirty="0">
                <a:latin typeface="+mn-lt"/>
              </a:rPr>
              <a:t>Brooks Hanson et al. « Early adopters of ORCID functionality enabling recognition of peer review: Two brief case studies ». </a:t>
            </a:r>
            <a:r>
              <a:rPr lang="en-US" sz="700" i="1" spc="0" dirty="0">
                <a:latin typeface="+mn-lt"/>
              </a:rPr>
              <a:t>Learned Publishing</a:t>
            </a:r>
            <a:r>
              <a:rPr lang="en-US" sz="700" spc="0" dirty="0">
                <a:latin typeface="+mn-lt"/>
              </a:rPr>
              <a:t>. n°29. 2016. p. 60–63.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9"/>
              </a:rPr>
              <a:t>http://onlinelibrary.wiley.com/doi/10.1002/leap.1004/full</a:t>
            </a:r>
            <a:r>
              <a:rPr lang="en-US" sz="700" spc="0" dirty="0">
                <a:latin typeface="+mn-lt"/>
              </a:rPr>
              <a:t>.</a:t>
            </a:r>
          </a:p>
          <a:p>
            <a:pPr marL="182563" indent="-96838">
              <a:lnSpc>
                <a:spcPct val="120000"/>
              </a:lnSpc>
              <a:spcBef>
                <a:spcPts val="300"/>
              </a:spcBef>
            </a:pPr>
            <a:r>
              <a:rPr lang="en-US" sz="700" spc="0" dirty="0">
                <a:latin typeface="+mn-lt"/>
              </a:rPr>
              <a:t>Andrew Marc Harrison et Anthony Mark Harrison. « Necessary but not sufficient: unique author identifiers ». </a:t>
            </a:r>
            <a:r>
              <a:rPr lang="en-US" sz="700" i="1" spc="0" dirty="0">
                <a:latin typeface="+mn-lt"/>
              </a:rPr>
              <a:t>BMJ innovations</a:t>
            </a:r>
            <a:r>
              <a:rPr lang="en-US" sz="700" spc="0" dirty="0">
                <a:latin typeface="+mn-lt"/>
              </a:rPr>
              <a:t>. 2016. vol. 2, n°4. p. 141-143.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10"/>
              </a:rPr>
              <a:t>http://innovations.bmj.com/content/2/4/141.info</a:t>
            </a:r>
            <a:r>
              <a:rPr lang="en-US" sz="700" spc="0" dirty="0">
                <a:latin typeface="+mn-lt"/>
              </a:rPr>
              <a:t>.</a:t>
            </a:r>
            <a:endParaRPr lang="en-US" sz="700" b="1" spc="0" dirty="0">
              <a:solidFill>
                <a:srgbClr val="FF0000"/>
              </a:solidFill>
              <a:latin typeface="+mn-lt"/>
            </a:endParaRPr>
          </a:p>
          <a:p>
            <a:pPr marL="182563" indent="-96838">
              <a:lnSpc>
                <a:spcPct val="120000"/>
              </a:lnSpc>
              <a:spcBef>
                <a:spcPts val="300"/>
              </a:spcBef>
            </a:pPr>
            <a:r>
              <a:rPr lang="fr-FR" sz="700" spc="0" dirty="0">
                <a:latin typeface="+mn-lt"/>
              </a:rPr>
              <a:t>HCERES. </a:t>
            </a:r>
            <a:r>
              <a:rPr lang="fr-FR" sz="700" i="1" spc="0" dirty="0">
                <a:latin typeface="+mn-lt"/>
              </a:rPr>
              <a:t>Référentiel d’évaluation des unités de recherche</a:t>
            </a:r>
            <a:r>
              <a:rPr lang="fr-FR" sz="700" spc="0" dirty="0">
                <a:latin typeface="+mn-lt"/>
              </a:rPr>
              <a:t>. 11/2016. [en ligne]. Disponible sur : </a:t>
            </a:r>
            <a:r>
              <a:rPr lang="fr-FR" sz="700" spc="0" dirty="0">
                <a:latin typeface="+mn-lt"/>
                <a:hlinkClick r:id="rId11"/>
              </a:rPr>
              <a:t>http://www.hceres.fr/content/download/28678/439608/file/Referentiel%20UR.pdf</a:t>
            </a:r>
            <a:r>
              <a:rPr lang="fr-FR" sz="700" spc="0" dirty="0">
                <a:latin typeface="+mn-lt"/>
              </a:rPr>
              <a:t>.</a:t>
            </a:r>
          </a:p>
          <a:p>
            <a:pPr marL="182563" indent="-96838">
              <a:lnSpc>
                <a:spcPct val="120000"/>
              </a:lnSpc>
              <a:spcBef>
                <a:spcPts val="300"/>
              </a:spcBef>
            </a:pPr>
            <a:r>
              <a:rPr lang="en-US" sz="700" spc="0" dirty="0" smtClean="0">
                <a:latin typeface="+mn-lt"/>
              </a:rPr>
              <a:t>Laurence </a:t>
            </a:r>
            <a:r>
              <a:rPr lang="en-US" sz="700" spc="0" dirty="0">
                <a:latin typeface="+mn-lt"/>
              </a:rPr>
              <a:t>Horton. « Digital Object Identifiers: Stability for citations and referencing, but not proxies for quality ». </a:t>
            </a:r>
            <a:r>
              <a:rPr lang="en-US" sz="700" i="1" spc="0" dirty="0">
                <a:latin typeface="+mn-lt"/>
              </a:rPr>
              <a:t>LSE blog</a:t>
            </a:r>
            <a:r>
              <a:rPr lang="en-US" sz="700" spc="0" dirty="0">
                <a:latin typeface="+mn-lt"/>
              </a:rPr>
              <a:t>. 23/04/2015.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12"/>
              </a:rPr>
              <a:t>http://blogs.lse.ac.uk/impactofsocialsciences/2015/04/23/digital-object-identifiers-stability-for-citations</a:t>
            </a:r>
            <a:r>
              <a:rPr lang="en-US" sz="700" spc="0" dirty="0">
                <a:latin typeface="+mn-lt"/>
              </a:rPr>
              <a:t>.</a:t>
            </a:r>
          </a:p>
          <a:p>
            <a:pPr marL="182563" indent="-96838">
              <a:lnSpc>
                <a:spcPct val="120000"/>
              </a:lnSpc>
              <a:spcBef>
                <a:spcPts val="300"/>
              </a:spcBef>
            </a:pPr>
            <a:r>
              <a:rPr lang="fr-FR" sz="700" spc="0" dirty="0">
                <a:latin typeface="+mn-lt"/>
              </a:rPr>
              <a:t>INSERM. </a:t>
            </a:r>
            <a:r>
              <a:rPr lang="fr-FR" sz="700" i="1" spc="0" dirty="0">
                <a:latin typeface="+mn-lt"/>
              </a:rPr>
              <a:t>Guide du chercheur pour l’évaluation. </a:t>
            </a:r>
            <a:r>
              <a:rPr lang="fr-FR" sz="700" spc="0" dirty="0" smtClean="0">
                <a:latin typeface="+mn-lt"/>
              </a:rPr>
              <a:t>éd</a:t>
            </a:r>
            <a:r>
              <a:rPr lang="fr-FR" sz="700" spc="0" dirty="0">
                <a:latin typeface="+mn-lt"/>
              </a:rPr>
              <a:t>. 2017. 35 p. [en ligne]. Disponible sur : </a:t>
            </a:r>
            <a:r>
              <a:rPr lang="fr-FR" sz="700" spc="0" dirty="0">
                <a:latin typeface="+mn-lt"/>
                <a:hlinkClick r:id="rId13"/>
              </a:rPr>
              <a:t>https://</a:t>
            </a:r>
            <a:r>
              <a:rPr lang="fr-FR" sz="700" spc="0" dirty="0" smtClean="0">
                <a:latin typeface="+mn-lt"/>
                <a:hlinkClick r:id="rId13"/>
              </a:rPr>
              <a:t>www.eva2.inserm.fr/EVA/doc/2017TIT/Guide_Evaluation_2017v2.pdf</a:t>
            </a:r>
            <a:r>
              <a:rPr lang="fr-FR" sz="700" spc="0" dirty="0" smtClean="0">
                <a:latin typeface="+mn-lt"/>
              </a:rPr>
              <a:t>.</a:t>
            </a:r>
            <a:endParaRPr lang="en-US" sz="700" spc="0" dirty="0" smtClean="0">
              <a:latin typeface="+mn-lt"/>
            </a:endParaRPr>
          </a:p>
          <a:p>
            <a:pPr marL="182563" indent="-96838">
              <a:lnSpc>
                <a:spcPct val="120000"/>
              </a:lnSpc>
              <a:spcBef>
                <a:spcPts val="300"/>
              </a:spcBef>
            </a:pPr>
            <a:r>
              <a:rPr lang="en-US" sz="700" spc="0" dirty="0" err="1">
                <a:latin typeface="+mn-lt"/>
              </a:rPr>
              <a:t>Hirotaka</a:t>
            </a:r>
            <a:r>
              <a:rPr lang="en-US" sz="700" spc="0" dirty="0">
                <a:latin typeface="+mn-lt"/>
              </a:rPr>
              <a:t> Kawashima et Hiroyuki </a:t>
            </a:r>
            <a:r>
              <a:rPr lang="en-US" sz="700" spc="0" dirty="0" err="1">
                <a:latin typeface="+mn-lt"/>
              </a:rPr>
              <a:t>Tomizawa</a:t>
            </a:r>
            <a:r>
              <a:rPr lang="en-US" sz="700" spc="0" dirty="0">
                <a:latin typeface="+mn-lt"/>
              </a:rPr>
              <a:t>. « </a:t>
            </a:r>
            <a:r>
              <a:rPr lang="en-US" sz="700" spc="0" dirty="0" smtClean="0">
                <a:latin typeface="+mn-lt"/>
              </a:rPr>
              <a:t>Accuracy </a:t>
            </a:r>
            <a:r>
              <a:rPr lang="en-US" sz="700" spc="0" dirty="0">
                <a:latin typeface="+mn-lt"/>
              </a:rPr>
              <a:t>evaluation of Scopus Author ID based on the largest funding database in </a:t>
            </a:r>
            <a:r>
              <a:rPr lang="en-US" sz="700" spc="0" dirty="0" smtClean="0">
                <a:latin typeface="+mn-lt"/>
              </a:rPr>
              <a:t>Japan</a:t>
            </a:r>
            <a:r>
              <a:rPr lang="en-US" sz="700" spc="0" dirty="0">
                <a:latin typeface="+mn-lt"/>
              </a:rPr>
              <a:t> »</a:t>
            </a:r>
            <a:r>
              <a:rPr lang="en-US" sz="700" spc="0" dirty="0" smtClean="0">
                <a:latin typeface="+mn-lt"/>
              </a:rPr>
              <a:t>. </a:t>
            </a:r>
            <a:r>
              <a:rPr lang="en-US" sz="700" i="1" spc="0" dirty="0" err="1" smtClean="0">
                <a:latin typeface="+mn-lt"/>
              </a:rPr>
              <a:t>Scientometrics</a:t>
            </a:r>
            <a:r>
              <a:rPr lang="en-US" sz="700" i="1" spc="0" dirty="0" smtClean="0">
                <a:latin typeface="+mn-lt"/>
              </a:rPr>
              <a:t>. </a:t>
            </a:r>
            <a:r>
              <a:rPr lang="en-US" sz="700" spc="0" dirty="0" smtClean="0">
                <a:latin typeface="+mn-lt"/>
              </a:rPr>
              <a:t>06/2015. vol. 103, n°3. p. 1061-1071. [</a:t>
            </a:r>
            <a:r>
              <a:rPr lang="en-US" sz="700" spc="0" dirty="0" err="1" smtClean="0">
                <a:latin typeface="+mn-lt"/>
              </a:rPr>
              <a:t>en</a:t>
            </a:r>
            <a:r>
              <a:rPr lang="en-US" sz="700" spc="0" dirty="0" smtClean="0">
                <a:latin typeface="+mn-lt"/>
              </a:rPr>
              <a:t> </a:t>
            </a:r>
            <a:r>
              <a:rPr lang="en-US" sz="700" spc="0" dirty="0" err="1" smtClean="0">
                <a:latin typeface="+mn-lt"/>
              </a:rPr>
              <a:t>ligne</a:t>
            </a:r>
            <a:r>
              <a:rPr lang="en-US" sz="700" spc="0" dirty="0" smtClean="0">
                <a:latin typeface="+mn-lt"/>
              </a:rPr>
              <a:t>]. </a:t>
            </a:r>
            <a:r>
              <a:rPr lang="en-US" sz="700" spc="0" dirty="0" err="1" smtClean="0">
                <a:latin typeface="+mn-lt"/>
              </a:rPr>
              <a:t>Disponible</a:t>
            </a:r>
            <a:r>
              <a:rPr lang="en-US" sz="700" spc="0" dirty="0" smtClean="0">
                <a:latin typeface="+mn-lt"/>
              </a:rPr>
              <a:t> sur </a:t>
            </a:r>
            <a:r>
              <a:rPr lang="en-US" sz="700" spc="0" dirty="0">
                <a:latin typeface="+mn-lt"/>
              </a:rPr>
              <a:t>: </a:t>
            </a:r>
            <a:r>
              <a:rPr lang="en-US" sz="700" spc="0" dirty="0">
                <a:latin typeface="+mn-lt"/>
                <a:hlinkClick r:id="rId14"/>
              </a:rPr>
              <a:t>https://</a:t>
            </a:r>
            <a:r>
              <a:rPr lang="en-US" sz="700" spc="0" dirty="0" smtClean="0">
                <a:latin typeface="+mn-lt"/>
                <a:hlinkClick r:id="rId14"/>
              </a:rPr>
              <a:t>link.springer.com/article/10.1007%2Fs11192-015-1580-z#Fn2</a:t>
            </a:r>
            <a:r>
              <a:rPr lang="en-US" sz="700" spc="0" dirty="0" smtClean="0">
                <a:latin typeface="+mn-lt"/>
              </a:rPr>
              <a:t>. </a:t>
            </a:r>
            <a:endParaRPr lang="en-US" sz="700" spc="0" dirty="0">
              <a:latin typeface="+mn-lt"/>
            </a:endParaRPr>
          </a:p>
          <a:p>
            <a:pPr marL="182563" indent="-96838">
              <a:lnSpc>
                <a:spcPct val="120000"/>
              </a:lnSpc>
              <a:spcBef>
                <a:spcPts val="300"/>
              </a:spcBef>
            </a:pPr>
            <a:r>
              <a:rPr lang="en-US" sz="700" spc="0" dirty="0" smtClean="0">
                <a:latin typeface="+mn-lt"/>
              </a:rPr>
              <a:t>Martin </a:t>
            </a:r>
            <a:r>
              <a:rPr lang="en-US" sz="700" spc="0" dirty="0">
                <a:latin typeface="+mn-lt"/>
              </a:rPr>
              <a:t>Klein et Herbert Van de </a:t>
            </a:r>
            <a:r>
              <a:rPr lang="en-US" sz="700" spc="0" dirty="0" err="1">
                <a:latin typeface="+mn-lt"/>
              </a:rPr>
              <a:t>Sompel</a:t>
            </a:r>
            <a:r>
              <a:rPr lang="en-US" sz="700" spc="0" dirty="0">
                <a:latin typeface="+mn-lt"/>
              </a:rPr>
              <a:t>. « Discovering Scholarly Orphans Using ORCID ». </a:t>
            </a:r>
            <a:r>
              <a:rPr lang="en-US" sz="700" i="1" spc="0" dirty="0">
                <a:latin typeface="+mn-lt"/>
              </a:rPr>
              <a:t>Conference ’17</a:t>
            </a:r>
            <a:r>
              <a:rPr lang="en-US" sz="700" spc="0" dirty="0">
                <a:latin typeface="+mn-lt"/>
              </a:rPr>
              <a:t>. Washington, 07/2017. [</a:t>
            </a:r>
            <a:r>
              <a:rPr lang="en-US" sz="700" spc="0" dirty="0" err="1">
                <a:latin typeface="+mn-lt"/>
              </a:rPr>
              <a:t>soumis</a:t>
            </a:r>
            <a:r>
              <a:rPr lang="en-US" sz="700" spc="0" dirty="0">
                <a:latin typeface="+mn-lt"/>
              </a:rPr>
              <a:t> le 27/03/2017]. 10 p.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15"/>
              </a:rPr>
              <a:t>https://arxiv.org/abs/1703.09343</a:t>
            </a:r>
            <a:r>
              <a:rPr lang="en-US" sz="700" spc="0" dirty="0" smtClean="0">
                <a:latin typeface="+mn-lt"/>
              </a:rPr>
              <a:t>.</a:t>
            </a:r>
          </a:p>
          <a:p>
            <a:pPr marL="182563" indent="-96838">
              <a:lnSpc>
                <a:spcPct val="120000"/>
              </a:lnSpc>
              <a:spcBef>
                <a:spcPts val="300"/>
              </a:spcBef>
            </a:pPr>
            <a:r>
              <a:rPr lang="en-US" sz="700" spc="0" dirty="0">
                <a:latin typeface="+mn-lt"/>
              </a:rPr>
              <a:t>Thomas </a:t>
            </a:r>
            <a:r>
              <a:rPr lang="en-US" sz="700" spc="0" dirty="0" err="1">
                <a:latin typeface="+mn-lt"/>
              </a:rPr>
              <a:t>Krämer</a:t>
            </a:r>
            <a:r>
              <a:rPr lang="en-US" sz="700" spc="0" dirty="0">
                <a:latin typeface="+mn-lt"/>
              </a:rPr>
              <a:t>, </a:t>
            </a:r>
            <a:r>
              <a:rPr lang="en-US" sz="700" spc="0" dirty="0" err="1">
                <a:latin typeface="+mn-lt"/>
              </a:rPr>
              <a:t>Fakhri</a:t>
            </a:r>
            <a:r>
              <a:rPr lang="en-US" sz="700" spc="0" dirty="0">
                <a:latin typeface="+mn-lt"/>
              </a:rPr>
              <a:t> </a:t>
            </a:r>
            <a:r>
              <a:rPr lang="en-US" sz="700" spc="0" dirty="0" err="1">
                <a:latin typeface="+mn-lt"/>
              </a:rPr>
              <a:t>Momeni</a:t>
            </a:r>
            <a:r>
              <a:rPr lang="en-US" sz="700" spc="0" dirty="0">
                <a:latin typeface="+mn-lt"/>
              </a:rPr>
              <a:t> et Philipp </a:t>
            </a:r>
            <a:r>
              <a:rPr lang="en-US" sz="700" spc="0" dirty="0" err="1">
                <a:latin typeface="+mn-lt"/>
              </a:rPr>
              <a:t>Mayr</a:t>
            </a:r>
            <a:r>
              <a:rPr lang="en-US" sz="700" spc="0" dirty="0">
                <a:latin typeface="+mn-lt"/>
              </a:rPr>
              <a:t>. « Coverage of Author Identifiers in Web of Science and Scopus ». Preprint. 3/3/2017.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16"/>
              </a:rPr>
              <a:t>https://</a:t>
            </a:r>
            <a:r>
              <a:rPr lang="en-US" sz="700" spc="0" dirty="0" smtClean="0">
                <a:latin typeface="+mn-lt"/>
                <a:hlinkClick r:id="rId16"/>
              </a:rPr>
              <a:t>arxiv.org/abs/1703.01319</a:t>
            </a:r>
            <a:r>
              <a:rPr lang="en-US" sz="700" spc="0" dirty="0" smtClean="0">
                <a:latin typeface="+mn-lt"/>
              </a:rPr>
              <a:t>.  </a:t>
            </a:r>
          </a:p>
          <a:p>
            <a:pPr marL="182563" indent="-96838">
              <a:lnSpc>
                <a:spcPct val="120000"/>
              </a:lnSpc>
              <a:spcBef>
                <a:spcPts val="300"/>
              </a:spcBef>
            </a:pPr>
            <a:r>
              <a:rPr lang="fr-FR" sz="700" spc="0" dirty="0">
                <a:latin typeface="+mn-lt"/>
              </a:rPr>
              <a:t>Aline Le Provost, Yann Nicolas et François Mistral. « Lier à IdRef. Un réseau pour la consultation et la production de données d'autorité, une collaboration entre les hommes et les machines ». </a:t>
            </a:r>
            <a:r>
              <a:rPr lang="fr-FR" sz="700" i="1" spc="0" dirty="0">
                <a:latin typeface="+mn-lt"/>
              </a:rPr>
              <a:t>IFLA WLIC 2017. Wrocław, </a:t>
            </a:r>
            <a:r>
              <a:rPr lang="fr-FR" sz="700" i="1" spc="0" dirty="0" err="1" smtClean="0">
                <a:latin typeface="+mn-lt"/>
              </a:rPr>
              <a:t>Poland</a:t>
            </a:r>
            <a:r>
              <a:rPr lang="fr-FR" sz="700" spc="0" dirty="0" smtClean="0">
                <a:latin typeface="+mn-lt"/>
              </a:rPr>
              <a:t>. </a:t>
            </a:r>
            <a:r>
              <a:rPr lang="fr-FR" sz="700" spc="0" dirty="0">
                <a:latin typeface="+mn-lt"/>
              </a:rPr>
              <a:t>14 p. [en ligne]. Disponible sur : </a:t>
            </a:r>
            <a:r>
              <a:rPr lang="fr-FR" sz="700" spc="0" dirty="0">
                <a:latin typeface="+mn-lt"/>
                <a:hlinkClick r:id="rId17"/>
              </a:rPr>
              <a:t>http://library.ifla.org/1620</a:t>
            </a:r>
            <a:r>
              <a:rPr lang="fr-FR" sz="700" spc="0" dirty="0" smtClean="0">
                <a:latin typeface="+mn-lt"/>
                <a:hlinkClick r:id="rId17"/>
              </a:rPr>
              <a:t>/</a:t>
            </a:r>
            <a:r>
              <a:rPr lang="fr-FR" sz="700" spc="0" dirty="0" smtClean="0">
                <a:latin typeface="+mn-lt"/>
              </a:rPr>
              <a:t>. </a:t>
            </a:r>
          </a:p>
          <a:p>
            <a:pPr marL="182563" indent="-96838">
              <a:lnSpc>
                <a:spcPct val="120000"/>
              </a:lnSpc>
              <a:spcBef>
                <a:spcPts val="300"/>
              </a:spcBef>
            </a:pPr>
            <a:r>
              <a:rPr lang="fr-FR" sz="700" spc="0" dirty="0" smtClean="0">
                <a:latin typeface="+mn-lt"/>
              </a:rPr>
              <a:t>Andy </a:t>
            </a:r>
            <a:r>
              <a:rPr lang="fr-FR" sz="700" spc="0" dirty="0" err="1">
                <a:latin typeface="+mn-lt"/>
              </a:rPr>
              <a:t>Mabbett</a:t>
            </a:r>
            <a:r>
              <a:rPr lang="fr-FR" sz="700" spc="0" dirty="0">
                <a:latin typeface="+mn-lt"/>
              </a:rPr>
              <a:t>. </a:t>
            </a:r>
            <a:r>
              <a:rPr lang="fr-FR" sz="700" i="1" spc="0" dirty="0">
                <a:latin typeface="+mn-lt"/>
              </a:rPr>
              <a:t>ORCID </a:t>
            </a:r>
            <a:r>
              <a:rPr lang="fr-FR" sz="700" i="1" spc="0" dirty="0" err="1">
                <a:latin typeface="+mn-lt"/>
              </a:rPr>
              <a:t>Implementation</a:t>
            </a:r>
            <a:r>
              <a:rPr lang="fr-FR" sz="700" i="1" spc="0" dirty="0">
                <a:latin typeface="+mn-lt"/>
              </a:rPr>
              <a:t> – </a:t>
            </a:r>
            <a:r>
              <a:rPr lang="fr-FR" sz="700" i="1" spc="0" dirty="0" err="1">
                <a:latin typeface="+mn-lt"/>
              </a:rPr>
              <a:t>Wikipedia</a:t>
            </a:r>
            <a:r>
              <a:rPr lang="fr-FR" sz="700" spc="0" dirty="0">
                <a:latin typeface="+mn-lt"/>
              </a:rPr>
              <a:t>. Présentation. 02/2016. 24 p. [en ligne]. Disponible sur : </a:t>
            </a:r>
            <a:r>
              <a:rPr lang="fr-FR" sz="700" spc="0" dirty="0">
                <a:latin typeface="+mn-lt"/>
                <a:hlinkClick r:id="rId18"/>
              </a:rPr>
              <a:t>https://</a:t>
            </a:r>
            <a:r>
              <a:rPr lang="fr-FR" sz="700" spc="0" dirty="0" smtClean="0">
                <a:latin typeface="+mn-lt"/>
                <a:hlinkClick r:id="rId18"/>
              </a:rPr>
              <a:t>fr.slideshare.net/ORCIDSlides/orcid-implementation-wikipedia-a-mabbett</a:t>
            </a:r>
            <a:r>
              <a:rPr lang="fr-FR" sz="700" spc="0" dirty="0" smtClean="0">
                <a:latin typeface="+mn-lt"/>
              </a:rPr>
              <a:t>. </a:t>
            </a:r>
          </a:p>
          <a:p>
            <a:pPr marL="182563" indent="-96838">
              <a:lnSpc>
                <a:spcPct val="120000"/>
              </a:lnSpc>
              <a:spcBef>
                <a:spcPts val="300"/>
              </a:spcBef>
            </a:pPr>
            <a:r>
              <a:rPr lang="fr-FR" sz="800" dirty="0">
                <a:sym typeface="Wingdings" panose="05000000000000000000" pitchFamily="2" charset="2"/>
              </a:rPr>
              <a:t>Isabelle </a:t>
            </a:r>
            <a:r>
              <a:rPr lang="fr-FR" sz="800" dirty="0" err="1">
                <a:sym typeface="Wingdings" panose="05000000000000000000" pitchFamily="2" charset="2"/>
              </a:rPr>
              <a:t>Mauger</a:t>
            </a:r>
            <a:r>
              <a:rPr lang="fr-FR" sz="800" dirty="0">
                <a:sym typeface="Wingdings" panose="05000000000000000000" pitchFamily="2" charset="2"/>
              </a:rPr>
              <a:t> Perez. « Tout sur IdRef ». </a:t>
            </a:r>
            <a:r>
              <a:rPr lang="fr-FR" sz="800" i="1" dirty="0" err="1">
                <a:sym typeface="Wingdings" panose="05000000000000000000" pitchFamily="2" charset="2"/>
              </a:rPr>
              <a:t>Archimag</a:t>
            </a:r>
            <a:r>
              <a:rPr lang="fr-FR" sz="800" dirty="0">
                <a:sym typeface="Wingdings" panose="05000000000000000000" pitchFamily="2" charset="2"/>
              </a:rPr>
              <a:t>. n°314. mai 2018. p. </a:t>
            </a:r>
            <a:r>
              <a:rPr lang="fr-FR" sz="800" dirty="0" smtClean="0">
                <a:sym typeface="Wingdings" panose="05000000000000000000" pitchFamily="2" charset="2"/>
              </a:rPr>
              <a:t>30.</a:t>
            </a:r>
            <a:endParaRPr lang="en-US" sz="700" spc="0" dirty="0" smtClean="0">
              <a:latin typeface="+mn-lt"/>
            </a:endParaRPr>
          </a:p>
        </p:txBody>
      </p:sp>
      <p:sp>
        <p:nvSpPr>
          <p:cNvPr id="3" name="Titre 2"/>
          <p:cNvSpPr>
            <a:spLocks noGrp="1"/>
          </p:cNvSpPr>
          <p:nvPr>
            <p:ph type="title"/>
          </p:nvPr>
        </p:nvSpPr>
        <p:spPr/>
        <p:txBody>
          <a:bodyPr/>
          <a:lstStyle/>
          <a:p>
            <a:r>
              <a:rPr lang="fr-FR" smtClean="0"/>
              <a:t>Présentation des identifiants</a:t>
            </a:r>
            <a:endParaRPr lang="fr-FR"/>
          </a:p>
        </p:txBody>
      </p:sp>
    </p:spTree>
    <p:extLst>
      <p:ext uri="{BB962C8B-B14F-4D97-AF65-F5344CB8AC3E}">
        <p14:creationId xmlns:p14="http://schemas.microsoft.com/office/powerpoint/2010/main" val="418280166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45189"/>
          </a:xfrm>
        </p:spPr>
        <p:txBody>
          <a:bodyPr>
            <a:normAutofit lnSpcReduction="10000"/>
          </a:bodyPr>
          <a:lstStyle/>
          <a:p>
            <a:pPr marL="182563" indent="-96838">
              <a:lnSpc>
                <a:spcPct val="120000"/>
              </a:lnSpc>
              <a:spcBef>
                <a:spcPts val="300"/>
              </a:spcBef>
            </a:pPr>
            <a:r>
              <a:rPr lang="en-US" sz="700" spc="0" dirty="0"/>
              <a:t>Alice Meadows. </a:t>
            </a:r>
            <a:r>
              <a:rPr lang="fr-FR" sz="700" spc="0" dirty="0"/>
              <a:t>«</a:t>
            </a:r>
            <a:r>
              <a:rPr lang="en-US" sz="700" spc="0" dirty="0"/>
              <a:t>All about ORCID </a:t>
            </a:r>
            <a:r>
              <a:rPr lang="fr-FR" sz="700" spc="0" dirty="0"/>
              <a:t>»</a:t>
            </a:r>
            <a:r>
              <a:rPr lang="en-US" sz="700" spc="0" dirty="0"/>
              <a:t>. </a:t>
            </a:r>
            <a:r>
              <a:rPr lang="en-US" sz="700" i="1" spc="0" dirty="0"/>
              <a:t>The scholarly kitchen. </a:t>
            </a:r>
            <a:r>
              <a:rPr lang="en-US" sz="700" spc="0" dirty="0"/>
              <a:t>15/12/2015.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3"/>
              </a:rPr>
              <a:t>https://scholarlykitchen.sspnet.org/2015/12/15/all-about-orcid/</a:t>
            </a:r>
            <a:r>
              <a:rPr lang="en-US" sz="700" spc="0" dirty="0"/>
              <a:t>. </a:t>
            </a:r>
          </a:p>
          <a:p>
            <a:pPr marL="182563" indent="-96838">
              <a:lnSpc>
                <a:spcPct val="120000"/>
              </a:lnSpc>
              <a:spcBef>
                <a:spcPts val="300"/>
              </a:spcBef>
            </a:pPr>
            <a:r>
              <a:rPr lang="en-US" sz="700" spc="0" dirty="0"/>
              <a:t>--. « It Takes a Village: One Year of Journals Requiring ORCID </a:t>
            </a:r>
            <a:r>
              <a:rPr lang="en-US" sz="700" spc="0" dirty="0" err="1"/>
              <a:t>iDs</a:t>
            </a:r>
            <a:r>
              <a:rPr lang="en-US" sz="700" spc="0" dirty="0"/>
              <a:t> ». </a:t>
            </a:r>
            <a:r>
              <a:rPr lang="en-US" sz="700" i="1" spc="0" dirty="0"/>
              <a:t>The scholarly kitchen</a:t>
            </a:r>
            <a:r>
              <a:rPr lang="en-US" sz="700" spc="0" dirty="0"/>
              <a:t>. 20/04/2017.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4"/>
              </a:rPr>
              <a:t>https://scholarlykitchen.sspnet.org/2017/04/20/takes-village-one-year-j</a:t>
            </a:r>
            <a:r>
              <a:rPr lang="en-US" sz="700" spc="0" dirty="0"/>
              <a:t>.</a:t>
            </a:r>
          </a:p>
          <a:p>
            <a:pPr marL="182563" indent="-96838">
              <a:lnSpc>
                <a:spcPct val="120000"/>
              </a:lnSpc>
              <a:spcBef>
                <a:spcPts val="300"/>
              </a:spcBef>
            </a:pPr>
            <a:r>
              <a:rPr lang="fr-FR" sz="700" spc="0" dirty="0" err="1" smtClean="0"/>
              <a:t>Meriai</a:t>
            </a:r>
            <a:r>
              <a:rPr lang="fr-FR" sz="700" spc="0" dirty="0"/>
              <a:t>, « OpenEdition utilise le système d’identification des auteurs ORCID ». </a:t>
            </a:r>
            <a:r>
              <a:rPr lang="fr-FR" sz="700" i="1" spc="0" dirty="0"/>
              <a:t>L’édition électronique ouverte. </a:t>
            </a:r>
            <a:r>
              <a:rPr lang="fr-FR" sz="700" spc="0" dirty="0"/>
              <a:t>5/07/2017. [en ligne]. Disponible sur : </a:t>
            </a:r>
            <a:r>
              <a:rPr lang="fr-FR" sz="700" spc="0" dirty="0">
                <a:hlinkClick r:id="rId5"/>
              </a:rPr>
              <a:t>https://leo.hypotheses.org/13424</a:t>
            </a:r>
            <a:r>
              <a:rPr lang="fr-FR" sz="700" spc="0" dirty="0"/>
              <a:t>. </a:t>
            </a:r>
          </a:p>
          <a:p>
            <a:pPr marL="182563" indent="-96838">
              <a:lnSpc>
                <a:spcPct val="120000"/>
              </a:lnSpc>
              <a:spcBef>
                <a:spcPts val="300"/>
              </a:spcBef>
            </a:pPr>
            <a:r>
              <a:rPr lang="fr-FR" sz="700" spc="0" dirty="0">
                <a:solidFill>
                  <a:prstClr val="black"/>
                </a:solidFill>
                <a:cs typeface="Arial" panose="020B0604020202020204" pitchFamily="34" charset="0"/>
              </a:rPr>
              <a:t>Susanne </a:t>
            </a:r>
            <a:r>
              <a:rPr lang="fr-FR" sz="700" spc="0" dirty="0" err="1">
                <a:solidFill>
                  <a:prstClr val="black"/>
                </a:solidFill>
                <a:cs typeface="Arial" panose="020B0604020202020204" pitchFamily="34" charset="0"/>
              </a:rPr>
              <a:t>Mikki</a:t>
            </a:r>
            <a:r>
              <a:rPr lang="fr-FR" sz="700" spc="0" dirty="0">
                <a:solidFill>
                  <a:prstClr val="black"/>
                </a:solidFill>
                <a:cs typeface="Arial" panose="020B0604020202020204" pitchFamily="34" charset="0"/>
              </a:rPr>
              <a:t> et al. « Digital </a:t>
            </a:r>
            <a:r>
              <a:rPr lang="fr-FR" sz="700" spc="0" dirty="0" err="1">
                <a:solidFill>
                  <a:prstClr val="black"/>
                </a:solidFill>
                <a:cs typeface="Arial" panose="020B0604020202020204" pitchFamily="34" charset="0"/>
              </a:rPr>
              <a:t>Presence</a:t>
            </a:r>
            <a:r>
              <a:rPr lang="fr-FR" sz="700" spc="0" dirty="0">
                <a:solidFill>
                  <a:prstClr val="black"/>
                </a:solidFill>
                <a:cs typeface="Arial" panose="020B0604020202020204" pitchFamily="34" charset="0"/>
              </a:rPr>
              <a:t> of </a:t>
            </a:r>
            <a:r>
              <a:rPr lang="fr-FR" sz="700" spc="0" dirty="0" err="1">
                <a:solidFill>
                  <a:prstClr val="black"/>
                </a:solidFill>
                <a:cs typeface="Arial" panose="020B0604020202020204" pitchFamily="34" charset="0"/>
              </a:rPr>
              <a:t>Norwegian</a:t>
            </a:r>
            <a:r>
              <a:rPr lang="fr-FR" sz="700" spc="0" dirty="0">
                <a:solidFill>
                  <a:prstClr val="black"/>
                </a:solidFill>
                <a:cs typeface="Arial" panose="020B0604020202020204" pitchFamily="34" charset="0"/>
              </a:rPr>
              <a:t> </a:t>
            </a:r>
            <a:r>
              <a:rPr lang="fr-FR" sz="700" spc="0" dirty="0" err="1">
                <a:solidFill>
                  <a:prstClr val="black"/>
                </a:solidFill>
                <a:cs typeface="Arial" panose="020B0604020202020204" pitchFamily="34" charset="0"/>
              </a:rPr>
              <a:t>Scholars</a:t>
            </a:r>
            <a:r>
              <a:rPr lang="fr-FR" sz="700" spc="0" dirty="0">
                <a:solidFill>
                  <a:prstClr val="black"/>
                </a:solidFill>
                <a:cs typeface="Arial" panose="020B0604020202020204" pitchFamily="34" charset="0"/>
              </a:rPr>
              <a:t> on </a:t>
            </a:r>
            <a:r>
              <a:rPr lang="fr-FR" sz="700" spc="0" dirty="0" err="1">
                <a:solidFill>
                  <a:prstClr val="black"/>
                </a:solidFill>
                <a:cs typeface="Arial" panose="020B0604020202020204" pitchFamily="34" charset="0"/>
              </a:rPr>
              <a:t>Academic</a:t>
            </a:r>
            <a:r>
              <a:rPr lang="fr-FR" sz="700" spc="0" dirty="0">
                <a:solidFill>
                  <a:prstClr val="black"/>
                </a:solidFill>
                <a:cs typeface="Arial" panose="020B0604020202020204" pitchFamily="34" charset="0"/>
              </a:rPr>
              <a:t> Network Sites — </a:t>
            </a:r>
            <a:r>
              <a:rPr lang="fr-FR" sz="700" spc="0" dirty="0" err="1">
                <a:solidFill>
                  <a:prstClr val="black"/>
                </a:solidFill>
                <a:cs typeface="Arial" panose="020B0604020202020204" pitchFamily="34" charset="0"/>
              </a:rPr>
              <a:t>Where</a:t>
            </a:r>
            <a:r>
              <a:rPr lang="fr-FR" sz="700" spc="0" dirty="0">
                <a:solidFill>
                  <a:prstClr val="black"/>
                </a:solidFill>
                <a:cs typeface="Arial" panose="020B0604020202020204" pitchFamily="34" charset="0"/>
              </a:rPr>
              <a:t> and </a:t>
            </a:r>
            <a:r>
              <a:rPr lang="fr-FR" sz="700" spc="0" dirty="0" err="1">
                <a:solidFill>
                  <a:prstClr val="black"/>
                </a:solidFill>
                <a:cs typeface="Arial" panose="020B0604020202020204" pitchFamily="34" charset="0"/>
              </a:rPr>
              <a:t>Who</a:t>
            </a:r>
            <a:r>
              <a:rPr lang="fr-FR" sz="700" spc="0" dirty="0">
                <a:solidFill>
                  <a:prstClr val="black"/>
                </a:solidFill>
                <a:cs typeface="Arial" panose="020B0604020202020204" pitchFamily="34" charset="0"/>
              </a:rPr>
              <a:t> Are </a:t>
            </a:r>
            <a:r>
              <a:rPr lang="fr-FR" sz="700" spc="0" dirty="0" err="1">
                <a:solidFill>
                  <a:prstClr val="black"/>
                </a:solidFill>
                <a:cs typeface="Arial" panose="020B0604020202020204" pitchFamily="34" charset="0"/>
              </a:rPr>
              <a:t>They</a:t>
            </a:r>
            <a:r>
              <a:rPr lang="fr-FR" sz="700" spc="0" dirty="0">
                <a:solidFill>
                  <a:prstClr val="black"/>
                </a:solidFill>
                <a:cs typeface="Arial" panose="020B0604020202020204" pitchFamily="34" charset="0"/>
              </a:rPr>
              <a:t>? ». </a:t>
            </a:r>
            <a:r>
              <a:rPr lang="fr-FR" sz="700" i="1" spc="0" dirty="0">
                <a:solidFill>
                  <a:prstClr val="black"/>
                </a:solidFill>
                <a:cs typeface="Arial" panose="020B0604020202020204" pitchFamily="34" charset="0"/>
              </a:rPr>
              <a:t>PLOS One. </a:t>
            </a:r>
            <a:r>
              <a:rPr lang="fr-FR" sz="700" spc="0" dirty="0">
                <a:solidFill>
                  <a:prstClr val="black"/>
                </a:solidFill>
                <a:cs typeface="Arial" panose="020B0604020202020204" pitchFamily="34" charset="0"/>
              </a:rPr>
              <a:t>10(11). 13/11/2015. 17p. [en ligne]. Disponible sur : </a:t>
            </a:r>
            <a:r>
              <a:rPr lang="fr-FR" sz="700" spc="0" dirty="0">
                <a:solidFill>
                  <a:prstClr val="black"/>
                </a:solidFill>
                <a:cs typeface="Arial" panose="020B0604020202020204" pitchFamily="34" charset="0"/>
                <a:hlinkClick r:id="rId6"/>
              </a:rPr>
              <a:t>http://journals.plos.org/plosone/article?id=10.1371/journal.pone.0142709</a:t>
            </a:r>
            <a:r>
              <a:rPr lang="fr-FR" sz="700" spc="0" dirty="0">
                <a:solidFill>
                  <a:prstClr val="black"/>
                </a:solidFill>
                <a:cs typeface="Arial" panose="020B0604020202020204" pitchFamily="34" charset="0"/>
              </a:rPr>
              <a:t>. </a:t>
            </a:r>
            <a:endParaRPr lang="fr-FR" sz="700" spc="0" dirty="0"/>
          </a:p>
          <a:p>
            <a:pPr marL="182563" indent="-96838">
              <a:lnSpc>
                <a:spcPct val="120000"/>
              </a:lnSpc>
              <a:spcBef>
                <a:spcPts val="300"/>
              </a:spcBef>
            </a:pPr>
            <a:r>
              <a:rPr lang="fr-FR" sz="700" spc="0" dirty="0" smtClean="0">
                <a:latin typeface="+mn-lt"/>
              </a:rPr>
              <a:t>Ministère </a:t>
            </a:r>
            <a:r>
              <a:rPr lang="fr-FR" sz="700" spc="0" dirty="0">
                <a:latin typeface="+mn-lt"/>
              </a:rPr>
              <a:t>de la Culture et de la Communication. Stratégie « Métadonnées culturelles et transition Web 3.0 ». </a:t>
            </a:r>
            <a:r>
              <a:rPr lang="fr-FR" sz="700" i="1" spc="0" dirty="0">
                <a:latin typeface="+mn-lt"/>
              </a:rPr>
              <a:t>Identifiants pérennes pour les ressources culturelles. Vade-mecum pour les producteurs de données.</a:t>
            </a:r>
            <a:r>
              <a:rPr lang="fr-FR" sz="700" spc="0" dirty="0">
                <a:latin typeface="+mn-lt"/>
              </a:rPr>
              <a:t> v. 1. 11 p. [en ligne]. Disponible sur : </a:t>
            </a:r>
            <a:r>
              <a:rPr lang="fr-FR" sz="700" spc="0" dirty="0">
                <a:latin typeface="+mn-lt"/>
                <a:hlinkClick r:id="rId7"/>
              </a:rPr>
              <a:t>http://www.bnf.fr/documents/identifiants_perennes_vademecum.pdf</a:t>
            </a:r>
            <a:r>
              <a:rPr lang="fr-FR" sz="700" spc="0" dirty="0">
                <a:latin typeface="+mn-lt"/>
              </a:rPr>
              <a:t>. </a:t>
            </a:r>
          </a:p>
          <a:p>
            <a:pPr marL="182563" indent="-96838">
              <a:lnSpc>
                <a:spcPct val="120000"/>
              </a:lnSpc>
              <a:spcBef>
                <a:spcPts val="300"/>
              </a:spcBef>
            </a:pPr>
            <a:r>
              <a:rPr lang="fr-FR" sz="700" spc="0" dirty="0" smtClean="0">
                <a:latin typeface="+mn-lt"/>
              </a:rPr>
              <a:t>François </a:t>
            </a:r>
            <a:r>
              <a:rPr lang="fr-FR" sz="700" spc="0" dirty="0">
                <a:latin typeface="+mn-lt"/>
              </a:rPr>
              <a:t>Mistral. « Déploiement d’OATAO dans IdRef : une nouvelle visibilité sur le web ». </a:t>
            </a:r>
            <a:r>
              <a:rPr lang="fr-FR" sz="700" i="1" spc="0" dirty="0" err="1">
                <a:latin typeface="+mn-lt"/>
              </a:rPr>
              <a:t>Punktokomo</a:t>
            </a:r>
            <a:r>
              <a:rPr lang="fr-FR" sz="700" spc="0" dirty="0">
                <a:latin typeface="+mn-lt"/>
              </a:rPr>
              <a:t>. 30/11/2017. [en ligne]. Disponible sur : </a:t>
            </a:r>
            <a:r>
              <a:rPr lang="fr-FR" sz="700" spc="0" dirty="0">
                <a:latin typeface="+mn-lt"/>
                <a:hlinkClick r:id="rId8"/>
              </a:rPr>
              <a:t>https://punktokomo.abes.fr/2017/11/30/oatao-sappuie-sur-idref-pour-soffrir-une-nouvelle-visibilite-sur-le-web/</a:t>
            </a:r>
            <a:r>
              <a:rPr lang="fr-FR" sz="700" spc="0" dirty="0">
                <a:latin typeface="+mn-lt"/>
              </a:rPr>
              <a:t>.</a:t>
            </a:r>
          </a:p>
          <a:p>
            <a:pPr marL="182563" indent="-96838">
              <a:lnSpc>
                <a:spcPct val="120000"/>
              </a:lnSpc>
              <a:spcBef>
                <a:spcPts val="300"/>
              </a:spcBef>
            </a:pPr>
            <a:r>
              <a:rPr lang="fr-FR" sz="700" spc="0" dirty="0">
                <a:latin typeface="+mn-lt"/>
              </a:rPr>
              <a:t>--. </a:t>
            </a:r>
            <a:r>
              <a:rPr lang="fr-FR" sz="700" i="1" spc="0" dirty="0">
                <a:latin typeface="+mn-lt"/>
              </a:rPr>
              <a:t>IdRef et son offre de services : comment et pourquoi mener un projet avec des identifiants et des </a:t>
            </a:r>
            <a:r>
              <a:rPr lang="fr-FR" sz="700" i="1" spc="0" dirty="0" smtClean="0">
                <a:latin typeface="+mn-lt"/>
              </a:rPr>
              <a:t>référentiels</a:t>
            </a:r>
            <a:r>
              <a:rPr lang="fr-FR" sz="700" spc="0" dirty="0" smtClean="0">
                <a:latin typeface="+mn-lt"/>
              </a:rPr>
              <a:t>. 18/05/2018. 79 p. [en ligne]. Disponible sur : </a:t>
            </a:r>
            <a:r>
              <a:rPr lang="fr-FR" sz="700" spc="0" dirty="0" smtClean="0">
                <a:latin typeface="+mn-lt"/>
                <a:hlinkClick r:id="rId9"/>
              </a:rPr>
              <a:t>http://urfist.chartes.psl.eu/ressources/idref-et-son-offre-de-services-comment-et-pourquoi-mener-un-projet-avec-des-identifiants</a:t>
            </a:r>
            <a:r>
              <a:rPr lang="fr-FR" sz="700" spc="0" dirty="0" smtClean="0">
                <a:latin typeface="+mn-lt"/>
              </a:rPr>
              <a:t>. </a:t>
            </a:r>
          </a:p>
          <a:p>
            <a:pPr marL="182563" indent="-96838">
              <a:lnSpc>
                <a:spcPct val="120000"/>
              </a:lnSpc>
              <a:spcBef>
                <a:spcPts val="300"/>
              </a:spcBef>
            </a:pPr>
            <a:r>
              <a:rPr lang="fr-FR" sz="700" spc="0" dirty="0" smtClean="0">
                <a:latin typeface="+mn-lt"/>
              </a:rPr>
              <a:t>--. </a:t>
            </a:r>
            <a:r>
              <a:rPr lang="fr-FR" sz="700" spc="0" dirty="0">
                <a:latin typeface="+mn-lt"/>
              </a:rPr>
              <a:t>« Quand ScanR et IdRef s’associent pour identifier les acteurs de la recherche et de l’innovation ». </a:t>
            </a:r>
            <a:r>
              <a:rPr lang="fr-FR" sz="700" i="1" spc="0" dirty="0" err="1">
                <a:latin typeface="+mn-lt"/>
              </a:rPr>
              <a:t>Punktokomo</a:t>
            </a:r>
            <a:r>
              <a:rPr lang="fr-FR" sz="700" spc="0" dirty="0">
                <a:latin typeface="+mn-lt"/>
              </a:rPr>
              <a:t>. 27/11/2017. [en ligne]. Disponible sur : </a:t>
            </a:r>
            <a:r>
              <a:rPr lang="fr-FR" sz="700" spc="0" dirty="0">
                <a:latin typeface="+mn-lt"/>
                <a:hlinkClick r:id="rId10"/>
              </a:rPr>
              <a:t>https://punktokomo.abes.fr/2017/11/27/quand-scanr-et-idref-sassocient-pour-identifier-les-acteurs-de-la-recherche-et-de-linnovation/</a:t>
            </a:r>
            <a:r>
              <a:rPr lang="fr-FR" sz="700" spc="0" dirty="0">
                <a:latin typeface="+mn-lt"/>
              </a:rPr>
              <a:t>. </a:t>
            </a:r>
          </a:p>
          <a:p>
            <a:pPr marL="182563" indent="-96838">
              <a:lnSpc>
                <a:spcPct val="120000"/>
              </a:lnSpc>
              <a:spcBef>
                <a:spcPts val="300"/>
              </a:spcBef>
            </a:pPr>
            <a:r>
              <a:rPr lang="fr-FR" sz="700" i="1" spc="0" dirty="0">
                <a:latin typeface="+mn-lt"/>
              </a:rPr>
              <a:t>--. </a:t>
            </a:r>
            <a:r>
              <a:rPr lang="fr-FR" sz="700" spc="0" dirty="0">
                <a:latin typeface="+mn-lt"/>
              </a:rPr>
              <a:t>« </a:t>
            </a:r>
            <a:r>
              <a:rPr lang="fr-FR" sz="700" spc="0" dirty="0" err="1">
                <a:latin typeface="+mn-lt"/>
              </a:rPr>
              <a:t>Univ</a:t>
            </a:r>
            <a:r>
              <a:rPr lang="fr-FR" sz="700" spc="0" dirty="0">
                <a:latin typeface="+mn-lt"/>
              </a:rPr>
              <a:t>-Droit et IdRef : une coopération ambitieuse et réciproque ». </a:t>
            </a:r>
            <a:r>
              <a:rPr lang="fr-FR" sz="700" i="1" spc="0" dirty="0" err="1">
                <a:latin typeface="+mn-lt"/>
              </a:rPr>
              <a:t>Punktokomo</a:t>
            </a:r>
            <a:r>
              <a:rPr lang="fr-FR" sz="700" spc="0" dirty="0">
                <a:latin typeface="+mn-lt"/>
              </a:rPr>
              <a:t>. 22/01/2018. [en ligne]. Disponible sur : </a:t>
            </a:r>
            <a:r>
              <a:rPr lang="fr-FR" sz="700" spc="0" dirty="0">
                <a:latin typeface="+mn-lt"/>
                <a:hlinkClick r:id="rId11"/>
              </a:rPr>
              <a:t>https://punktokomo.abes.fr/2018/01/22/univ-droit-et-idref-une-cooperation-ambitieuse-et-reciproque/</a:t>
            </a:r>
            <a:r>
              <a:rPr lang="fr-FR" sz="700" spc="0" dirty="0">
                <a:latin typeface="+mn-lt"/>
              </a:rPr>
              <a:t>. </a:t>
            </a:r>
          </a:p>
          <a:p>
            <a:pPr marL="182563" indent="-96838">
              <a:lnSpc>
                <a:spcPct val="120000"/>
              </a:lnSpc>
              <a:spcBef>
                <a:spcPts val="300"/>
              </a:spcBef>
            </a:pPr>
            <a:r>
              <a:rPr lang="fr-FR" sz="700" i="1" spc="0" dirty="0">
                <a:latin typeface="+mn-lt"/>
              </a:rPr>
              <a:t>--. Usage, pertinence et fonctions des identifiants VIAF et ISNI pour les autorités IdRef</a:t>
            </a:r>
            <a:r>
              <a:rPr lang="fr-FR" sz="700" spc="0" dirty="0">
                <a:latin typeface="+mn-lt"/>
              </a:rPr>
              <a:t>. Présentation. 2015. 23 p. [en ligne]. Disponible sur : </a:t>
            </a:r>
            <a:r>
              <a:rPr lang="fr-FR" sz="700" spc="0" dirty="0">
                <a:latin typeface="+mn-lt"/>
                <a:hlinkClick r:id="rId12"/>
              </a:rPr>
              <a:t>http://moodle.abes.fr/pluginfile.php/5331/mod_resource/content/0/2015_S13_IdRef_%20Usages_pertinence_et_fonctions_de_VIAF_et_ISNI.pdf</a:t>
            </a:r>
            <a:r>
              <a:rPr lang="fr-FR" sz="700" spc="0" dirty="0">
                <a:latin typeface="+mn-lt"/>
              </a:rPr>
              <a:t>. </a:t>
            </a:r>
          </a:p>
          <a:p>
            <a:pPr marL="182563" indent="-96838">
              <a:lnSpc>
                <a:spcPct val="120000"/>
              </a:lnSpc>
              <a:spcBef>
                <a:spcPts val="300"/>
              </a:spcBef>
            </a:pPr>
            <a:r>
              <a:rPr lang="fr-FR" sz="700" spc="0" dirty="0" smtClean="0">
                <a:latin typeface="+mn-lt"/>
              </a:rPr>
              <a:t>ORCID</a:t>
            </a:r>
            <a:r>
              <a:rPr lang="fr-FR" sz="700" spc="0" dirty="0">
                <a:latin typeface="+mn-lt"/>
              </a:rPr>
              <a:t>. </a:t>
            </a:r>
            <a:r>
              <a:rPr lang="fr-FR" sz="700" i="1" spc="0" dirty="0">
                <a:latin typeface="+mn-lt"/>
              </a:rPr>
              <a:t>2016 </a:t>
            </a:r>
            <a:r>
              <a:rPr lang="fr-FR" sz="700" i="1" spc="0" dirty="0" err="1">
                <a:latin typeface="+mn-lt"/>
              </a:rPr>
              <a:t>Annual</a:t>
            </a:r>
            <a:r>
              <a:rPr lang="fr-FR" sz="700" i="1" spc="0" dirty="0">
                <a:latin typeface="+mn-lt"/>
              </a:rPr>
              <a:t> report. </a:t>
            </a:r>
            <a:r>
              <a:rPr lang="fr-FR" sz="700" spc="0" dirty="0">
                <a:latin typeface="+mn-lt"/>
              </a:rPr>
              <a:t>26 p. [en ligne]. Disponible sur : </a:t>
            </a:r>
            <a:r>
              <a:rPr lang="fr-FR" sz="700" spc="0" dirty="0">
                <a:latin typeface="+mn-lt"/>
                <a:hlinkClick r:id="rId13"/>
              </a:rPr>
              <a:t>https://figshare.com/articles/ORCID_Annual_Report_2016_pdf/4810213</a:t>
            </a:r>
            <a:r>
              <a:rPr lang="fr-FR" sz="700" spc="0" dirty="0" smtClean="0">
                <a:latin typeface="+mn-lt"/>
              </a:rPr>
              <a:t>.</a:t>
            </a:r>
          </a:p>
          <a:p>
            <a:pPr marL="182563" indent="-96838">
              <a:lnSpc>
                <a:spcPct val="120000"/>
              </a:lnSpc>
              <a:spcBef>
                <a:spcPts val="300"/>
              </a:spcBef>
            </a:pPr>
            <a:r>
              <a:rPr lang="fr-FR" sz="700" spc="0" dirty="0" smtClean="0">
                <a:latin typeface="+mn-lt"/>
              </a:rPr>
              <a:t>--. </a:t>
            </a:r>
            <a:r>
              <a:rPr lang="fr-FR" sz="700" i="1" spc="0" dirty="0" smtClean="0">
                <a:latin typeface="+mn-lt"/>
              </a:rPr>
              <a:t>2017 </a:t>
            </a:r>
            <a:r>
              <a:rPr lang="fr-FR" sz="700" i="1" spc="0" dirty="0" err="1" smtClean="0">
                <a:latin typeface="+mn-lt"/>
              </a:rPr>
              <a:t>Annual</a:t>
            </a:r>
            <a:r>
              <a:rPr lang="fr-FR" sz="700" i="1" spc="0" dirty="0" smtClean="0">
                <a:latin typeface="+mn-lt"/>
              </a:rPr>
              <a:t> report</a:t>
            </a:r>
            <a:r>
              <a:rPr lang="fr-FR" sz="700" spc="0" dirty="0" smtClean="0">
                <a:latin typeface="+mn-lt"/>
              </a:rPr>
              <a:t>. </a:t>
            </a:r>
            <a:r>
              <a:rPr lang="fr-FR" sz="700" spc="0" dirty="0">
                <a:latin typeface="+mn-lt"/>
              </a:rPr>
              <a:t>19 p. [en ligne]. Disponible sur : </a:t>
            </a:r>
            <a:r>
              <a:rPr lang="fr-FR" sz="700" spc="0" dirty="0">
                <a:latin typeface="+mn-lt"/>
                <a:hlinkClick r:id="rId14"/>
              </a:rPr>
              <a:t>https://</a:t>
            </a:r>
            <a:r>
              <a:rPr lang="fr-FR" sz="700" spc="0" dirty="0" smtClean="0">
                <a:latin typeface="+mn-lt"/>
                <a:hlinkClick r:id="rId14"/>
              </a:rPr>
              <a:t>figshare.com/articles/ORCID_Annual_Report_2017/5950318</a:t>
            </a:r>
            <a:r>
              <a:rPr lang="fr-FR" sz="700" spc="0" dirty="0" smtClean="0">
                <a:latin typeface="+mn-lt"/>
              </a:rPr>
              <a:t>.</a:t>
            </a:r>
            <a:endParaRPr lang="fr-FR" sz="700" spc="0" dirty="0">
              <a:latin typeface="+mn-lt"/>
            </a:endParaRPr>
          </a:p>
          <a:p>
            <a:pPr marL="182563" indent="-96838">
              <a:lnSpc>
                <a:spcPct val="120000"/>
              </a:lnSpc>
              <a:spcBef>
                <a:spcPts val="300"/>
              </a:spcBef>
            </a:pPr>
            <a:r>
              <a:rPr lang="fr-FR" sz="700" spc="0" dirty="0" smtClean="0">
                <a:latin typeface="+mn-lt"/>
              </a:rPr>
              <a:t>--. </a:t>
            </a:r>
            <a:r>
              <a:rPr lang="fr-FR" sz="700" i="1" spc="0" dirty="0">
                <a:latin typeface="+mn-lt"/>
              </a:rPr>
              <a:t>ORCID </a:t>
            </a:r>
            <a:r>
              <a:rPr lang="fr-FR" sz="700" i="1" spc="0" dirty="0" smtClean="0">
                <a:latin typeface="+mn-lt"/>
              </a:rPr>
              <a:t>2017 </a:t>
            </a:r>
            <a:r>
              <a:rPr lang="fr-FR" sz="700" i="1" spc="0" dirty="0" err="1">
                <a:latin typeface="+mn-lt"/>
              </a:rPr>
              <a:t>Community</a:t>
            </a:r>
            <a:r>
              <a:rPr lang="fr-FR" sz="700" i="1" spc="0" dirty="0">
                <a:latin typeface="+mn-lt"/>
              </a:rPr>
              <a:t> </a:t>
            </a:r>
            <a:r>
              <a:rPr lang="fr-FR" sz="700" i="1" spc="0" dirty="0" err="1">
                <a:latin typeface="+mn-lt"/>
              </a:rPr>
              <a:t>survey</a:t>
            </a:r>
            <a:r>
              <a:rPr lang="fr-FR" sz="700" i="1" spc="0" dirty="0">
                <a:latin typeface="+mn-lt"/>
              </a:rPr>
              <a:t> report</a:t>
            </a:r>
            <a:r>
              <a:rPr lang="fr-FR" sz="700" spc="0" dirty="0">
                <a:latin typeface="+mn-lt"/>
              </a:rPr>
              <a:t>. 44 p. [en ligne]. Disponible sur : </a:t>
            </a:r>
            <a:r>
              <a:rPr lang="fr-FR" sz="700" spc="0" dirty="0">
                <a:latin typeface="+mn-lt"/>
                <a:hlinkClick r:id="rId15"/>
              </a:rPr>
              <a:t>https://</a:t>
            </a:r>
            <a:r>
              <a:rPr lang="fr-FR" sz="700" spc="0" dirty="0" smtClean="0">
                <a:latin typeface="+mn-lt"/>
                <a:hlinkClick r:id="rId15"/>
              </a:rPr>
              <a:t>figshare.com/articles/ORCID_2017_Community_Survey_Report/5525476/1</a:t>
            </a:r>
            <a:r>
              <a:rPr lang="fr-FR" sz="700" spc="0" dirty="0" smtClean="0">
                <a:latin typeface="+mn-lt"/>
              </a:rPr>
              <a:t>. </a:t>
            </a:r>
          </a:p>
          <a:p>
            <a:pPr marL="182563" indent="-96838">
              <a:lnSpc>
                <a:spcPct val="120000"/>
              </a:lnSpc>
              <a:spcBef>
                <a:spcPts val="300"/>
              </a:spcBef>
            </a:pPr>
            <a:r>
              <a:rPr lang="en-US" sz="700" i="1" spc="0" dirty="0" smtClean="0">
                <a:solidFill>
                  <a:prstClr val="black"/>
                </a:solidFill>
                <a:latin typeface="+mn-lt"/>
                <a:cs typeface="Arial" panose="020B0604020202020204" pitchFamily="34" charset="0"/>
                <a:sym typeface="Wingdings" pitchFamily="2" charset="2"/>
              </a:rPr>
              <a:t>--. ORCID </a:t>
            </a:r>
            <a:r>
              <a:rPr lang="fr-FR" sz="700" i="1" spc="0" dirty="0" smtClean="0">
                <a:solidFill>
                  <a:prstClr val="black"/>
                </a:solidFill>
                <a:latin typeface="+mn-lt"/>
                <a:cs typeface="Arial" panose="020B0604020202020204" pitchFamily="34" charset="0"/>
                <a:sym typeface="Wingdings" pitchFamily="2" charset="2"/>
              </a:rPr>
              <a:t>2018 </a:t>
            </a:r>
            <a:r>
              <a:rPr lang="fr-FR" sz="700" i="1" spc="0" dirty="0" err="1">
                <a:solidFill>
                  <a:prstClr val="black"/>
                </a:solidFill>
                <a:latin typeface="+mn-lt"/>
                <a:cs typeface="Arial" panose="020B0604020202020204" pitchFamily="34" charset="0"/>
                <a:sym typeface="Wingdings" pitchFamily="2" charset="2"/>
              </a:rPr>
              <a:t>Member</a:t>
            </a:r>
            <a:r>
              <a:rPr lang="fr-FR" sz="700" i="1" spc="0" dirty="0">
                <a:solidFill>
                  <a:prstClr val="black"/>
                </a:solidFill>
                <a:latin typeface="+mn-lt"/>
                <a:cs typeface="Arial" panose="020B0604020202020204" pitchFamily="34" charset="0"/>
                <a:sym typeface="Wingdings" pitchFamily="2" charset="2"/>
              </a:rPr>
              <a:t> </a:t>
            </a:r>
            <a:r>
              <a:rPr lang="fr-FR" sz="700" i="1" spc="0" dirty="0" err="1">
                <a:solidFill>
                  <a:prstClr val="black"/>
                </a:solidFill>
                <a:latin typeface="+mn-lt"/>
                <a:cs typeface="Arial" panose="020B0604020202020204" pitchFamily="34" charset="0"/>
                <a:sym typeface="Wingdings" pitchFamily="2" charset="2"/>
              </a:rPr>
              <a:t>survey</a:t>
            </a:r>
            <a:r>
              <a:rPr lang="fr-FR" sz="700" i="1" spc="0" dirty="0">
                <a:solidFill>
                  <a:prstClr val="black"/>
                </a:solidFill>
                <a:latin typeface="+mn-lt"/>
                <a:cs typeface="Arial" panose="020B0604020202020204" pitchFamily="34" charset="0"/>
                <a:sym typeface="Wingdings" pitchFamily="2" charset="2"/>
              </a:rPr>
              <a:t>. </a:t>
            </a:r>
            <a:r>
              <a:rPr lang="fr-FR" sz="700" spc="0" dirty="0" smtClean="0">
                <a:solidFill>
                  <a:prstClr val="black"/>
                </a:solidFill>
                <a:latin typeface="+mn-lt"/>
                <a:cs typeface="Arial" panose="020B0604020202020204" pitchFamily="34" charset="0"/>
                <a:sym typeface="Wingdings" pitchFamily="2" charset="2"/>
              </a:rPr>
              <a:t>10 p.</a:t>
            </a:r>
            <a:r>
              <a:rPr lang="fr-FR" sz="700" i="1" spc="0" dirty="0" smtClean="0">
                <a:solidFill>
                  <a:prstClr val="black"/>
                </a:solidFill>
                <a:latin typeface="+mn-lt"/>
                <a:cs typeface="Arial" panose="020B0604020202020204" pitchFamily="34" charset="0"/>
                <a:sym typeface="Wingdings" pitchFamily="2" charset="2"/>
              </a:rPr>
              <a:t> </a:t>
            </a:r>
            <a:r>
              <a:rPr lang="fr-FR" sz="700" spc="0" dirty="0" smtClean="0">
                <a:solidFill>
                  <a:prstClr val="black"/>
                </a:solidFill>
                <a:latin typeface="+mn-lt"/>
                <a:cs typeface="Arial" panose="020B0604020202020204" pitchFamily="34" charset="0"/>
                <a:sym typeface="Wingdings" pitchFamily="2" charset="2"/>
              </a:rPr>
              <a:t>[en </a:t>
            </a:r>
            <a:r>
              <a:rPr lang="fr-FR" sz="700" spc="0" dirty="0">
                <a:solidFill>
                  <a:prstClr val="black"/>
                </a:solidFill>
                <a:latin typeface="+mn-lt"/>
                <a:cs typeface="Arial" panose="020B0604020202020204" pitchFamily="34" charset="0"/>
                <a:sym typeface="Wingdings" pitchFamily="2" charset="2"/>
              </a:rPr>
              <a:t>ligne]. Disponible sur : </a:t>
            </a:r>
            <a:r>
              <a:rPr lang="fr-FR" sz="700" spc="0" dirty="0">
                <a:solidFill>
                  <a:prstClr val="black"/>
                </a:solidFill>
                <a:latin typeface="+mn-lt"/>
                <a:cs typeface="Arial" panose="020B0604020202020204" pitchFamily="34" charset="0"/>
                <a:sym typeface="Wingdings" pitchFamily="2" charset="2"/>
                <a:hlinkClick r:id="rId16"/>
              </a:rPr>
              <a:t>https://</a:t>
            </a:r>
            <a:r>
              <a:rPr lang="fr-FR" sz="700" spc="0" dirty="0" smtClean="0">
                <a:solidFill>
                  <a:prstClr val="black"/>
                </a:solidFill>
                <a:latin typeface="+mn-lt"/>
                <a:cs typeface="Arial" panose="020B0604020202020204" pitchFamily="34" charset="0"/>
                <a:sym typeface="Wingdings" pitchFamily="2" charset="2"/>
                <a:hlinkClick r:id="rId16"/>
              </a:rPr>
              <a:t>orcid.figshare.com/articles/ORCID_2018_MEMBER_SURVEY_pdf/7773962</a:t>
            </a:r>
            <a:r>
              <a:rPr lang="fr-FR" sz="700" spc="0" dirty="0" smtClean="0">
                <a:solidFill>
                  <a:prstClr val="black"/>
                </a:solidFill>
                <a:latin typeface="+mn-lt"/>
                <a:cs typeface="Arial" panose="020B0604020202020204" pitchFamily="34" charset="0"/>
                <a:sym typeface="Wingdings" pitchFamily="2" charset="2"/>
              </a:rPr>
              <a:t>.</a:t>
            </a:r>
            <a:endParaRPr lang="en-US" sz="700" spc="0" dirty="0" smtClean="0">
              <a:solidFill>
                <a:prstClr val="black"/>
              </a:solidFill>
              <a:latin typeface="+mn-lt"/>
              <a:cs typeface="Arial" panose="020B0604020202020204" pitchFamily="34" charset="0"/>
              <a:sym typeface="Wingdings" pitchFamily="2" charset="2"/>
            </a:endParaRPr>
          </a:p>
          <a:p>
            <a:pPr marL="182563" indent="-96838">
              <a:lnSpc>
                <a:spcPct val="120000"/>
              </a:lnSpc>
              <a:spcBef>
                <a:spcPts val="300"/>
              </a:spcBef>
            </a:pPr>
            <a:r>
              <a:rPr lang="en-US" sz="700" i="1" spc="0" dirty="0" smtClean="0">
                <a:solidFill>
                  <a:prstClr val="black"/>
                </a:solidFill>
                <a:latin typeface="+mn-lt"/>
                <a:cs typeface="Arial" panose="020B0604020202020204" pitchFamily="34" charset="0"/>
                <a:sym typeface="Wingdings" pitchFamily="2" charset="2"/>
              </a:rPr>
              <a:t>--. </a:t>
            </a:r>
            <a:r>
              <a:rPr lang="fr-FR" sz="700" i="1" spc="0" dirty="0" smtClean="0">
                <a:solidFill>
                  <a:prstClr val="black"/>
                </a:solidFill>
                <a:latin typeface="+mn-lt"/>
                <a:cs typeface="Arial" panose="020B0604020202020204" pitchFamily="34" charset="0"/>
                <a:sym typeface="Wingdings" pitchFamily="2" charset="2"/>
              </a:rPr>
              <a:t>Pourquoi </a:t>
            </a:r>
            <a:r>
              <a:rPr lang="fr-FR" sz="700" i="1" spc="0" dirty="0">
                <a:solidFill>
                  <a:prstClr val="black"/>
                </a:solidFill>
                <a:latin typeface="+mn-lt"/>
                <a:cs typeface="Arial" panose="020B0604020202020204" pitchFamily="34" charset="0"/>
                <a:sym typeface="Wingdings" pitchFamily="2" charset="2"/>
              </a:rPr>
              <a:t>utiliser les identifiants uniques pour les chercheurs. </a:t>
            </a:r>
            <a:r>
              <a:rPr lang="fr-FR" sz="700" spc="0" dirty="0">
                <a:solidFill>
                  <a:prstClr val="black"/>
                </a:solidFill>
                <a:latin typeface="+mn-lt"/>
                <a:cs typeface="Arial" panose="020B0604020202020204" pitchFamily="34" charset="0"/>
                <a:sym typeface="Wingdings" pitchFamily="2" charset="2"/>
              </a:rPr>
              <a:t>11/2018. [en ligne]. Disponible sur : </a:t>
            </a:r>
            <a:r>
              <a:rPr lang="fr-FR" sz="700" spc="0" dirty="0">
                <a:solidFill>
                  <a:prstClr val="black"/>
                </a:solidFill>
                <a:latin typeface="+mn-lt"/>
                <a:cs typeface="Arial" panose="020B0604020202020204" pitchFamily="34" charset="0"/>
                <a:sym typeface="Wingdings" pitchFamily="2" charset="2"/>
                <a:hlinkClick r:id="rId17"/>
              </a:rPr>
              <a:t>https://</a:t>
            </a:r>
            <a:r>
              <a:rPr lang="fr-FR" sz="700" spc="0" dirty="0" smtClean="0">
                <a:solidFill>
                  <a:prstClr val="black"/>
                </a:solidFill>
                <a:latin typeface="+mn-lt"/>
                <a:cs typeface="Arial" panose="020B0604020202020204" pitchFamily="34" charset="0"/>
                <a:sym typeface="Wingdings" pitchFamily="2" charset="2"/>
                <a:hlinkClick r:id="rId17"/>
              </a:rPr>
              <a:t>orcid.figshare.com/articles/La_valeur_d_utiliser_des_identifiants_uniques_pour_les_chercheurs/8049671/1</a:t>
            </a:r>
            <a:r>
              <a:rPr lang="fr-FR" sz="700" spc="0" dirty="0" smtClean="0">
                <a:solidFill>
                  <a:prstClr val="black"/>
                </a:solidFill>
                <a:latin typeface="+mn-lt"/>
                <a:cs typeface="Arial" panose="020B0604020202020204" pitchFamily="34" charset="0"/>
                <a:sym typeface="Wingdings" pitchFamily="2" charset="2"/>
              </a:rPr>
              <a:t>.</a:t>
            </a:r>
            <a:endParaRPr lang="en-US" sz="700" spc="0" dirty="0" smtClean="0">
              <a:solidFill>
                <a:prstClr val="black"/>
              </a:solidFill>
              <a:latin typeface="+mn-lt"/>
              <a:cs typeface="Arial" panose="020B0604020202020204" pitchFamily="34" charset="0"/>
              <a:sym typeface="Wingdings" pitchFamily="2" charset="2"/>
            </a:endParaRPr>
          </a:p>
          <a:p>
            <a:pPr marL="182563" indent="-96838">
              <a:lnSpc>
                <a:spcPct val="120000"/>
              </a:lnSpc>
              <a:spcBef>
                <a:spcPts val="300"/>
              </a:spcBef>
            </a:pPr>
            <a:r>
              <a:rPr lang="en-US" sz="700" i="1" spc="0" dirty="0" smtClean="0">
                <a:solidFill>
                  <a:prstClr val="black"/>
                </a:solidFill>
                <a:latin typeface="+mn-lt"/>
                <a:cs typeface="Arial" panose="020B0604020202020204" pitchFamily="34" charset="0"/>
                <a:sym typeface="Wingdings" pitchFamily="2" charset="2"/>
              </a:rPr>
              <a:t>Organization </a:t>
            </a:r>
            <a:r>
              <a:rPr lang="en-US" sz="700" i="1" spc="0" dirty="0">
                <a:solidFill>
                  <a:prstClr val="black"/>
                </a:solidFill>
                <a:latin typeface="+mn-lt"/>
                <a:cs typeface="Arial" panose="020B0604020202020204" pitchFamily="34" charset="0"/>
                <a:sym typeface="Wingdings" pitchFamily="2" charset="2"/>
              </a:rPr>
              <a:t>Identifier Project: A </a:t>
            </a:r>
            <a:r>
              <a:rPr lang="en-US" sz="700" i="1" spc="0" dirty="0" smtClean="0">
                <a:solidFill>
                  <a:prstClr val="black"/>
                </a:solidFill>
                <a:latin typeface="+mn-lt"/>
                <a:cs typeface="Arial" panose="020B0604020202020204" pitchFamily="34" charset="0"/>
                <a:sym typeface="Wingdings" pitchFamily="2" charset="2"/>
              </a:rPr>
              <a:t>Way </a:t>
            </a:r>
            <a:r>
              <a:rPr lang="en-US" sz="700" i="1" spc="0" dirty="0">
                <a:solidFill>
                  <a:prstClr val="black"/>
                </a:solidFill>
                <a:latin typeface="+mn-lt"/>
                <a:cs typeface="Arial" panose="020B0604020202020204" pitchFamily="34" charset="0"/>
                <a:sym typeface="Wingdings" pitchFamily="2" charset="2"/>
              </a:rPr>
              <a:t>Forward</a:t>
            </a:r>
            <a:r>
              <a:rPr lang="en-US" sz="700" spc="0" dirty="0">
                <a:solidFill>
                  <a:prstClr val="black"/>
                </a:solidFill>
                <a:latin typeface="+mn-lt"/>
                <a:cs typeface="Arial" panose="020B0604020202020204" pitchFamily="34" charset="0"/>
                <a:sym typeface="Wingdings" pitchFamily="2" charset="2"/>
              </a:rPr>
              <a:t>. [2016]. 3 p. </a:t>
            </a:r>
            <a:r>
              <a:rPr lang="en-US" sz="700" spc="0" dirty="0">
                <a:solidFill>
                  <a:prstClr val="black"/>
                </a:solidFill>
                <a:latin typeface="+mn-lt"/>
                <a:cs typeface="Arial" panose="020B0604020202020204" pitchFamily="34" charset="0"/>
                <a:sym typeface="Wingdings" pitchFamily="2" charset="2"/>
                <a:hlinkClick r:id="rId18"/>
              </a:rPr>
              <a:t>https://orcid.org/sites/default/files/ckfinder/userfiles/files/20161031%20OrgIDGovernance.pdf</a:t>
            </a:r>
            <a:r>
              <a:rPr lang="en-US" sz="700" spc="0" dirty="0" smtClean="0">
                <a:solidFill>
                  <a:prstClr val="black"/>
                </a:solidFill>
                <a:latin typeface="+mn-lt"/>
                <a:cs typeface="Arial" panose="020B0604020202020204" pitchFamily="34" charset="0"/>
                <a:sym typeface="Wingdings" pitchFamily="2" charset="2"/>
              </a:rPr>
              <a:t>.</a:t>
            </a:r>
          </a:p>
          <a:p>
            <a:pPr marL="182563" indent="-96838">
              <a:lnSpc>
                <a:spcPct val="120000"/>
              </a:lnSpc>
              <a:spcBef>
                <a:spcPts val="300"/>
              </a:spcBef>
            </a:pPr>
            <a:r>
              <a:rPr lang="en-US" sz="700" spc="0" dirty="0">
                <a:solidFill>
                  <a:prstClr val="black"/>
                </a:solidFill>
                <a:latin typeface="+mn-lt"/>
                <a:cs typeface="Arial" panose="020B0604020202020204" pitchFamily="34" charset="0"/>
                <a:sym typeface="Wingdings" pitchFamily="2" charset="2"/>
              </a:rPr>
              <a:t>Ed </a:t>
            </a:r>
            <a:r>
              <a:rPr lang="en-US" sz="700" spc="0" dirty="0" err="1">
                <a:solidFill>
                  <a:prstClr val="black"/>
                </a:solidFill>
                <a:latin typeface="+mn-lt"/>
                <a:cs typeface="Arial" panose="020B0604020202020204" pitchFamily="34" charset="0"/>
                <a:sym typeface="Wingdings" pitchFamily="2" charset="2"/>
              </a:rPr>
              <a:t>Pentz</a:t>
            </a:r>
            <a:r>
              <a:rPr lang="en-US" sz="700" spc="0" dirty="0">
                <a:solidFill>
                  <a:prstClr val="black"/>
                </a:solidFill>
                <a:latin typeface="+mn-lt"/>
                <a:cs typeface="Arial" panose="020B0604020202020204" pitchFamily="34" charset="0"/>
                <a:sym typeface="Wingdings" pitchFamily="2" charset="2"/>
              </a:rPr>
              <a:t>. « The Organization Identifier Project: a way forward ». </a:t>
            </a:r>
            <a:r>
              <a:rPr lang="en-US" sz="700" i="1" spc="0" dirty="0" err="1">
                <a:solidFill>
                  <a:prstClr val="black"/>
                </a:solidFill>
                <a:latin typeface="+mn-lt"/>
                <a:cs typeface="Arial" panose="020B0604020202020204" pitchFamily="34" charset="0"/>
                <a:sym typeface="Wingdings" pitchFamily="2" charset="2"/>
              </a:rPr>
              <a:t>Crossref</a:t>
            </a:r>
            <a:r>
              <a:rPr lang="en-US" sz="700" i="1" spc="0" dirty="0">
                <a:solidFill>
                  <a:prstClr val="black"/>
                </a:solidFill>
                <a:latin typeface="+mn-lt"/>
                <a:cs typeface="Arial" panose="020B0604020202020204" pitchFamily="34" charset="0"/>
                <a:sym typeface="Wingdings" pitchFamily="2" charset="2"/>
              </a:rPr>
              <a:t> blog</a:t>
            </a:r>
            <a:r>
              <a:rPr lang="en-US" sz="700" i="1" spc="0" dirty="0" smtClean="0">
                <a:solidFill>
                  <a:prstClr val="black"/>
                </a:solidFill>
                <a:latin typeface="+mn-lt"/>
                <a:cs typeface="Arial" panose="020B0604020202020204" pitchFamily="34" charset="0"/>
                <a:sym typeface="Wingdings" pitchFamily="2" charset="2"/>
              </a:rPr>
              <a:t>.</a:t>
            </a:r>
            <a:r>
              <a:rPr lang="en-US" sz="700" spc="0" dirty="0" smtClean="0">
                <a:solidFill>
                  <a:prstClr val="black"/>
                </a:solidFill>
                <a:latin typeface="+mn-lt"/>
                <a:cs typeface="Arial" panose="020B0604020202020204" pitchFamily="34" charset="0"/>
                <a:sym typeface="Wingdings" pitchFamily="2" charset="2"/>
              </a:rPr>
              <a:t> </a:t>
            </a:r>
            <a:r>
              <a:rPr lang="en-US" sz="700" spc="0" dirty="0">
                <a:solidFill>
                  <a:prstClr val="black"/>
                </a:solidFill>
                <a:latin typeface="+mn-lt"/>
                <a:cs typeface="Arial" panose="020B0604020202020204" pitchFamily="34" charset="0"/>
                <a:sym typeface="Wingdings" pitchFamily="2" charset="2"/>
              </a:rPr>
              <a:t>31/10/2016. [</a:t>
            </a:r>
            <a:r>
              <a:rPr lang="en-US" sz="700" spc="0" dirty="0" err="1">
                <a:solidFill>
                  <a:prstClr val="black"/>
                </a:solidFill>
                <a:latin typeface="+mn-lt"/>
                <a:cs typeface="Arial" panose="020B0604020202020204" pitchFamily="34" charset="0"/>
                <a:sym typeface="Wingdings" pitchFamily="2" charset="2"/>
              </a:rPr>
              <a:t>en</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ligne</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Disponible</a:t>
            </a:r>
            <a:r>
              <a:rPr lang="en-US" sz="700" spc="0" dirty="0">
                <a:solidFill>
                  <a:prstClr val="black"/>
                </a:solidFill>
                <a:latin typeface="+mn-lt"/>
                <a:cs typeface="Arial" panose="020B0604020202020204" pitchFamily="34" charset="0"/>
                <a:sym typeface="Wingdings" pitchFamily="2" charset="2"/>
              </a:rPr>
              <a:t> sur : </a:t>
            </a:r>
            <a:r>
              <a:rPr lang="en-US" sz="700" spc="0" dirty="0">
                <a:solidFill>
                  <a:prstClr val="black"/>
                </a:solidFill>
                <a:latin typeface="+mn-lt"/>
                <a:cs typeface="Arial" panose="020B0604020202020204" pitchFamily="34" charset="0"/>
                <a:sym typeface="Wingdings" pitchFamily="2" charset="2"/>
                <a:hlinkClick r:id="rId19"/>
              </a:rPr>
              <a:t>https://www.crossref.org/blog/the-organization-identifier-project-a-way-forward</a:t>
            </a:r>
            <a:r>
              <a:rPr lang="en-US" sz="700" spc="0" dirty="0" smtClean="0">
                <a:solidFill>
                  <a:prstClr val="black"/>
                </a:solidFill>
                <a:latin typeface="+mn-lt"/>
                <a:cs typeface="Arial" panose="020B0604020202020204" pitchFamily="34" charset="0"/>
                <a:sym typeface="Wingdings" pitchFamily="2" charset="2"/>
                <a:hlinkClick r:id="rId19"/>
              </a:rPr>
              <a:t>/</a:t>
            </a:r>
            <a:r>
              <a:rPr lang="en-US" sz="700" spc="0" dirty="0" smtClean="0">
                <a:solidFill>
                  <a:prstClr val="black"/>
                </a:solidFill>
                <a:latin typeface="+mn-lt"/>
                <a:cs typeface="Arial" panose="020B0604020202020204" pitchFamily="34" charset="0"/>
                <a:sym typeface="Wingdings" pitchFamily="2" charset="2"/>
              </a:rPr>
              <a:t>.</a:t>
            </a:r>
          </a:p>
          <a:p>
            <a:pPr marL="182563" indent="-96838">
              <a:lnSpc>
                <a:spcPct val="120000"/>
              </a:lnSpc>
              <a:spcBef>
                <a:spcPts val="300"/>
              </a:spcBef>
            </a:pPr>
            <a:r>
              <a:rPr lang="en-US" sz="700" spc="0" dirty="0">
                <a:solidFill>
                  <a:prstClr val="black"/>
                </a:solidFill>
                <a:latin typeface="+mn-lt"/>
                <a:cs typeface="Arial" panose="020B0604020202020204" pitchFamily="34" charset="0"/>
                <a:sym typeface="Wingdings" pitchFamily="2" charset="2"/>
              </a:rPr>
              <a:t>Natalie M. Plana et al. « Variations in databases used to assess academic output and citation impact ». </a:t>
            </a:r>
            <a:r>
              <a:rPr lang="en-US" sz="700" i="1" spc="0" dirty="0">
                <a:solidFill>
                  <a:prstClr val="black"/>
                </a:solidFill>
                <a:latin typeface="+mn-lt"/>
                <a:cs typeface="Arial" panose="020B0604020202020204" pitchFamily="34" charset="0"/>
                <a:sym typeface="Wingdings" pitchFamily="2" charset="2"/>
              </a:rPr>
              <a:t>The New England journal of </a:t>
            </a:r>
            <a:r>
              <a:rPr lang="en-US" sz="700" i="1" spc="0" dirty="0" smtClean="0">
                <a:solidFill>
                  <a:prstClr val="black"/>
                </a:solidFill>
                <a:latin typeface="+mn-lt"/>
                <a:cs typeface="Arial" panose="020B0604020202020204" pitchFamily="34" charset="0"/>
                <a:sym typeface="Wingdings" pitchFamily="2" charset="2"/>
              </a:rPr>
              <a:t>medicine</a:t>
            </a:r>
            <a:r>
              <a:rPr lang="en-US" sz="700" spc="0" dirty="0">
                <a:solidFill>
                  <a:prstClr val="black"/>
                </a:solidFill>
                <a:latin typeface="+mn-lt"/>
                <a:cs typeface="Arial" panose="020B0604020202020204" pitchFamily="34" charset="0"/>
                <a:sym typeface="Wingdings" pitchFamily="2" charset="2"/>
              </a:rPr>
              <a:t>. 2017. n° 376. p. 2489-2491. [</a:t>
            </a:r>
            <a:r>
              <a:rPr lang="en-US" sz="700" spc="0" dirty="0" err="1">
                <a:solidFill>
                  <a:prstClr val="black"/>
                </a:solidFill>
                <a:latin typeface="+mn-lt"/>
                <a:cs typeface="Arial" panose="020B0604020202020204" pitchFamily="34" charset="0"/>
                <a:sym typeface="Wingdings" pitchFamily="2" charset="2"/>
              </a:rPr>
              <a:t>en</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ligne</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Disponible</a:t>
            </a:r>
            <a:r>
              <a:rPr lang="en-US" sz="700" spc="0" dirty="0">
                <a:solidFill>
                  <a:prstClr val="black"/>
                </a:solidFill>
                <a:latin typeface="+mn-lt"/>
                <a:cs typeface="Arial" panose="020B0604020202020204" pitchFamily="34" charset="0"/>
                <a:sym typeface="Wingdings" pitchFamily="2" charset="2"/>
              </a:rPr>
              <a:t> sur : </a:t>
            </a:r>
            <a:r>
              <a:rPr lang="en-US" sz="700" spc="0" dirty="0">
                <a:solidFill>
                  <a:prstClr val="black"/>
                </a:solidFill>
                <a:latin typeface="+mn-lt"/>
                <a:cs typeface="Arial" panose="020B0604020202020204" pitchFamily="34" charset="0"/>
                <a:sym typeface="Wingdings" pitchFamily="2" charset="2"/>
                <a:hlinkClick r:id="rId20"/>
              </a:rPr>
              <a:t>http://</a:t>
            </a:r>
            <a:r>
              <a:rPr lang="en-US" sz="700" spc="0" dirty="0" smtClean="0">
                <a:solidFill>
                  <a:prstClr val="black"/>
                </a:solidFill>
                <a:latin typeface="+mn-lt"/>
                <a:cs typeface="Arial" panose="020B0604020202020204" pitchFamily="34" charset="0"/>
                <a:sym typeface="Wingdings" pitchFamily="2" charset="2"/>
                <a:hlinkClick r:id="rId20"/>
              </a:rPr>
              <a:t>www.nejm.org/doi/full/10.1056/NEJMc1616626</a:t>
            </a:r>
            <a:r>
              <a:rPr lang="en-US" sz="700" spc="0" dirty="0" smtClean="0">
                <a:solidFill>
                  <a:prstClr val="black"/>
                </a:solidFill>
                <a:latin typeface="+mn-lt"/>
                <a:cs typeface="Arial" panose="020B0604020202020204" pitchFamily="34" charset="0"/>
                <a:sym typeface="Wingdings" pitchFamily="2" charset="2"/>
              </a:rPr>
              <a:t>. </a:t>
            </a:r>
            <a:endParaRPr lang="en-US" sz="700" spc="0" dirty="0">
              <a:solidFill>
                <a:prstClr val="black"/>
              </a:solidFill>
              <a:latin typeface="+mn-lt"/>
              <a:cs typeface="Arial" panose="020B0604020202020204" pitchFamily="34" charset="0"/>
              <a:sym typeface="Wingdings" pitchFamily="2" charset="2"/>
            </a:endParaRPr>
          </a:p>
          <a:p>
            <a:pPr marL="182563" indent="-96838">
              <a:lnSpc>
                <a:spcPct val="120000"/>
              </a:lnSpc>
              <a:spcBef>
                <a:spcPts val="300"/>
              </a:spcBef>
            </a:pPr>
            <a:r>
              <a:rPr lang="fr-FR" sz="700" spc="0" dirty="0">
                <a:solidFill>
                  <a:prstClr val="black"/>
                </a:solidFill>
                <a:latin typeface="+mn-lt"/>
                <a:cs typeface="Arial" panose="020B0604020202020204" pitchFamily="34" charset="0"/>
                <a:sym typeface="Wingdings" pitchFamily="2" charset="2"/>
              </a:rPr>
              <a:t>Camille Prime-Claverie et </a:t>
            </a:r>
            <a:r>
              <a:rPr lang="fr-FR" sz="700" spc="0" dirty="0" err="1">
                <a:solidFill>
                  <a:prstClr val="black"/>
                </a:solidFill>
                <a:latin typeface="+mn-lt"/>
                <a:cs typeface="Arial" panose="020B0604020202020204" pitchFamily="34" charset="0"/>
                <a:sym typeface="Wingdings" pitchFamily="2" charset="2"/>
              </a:rPr>
              <a:t>Annaïg</a:t>
            </a:r>
            <a:r>
              <a:rPr lang="fr-FR" sz="700" spc="0" dirty="0">
                <a:solidFill>
                  <a:prstClr val="black"/>
                </a:solidFill>
                <a:latin typeface="+mn-lt"/>
                <a:cs typeface="Arial" panose="020B0604020202020204" pitchFamily="34" charset="0"/>
                <a:sym typeface="Wingdings" pitchFamily="2" charset="2"/>
              </a:rPr>
              <a:t> Mahé.  « Le défi de l’interopérabilité entre plates-formes pour la construction de savoirs augmentés en sciences humaines et sociales ». Gérald </a:t>
            </a:r>
            <a:r>
              <a:rPr lang="fr-FR" sz="700" spc="0" dirty="0" err="1">
                <a:solidFill>
                  <a:prstClr val="black"/>
                </a:solidFill>
                <a:latin typeface="+mn-lt"/>
                <a:cs typeface="Arial" panose="020B0604020202020204" pitchFamily="34" charset="0"/>
                <a:sym typeface="Wingdings" pitchFamily="2" charset="2"/>
              </a:rPr>
              <a:t>Kembellec</a:t>
            </a:r>
            <a:r>
              <a:rPr lang="fr-FR" sz="700" spc="0" dirty="0">
                <a:solidFill>
                  <a:prstClr val="black"/>
                </a:solidFill>
                <a:latin typeface="+mn-lt"/>
                <a:cs typeface="Arial" panose="020B0604020202020204" pitchFamily="34" charset="0"/>
                <a:sym typeface="Wingdings" pitchFamily="2" charset="2"/>
              </a:rPr>
              <a:t> et Evelyne </a:t>
            </a:r>
            <a:r>
              <a:rPr lang="fr-FR" sz="700" spc="0" dirty="0" err="1">
                <a:solidFill>
                  <a:prstClr val="black"/>
                </a:solidFill>
                <a:latin typeface="+mn-lt"/>
                <a:cs typeface="Arial" panose="020B0604020202020204" pitchFamily="34" charset="0"/>
                <a:sym typeface="Wingdings" pitchFamily="2" charset="2"/>
              </a:rPr>
              <a:t>Broudoux</a:t>
            </a:r>
            <a:r>
              <a:rPr lang="fr-FR" sz="700" spc="0" dirty="0">
                <a:solidFill>
                  <a:prstClr val="black"/>
                </a:solidFill>
                <a:latin typeface="+mn-lt"/>
                <a:cs typeface="Arial" panose="020B0604020202020204" pitchFamily="34" charset="0"/>
                <a:sym typeface="Wingdings" pitchFamily="2" charset="2"/>
              </a:rPr>
              <a:t> (</a:t>
            </a:r>
            <a:r>
              <a:rPr lang="fr-FR" sz="700" spc="0" dirty="0" err="1">
                <a:solidFill>
                  <a:prstClr val="black"/>
                </a:solidFill>
                <a:latin typeface="+mn-lt"/>
                <a:cs typeface="Arial" panose="020B0604020202020204" pitchFamily="34" charset="0"/>
                <a:sym typeface="Wingdings" pitchFamily="2" charset="2"/>
              </a:rPr>
              <a:t>dir</a:t>
            </a:r>
            <a:r>
              <a:rPr lang="fr-FR" sz="700" spc="0" dirty="0">
                <a:solidFill>
                  <a:prstClr val="black"/>
                </a:solidFill>
                <a:latin typeface="+mn-lt"/>
                <a:cs typeface="Arial" panose="020B0604020202020204" pitchFamily="34" charset="0"/>
                <a:sym typeface="Wingdings" pitchFamily="2" charset="2"/>
              </a:rPr>
              <a:t>.). </a:t>
            </a:r>
            <a:r>
              <a:rPr lang="fr-FR" sz="700" spc="0" dirty="0" err="1">
                <a:solidFill>
                  <a:prstClr val="black"/>
                </a:solidFill>
                <a:latin typeface="+mn-lt"/>
                <a:cs typeface="Arial" panose="020B0604020202020204" pitchFamily="34" charset="0"/>
                <a:sym typeface="Wingdings" pitchFamily="2" charset="2"/>
              </a:rPr>
              <a:t>Ecrilecture</a:t>
            </a:r>
            <a:r>
              <a:rPr lang="fr-FR" sz="700" spc="0" dirty="0">
                <a:solidFill>
                  <a:prstClr val="black"/>
                </a:solidFill>
                <a:latin typeface="+mn-lt"/>
                <a:cs typeface="Arial" panose="020B0604020202020204" pitchFamily="34" charset="0"/>
                <a:sym typeface="Wingdings" pitchFamily="2" charset="2"/>
              </a:rPr>
              <a:t> augmentée dans les communautés scientifiques. Humanités numériques et construction des savoirs, ISTE  ́</a:t>
            </a:r>
            <a:r>
              <a:rPr lang="fr-FR" sz="700" spc="0" dirty="0" err="1">
                <a:solidFill>
                  <a:prstClr val="black"/>
                </a:solidFill>
                <a:latin typeface="+mn-lt"/>
                <a:cs typeface="Arial" panose="020B0604020202020204" pitchFamily="34" charset="0"/>
                <a:sym typeface="Wingdings" pitchFamily="2" charset="2"/>
              </a:rPr>
              <a:t>editions</a:t>
            </a:r>
            <a:r>
              <a:rPr lang="fr-FR" sz="700" spc="0" dirty="0">
                <a:solidFill>
                  <a:prstClr val="black"/>
                </a:solidFill>
                <a:latin typeface="+mn-lt"/>
                <a:cs typeface="Arial" panose="020B0604020202020204" pitchFamily="34" charset="0"/>
                <a:sym typeface="Wingdings" pitchFamily="2" charset="2"/>
              </a:rPr>
              <a:t>, 2017, 170 p. p. 107-123. [en ligne]. Disponible sur : </a:t>
            </a:r>
            <a:r>
              <a:rPr lang="fr-FR" sz="700" spc="0" dirty="0">
                <a:solidFill>
                  <a:prstClr val="black"/>
                </a:solidFill>
                <a:latin typeface="+mn-lt"/>
                <a:cs typeface="Arial" panose="020B0604020202020204" pitchFamily="34" charset="0"/>
                <a:sym typeface="Wingdings" pitchFamily="2" charset="2"/>
                <a:hlinkClick r:id="rId21"/>
              </a:rPr>
              <a:t>https://hal.archives-ouvertes.fr/sic_01511618</a:t>
            </a:r>
            <a:r>
              <a:rPr lang="fr-FR" sz="700" spc="0" dirty="0" smtClean="0">
                <a:solidFill>
                  <a:prstClr val="black"/>
                </a:solidFill>
                <a:latin typeface="+mn-lt"/>
                <a:cs typeface="Arial" panose="020B0604020202020204" pitchFamily="34" charset="0"/>
                <a:sym typeface="Wingdings" pitchFamily="2" charset="2"/>
              </a:rPr>
              <a:t>.. </a:t>
            </a:r>
            <a:endParaRPr lang="en-US" sz="700" spc="0" dirty="0" smtClean="0">
              <a:solidFill>
                <a:prstClr val="black"/>
              </a:solidFill>
              <a:latin typeface="+mn-lt"/>
              <a:cs typeface="Arial" panose="020B0604020202020204" pitchFamily="34" charset="0"/>
              <a:sym typeface="Wingdings" pitchFamily="2" charset="2"/>
            </a:endParaRPr>
          </a:p>
          <a:p>
            <a:pPr marL="182563" indent="-96838">
              <a:lnSpc>
                <a:spcPct val="120000"/>
              </a:lnSpc>
              <a:spcBef>
                <a:spcPts val="300"/>
              </a:spcBef>
            </a:pPr>
            <a:r>
              <a:rPr lang="en-US" sz="700" spc="0" dirty="0" err="1" smtClean="0">
                <a:solidFill>
                  <a:prstClr val="black"/>
                </a:solidFill>
                <a:latin typeface="+mn-lt"/>
                <a:cs typeface="Arial" panose="020B0604020202020204" pitchFamily="34" charset="0"/>
                <a:sym typeface="Wingdings" pitchFamily="2" charset="2"/>
              </a:rPr>
              <a:t>Jakob</a:t>
            </a:r>
            <a:r>
              <a:rPr lang="en-US" sz="700" spc="0" dirty="0" smtClean="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Rosenkrantz</a:t>
            </a:r>
            <a:r>
              <a:rPr lang="en-US" sz="700" spc="0" dirty="0">
                <a:solidFill>
                  <a:prstClr val="black"/>
                </a:solidFill>
                <a:latin typeface="+mn-lt"/>
                <a:cs typeface="Arial" panose="020B0604020202020204" pitchFamily="34" charset="0"/>
                <a:sym typeface="Wingdings" pitchFamily="2" charset="2"/>
              </a:rPr>
              <a:t> de </a:t>
            </a:r>
            <a:r>
              <a:rPr lang="en-US" sz="700" spc="0" dirty="0" err="1">
                <a:solidFill>
                  <a:prstClr val="black"/>
                </a:solidFill>
                <a:latin typeface="+mn-lt"/>
                <a:cs typeface="Arial" panose="020B0604020202020204" pitchFamily="34" charset="0"/>
                <a:sym typeface="Wingdings" pitchFamily="2" charset="2"/>
              </a:rPr>
              <a:t>Lasson</a:t>
            </a:r>
            <a:r>
              <a:rPr lang="en-US" sz="700" spc="0" dirty="0">
                <a:solidFill>
                  <a:prstClr val="black"/>
                </a:solidFill>
                <a:latin typeface="+mn-lt"/>
                <a:cs typeface="Arial" panose="020B0604020202020204" pitchFamily="34" charset="0"/>
                <a:sym typeface="Wingdings" pitchFamily="2" charset="2"/>
              </a:rPr>
              <a:t>.  « Why ORCID and ResearcherID when we have Google Scholar? ». </a:t>
            </a:r>
            <a:r>
              <a:rPr lang="en-US" sz="700" i="1" spc="0" dirty="0" err="1">
                <a:solidFill>
                  <a:prstClr val="black"/>
                </a:solidFill>
                <a:latin typeface="+mn-lt"/>
                <a:cs typeface="Arial" panose="020B0604020202020204" pitchFamily="34" charset="0"/>
                <a:sym typeface="Wingdings" pitchFamily="2" charset="2"/>
              </a:rPr>
              <a:t>Jakob</a:t>
            </a:r>
            <a:r>
              <a:rPr lang="en-US" sz="700" i="1" spc="0" dirty="0">
                <a:solidFill>
                  <a:prstClr val="black"/>
                </a:solidFill>
                <a:latin typeface="+mn-lt"/>
                <a:cs typeface="Arial" panose="020B0604020202020204" pitchFamily="34" charset="0"/>
                <a:sym typeface="Wingdings" pitchFamily="2" charset="2"/>
              </a:rPr>
              <a:t> </a:t>
            </a:r>
            <a:r>
              <a:rPr lang="en-US" sz="700" i="1" spc="0" dirty="0" err="1">
                <a:solidFill>
                  <a:prstClr val="black"/>
                </a:solidFill>
                <a:latin typeface="+mn-lt"/>
                <a:cs typeface="Arial" panose="020B0604020202020204" pitchFamily="34" charset="0"/>
                <a:sym typeface="Wingdings" pitchFamily="2" charset="2"/>
              </a:rPr>
              <a:t>Rosenkrantz</a:t>
            </a:r>
            <a:r>
              <a:rPr lang="en-US" sz="700" i="1" spc="0" dirty="0">
                <a:solidFill>
                  <a:prstClr val="black"/>
                </a:solidFill>
                <a:latin typeface="+mn-lt"/>
                <a:cs typeface="Arial" panose="020B0604020202020204" pitchFamily="34" charset="0"/>
                <a:sym typeface="Wingdings" pitchFamily="2" charset="2"/>
              </a:rPr>
              <a:t> de </a:t>
            </a:r>
            <a:r>
              <a:rPr lang="en-US" sz="700" i="1" spc="0" dirty="0" err="1">
                <a:solidFill>
                  <a:prstClr val="black"/>
                </a:solidFill>
                <a:latin typeface="+mn-lt"/>
                <a:cs typeface="Arial" panose="020B0604020202020204" pitchFamily="34" charset="0"/>
                <a:sym typeface="Wingdings" pitchFamily="2" charset="2"/>
              </a:rPr>
              <a:t>Lasson</a:t>
            </a:r>
            <a:r>
              <a:rPr lang="en-US" sz="700" spc="0" dirty="0">
                <a:solidFill>
                  <a:prstClr val="black"/>
                </a:solidFill>
                <a:latin typeface="+mn-lt"/>
                <a:cs typeface="Arial" panose="020B0604020202020204" pitchFamily="34" charset="0"/>
                <a:sym typeface="Wingdings" pitchFamily="2" charset="2"/>
              </a:rPr>
              <a:t>. 15/02/2015. [</a:t>
            </a:r>
            <a:r>
              <a:rPr lang="en-US" sz="700" spc="0" dirty="0" err="1">
                <a:solidFill>
                  <a:prstClr val="black"/>
                </a:solidFill>
                <a:latin typeface="+mn-lt"/>
                <a:cs typeface="Arial" panose="020B0604020202020204" pitchFamily="34" charset="0"/>
                <a:sym typeface="Wingdings" pitchFamily="2" charset="2"/>
              </a:rPr>
              <a:t>en</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ligne</a:t>
            </a:r>
            <a:r>
              <a:rPr lang="en-US" sz="700" spc="0" dirty="0">
                <a:solidFill>
                  <a:prstClr val="black"/>
                </a:solidFill>
                <a:latin typeface="+mn-lt"/>
                <a:cs typeface="Arial" panose="020B0604020202020204" pitchFamily="34" charset="0"/>
                <a:sym typeface="Wingdings" pitchFamily="2" charset="2"/>
              </a:rPr>
              <a:t>]. </a:t>
            </a:r>
            <a:r>
              <a:rPr lang="en-US" sz="700" spc="0" dirty="0" err="1">
                <a:solidFill>
                  <a:prstClr val="black"/>
                </a:solidFill>
                <a:latin typeface="+mn-lt"/>
                <a:cs typeface="Arial" panose="020B0604020202020204" pitchFamily="34" charset="0"/>
                <a:sym typeface="Wingdings" pitchFamily="2" charset="2"/>
              </a:rPr>
              <a:t>Disponible</a:t>
            </a:r>
            <a:r>
              <a:rPr lang="en-US" sz="700" spc="0" dirty="0">
                <a:solidFill>
                  <a:prstClr val="black"/>
                </a:solidFill>
                <a:latin typeface="+mn-lt"/>
                <a:cs typeface="Arial" panose="020B0604020202020204" pitchFamily="34" charset="0"/>
                <a:sym typeface="Wingdings" pitchFamily="2" charset="2"/>
              </a:rPr>
              <a:t> sur : </a:t>
            </a:r>
            <a:r>
              <a:rPr lang="en-US" sz="700" spc="0" dirty="0">
                <a:solidFill>
                  <a:prstClr val="black"/>
                </a:solidFill>
                <a:latin typeface="+mn-lt"/>
                <a:cs typeface="Arial" panose="020B0604020202020204" pitchFamily="34" charset="0"/>
                <a:sym typeface="Wingdings" pitchFamily="2" charset="2"/>
                <a:hlinkClick r:id="rId22"/>
              </a:rPr>
              <a:t>http://</a:t>
            </a:r>
            <a:r>
              <a:rPr lang="en-US" sz="700" spc="0" dirty="0" smtClean="0">
                <a:solidFill>
                  <a:prstClr val="black"/>
                </a:solidFill>
                <a:latin typeface="+mn-lt"/>
                <a:cs typeface="Arial" panose="020B0604020202020204" pitchFamily="34" charset="0"/>
                <a:sym typeface="Wingdings" pitchFamily="2" charset="2"/>
                <a:hlinkClick r:id="rId22"/>
              </a:rPr>
              <a:t>www.jakobrdl.dk/blog/2015/02/why-orcid-and-researcherid-when-we-have-google-scholar</a:t>
            </a:r>
            <a:r>
              <a:rPr lang="en-US" sz="700" spc="0" dirty="0" smtClean="0">
                <a:solidFill>
                  <a:prstClr val="black"/>
                </a:solidFill>
                <a:latin typeface="+mn-lt"/>
                <a:cs typeface="Arial" panose="020B0604020202020204" pitchFamily="34" charset="0"/>
                <a:sym typeface="Wingdings" pitchFamily="2" charset="2"/>
              </a:rPr>
              <a:t>.</a:t>
            </a:r>
          </a:p>
          <a:p>
            <a:pPr marL="182563" indent="-96838">
              <a:lnSpc>
                <a:spcPct val="120000"/>
              </a:lnSpc>
              <a:spcBef>
                <a:spcPts val="300"/>
              </a:spcBef>
            </a:pPr>
            <a:r>
              <a:rPr lang="en-US" sz="700" spc="0" dirty="0">
                <a:latin typeface="+mn-lt"/>
              </a:rPr>
              <a:t>Roger C. </a:t>
            </a:r>
            <a:r>
              <a:rPr lang="en-US" sz="700" spc="0" dirty="0" err="1">
                <a:latin typeface="+mn-lt"/>
              </a:rPr>
              <a:t>Schonfeld</a:t>
            </a:r>
            <a:r>
              <a:rPr lang="en-US" sz="700" spc="0" dirty="0">
                <a:latin typeface="+mn-lt"/>
              </a:rPr>
              <a:t>. « Identity is everything ». The scholarly kitchen. 22/01/2018. [</a:t>
            </a:r>
            <a:r>
              <a:rPr lang="en-US" sz="700" spc="0" dirty="0" err="1">
                <a:latin typeface="+mn-lt"/>
              </a:rPr>
              <a:t>en</a:t>
            </a:r>
            <a:r>
              <a:rPr lang="en-US" sz="700" spc="0" dirty="0">
                <a:latin typeface="+mn-lt"/>
              </a:rPr>
              <a:t> </a:t>
            </a:r>
            <a:r>
              <a:rPr lang="en-US" sz="700" spc="0" dirty="0" err="1">
                <a:latin typeface="+mn-lt"/>
              </a:rPr>
              <a:t>ligne</a:t>
            </a:r>
            <a:r>
              <a:rPr lang="en-US" sz="700" spc="0" dirty="0">
                <a:latin typeface="+mn-lt"/>
              </a:rPr>
              <a:t>]. </a:t>
            </a:r>
            <a:r>
              <a:rPr lang="en-US" sz="700" spc="0" dirty="0" err="1">
                <a:latin typeface="+mn-lt"/>
              </a:rPr>
              <a:t>Disponible</a:t>
            </a:r>
            <a:r>
              <a:rPr lang="en-US" sz="700" spc="0" dirty="0">
                <a:latin typeface="+mn-lt"/>
              </a:rPr>
              <a:t> sur : </a:t>
            </a:r>
            <a:r>
              <a:rPr lang="en-US" sz="700" spc="0" dirty="0">
                <a:latin typeface="+mn-lt"/>
                <a:hlinkClick r:id="rId23"/>
              </a:rPr>
              <a:t>https://scholarlykitchen.sspnet.org/2018/01/22/identity-everything</a:t>
            </a:r>
            <a:r>
              <a:rPr lang="en-US" sz="700" spc="0" dirty="0" smtClean="0">
                <a:latin typeface="+mn-lt"/>
                <a:hlinkClick r:id="rId23"/>
              </a:rPr>
              <a:t>/</a:t>
            </a:r>
            <a:r>
              <a:rPr lang="en-US" sz="700" spc="0" dirty="0" smtClean="0">
                <a:latin typeface="+mn-lt"/>
              </a:rPr>
              <a:t>.</a:t>
            </a:r>
            <a:endParaRPr lang="en-US" sz="700" spc="0" dirty="0" smtClean="0">
              <a:solidFill>
                <a:prstClr val="black"/>
              </a:solidFill>
              <a:latin typeface="+mn-lt"/>
              <a:cs typeface="Arial" panose="020B0604020202020204" pitchFamily="34" charset="0"/>
              <a:sym typeface="Wingdings" pitchFamily="2" charset="2"/>
            </a:endParaRPr>
          </a:p>
        </p:txBody>
      </p:sp>
      <p:sp>
        <p:nvSpPr>
          <p:cNvPr id="3" name="Titre 2"/>
          <p:cNvSpPr>
            <a:spLocks noGrp="1"/>
          </p:cNvSpPr>
          <p:nvPr>
            <p:ph type="title"/>
          </p:nvPr>
        </p:nvSpPr>
        <p:spPr/>
        <p:txBody>
          <a:bodyPr/>
          <a:lstStyle/>
          <a:p>
            <a:r>
              <a:rPr lang="fr-FR" dirty="0" smtClean="0"/>
              <a:t>Présentation des identifiants</a:t>
            </a:r>
            <a:endParaRPr lang="fr-FR" dirty="0"/>
          </a:p>
        </p:txBody>
      </p:sp>
      <p:sp>
        <p:nvSpPr>
          <p:cNvPr id="5" name="Étoile à 5 branches 4"/>
          <p:cNvSpPr/>
          <p:nvPr/>
        </p:nvSpPr>
        <p:spPr>
          <a:xfrm>
            <a:off x="352877" y="2999362"/>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2152534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45189"/>
          </a:xfrm>
        </p:spPr>
        <p:txBody>
          <a:bodyPr>
            <a:normAutofit/>
          </a:bodyPr>
          <a:lstStyle/>
          <a:p>
            <a:pPr marL="182563" indent="-96838">
              <a:lnSpc>
                <a:spcPct val="120000"/>
              </a:lnSpc>
              <a:spcBef>
                <a:spcPts val="300"/>
              </a:spcBef>
            </a:pPr>
            <a:r>
              <a:rPr lang="en-US" sz="700" spc="0" dirty="0">
                <a:solidFill>
                  <a:prstClr val="black"/>
                </a:solidFill>
                <a:cs typeface="Arial" panose="020B0604020202020204" pitchFamily="34" charset="0"/>
                <a:sym typeface="Wingdings" pitchFamily="2" charset="2"/>
              </a:rPr>
              <a:t>Joachim </a:t>
            </a:r>
            <a:r>
              <a:rPr lang="en-US" sz="700" spc="0" dirty="0" err="1">
                <a:solidFill>
                  <a:prstClr val="black"/>
                </a:solidFill>
                <a:cs typeface="Arial" panose="020B0604020202020204" pitchFamily="34" charset="0"/>
                <a:sym typeface="Wingdings" pitchFamily="2" charset="2"/>
              </a:rPr>
              <a:t>Schöpfel</a:t>
            </a:r>
            <a:r>
              <a:rPr lang="en-US" sz="700" spc="0" dirty="0">
                <a:solidFill>
                  <a:prstClr val="black"/>
                </a:solidFill>
                <a:cs typeface="Arial" panose="020B0604020202020204" pitchFamily="34" charset="0"/>
                <a:sym typeface="Wingdings" pitchFamily="2" charset="2"/>
              </a:rPr>
              <a:t>. </a:t>
            </a:r>
            <a:r>
              <a:rPr lang="fr-FR" sz="700" spc="0" dirty="0">
                <a:solidFill>
                  <a:prstClr val="black"/>
                </a:solidFill>
                <a:cs typeface="Arial" panose="020B0604020202020204" pitchFamily="34" charset="0"/>
                <a:sym typeface="Wingdings" pitchFamily="2" charset="2"/>
              </a:rPr>
              <a:t>« Le syndrome Safari chez les chercheurs ». </a:t>
            </a:r>
            <a:r>
              <a:rPr lang="fr-FR" sz="700" i="1" spc="0" dirty="0">
                <a:solidFill>
                  <a:prstClr val="black"/>
                </a:solidFill>
                <a:cs typeface="Arial" panose="020B0604020202020204" pitchFamily="34" charset="0"/>
                <a:sym typeface="Wingdings" pitchFamily="2" charset="2"/>
              </a:rPr>
              <a:t>I2D. Information, données et documents. </a:t>
            </a:r>
            <a:r>
              <a:rPr lang="fr-FR" sz="700" spc="0" dirty="0">
                <a:solidFill>
                  <a:prstClr val="black"/>
                </a:solidFill>
                <a:cs typeface="Arial" panose="020B0604020202020204" pitchFamily="34" charset="0"/>
                <a:sym typeface="Wingdings" pitchFamily="2" charset="2"/>
              </a:rPr>
              <a:t>12/2015. n°4. p. 15.</a:t>
            </a:r>
            <a:endParaRPr lang="en-US" sz="700" spc="0" dirty="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en-US" sz="700" spc="0" dirty="0">
                <a:solidFill>
                  <a:prstClr val="black"/>
                </a:solidFill>
                <a:cs typeface="Arial" panose="020B0604020202020204" pitchFamily="34" charset="0"/>
                <a:sym typeface="Wingdings" pitchFamily="2" charset="2"/>
              </a:rPr>
              <a:t>Gianna </a:t>
            </a:r>
            <a:r>
              <a:rPr lang="fr-FR" sz="700" spc="0" dirty="0">
                <a:solidFill>
                  <a:prstClr val="black"/>
                </a:solidFill>
                <a:cs typeface="Arial" panose="020B0604020202020204" pitchFamily="34" charset="0"/>
                <a:sym typeface="Wingdings" pitchFamily="2" charset="2"/>
              </a:rPr>
              <a:t>Sergi</a:t>
            </a:r>
            <a:r>
              <a:rPr lang="en-US" sz="700" spc="0" dirty="0">
                <a:solidFill>
                  <a:prstClr val="black"/>
                </a:solidFill>
                <a:cs typeface="Arial" panose="020B0604020202020204" pitchFamily="34" charset="0"/>
                <a:sym typeface="Wingdings" pitchFamily="2" charset="2"/>
              </a:rPr>
              <a:t>. </a:t>
            </a:r>
            <a:r>
              <a:rPr lang="fr-FR" sz="700" spc="0" dirty="0">
                <a:solidFill>
                  <a:prstClr val="black"/>
                </a:solidFill>
                <a:cs typeface="Arial" panose="020B0604020202020204" pitchFamily="34" charset="0"/>
                <a:sym typeface="Wingdings" pitchFamily="2" charset="2"/>
              </a:rPr>
              <a:t>« Lier les identifiants chercheurs : Scopus, </a:t>
            </a:r>
            <a:r>
              <a:rPr lang="fr-FR" sz="700" spc="0" dirty="0" err="1">
                <a:solidFill>
                  <a:prstClr val="black"/>
                </a:solidFill>
                <a:cs typeface="Arial" panose="020B0604020202020204" pitchFamily="34" charset="0"/>
                <a:sym typeface="Wingdings" pitchFamily="2" charset="2"/>
              </a:rPr>
              <a:t>WoS</a:t>
            </a:r>
            <a:r>
              <a:rPr lang="fr-FR" sz="700" spc="0" dirty="0">
                <a:solidFill>
                  <a:prstClr val="black"/>
                </a:solidFill>
                <a:cs typeface="Arial" panose="020B0604020202020204" pitchFamily="34" charset="0"/>
                <a:sym typeface="Wingdings" pitchFamily="2" charset="2"/>
              </a:rPr>
              <a:t>, Hal, ORCID (version bilingue) ». </a:t>
            </a:r>
            <a:r>
              <a:rPr lang="fr-FR" sz="700" i="1" spc="0" dirty="0" err="1">
                <a:solidFill>
                  <a:prstClr val="black"/>
                </a:solidFill>
                <a:cs typeface="Arial" panose="020B0604020202020204" pitchFamily="34" charset="0"/>
                <a:sym typeface="Wingdings" pitchFamily="2" charset="2"/>
              </a:rPr>
              <a:t>Colligere</a:t>
            </a:r>
            <a:r>
              <a:rPr lang="fr-FR" sz="700" i="1" spc="0" dirty="0">
                <a:solidFill>
                  <a:prstClr val="black"/>
                </a:solidFill>
                <a:cs typeface="Arial" panose="020B0604020202020204" pitchFamily="34" charset="0"/>
                <a:sym typeface="Wingdings" pitchFamily="2" charset="2"/>
              </a:rPr>
              <a:t>. </a:t>
            </a:r>
            <a:r>
              <a:rPr lang="fr-FR" sz="700" spc="0" dirty="0">
                <a:solidFill>
                  <a:prstClr val="black"/>
                </a:solidFill>
                <a:cs typeface="Arial" panose="020B0604020202020204" pitchFamily="34" charset="0"/>
                <a:sym typeface="Wingdings" pitchFamily="2" charset="2"/>
              </a:rPr>
              <a:t>15/05/2018. [en ligne]. Disponible sur : </a:t>
            </a:r>
            <a:r>
              <a:rPr lang="fr-FR" sz="700" spc="0" dirty="0">
                <a:solidFill>
                  <a:prstClr val="black"/>
                </a:solidFill>
                <a:cs typeface="Arial" panose="020B0604020202020204" pitchFamily="34" charset="0"/>
                <a:sym typeface="Wingdings" pitchFamily="2" charset="2"/>
                <a:hlinkClick r:id="rId3"/>
              </a:rPr>
              <a:t>https://archibibscdf.hypotheses.org/997</a:t>
            </a:r>
            <a:r>
              <a:rPr lang="fr-FR" sz="700" spc="0" dirty="0">
                <a:solidFill>
                  <a:prstClr val="black"/>
                </a:solidFill>
                <a:cs typeface="Arial" panose="020B0604020202020204" pitchFamily="34" charset="0"/>
                <a:sym typeface="Wingdings" pitchFamily="2" charset="2"/>
              </a:rPr>
              <a:t>. </a:t>
            </a:r>
            <a:endParaRPr lang="fr-FR" sz="700" spc="0" dirty="0"/>
          </a:p>
          <a:p>
            <a:pPr marL="182563" indent="-96838">
              <a:lnSpc>
                <a:spcPct val="120000"/>
              </a:lnSpc>
              <a:spcBef>
                <a:spcPts val="300"/>
              </a:spcBef>
            </a:pPr>
            <a:r>
              <a:rPr lang="fr-FR" sz="700" i="1" spc="0" dirty="0"/>
              <a:t>Science Europe Position </a:t>
            </a:r>
            <a:r>
              <a:rPr lang="fr-FR" sz="700" i="1" spc="0" dirty="0" err="1"/>
              <a:t>Statement</a:t>
            </a:r>
            <a:r>
              <a:rPr lang="fr-FR" sz="700" i="1" spc="0" dirty="0"/>
              <a:t>. On </a:t>
            </a:r>
            <a:r>
              <a:rPr lang="fr-FR" sz="700" i="1" spc="0" dirty="0" err="1"/>
              <a:t>Research</a:t>
            </a:r>
            <a:r>
              <a:rPr lang="fr-FR" sz="700" i="1" spc="0" dirty="0"/>
              <a:t> Information </a:t>
            </a:r>
            <a:r>
              <a:rPr lang="fr-FR" sz="700" i="1" spc="0" dirty="0" err="1"/>
              <a:t>Systems</a:t>
            </a:r>
            <a:r>
              <a:rPr lang="fr-FR" sz="700" i="1" spc="0" dirty="0"/>
              <a:t>. </a:t>
            </a:r>
            <a:r>
              <a:rPr lang="fr-FR" sz="700" spc="0" dirty="0"/>
              <a:t>11/2016. 8 p. [en ligne]. Disponible sur : </a:t>
            </a:r>
            <a:r>
              <a:rPr lang="fr-FR" sz="700" spc="0" dirty="0">
                <a:hlinkClick r:id="rId4"/>
              </a:rPr>
              <a:t>http://www.scienceeurope.org/wp-content/uploads/2016/11/SE_PositionStatement_RIS_WEB.pdf</a:t>
            </a:r>
            <a:r>
              <a:rPr lang="fr-FR" sz="700" spc="0" dirty="0"/>
              <a:t>. </a:t>
            </a:r>
            <a:endParaRPr lang="en-US" sz="700" spc="0" dirty="0"/>
          </a:p>
          <a:p>
            <a:pPr marL="182563" indent="-96838">
              <a:lnSpc>
                <a:spcPct val="120000"/>
              </a:lnSpc>
              <a:spcBef>
                <a:spcPts val="300"/>
              </a:spcBef>
            </a:pPr>
            <a:r>
              <a:rPr lang="en-US" sz="700" spc="0" dirty="0" smtClean="0"/>
              <a:t>Aaron </a:t>
            </a:r>
            <a:r>
              <a:rPr lang="en-US" sz="700" spc="0" dirty="0" err="1"/>
              <a:t>Tay</a:t>
            </a:r>
            <a:r>
              <a:rPr lang="en-US" sz="700" spc="0" dirty="0"/>
              <a:t>. « ORCID is 3 things or why some researchers instinctively dislike the idea of ORCID ». </a:t>
            </a:r>
            <a:r>
              <a:rPr lang="en-US" sz="700" i="1" spc="0" dirty="0"/>
              <a:t>Musings about librarianship</a:t>
            </a:r>
            <a:r>
              <a:rPr lang="en-US" sz="700" spc="0" dirty="0"/>
              <a:t>. 8/10/2017.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5"/>
              </a:rPr>
              <a:t>http://musingsaboutlibrarianship.blogspot.fr/2017/10/orcid-is-3-things-or-why-some.html</a:t>
            </a:r>
            <a:r>
              <a:rPr lang="en-US" sz="700" spc="0" dirty="0"/>
              <a:t>.</a:t>
            </a:r>
            <a:endParaRPr lang="es-ES" sz="700" spc="0" dirty="0"/>
          </a:p>
          <a:p>
            <a:pPr marL="182563" indent="-96838">
              <a:lnSpc>
                <a:spcPct val="120000"/>
              </a:lnSpc>
              <a:spcBef>
                <a:spcPts val="300"/>
              </a:spcBef>
            </a:pPr>
            <a:r>
              <a:rPr lang="es-ES" sz="700" spc="0" dirty="0"/>
              <a:t>Martin-Adalberto Tena-Espinoza-de-los-Monteros et al. « Diseño de un plan de visibilidad científica e identidad digital para los investigadores de la Universidad de Guadalajara (México) ». </a:t>
            </a:r>
            <a:r>
              <a:rPr lang="es-ES" sz="700" spc="0" dirty="0" err="1"/>
              <a:t>Ibersid</a:t>
            </a:r>
            <a:r>
              <a:rPr lang="es-ES" sz="700" spc="0" dirty="0"/>
              <a:t>: Revista de sistemas de información y documentación. 2017, vol. 11(1). p. 83-92. [en </a:t>
            </a:r>
            <a:r>
              <a:rPr lang="es-ES" sz="700" spc="0" dirty="0" err="1"/>
              <a:t>ligne</a:t>
            </a:r>
            <a:r>
              <a:rPr lang="es-ES" sz="700" spc="0" dirty="0"/>
              <a:t>]. Disponible sur : </a:t>
            </a:r>
            <a:r>
              <a:rPr lang="es-ES" sz="700" spc="0" dirty="0">
                <a:hlinkClick r:id="rId6"/>
              </a:rPr>
              <a:t>https://gredos.usal.es/jspui/handle/10366/133378</a:t>
            </a:r>
            <a:r>
              <a:rPr lang="es-ES" sz="700" spc="0" dirty="0"/>
              <a:t>. </a:t>
            </a:r>
            <a:endParaRPr lang="en-US" sz="700" spc="0" dirty="0"/>
          </a:p>
          <a:p>
            <a:pPr marL="182563" indent="-96838">
              <a:lnSpc>
                <a:spcPct val="120000"/>
              </a:lnSpc>
              <a:spcBef>
                <a:spcPts val="300"/>
              </a:spcBef>
            </a:pPr>
            <a:r>
              <a:rPr lang="en-US" sz="700" spc="0" dirty="0" smtClean="0"/>
              <a:t>Kelly </a:t>
            </a:r>
            <a:r>
              <a:rPr lang="en-US" sz="700" spc="0" dirty="0"/>
              <a:t>Thompson et Emma Molls. </a:t>
            </a:r>
            <a:r>
              <a:rPr lang="en-US" sz="700" i="1" spc="0" dirty="0"/>
              <a:t>ORCID doesn’t have to be hard</a:t>
            </a:r>
            <a:r>
              <a:rPr lang="en-US" sz="700" spc="0" dirty="0"/>
              <a:t>. Poster, 2016. </a:t>
            </a:r>
            <a:r>
              <a:rPr lang="en-US" sz="700" spc="0" dirty="0" err="1"/>
              <a:t>Disponible</a:t>
            </a:r>
            <a:r>
              <a:rPr lang="en-US" sz="700" spc="0" dirty="0"/>
              <a:t> sur : </a:t>
            </a:r>
            <a:r>
              <a:rPr lang="en-US" sz="700" spc="0" dirty="0">
                <a:hlinkClick r:id="rId7"/>
              </a:rPr>
              <a:t>https://figshare.com/articles/ORCID_doesn_t_have_to_be_hard/3467594</a:t>
            </a:r>
            <a:r>
              <a:rPr lang="en-US" sz="700" spc="0" dirty="0"/>
              <a:t>. </a:t>
            </a:r>
            <a:endParaRPr lang="fr-FR" sz="700" spc="0" dirty="0"/>
          </a:p>
          <a:p>
            <a:pPr marL="182563" indent="-96838">
              <a:lnSpc>
                <a:spcPct val="120000"/>
              </a:lnSpc>
              <a:spcBef>
                <a:spcPts val="300"/>
              </a:spcBef>
            </a:pPr>
            <a:r>
              <a:rPr lang="en-US" sz="700" spc="0" dirty="0">
                <a:solidFill>
                  <a:prstClr val="black"/>
                </a:solidFill>
                <a:cs typeface="Arial" panose="020B0604020202020204" pitchFamily="34" charset="0"/>
              </a:rPr>
              <a:t>Clara Y. Tran et Jennifer A. Lyon. </a:t>
            </a:r>
            <a:r>
              <a:rPr lang="fr-FR" sz="700" spc="0" dirty="0">
                <a:solidFill>
                  <a:prstClr val="black"/>
                </a:solidFill>
                <a:cs typeface="Arial" panose="020B0604020202020204" pitchFamily="34" charset="0"/>
              </a:rPr>
              <a:t>« </a:t>
            </a:r>
            <a:r>
              <a:rPr lang="fr-FR" sz="700" spc="0" dirty="0" err="1">
                <a:solidFill>
                  <a:prstClr val="black"/>
                </a:solidFill>
                <a:cs typeface="Arial" panose="020B0604020202020204" pitchFamily="34" charset="0"/>
              </a:rPr>
              <a:t>Faculty</a:t>
            </a:r>
            <a:r>
              <a:rPr lang="fr-FR" sz="700" spc="0" dirty="0">
                <a:solidFill>
                  <a:prstClr val="black"/>
                </a:solidFill>
                <a:cs typeface="Arial" panose="020B0604020202020204" pitchFamily="34" charset="0"/>
              </a:rPr>
              <a:t> Use of </a:t>
            </a:r>
            <a:r>
              <a:rPr lang="fr-FR" sz="700" spc="0" dirty="0" err="1">
                <a:solidFill>
                  <a:prstClr val="black"/>
                </a:solidFill>
                <a:cs typeface="Arial" panose="020B0604020202020204" pitchFamily="34" charset="0"/>
              </a:rPr>
              <a:t>Author</a:t>
            </a:r>
            <a:r>
              <a:rPr lang="fr-FR" sz="700" spc="0" dirty="0">
                <a:solidFill>
                  <a:prstClr val="black"/>
                </a:solidFill>
                <a:cs typeface="Arial" panose="020B0604020202020204" pitchFamily="34" charset="0"/>
              </a:rPr>
              <a:t> </a:t>
            </a:r>
            <a:r>
              <a:rPr lang="fr-FR" sz="700" spc="0" dirty="0" err="1">
                <a:solidFill>
                  <a:prstClr val="black"/>
                </a:solidFill>
                <a:cs typeface="Arial" panose="020B0604020202020204" pitchFamily="34" charset="0"/>
              </a:rPr>
              <a:t>Identifiers</a:t>
            </a:r>
            <a:r>
              <a:rPr lang="fr-FR" sz="700" spc="0" dirty="0">
                <a:solidFill>
                  <a:prstClr val="black"/>
                </a:solidFill>
                <a:cs typeface="Arial" panose="020B0604020202020204" pitchFamily="34" charset="0"/>
              </a:rPr>
              <a:t> and </a:t>
            </a:r>
            <a:r>
              <a:rPr lang="fr-FR" sz="700" spc="0" dirty="0" err="1">
                <a:solidFill>
                  <a:prstClr val="black"/>
                </a:solidFill>
                <a:cs typeface="Arial" panose="020B0604020202020204" pitchFamily="34" charset="0"/>
              </a:rPr>
              <a:t>Researcher</a:t>
            </a:r>
            <a:r>
              <a:rPr lang="fr-FR" sz="700" spc="0" dirty="0">
                <a:solidFill>
                  <a:prstClr val="black"/>
                </a:solidFill>
                <a:cs typeface="Arial" panose="020B0604020202020204" pitchFamily="34" charset="0"/>
              </a:rPr>
              <a:t> Networking Tools ». </a:t>
            </a:r>
            <a:r>
              <a:rPr lang="fr-FR" sz="700" i="1" spc="0" dirty="0" err="1">
                <a:solidFill>
                  <a:prstClr val="black"/>
                </a:solidFill>
                <a:cs typeface="Arial" panose="020B0604020202020204" pitchFamily="34" charset="0"/>
              </a:rPr>
              <a:t>College</a:t>
            </a:r>
            <a:r>
              <a:rPr lang="fr-FR" sz="700" i="1" spc="0" dirty="0">
                <a:solidFill>
                  <a:prstClr val="black"/>
                </a:solidFill>
                <a:cs typeface="Arial" panose="020B0604020202020204" pitchFamily="34" charset="0"/>
              </a:rPr>
              <a:t> &amp; </a:t>
            </a:r>
            <a:r>
              <a:rPr lang="fr-FR" sz="700" i="1" spc="0" dirty="0" err="1">
                <a:solidFill>
                  <a:prstClr val="black"/>
                </a:solidFill>
                <a:cs typeface="Arial" panose="020B0604020202020204" pitchFamily="34" charset="0"/>
              </a:rPr>
              <a:t>Research</a:t>
            </a:r>
            <a:r>
              <a:rPr lang="fr-FR" sz="700" i="1" spc="0" dirty="0">
                <a:solidFill>
                  <a:prstClr val="black"/>
                </a:solidFill>
                <a:cs typeface="Arial" panose="020B0604020202020204" pitchFamily="34" charset="0"/>
              </a:rPr>
              <a:t> </a:t>
            </a:r>
            <a:r>
              <a:rPr lang="fr-FR" sz="700" i="1" spc="0" dirty="0" err="1">
                <a:solidFill>
                  <a:prstClr val="black"/>
                </a:solidFill>
                <a:cs typeface="Arial" panose="020B0604020202020204" pitchFamily="34" charset="0"/>
              </a:rPr>
              <a:t>Libraries</a:t>
            </a:r>
            <a:r>
              <a:rPr lang="fr-FR" sz="700" spc="0" dirty="0">
                <a:solidFill>
                  <a:prstClr val="black"/>
                </a:solidFill>
                <a:cs typeface="Arial" panose="020B0604020202020204" pitchFamily="34" charset="0"/>
              </a:rPr>
              <a:t>. vol. 78, n°2. 02/2017. </a:t>
            </a:r>
            <a:br>
              <a:rPr lang="fr-FR" sz="700" spc="0" dirty="0">
                <a:solidFill>
                  <a:prstClr val="black"/>
                </a:solidFill>
                <a:cs typeface="Arial" panose="020B0604020202020204" pitchFamily="34" charset="0"/>
              </a:rPr>
            </a:br>
            <a:r>
              <a:rPr lang="fr-FR" sz="700" spc="0" dirty="0">
                <a:solidFill>
                  <a:prstClr val="black"/>
                </a:solidFill>
                <a:cs typeface="Arial" panose="020B0604020202020204" pitchFamily="34" charset="0"/>
              </a:rPr>
              <a:t>p. 171-182. [en lign</a:t>
            </a:r>
            <a:r>
              <a:rPr lang="fr-FR" sz="700" spc="0" dirty="0">
                <a:cs typeface="Arial" panose="020B0604020202020204" pitchFamily="34" charset="0"/>
              </a:rPr>
              <a:t>e]. Disponible sur : </a:t>
            </a:r>
            <a:r>
              <a:rPr lang="fr-FR" sz="700" spc="0" dirty="0">
                <a:cs typeface="Arial" panose="020B0604020202020204" pitchFamily="34" charset="0"/>
                <a:hlinkClick r:id="rId8"/>
              </a:rPr>
              <a:t>http://crl.acrl.org/content/78/2/171.full.pdf+html</a:t>
            </a:r>
            <a:r>
              <a:rPr lang="fr-FR" sz="700" spc="0" dirty="0">
                <a:cs typeface="Arial" panose="020B0604020202020204" pitchFamily="34" charset="0"/>
              </a:rPr>
              <a:t>. A compléter par </a:t>
            </a:r>
            <a:r>
              <a:rPr lang="en-US" sz="700" spc="0" dirty="0">
                <a:cs typeface="Arial" panose="020B0604020202020204" pitchFamily="34" charset="0"/>
              </a:rPr>
              <a:t>Clara Y. Tran et Jennifer A. Lyon. </a:t>
            </a:r>
            <a:r>
              <a:rPr lang="en-US" sz="700" i="1" spc="0" dirty="0">
                <a:cs typeface="Arial" panose="020B0604020202020204" pitchFamily="34" charset="0"/>
              </a:rPr>
              <a:t>Faculty use of author identifiers and researcher networking tools</a:t>
            </a:r>
            <a:r>
              <a:rPr lang="en-US" sz="700" spc="0" dirty="0">
                <a:cs typeface="Arial" panose="020B0604020202020204" pitchFamily="34" charset="0"/>
              </a:rPr>
              <a:t>. Poster, 2015. [</a:t>
            </a:r>
            <a:r>
              <a:rPr lang="en-US" sz="700" spc="0" dirty="0" err="1">
                <a:cs typeface="Arial" panose="020B0604020202020204" pitchFamily="34" charset="0"/>
              </a:rPr>
              <a:t>en</a:t>
            </a:r>
            <a:r>
              <a:rPr lang="en-US" sz="700" spc="0" dirty="0">
                <a:cs typeface="Arial" panose="020B0604020202020204" pitchFamily="34" charset="0"/>
              </a:rPr>
              <a:t> </a:t>
            </a:r>
            <a:r>
              <a:rPr lang="en-US" sz="700" spc="0" dirty="0" err="1">
                <a:cs typeface="Arial" panose="020B0604020202020204" pitchFamily="34" charset="0"/>
              </a:rPr>
              <a:t>ligne</a:t>
            </a:r>
            <a:r>
              <a:rPr lang="en-US" sz="700" spc="0" dirty="0">
                <a:cs typeface="Arial" panose="020B0604020202020204" pitchFamily="34" charset="0"/>
              </a:rPr>
              <a:t>]. </a:t>
            </a:r>
            <a:r>
              <a:rPr lang="en-US" sz="700" spc="0" dirty="0" err="1">
                <a:cs typeface="Arial" panose="020B0604020202020204" pitchFamily="34" charset="0"/>
              </a:rPr>
              <a:t>Disponible</a:t>
            </a:r>
            <a:r>
              <a:rPr lang="en-US" sz="700" spc="0" dirty="0">
                <a:cs typeface="Arial" panose="020B0604020202020204" pitchFamily="34" charset="0"/>
              </a:rPr>
              <a:t> sur : </a:t>
            </a:r>
            <a:r>
              <a:rPr lang="en-US" sz="700" spc="0" dirty="0">
                <a:cs typeface="Arial" panose="020B0604020202020204" pitchFamily="34" charset="0"/>
                <a:hlinkClick r:id="rId9"/>
              </a:rPr>
              <a:t>http://library.stonybrook.edu/wp-content/uploads/2015/10/AuthorID-Poster-OA-Symp-10.28.15.pdf</a:t>
            </a:r>
            <a:r>
              <a:rPr lang="en-US" sz="700" spc="0" dirty="0">
                <a:cs typeface="Arial" panose="020B0604020202020204" pitchFamily="34" charset="0"/>
              </a:rPr>
              <a:t>.</a:t>
            </a:r>
          </a:p>
          <a:p>
            <a:pPr marL="182563" indent="-96838">
              <a:lnSpc>
                <a:spcPct val="120000"/>
              </a:lnSpc>
              <a:spcBef>
                <a:spcPts val="300"/>
              </a:spcBef>
            </a:pPr>
            <a:r>
              <a:rPr lang="fr-FR" sz="700" spc="0" dirty="0" smtClean="0">
                <a:cs typeface="Arial" panose="020B0604020202020204" pitchFamily="34" charset="0"/>
              </a:rPr>
              <a:t>Denise </a:t>
            </a:r>
            <a:r>
              <a:rPr lang="fr-FR" sz="700" spc="0" dirty="0">
                <a:cs typeface="Arial" panose="020B0604020202020204" pitchFamily="34" charset="0"/>
              </a:rPr>
              <a:t>Troll </a:t>
            </a:r>
            <a:r>
              <a:rPr lang="fr-FR" sz="700" spc="0" dirty="0" err="1">
                <a:cs typeface="Arial" panose="020B0604020202020204" pitchFamily="34" charset="0"/>
              </a:rPr>
              <a:t>Covey</a:t>
            </a:r>
            <a:r>
              <a:rPr lang="fr-FR" sz="700" spc="0" dirty="0">
                <a:cs typeface="Arial" panose="020B0604020202020204" pitchFamily="34" charset="0"/>
              </a:rPr>
              <a:t>. « ORCID @ CMU: </a:t>
            </a:r>
            <a:r>
              <a:rPr lang="fr-FR" sz="700" spc="0" dirty="0" err="1">
                <a:cs typeface="Arial" panose="020B0604020202020204" pitchFamily="34" charset="0"/>
              </a:rPr>
              <a:t>Successes</a:t>
            </a:r>
            <a:r>
              <a:rPr lang="fr-FR" sz="700" spc="0" dirty="0">
                <a:cs typeface="Arial" panose="020B0604020202020204" pitchFamily="34" charset="0"/>
              </a:rPr>
              <a:t> and </a:t>
            </a:r>
            <a:r>
              <a:rPr lang="fr-FR" sz="700" spc="0" dirty="0" err="1">
                <a:cs typeface="Arial" panose="020B0604020202020204" pitchFamily="34" charset="0"/>
              </a:rPr>
              <a:t>Failures</a:t>
            </a:r>
            <a:r>
              <a:rPr lang="fr-FR" sz="700" spc="0" dirty="0">
                <a:cs typeface="Arial" panose="020B0604020202020204" pitchFamily="34" charset="0"/>
              </a:rPr>
              <a:t> ». </a:t>
            </a:r>
            <a:r>
              <a:rPr lang="fr-FR" sz="700" i="1" spc="0" dirty="0">
                <a:cs typeface="Arial" panose="020B0604020202020204" pitchFamily="34" charset="0"/>
              </a:rPr>
              <a:t>Journal of </a:t>
            </a:r>
            <a:r>
              <a:rPr lang="fr-FR" sz="700" i="1" spc="0" dirty="0" err="1">
                <a:cs typeface="Arial" panose="020B0604020202020204" pitchFamily="34" charset="0"/>
              </a:rPr>
              <a:t>eScience</a:t>
            </a:r>
            <a:r>
              <a:rPr lang="fr-FR" sz="700" i="1" spc="0" dirty="0">
                <a:cs typeface="Arial" panose="020B0604020202020204" pitchFamily="34" charset="0"/>
              </a:rPr>
              <a:t> </a:t>
            </a:r>
            <a:r>
              <a:rPr lang="fr-FR" sz="700" i="1" spc="0" dirty="0" err="1">
                <a:cs typeface="Arial" panose="020B0604020202020204" pitchFamily="34" charset="0"/>
              </a:rPr>
              <a:t>Librarianship</a:t>
            </a:r>
            <a:r>
              <a:rPr lang="fr-FR" sz="700" spc="0" dirty="0">
                <a:cs typeface="Arial" panose="020B0604020202020204" pitchFamily="34" charset="0"/>
              </a:rPr>
              <a:t>. 2015. 4(2): e1083. [en ligne]. Disponible sur : </a:t>
            </a:r>
            <a:r>
              <a:rPr lang="fr-FR" sz="700" spc="0" dirty="0">
                <a:cs typeface="Arial" panose="020B0604020202020204" pitchFamily="34" charset="0"/>
                <a:hlinkClick r:id="rId10"/>
              </a:rPr>
              <a:t>https://escholarship.umassmed.edu/jeslib/vol4/iss2/6/</a:t>
            </a:r>
            <a:r>
              <a:rPr lang="fr-FR" sz="700" spc="0" dirty="0">
                <a:cs typeface="Arial" panose="020B0604020202020204" pitchFamily="34" charset="0"/>
              </a:rPr>
              <a:t>. </a:t>
            </a:r>
          </a:p>
          <a:p>
            <a:pPr marL="182563" indent="-96838">
              <a:lnSpc>
                <a:spcPct val="120000"/>
              </a:lnSpc>
              <a:spcBef>
                <a:spcPts val="300"/>
              </a:spcBef>
            </a:pPr>
            <a:r>
              <a:rPr lang="fr-FR" sz="700" spc="0" dirty="0">
                <a:cs typeface="Arial" panose="020B0604020202020204" pitchFamily="34" charset="0"/>
              </a:rPr>
              <a:t>« Web de données et création de valeurs : le champ des possibles ». </a:t>
            </a:r>
            <a:r>
              <a:rPr lang="en-US" sz="700" spc="0" dirty="0">
                <a:cs typeface="Arial" panose="020B0604020202020204" pitchFamily="34" charset="0"/>
              </a:rPr>
              <a:t>Dossier </a:t>
            </a:r>
            <a:r>
              <a:rPr lang="fr-FR" sz="700" i="1" spc="0" dirty="0">
                <a:solidFill>
                  <a:prstClr val="black"/>
                </a:solidFill>
                <a:cs typeface="Arial" panose="020B0604020202020204" pitchFamily="34" charset="0"/>
                <a:sym typeface="Wingdings" pitchFamily="2" charset="2"/>
              </a:rPr>
              <a:t>I2D. Information, données et documents. </a:t>
            </a:r>
            <a:r>
              <a:rPr lang="fr-FR" sz="700" spc="0" dirty="0">
                <a:solidFill>
                  <a:prstClr val="black"/>
                </a:solidFill>
                <a:cs typeface="Arial" panose="020B0604020202020204" pitchFamily="34" charset="0"/>
                <a:sym typeface="Wingdings" pitchFamily="2" charset="2"/>
              </a:rPr>
              <a:t>06/2016. n°2. </a:t>
            </a:r>
          </a:p>
          <a:p>
            <a:pPr marL="182563" indent="-96838">
              <a:lnSpc>
                <a:spcPct val="120000"/>
              </a:lnSpc>
              <a:spcBef>
                <a:spcPts val="300"/>
              </a:spcBef>
            </a:pPr>
            <a:r>
              <a:rPr lang="fr-FR" sz="700" spc="0" dirty="0">
                <a:solidFill>
                  <a:prstClr val="black"/>
                </a:solidFill>
                <a:cs typeface="Arial" panose="020B0604020202020204" pitchFamily="34" charset="0"/>
              </a:rPr>
              <a:t>Tamara </a:t>
            </a:r>
            <a:r>
              <a:rPr lang="fr-FR" sz="700" spc="0" dirty="0" err="1">
                <a:solidFill>
                  <a:prstClr val="black"/>
                </a:solidFill>
                <a:cs typeface="Arial" panose="020B0604020202020204" pitchFamily="34" charset="0"/>
              </a:rPr>
              <a:t>Welschot</a:t>
            </a:r>
            <a:r>
              <a:rPr lang="fr-FR" sz="700" spc="0" dirty="0">
                <a:solidFill>
                  <a:prstClr val="black"/>
                </a:solidFill>
                <a:cs typeface="Arial" panose="020B0604020202020204" pitchFamily="34" charset="0"/>
              </a:rPr>
              <a:t>, « </a:t>
            </a:r>
            <a:r>
              <a:rPr lang="en-US" sz="700" spc="0" dirty="0">
                <a:solidFill>
                  <a:prstClr val="black"/>
                </a:solidFill>
                <a:cs typeface="Arial" panose="020B0604020202020204" pitchFamily="34" charset="0"/>
              </a:rPr>
              <a:t>Publishing: Springer Nature's reply on fake review</a:t>
            </a:r>
            <a:r>
              <a:rPr lang="fr-FR" sz="700" spc="0" dirty="0">
                <a:solidFill>
                  <a:prstClr val="black"/>
                </a:solidFill>
                <a:cs typeface="Arial" panose="020B0604020202020204" pitchFamily="34" charset="0"/>
              </a:rPr>
              <a:t> ». </a:t>
            </a:r>
            <a:r>
              <a:rPr lang="fr-FR" sz="700" i="1" spc="0" dirty="0">
                <a:solidFill>
                  <a:prstClr val="black"/>
                </a:solidFill>
                <a:cs typeface="Arial" panose="020B0604020202020204" pitchFamily="34" charset="0"/>
              </a:rPr>
              <a:t>Nature</a:t>
            </a:r>
            <a:r>
              <a:rPr lang="fr-FR" sz="700" spc="0" dirty="0">
                <a:solidFill>
                  <a:prstClr val="black"/>
                </a:solidFill>
                <a:cs typeface="Arial" panose="020B0604020202020204" pitchFamily="34" charset="0"/>
              </a:rPr>
              <a:t>. 8/06/2017. 546. p. 210. [en ligne]. Disponible sur : </a:t>
            </a:r>
            <a:r>
              <a:rPr lang="fr-FR" sz="700" spc="0" dirty="0">
                <a:solidFill>
                  <a:prstClr val="black"/>
                </a:solidFill>
                <a:cs typeface="Arial" panose="020B0604020202020204" pitchFamily="34" charset="0"/>
                <a:hlinkClick r:id="rId11"/>
              </a:rPr>
              <a:t>https://www.nature.com/articles/546210d</a:t>
            </a:r>
            <a:r>
              <a:rPr lang="fr-FR" sz="700" spc="0" dirty="0">
                <a:solidFill>
                  <a:prstClr val="black"/>
                </a:solidFill>
                <a:cs typeface="Arial" panose="020B0604020202020204" pitchFamily="34" charset="0"/>
              </a:rPr>
              <a:t>. </a:t>
            </a:r>
          </a:p>
          <a:p>
            <a:pPr marL="182563" indent="-96838">
              <a:lnSpc>
                <a:spcPct val="120000"/>
              </a:lnSpc>
              <a:spcBef>
                <a:spcPts val="300"/>
              </a:spcBef>
            </a:pPr>
            <a:r>
              <a:rPr lang="fr-FR" sz="700" spc="0" dirty="0">
                <a:solidFill>
                  <a:prstClr val="black"/>
                </a:solidFill>
                <a:cs typeface="Arial" panose="020B0604020202020204" pitchFamily="34" charset="0"/>
              </a:rPr>
              <a:t>Marion </a:t>
            </a:r>
            <a:r>
              <a:rPr lang="fr-FR" sz="700" spc="0" dirty="0" err="1">
                <a:solidFill>
                  <a:prstClr val="black"/>
                </a:solidFill>
                <a:cs typeface="Arial" panose="020B0604020202020204" pitchFamily="34" charset="0"/>
              </a:rPr>
              <a:t>Wesely</a:t>
            </a:r>
            <a:r>
              <a:rPr lang="fr-FR" sz="700" spc="0" dirty="0">
                <a:solidFill>
                  <a:prstClr val="black"/>
                </a:solidFill>
                <a:cs typeface="Arial" panose="020B0604020202020204" pitchFamily="34" charset="0"/>
              </a:rPr>
              <a:t>. « Ajouter ses billets Hypothèses à son profil ORCID ». La Maison des carnets. 22/12/2017. [en ligne]. Disponible sur : </a:t>
            </a:r>
            <a:r>
              <a:rPr lang="fr-FR" sz="700" spc="0" dirty="0">
                <a:solidFill>
                  <a:prstClr val="black"/>
                </a:solidFill>
                <a:cs typeface="Arial" panose="020B0604020202020204" pitchFamily="34" charset="0"/>
                <a:hlinkClick r:id="rId12"/>
              </a:rPr>
              <a:t>https://maisondescarnets.hypotheses.org/3338</a:t>
            </a:r>
            <a:r>
              <a:rPr lang="fr-FR" sz="700" spc="0" dirty="0">
                <a:solidFill>
                  <a:prstClr val="black"/>
                </a:solidFill>
                <a:cs typeface="Arial" panose="020B0604020202020204" pitchFamily="34" charset="0"/>
              </a:rPr>
              <a:t>.</a:t>
            </a:r>
            <a:endParaRPr lang="en-US" sz="700" spc="0" dirty="0">
              <a:solidFill>
                <a:prstClr val="black"/>
              </a:solidFill>
              <a:cs typeface="Arial" panose="020B0604020202020204" pitchFamily="34" charset="0"/>
            </a:endParaRPr>
          </a:p>
          <a:p>
            <a:pPr marL="182563" indent="-96838">
              <a:lnSpc>
                <a:spcPct val="120000"/>
              </a:lnSpc>
              <a:spcBef>
                <a:spcPts val="300"/>
              </a:spcBef>
            </a:pPr>
            <a:r>
              <a:rPr lang="en-US" sz="700" spc="0" dirty="0">
                <a:solidFill>
                  <a:prstClr val="black"/>
                </a:solidFill>
                <a:cs typeface="Arial" panose="020B0604020202020204" pitchFamily="34" charset="0"/>
              </a:rPr>
              <a:t>Jan </a:t>
            </a:r>
            <a:r>
              <a:rPr lang="en-US" sz="700" spc="0" dirty="0" err="1">
                <a:solidFill>
                  <a:prstClr val="black"/>
                </a:solidFill>
                <a:cs typeface="Arial" panose="020B0604020202020204" pitchFamily="34" charset="0"/>
              </a:rPr>
              <a:t>Youtie</a:t>
            </a:r>
            <a:r>
              <a:rPr lang="en-US" sz="700" spc="0" dirty="0">
                <a:solidFill>
                  <a:prstClr val="black"/>
                </a:solidFill>
                <a:cs typeface="Arial" panose="020B0604020202020204" pitchFamily="34" charset="0"/>
              </a:rPr>
              <a:t> et al. « Tracking researchers and their outputs: new insights from ORCIDs ». </a:t>
            </a:r>
            <a:r>
              <a:rPr lang="en-US" sz="700" i="1" spc="0" dirty="0" err="1">
                <a:solidFill>
                  <a:prstClr val="black"/>
                </a:solidFill>
                <a:cs typeface="Arial" panose="020B0604020202020204" pitchFamily="34" charset="0"/>
              </a:rPr>
              <a:t>Scientometrics</a:t>
            </a:r>
            <a:r>
              <a:rPr lang="en-US" sz="700" spc="0" dirty="0">
                <a:solidFill>
                  <a:prstClr val="black"/>
                </a:solidFill>
                <a:cs typeface="Arial" panose="020B0604020202020204" pitchFamily="34" charset="0"/>
              </a:rPr>
              <a:t>.  10/2017. vol. 113, n°1, p. 437-453. [</a:t>
            </a:r>
            <a:r>
              <a:rPr lang="en-US" sz="700" spc="0" dirty="0" err="1">
                <a:solidFill>
                  <a:prstClr val="black"/>
                </a:solidFill>
                <a:cs typeface="Arial" panose="020B0604020202020204" pitchFamily="34" charset="0"/>
              </a:rPr>
              <a:t>en</a:t>
            </a:r>
            <a:r>
              <a:rPr lang="en-US" sz="700" spc="0" dirty="0">
                <a:solidFill>
                  <a:prstClr val="black"/>
                </a:solidFill>
                <a:cs typeface="Arial" panose="020B0604020202020204" pitchFamily="34" charset="0"/>
              </a:rPr>
              <a:t> </a:t>
            </a:r>
            <a:r>
              <a:rPr lang="en-US" sz="700" spc="0" dirty="0" err="1">
                <a:solidFill>
                  <a:prstClr val="black"/>
                </a:solidFill>
                <a:cs typeface="Arial" panose="020B0604020202020204" pitchFamily="34" charset="0"/>
              </a:rPr>
              <a:t>ligne</a:t>
            </a:r>
            <a:r>
              <a:rPr lang="en-US" sz="700" spc="0" dirty="0">
                <a:solidFill>
                  <a:prstClr val="black"/>
                </a:solidFill>
                <a:cs typeface="Arial" panose="020B0604020202020204" pitchFamily="34" charset="0"/>
              </a:rPr>
              <a:t>]. </a:t>
            </a:r>
            <a:r>
              <a:rPr lang="en-US" sz="700" spc="0" dirty="0" err="1">
                <a:solidFill>
                  <a:prstClr val="black"/>
                </a:solidFill>
                <a:cs typeface="Arial" panose="020B0604020202020204" pitchFamily="34" charset="0"/>
              </a:rPr>
              <a:t>Disponible</a:t>
            </a:r>
            <a:r>
              <a:rPr lang="en-US" sz="700" spc="0" dirty="0">
                <a:solidFill>
                  <a:prstClr val="black"/>
                </a:solidFill>
                <a:cs typeface="Arial" panose="020B0604020202020204" pitchFamily="34" charset="0"/>
              </a:rPr>
              <a:t> sur : </a:t>
            </a:r>
            <a:r>
              <a:rPr lang="en-US" sz="700" spc="0" dirty="0">
                <a:solidFill>
                  <a:prstClr val="black"/>
                </a:solidFill>
                <a:cs typeface="Arial" panose="020B0604020202020204" pitchFamily="34" charset="0"/>
                <a:hlinkClick r:id="rId13"/>
              </a:rPr>
              <a:t>https://link.springer.com/article/10.1007/s11192-017-2473-0</a:t>
            </a:r>
            <a:r>
              <a:rPr lang="en-US" sz="700" spc="0" dirty="0" smtClean="0">
                <a:solidFill>
                  <a:prstClr val="black"/>
                </a:solidFill>
                <a:cs typeface="Arial" panose="020B0604020202020204" pitchFamily="34" charset="0"/>
              </a:rPr>
              <a:t>.</a:t>
            </a:r>
          </a:p>
          <a:p>
            <a:pPr marL="182563" indent="-96838">
              <a:lnSpc>
                <a:spcPct val="120000"/>
              </a:lnSpc>
              <a:spcBef>
                <a:spcPts val="300"/>
              </a:spcBef>
            </a:pPr>
            <a:endParaRPr lang="fr-FR" sz="1000" spc="0" dirty="0"/>
          </a:p>
          <a:p>
            <a:pPr marL="182563" indent="-96838">
              <a:lnSpc>
                <a:spcPct val="120000"/>
              </a:lnSpc>
              <a:spcBef>
                <a:spcPts val="300"/>
              </a:spcBef>
            </a:pPr>
            <a:endParaRPr lang="fr-FR" sz="1000" spc="0" dirty="0"/>
          </a:p>
        </p:txBody>
      </p:sp>
      <p:sp>
        <p:nvSpPr>
          <p:cNvPr id="3" name="Titre 2"/>
          <p:cNvSpPr>
            <a:spLocks noGrp="1"/>
          </p:cNvSpPr>
          <p:nvPr>
            <p:ph type="title"/>
          </p:nvPr>
        </p:nvSpPr>
        <p:spPr/>
        <p:txBody>
          <a:bodyPr/>
          <a:lstStyle/>
          <a:p>
            <a:r>
              <a:rPr lang="fr-FR" dirty="0"/>
              <a:t>Présentation des identifiants</a:t>
            </a:r>
          </a:p>
        </p:txBody>
      </p:sp>
      <p:sp>
        <p:nvSpPr>
          <p:cNvPr id="4" name="Étoile à 5 branches 3"/>
          <p:cNvSpPr/>
          <p:nvPr/>
        </p:nvSpPr>
        <p:spPr>
          <a:xfrm>
            <a:off x="352877" y="1262002"/>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2893874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45189"/>
          </a:xfrm>
        </p:spPr>
        <p:txBody>
          <a:bodyPr>
            <a:normAutofit lnSpcReduction="10000"/>
          </a:bodyPr>
          <a:lstStyle/>
          <a:p>
            <a:pPr>
              <a:lnSpc>
                <a:spcPct val="120000"/>
              </a:lnSpc>
            </a:pPr>
            <a:r>
              <a:rPr lang="fr-FR" sz="1100" b="1" spc="0" dirty="0" smtClean="0">
                <a:solidFill>
                  <a:srgbClr val="7030A0"/>
                </a:solidFill>
              </a:rPr>
              <a:t>international</a:t>
            </a:r>
            <a:endParaRPr lang="fr-FR" sz="1100" b="1" spc="0" dirty="0">
              <a:solidFill>
                <a:srgbClr val="7030A0"/>
              </a:solidFill>
            </a:endParaRPr>
          </a:p>
          <a:p>
            <a:pPr marL="180975" indent="-95250">
              <a:lnSpc>
                <a:spcPct val="120000"/>
              </a:lnSpc>
              <a:spcBef>
                <a:spcPts val="300"/>
              </a:spcBef>
            </a:pPr>
            <a:r>
              <a:rPr lang="en-US" sz="700" spc="0" dirty="0"/>
              <a:t>Josh Brown. « All about flow: ORCID and research information management systems ». </a:t>
            </a:r>
            <a:r>
              <a:rPr lang="en-US" sz="700" i="1" spc="0" dirty="0"/>
              <a:t>ORCID</a:t>
            </a:r>
            <a:r>
              <a:rPr lang="en-US" sz="700" spc="0" dirty="0"/>
              <a:t>. 14/04/2016.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3"/>
              </a:rPr>
              <a:t>https://orcid.org/blog/2016/04/14/all-about-flow-orcid-and-research-information-management-systems</a:t>
            </a:r>
            <a:r>
              <a:rPr lang="en-US" sz="700" spc="0" dirty="0"/>
              <a:t>. </a:t>
            </a:r>
            <a:endParaRPr lang="fr-FR" sz="700" spc="0" dirty="0"/>
          </a:p>
          <a:p>
            <a:pPr marL="180975" indent="-95250">
              <a:lnSpc>
                <a:spcPct val="120000"/>
              </a:lnSpc>
              <a:spcBef>
                <a:spcPts val="300"/>
              </a:spcBef>
            </a:pPr>
            <a:r>
              <a:rPr lang="fr-FR" sz="700" spc="0" dirty="0" err="1" smtClean="0"/>
              <a:t>Nicky</a:t>
            </a:r>
            <a:r>
              <a:rPr lang="fr-FR" sz="700" spc="0" dirty="0" smtClean="0"/>
              <a:t> </a:t>
            </a:r>
            <a:r>
              <a:rPr lang="fr-FR" sz="700" spc="0" dirty="0"/>
              <a:t>Ferguson. </a:t>
            </a:r>
            <a:r>
              <a:rPr lang="en-US" sz="700" i="1" spc="0" dirty="0"/>
              <a:t>Researcher identifiers: National approaches to ORCID and ISNI implementation</a:t>
            </a:r>
            <a:r>
              <a:rPr lang="en-US" sz="700" spc="0" dirty="0"/>
              <a:t>. Rapport Knowledge Exchange. 07/2015. 24 p. </a:t>
            </a:r>
            <a:r>
              <a:rPr lang="fr-FR" sz="700" spc="0" dirty="0"/>
              <a:t>[en ligne]. Disponible sur : </a:t>
            </a:r>
            <a:r>
              <a:rPr lang="fr-FR" sz="700" spc="0" dirty="0">
                <a:hlinkClick r:id="rId4"/>
              </a:rPr>
              <a:t>http://repository.jisc.ac.uk/6181/1/KE-report-national-approaches-to-ORCID-and-ISNI.pdf</a:t>
            </a:r>
            <a:r>
              <a:rPr lang="fr-FR" sz="700" spc="0" dirty="0"/>
              <a:t>. </a:t>
            </a:r>
          </a:p>
          <a:p>
            <a:pPr marL="180975" indent="-95250">
              <a:lnSpc>
                <a:spcPct val="120000"/>
              </a:lnSpc>
              <a:spcBef>
                <a:spcPts val="300"/>
              </a:spcBef>
            </a:pPr>
            <a:r>
              <a:rPr lang="fr-FR" sz="700" spc="0" dirty="0" smtClean="0"/>
              <a:t>Laurel </a:t>
            </a:r>
            <a:r>
              <a:rPr lang="fr-FR" sz="700" spc="0" dirty="0"/>
              <a:t>L. </a:t>
            </a:r>
            <a:r>
              <a:rPr lang="fr-FR" sz="700" spc="0" dirty="0" err="1"/>
              <a:t>Haak</a:t>
            </a:r>
            <a:r>
              <a:rPr lang="fr-FR" sz="700" spc="0" dirty="0"/>
              <a:t>. </a:t>
            </a:r>
            <a:r>
              <a:rPr lang="fr-FR" sz="700" i="1" spc="0" dirty="0"/>
              <a:t>ORCID in </a:t>
            </a:r>
            <a:r>
              <a:rPr lang="fr-FR" sz="700" i="1" spc="0" dirty="0" err="1"/>
              <a:t>Autralia</a:t>
            </a:r>
            <a:r>
              <a:rPr lang="fr-FR" sz="700" i="1" spc="0" dirty="0"/>
              <a:t>. </a:t>
            </a:r>
            <a:r>
              <a:rPr lang="fr-FR" sz="700" spc="0" dirty="0"/>
              <a:t>ANDS </a:t>
            </a:r>
            <a:r>
              <a:rPr lang="fr-FR" sz="700" spc="0" dirty="0" err="1"/>
              <a:t>Webinar</a:t>
            </a:r>
            <a:r>
              <a:rPr lang="fr-FR" sz="700" spc="0" dirty="0"/>
              <a:t>, 22/10/2015. Présentation, 22 p. [en ligne]. Disponible sur : </a:t>
            </a:r>
            <a:r>
              <a:rPr lang="fr-FR" sz="700" spc="0" dirty="0">
                <a:hlinkClick r:id="rId5"/>
              </a:rPr>
              <a:t>https://</a:t>
            </a:r>
            <a:r>
              <a:rPr lang="fr-FR" sz="700" spc="0" dirty="0" smtClean="0">
                <a:hlinkClick r:id="rId5"/>
              </a:rPr>
              <a:t>figshare.com/articles/ORCID_In_Australia_ANDS_Webinar_22_October_2015/1582636</a:t>
            </a:r>
            <a:r>
              <a:rPr lang="fr-FR" sz="700" spc="0" dirty="0" smtClean="0"/>
              <a:t>. </a:t>
            </a:r>
          </a:p>
          <a:p>
            <a:pPr marL="180975" indent="-95250">
              <a:lnSpc>
                <a:spcPct val="120000"/>
              </a:lnSpc>
              <a:spcBef>
                <a:spcPts val="300"/>
              </a:spcBef>
            </a:pPr>
            <a:r>
              <a:rPr lang="en-US" sz="700" spc="0" dirty="0">
                <a:solidFill>
                  <a:prstClr val="black"/>
                </a:solidFill>
                <a:cs typeface="Arial" panose="020B0604020202020204" pitchFamily="34" charset="0"/>
                <a:sym typeface="Wingdings" pitchFamily="2" charset="2"/>
              </a:rPr>
              <a:t>Neil Jacobs et Sarah </a:t>
            </a:r>
            <a:r>
              <a:rPr lang="en-US" sz="700" spc="0" dirty="0" err="1">
                <a:solidFill>
                  <a:prstClr val="black"/>
                </a:solidFill>
                <a:cs typeface="Arial" panose="020B0604020202020204" pitchFamily="34" charset="0"/>
                <a:sym typeface="Wingdings" pitchFamily="2" charset="2"/>
              </a:rPr>
              <a:t>Fahmy</a:t>
            </a:r>
            <a:r>
              <a:rPr lang="en-US" sz="700" spc="0" dirty="0">
                <a:solidFill>
                  <a:prstClr val="black"/>
                </a:solidFill>
                <a:cs typeface="Arial" panose="020B0604020202020204" pitchFamily="34" charset="0"/>
                <a:sym typeface="Wingdings" pitchFamily="2" charset="2"/>
              </a:rPr>
              <a:t>. </a:t>
            </a:r>
            <a:r>
              <a:rPr lang="en-US" sz="700" i="1" spc="0" dirty="0">
                <a:solidFill>
                  <a:prstClr val="black"/>
                </a:solidFill>
                <a:cs typeface="Arial" panose="020B0604020202020204" pitchFamily="34" charset="0"/>
                <a:sym typeface="Wingdings" pitchFamily="2" charset="2"/>
              </a:rPr>
              <a:t>Implementing Open Access: some practical steps your institution can take</a:t>
            </a:r>
            <a:r>
              <a:rPr lang="en-US" sz="700" spc="0" dirty="0">
                <a:solidFill>
                  <a:prstClr val="black"/>
                </a:solidFill>
                <a:cs typeface="Arial" panose="020B0604020202020204" pitchFamily="34" charset="0"/>
                <a:sym typeface="Wingdings" pitchFamily="2" charset="2"/>
              </a:rPr>
              <a:t>. 09/2015, m. à j. 01/2017. 7 p. [</a:t>
            </a:r>
            <a:r>
              <a:rPr lang="en-US" sz="700" spc="0" dirty="0" err="1">
                <a:solidFill>
                  <a:prstClr val="black"/>
                </a:solidFill>
                <a:cs typeface="Arial" panose="020B0604020202020204" pitchFamily="34" charset="0"/>
                <a:sym typeface="Wingdings" pitchFamily="2" charset="2"/>
              </a:rPr>
              <a:t>en</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ligne</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Disponible</a:t>
            </a:r>
            <a:r>
              <a:rPr lang="en-US" sz="700" spc="0" dirty="0">
                <a:solidFill>
                  <a:prstClr val="black"/>
                </a:solidFill>
                <a:cs typeface="Arial" panose="020B0604020202020204" pitchFamily="34" charset="0"/>
                <a:sym typeface="Wingdings" pitchFamily="2" charset="2"/>
              </a:rPr>
              <a:t> sur : </a:t>
            </a:r>
            <a:r>
              <a:rPr lang="en-US" sz="700" spc="0" dirty="0">
                <a:solidFill>
                  <a:prstClr val="black"/>
                </a:solidFill>
                <a:cs typeface="Arial" panose="020B0604020202020204" pitchFamily="34" charset="0"/>
                <a:sym typeface="Wingdings" pitchFamily="2" charset="2"/>
                <a:hlinkClick r:id="rId6"/>
              </a:rPr>
              <a:t>https://www.jisc.ac.uk/sites/default/files/oa-top-tips.pdf</a:t>
            </a:r>
            <a:r>
              <a:rPr lang="en-US" sz="700" spc="0" dirty="0">
                <a:solidFill>
                  <a:prstClr val="black"/>
                </a:solidFill>
                <a:cs typeface="Arial" panose="020B0604020202020204" pitchFamily="34" charset="0"/>
                <a:sym typeface="Wingdings" pitchFamily="2" charset="2"/>
              </a:rPr>
              <a:t>. </a:t>
            </a:r>
            <a:endParaRPr lang="fr-FR" sz="700" spc="0" dirty="0" smtClean="0"/>
          </a:p>
          <a:p>
            <a:pPr marL="180975" indent="-95250">
              <a:lnSpc>
                <a:spcPct val="120000"/>
              </a:lnSpc>
              <a:spcBef>
                <a:spcPts val="300"/>
              </a:spcBef>
            </a:pPr>
            <a:r>
              <a:rPr lang="fr-FR" sz="700" spc="0" dirty="0" smtClean="0"/>
              <a:t>JISC </a:t>
            </a:r>
            <a:r>
              <a:rPr lang="fr-FR" sz="700" spc="0" dirty="0"/>
              <a:t>et ARMA. </a:t>
            </a:r>
            <a:r>
              <a:rPr lang="fr-FR" sz="700" i="1" spc="0" dirty="0" err="1"/>
              <a:t>Institutional</a:t>
            </a:r>
            <a:r>
              <a:rPr lang="fr-FR" sz="700" i="1" spc="0" dirty="0"/>
              <a:t> ORCID </a:t>
            </a:r>
            <a:r>
              <a:rPr lang="fr-FR" sz="700" i="1" spc="0" dirty="0" err="1"/>
              <a:t>Implementation</a:t>
            </a:r>
            <a:r>
              <a:rPr lang="fr-FR" sz="700" i="1" spc="0" dirty="0"/>
              <a:t> and </a:t>
            </a:r>
            <a:r>
              <a:rPr lang="fr-FR" sz="700" i="1" spc="0" dirty="0" err="1"/>
              <a:t>Cost-Benefit</a:t>
            </a:r>
            <a:r>
              <a:rPr lang="fr-FR" sz="700" i="1" spc="0" dirty="0"/>
              <a:t> </a:t>
            </a:r>
            <a:r>
              <a:rPr lang="fr-FR" sz="700" i="1" spc="0" dirty="0" err="1"/>
              <a:t>Analysis</a:t>
            </a:r>
            <a:r>
              <a:rPr lang="fr-FR" sz="700" i="1" spc="0" dirty="0"/>
              <a:t> Report</a:t>
            </a:r>
            <a:r>
              <a:rPr lang="fr-FR" sz="700" spc="0" dirty="0"/>
              <a:t>. 05/2015. 48 p. [en ligne]. Disponible sur : </a:t>
            </a:r>
            <a:r>
              <a:rPr lang="fr-FR" sz="700" spc="0" dirty="0">
                <a:hlinkClick r:id="rId7"/>
              </a:rPr>
              <a:t>http://repository.jisc.ac.uk/6025/2/Jisc-ARMA-ORCID_final_report.pdf</a:t>
            </a:r>
            <a:r>
              <a:rPr lang="fr-FR" sz="700" spc="0" dirty="0"/>
              <a:t>. </a:t>
            </a:r>
          </a:p>
          <a:p>
            <a:pPr marL="180975" indent="-95250">
              <a:lnSpc>
                <a:spcPct val="120000"/>
              </a:lnSpc>
              <a:spcBef>
                <a:spcPts val="300"/>
              </a:spcBef>
            </a:pPr>
            <a:r>
              <a:rPr lang="en-US" sz="700" spc="0" dirty="0" smtClean="0"/>
              <a:t>Rob </a:t>
            </a:r>
            <a:r>
              <a:rPr lang="en-US" sz="700" spc="0" dirty="0"/>
              <a:t>Johnson et  </a:t>
            </a:r>
            <a:r>
              <a:rPr lang="en-US" sz="700" spc="0" dirty="0" err="1"/>
              <a:t>Mattia</a:t>
            </a:r>
            <a:r>
              <a:rPr lang="en-US" sz="700" spc="0" dirty="0"/>
              <a:t> </a:t>
            </a:r>
            <a:r>
              <a:rPr lang="en-US" sz="700" spc="0" dirty="0" err="1"/>
              <a:t>Fosci</a:t>
            </a:r>
            <a:r>
              <a:rPr lang="en-US" sz="700" spc="0" dirty="0"/>
              <a:t>. </a:t>
            </a:r>
            <a:r>
              <a:rPr lang="en-US" sz="700" i="1" spc="0" dirty="0"/>
              <a:t>Putting down roots. Securing the future of open access policies</a:t>
            </a:r>
            <a:r>
              <a:rPr lang="en-US" sz="700" spc="0" dirty="0"/>
              <a:t>. Rapport Knowledge Exchange. 01/2016. 27 p. </a:t>
            </a:r>
            <a:r>
              <a:rPr lang="fr-FR" sz="700" spc="0" dirty="0"/>
              <a:t>[en ligne]. Disponible sur : </a:t>
            </a:r>
            <a:r>
              <a:rPr lang="fr-FR" sz="700" spc="0" dirty="0">
                <a:hlinkClick r:id="rId8"/>
              </a:rPr>
              <a:t>http://repository.jisc.ac.uk/6269/10/final-KE-Report-V5.1-20JAN2016.pdf</a:t>
            </a:r>
            <a:r>
              <a:rPr lang="fr-FR" sz="700" spc="0" dirty="0"/>
              <a:t>.</a:t>
            </a:r>
          </a:p>
          <a:p>
            <a:pPr marL="180975" indent="-95250">
              <a:lnSpc>
                <a:spcPct val="120000"/>
              </a:lnSpc>
              <a:spcBef>
                <a:spcPts val="300"/>
              </a:spcBef>
            </a:pPr>
            <a:r>
              <a:rPr lang="fr-FR" sz="700" spc="0" dirty="0" smtClean="0"/>
              <a:t>Stacy </a:t>
            </a:r>
            <a:r>
              <a:rPr lang="fr-FR" sz="700" spc="0" dirty="0" err="1"/>
              <a:t>Konkiel</a:t>
            </a:r>
            <a:r>
              <a:rPr lang="fr-FR" sz="700" spc="0" dirty="0"/>
              <a:t>, Michelle </a:t>
            </a:r>
            <a:r>
              <a:rPr lang="fr-FR" sz="700" spc="0" dirty="0" err="1"/>
              <a:t>Dalma</a:t>
            </a:r>
            <a:r>
              <a:rPr lang="fr-FR" sz="700" spc="0" dirty="0"/>
              <a:t> et David Scherer. </a:t>
            </a:r>
            <a:r>
              <a:rPr lang="en-US" sz="700" i="1" spc="0" dirty="0"/>
              <a:t>Altmetrics and analytics for digital special collections and institutional repositories</a:t>
            </a:r>
            <a:r>
              <a:rPr lang="en-US" sz="700" spc="0" dirty="0"/>
              <a:t>. </a:t>
            </a:r>
            <a:r>
              <a:rPr lang="fr-FR" sz="700" spc="0" dirty="0"/>
              <a:t>White </a:t>
            </a:r>
            <a:r>
              <a:rPr lang="fr-FR" sz="700" spc="0" dirty="0" err="1"/>
              <a:t>paper</a:t>
            </a:r>
            <a:r>
              <a:rPr lang="fr-FR" sz="700" spc="0" dirty="0"/>
              <a:t>. 24 p. 2015. [en ligne]. Disponible sur : </a:t>
            </a:r>
            <a:r>
              <a:rPr lang="fr-FR" sz="700" u="sng" spc="0" dirty="0">
                <a:hlinkClick r:id="rId9"/>
              </a:rPr>
              <a:t>https://figshare.com/articles/Altmetrics_and_analytics_for_digital_special_collections_and_institutional_repositories/1392140</a:t>
            </a:r>
            <a:r>
              <a:rPr lang="fr-FR" sz="700" spc="0" dirty="0"/>
              <a:t>. </a:t>
            </a:r>
          </a:p>
          <a:p>
            <a:pPr marL="180975" indent="-95250">
              <a:lnSpc>
                <a:spcPct val="120000"/>
              </a:lnSpc>
              <a:spcBef>
                <a:spcPts val="300"/>
              </a:spcBef>
            </a:pPr>
            <a:r>
              <a:rPr lang="fr-FR" sz="700" spc="0" dirty="0" smtClean="0"/>
              <a:t>Heath Marks. </a:t>
            </a:r>
            <a:r>
              <a:rPr lang="fr-FR" sz="700" i="1" spc="0" dirty="0" err="1" smtClean="0"/>
              <a:t>Autralian</a:t>
            </a:r>
            <a:r>
              <a:rPr lang="fr-FR" sz="700" i="1" spc="0" dirty="0" smtClean="0"/>
              <a:t> ORCID consortium. </a:t>
            </a:r>
            <a:r>
              <a:rPr lang="fr-FR" sz="700" spc="0" dirty="0" smtClean="0"/>
              <a:t> Présentation, 36 p. </a:t>
            </a:r>
            <a:r>
              <a:rPr lang="fr-FR" sz="700" spc="0" dirty="0" smtClean="0">
                <a:hlinkClick r:id="rId10"/>
              </a:rPr>
              <a:t>https</a:t>
            </a:r>
            <a:r>
              <a:rPr lang="fr-FR" sz="700" spc="0" dirty="0">
                <a:hlinkClick r:id="rId10"/>
              </a:rPr>
              <a:t>://</a:t>
            </a:r>
            <a:r>
              <a:rPr lang="fr-FR" sz="700" spc="0" dirty="0" smtClean="0">
                <a:hlinkClick r:id="rId10"/>
              </a:rPr>
              <a:t>aaf.edu.au/media/2016/02/ORCID_WS_pre_v2_20151008.pdf</a:t>
            </a:r>
            <a:r>
              <a:rPr lang="fr-FR" sz="700" spc="0" dirty="0" smtClean="0"/>
              <a:t>. </a:t>
            </a:r>
          </a:p>
          <a:p>
            <a:pPr marL="180975" indent="-95250">
              <a:lnSpc>
                <a:spcPct val="120000"/>
              </a:lnSpc>
              <a:spcBef>
                <a:spcPts val="300"/>
              </a:spcBef>
            </a:pPr>
            <a:r>
              <a:rPr lang="en-US" sz="700" spc="0" dirty="0"/>
              <a:t>Alice Meadows. « Are You Ready to ROR? An Inside Look at this New Organization Identifier Registry ». </a:t>
            </a:r>
            <a:r>
              <a:rPr lang="en-US" sz="700" i="1" spc="0" dirty="0"/>
              <a:t>The </a:t>
            </a:r>
            <a:r>
              <a:rPr lang="en-US" sz="700" i="1" spc="0" dirty="0" err="1"/>
              <a:t>scolarly</a:t>
            </a:r>
            <a:r>
              <a:rPr lang="en-US" sz="700" i="1" spc="0" dirty="0"/>
              <a:t> kitchen</a:t>
            </a:r>
            <a:r>
              <a:rPr lang="en-US" sz="700" spc="0" dirty="0"/>
              <a:t>. 04/12/2019.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11"/>
              </a:rPr>
              <a:t>https://scholarlykitchen.sspnet.org/2019/12/04/are-you-ready-to-ror-an-inside-look-at-this-new-organization-identifier-registry</a:t>
            </a:r>
            <a:r>
              <a:rPr lang="en-US" sz="700" spc="0" dirty="0" smtClean="0">
                <a:hlinkClick r:id="rId11"/>
              </a:rPr>
              <a:t>/</a:t>
            </a:r>
            <a:r>
              <a:rPr lang="en-US" sz="700" spc="0" dirty="0" smtClean="0"/>
              <a:t>.</a:t>
            </a:r>
            <a:endParaRPr lang="en-US" sz="700" spc="0" dirty="0"/>
          </a:p>
          <a:p>
            <a:pPr marL="180975" indent="-95250">
              <a:lnSpc>
                <a:spcPct val="120000"/>
              </a:lnSpc>
              <a:spcBef>
                <a:spcPts val="300"/>
              </a:spcBef>
            </a:pPr>
            <a:r>
              <a:rPr lang="fr-FR" sz="700" spc="0" dirty="0" smtClean="0"/>
              <a:t>--. «</a:t>
            </a:r>
            <a:r>
              <a:rPr lang="fr-FR" sz="700" spc="0" dirty="0"/>
              <a:t> </a:t>
            </a:r>
            <a:r>
              <a:rPr lang="fr-FR" sz="700" spc="0" dirty="0" err="1"/>
              <a:t>Italy</a:t>
            </a:r>
            <a:r>
              <a:rPr lang="fr-FR" sz="700" spc="0" dirty="0"/>
              <a:t> </a:t>
            </a:r>
            <a:r>
              <a:rPr lang="fr-FR" sz="700" spc="0" dirty="0" err="1"/>
              <a:t>launches</a:t>
            </a:r>
            <a:r>
              <a:rPr lang="fr-FR" sz="700" spc="0" dirty="0"/>
              <a:t> national ORCID </a:t>
            </a:r>
            <a:r>
              <a:rPr lang="fr-FR" sz="700" spc="0" dirty="0" err="1"/>
              <a:t>implementation</a:t>
            </a:r>
            <a:r>
              <a:rPr lang="fr-FR" sz="700" spc="0" dirty="0"/>
              <a:t> ». </a:t>
            </a:r>
            <a:r>
              <a:rPr lang="fr-FR" sz="700" i="1" spc="0" dirty="0"/>
              <a:t>ORCID </a:t>
            </a:r>
            <a:r>
              <a:rPr lang="fr-FR" sz="700" spc="0" dirty="0"/>
              <a:t>blog. 19/06/2015. [en ligne]. Disponible sur : </a:t>
            </a:r>
            <a:r>
              <a:rPr lang="fr-FR" sz="700" spc="0" dirty="0">
                <a:hlinkClick r:id="rId12"/>
              </a:rPr>
              <a:t>http://</a:t>
            </a:r>
            <a:r>
              <a:rPr lang="fr-FR" sz="700" spc="0" dirty="0" smtClean="0">
                <a:hlinkClick r:id="rId12"/>
              </a:rPr>
              <a:t>orcid.org/blog/2015/06/19/italy-launches-national-orcid-implementation</a:t>
            </a:r>
            <a:r>
              <a:rPr lang="fr-FR" sz="700" spc="0" dirty="0" smtClean="0"/>
              <a:t>.</a:t>
            </a:r>
          </a:p>
          <a:p>
            <a:pPr marL="182563" indent="-96838">
              <a:lnSpc>
                <a:spcPct val="120000"/>
              </a:lnSpc>
              <a:spcBef>
                <a:spcPts val="300"/>
              </a:spcBef>
            </a:pPr>
            <a:r>
              <a:rPr lang="it-IT" sz="700" spc="0" dirty="0"/>
              <a:t>Tessa Piazzini. « La valutazione della qualità della ricerca (VQR). Un’esperienza da bibliotecari all’Università di Firenze  ». </a:t>
            </a:r>
            <a:r>
              <a:rPr lang="it-IT" sz="700" i="1" spc="0" dirty="0"/>
              <a:t>Jlis</a:t>
            </a:r>
            <a:r>
              <a:rPr lang="it-IT" sz="700" spc="0" dirty="0"/>
              <a:t>. 2017. vol. 8, n°1. [en ligne]. Disponible sur : </a:t>
            </a:r>
            <a:r>
              <a:rPr lang="it-IT" sz="700" spc="0" dirty="0">
                <a:hlinkClick r:id="rId13"/>
              </a:rPr>
              <a:t>https://</a:t>
            </a:r>
            <a:r>
              <a:rPr lang="it-IT" sz="700" spc="0" dirty="0" smtClean="0">
                <a:hlinkClick r:id="rId13"/>
              </a:rPr>
              <a:t>www.jlis.it/article/view/12154</a:t>
            </a:r>
            <a:r>
              <a:rPr lang="it-IT" sz="700" spc="0" dirty="0" smtClean="0"/>
              <a:t>. </a:t>
            </a:r>
            <a:r>
              <a:rPr lang="fr-FR" sz="700" spc="0" dirty="0" smtClean="0"/>
              <a:t> </a:t>
            </a:r>
          </a:p>
          <a:p>
            <a:pPr marL="182563" indent="-96838">
              <a:lnSpc>
                <a:spcPct val="120000"/>
              </a:lnSpc>
              <a:spcBef>
                <a:spcPts val="300"/>
              </a:spcBef>
            </a:pPr>
            <a:r>
              <a:rPr lang="fr-FR" sz="700" spc="0" dirty="0" smtClean="0"/>
              <a:t>Torsten </a:t>
            </a:r>
            <a:r>
              <a:rPr lang="fr-FR" sz="700" spc="0" dirty="0"/>
              <a:t>Reimer. « </a:t>
            </a:r>
            <a:r>
              <a:rPr lang="en-US" sz="700" spc="0" dirty="0"/>
              <a:t>Your name is not good enough: introducing the ORCID researcher identifier at Imperial College London</a:t>
            </a:r>
            <a:r>
              <a:rPr lang="fr-FR" sz="700" spc="0" dirty="0">
                <a:sym typeface="Wingdings" panose="05000000000000000000" pitchFamily="2" charset="2"/>
              </a:rPr>
              <a:t> »</a:t>
            </a:r>
            <a:r>
              <a:rPr lang="en-US" sz="700" spc="0" dirty="0"/>
              <a:t>. </a:t>
            </a:r>
            <a:r>
              <a:rPr lang="en-US" sz="700" i="1" spc="0" dirty="0"/>
              <a:t>Insights.</a:t>
            </a:r>
            <a:r>
              <a:rPr lang="en-US" sz="700" b="1" i="1" spc="0" dirty="0">
                <a:solidFill>
                  <a:srgbClr val="FF0000"/>
                </a:solidFill>
              </a:rPr>
              <a:t> </a:t>
            </a:r>
            <a:r>
              <a:rPr lang="en-US" sz="700" spc="0" dirty="0"/>
              <a:t>vol. 28(3), 11/2015. p. 76-82.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14"/>
              </a:rPr>
              <a:t>http://insights.uksg.org/articles/10.1629/uksg.268/</a:t>
            </a:r>
            <a:r>
              <a:rPr lang="en-US" sz="700" spc="0" dirty="0"/>
              <a:t>.</a:t>
            </a:r>
          </a:p>
          <a:p>
            <a:pPr marL="182563" indent="-96838">
              <a:lnSpc>
                <a:spcPct val="120000"/>
              </a:lnSpc>
              <a:spcBef>
                <a:spcPts val="300"/>
              </a:spcBef>
            </a:pPr>
            <a:r>
              <a:rPr lang="fr-FR" sz="700" spc="0" dirty="0" smtClean="0"/>
              <a:t>Clifford </a:t>
            </a:r>
            <a:r>
              <a:rPr lang="fr-FR" sz="700" spc="0" dirty="0"/>
              <a:t>Tatum . </a:t>
            </a:r>
            <a:r>
              <a:rPr lang="en-US" sz="700" i="1" spc="0" dirty="0"/>
              <a:t>Co-evolution of Author IDs and Research Information Infrastructure in the Netherlands</a:t>
            </a:r>
            <a:r>
              <a:rPr lang="en-US" sz="700" spc="0" dirty="0"/>
              <a:t>. </a:t>
            </a:r>
            <a:r>
              <a:rPr lang="fr-FR" sz="700" spc="0" dirty="0"/>
              <a:t>Journée URFIST de Bordeaux, </a:t>
            </a:r>
            <a:r>
              <a:rPr lang="fr-FR" sz="700" i="1" spc="0" dirty="0"/>
              <a:t>L’identité du publiant à l’épreuve du numérique,</a:t>
            </a:r>
            <a:r>
              <a:rPr lang="fr-FR" sz="700" spc="0" dirty="0"/>
              <a:t> Bordeaux, 16/06/2015. Présentation, 36 p. [en ligne]. Disponible sur : </a:t>
            </a:r>
            <a:r>
              <a:rPr lang="fr-FR" sz="700" spc="0" dirty="0">
                <a:hlinkClick r:id="rId15"/>
              </a:rPr>
              <a:t>http://weburfist.univ-bordeaux.fr/wp-content/uploads/2015/10/20150616_TATUM_URFIST_DAI.pdf</a:t>
            </a:r>
            <a:r>
              <a:rPr lang="fr-FR" sz="700" spc="0" dirty="0" smtClean="0"/>
              <a:t>.</a:t>
            </a:r>
          </a:p>
          <a:p>
            <a:pPr marL="182563" indent="-96838">
              <a:lnSpc>
                <a:spcPct val="120000"/>
              </a:lnSpc>
              <a:spcBef>
                <a:spcPts val="300"/>
              </a:spcBef>
            </a:pPr>
            <a:r>
              <a:rPr lang="en-US" sz="700" spc="0" dirty="0"/>
              <a:t>Wm. Joseph Thomas, Barbara Chen et Gail Clement. </a:t>
            </a:r>
            <a:r>
              <a:rPr lang="fr-FR" sz="700" spc="0" dirty="0"/>
              <a:t>« </a:t>
            </a:r>
            <a:r>
              <a:rPr lang="en-US" sz="700" spc="0" dirty="0"/>
              <a:t>ORCID Identifiers: Planned and Potential Uses by Associations, Publishers, and Librarians</a:t>
            </a:r>
            <a:r>
              <a:rPr lang="fr-FR" sz="700" spc="0" dirty="0"/>
              <a:t> ». </a:t>
            </a:r>
            <a:r>
              <a:rPr lang="en-US" sz="700" i="1" spc="0" dirty="0"/>
              <a:t>The Serials Librarian</a:t>
            </a:r>
            <a:r>
              <a:rPr lang="en-US" sz="700" spc="0" dirty="0"/>
              <a:t>.</a:t>
            </a:r>
            <a:r>
              <a:rPr lang="en-US" sz="700" spc="0" dirty="0">
                <a:solidFill>
                  <a:srgbClr val="FF0000"/>
                </a:solidFill>
              </a:rPr>
              <a:t> </a:t>
            </a:r>
            <a:r>
              <a:rPr lang="en-US" sz="700" spc="0" dirty="0"/>
              <a:t>vol. 68(1). issue 1-4. 5/2015, p. 332-341.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16"/>
              </a:rPr>
              <a:t>http://www.tandfonline.com/doi/full/10.1080/0361526X.2015.1017713</a:t>
            </a:r>
            <a:r>
              <a:rPr lang="en-US" sz="700" spc="0" dirty="0"/>
              <a:t>. [MLA - </a:t>
            </a:r>
            <a:r>
              <a:rPr lang="en-US" sz="700" i="1" spc="0" dirty="0"/>
              <a:t>Modern Language Association, </a:t>
            </a:r>
            <a:r>
              <a:rPr lang="en-US" sz="700" spc="0" dirty="0"/>
              <a:t>Texas A&amp;M University (TAMU) et  East Carolina University].</a:t>
            </a:r>
            <a:r>
              <a:rPr lang="fr-FR" sz="700" spc="0" dirty="0"/>
              <a:t> </a:t>
            </a:r>
          </a:p>
          <a:p>
            <a:pPr marL="182563" indent="-96838">
              <a:lnSpc>
                <a:spcPct val="120000"/>
              </a:lnSpc>
              <a:spcBef>
                <a:spcPts val="300"/>
              </a:spcBef>
            </a:pPr>
            <a:r>
              <a:rPr lang="fr-FR" sz="700" spc="0" dirty="0">
                <a:cs typeface="Arial" panose="020B0604020202020204" pitchFamily="34" charset="0"/>
              </a:rPr>
              <a:t>C. L. </a:t>
            </a:r>
            <a:r>
              <a:rPr lang="fr-FR" sz="700" spc="0" dirty="0" err="1">
                <a:cs typeface="Arial" panose="020B0604020202020204" pitchFamily="34" charset="0"/>
              </a:rPr>
              <a:t>Traill</a:t>
            </a:r>
            <a:r>
              <a:rPr lang="fr-FR" sz="700" spc="0" dirty="0">
                <a:cs typeface="Arial" panose="020B0604020202020204" pitchFamily="34" charset="0"/>
              </a:rPr>
              <a:t> et al., « Time to </a:t>
            </a:r>
            <a:r>
              <a:rPr lang="fr-FR" sz="700" spc="0" dirty="0" err="1">
                <a:cs typeface="Arial" panose="020B0604020202020204" pitchFamily="34" charset="0"/>
              </a:rPr>
              <a:t>research</a:t>
            </a:r>
            <a:r>
              <a:rPr lang="fr-FR" sz="700" spc="0" dirty="0">
                <a:cs typeface="Arial" panose="020B0604020202020204" pitchFamily="34" charset="0"/>
              </a:rPr>
              <a:t> </a:t>
            </a:r>
            <a:r>
              <a:rPr lang="fr-FR" sz="700" spc="0" dirty="0" err="1">
                <a:cs typeface="Arial" panose="020B0604020202020204" pitchFamily="34" charset="0"/>
              </a:rPr>
              <a:t>Australian</a:t>
            </a:r>
            <a:r>
              <a:rPr lang="fr-FR" sz="700" spc="0" dirty="0">
                <a:cs typeface="Arial" panose="020B0604020202020204" pitchFamily="34" charset="0"/>
              </a:rPr>
              <a:t> </a:t>
            </a:r>
            <a:r>
              <a:rPr lang="fr-FR" sz="700" spc="0" dirty="0" err="1">
                <a:cs typeface="Arial" panose="020B0604020202020204" pitchFamily="34" charset="0"/>
              </a:rPr>
              <a:t>female</a:t>
            </a:r>
            <a:r>
              <a:rPr lang="fr-FR" sz="700" spc="0" dirty="0">
                <a:cs typeface="Arial" panose="020B0604020202020204" pitchFamily="34" charset="0"/>
              </a:rPr>
              <a:t> </a:t>
            </a:r>
            <a:r>
              <a:rPr lang="fr-FR" sz="700" spc="0" dirty="0" err="1">
                <a:cs typeface="Arial" panose="020B0604020202020204" pitchFamily="34" charset="0"/>
              </a:rPr>
              <a:t>physician-researchers</a:t>
            </a:r>
            <a:r>
              <a:rPr lang="fr-FR" sz="700" spc="0" dirty="0">
                <a:cs typeface="Arial" panose="020B0604020202020204" pitchFamily="34" charset="0"/>
              </a:rPr>
              <a:t> ». </a:t>
            </a:r>
            <a:r>
              <a:rPr lang="fr-FR" sz="700" i="1" spc="0" dirty="0" err="1">
                <a:cs typeface="Arial" panose="020B0604020202020204" pitchFamily="34" charset="0"/>
              </a:rPr>
              <a:t>Internal</a:t>
            </a:r>
            <a:r>
              <a:rPr lang="fr-FR" sz="700" i="1" spc="0" dirty="0">
                <a:cs typeface="Arial" panose="020B0604020202020204" pitchFamily="34" charset="0"/>
              </a:rPr>
              <a:t> </a:t>
            </a:r>
            <a:r>
              <a:rPr lang="fr-FR" sz="700" i="1" spc="0" dirty="0" err="1">
                <a:cs typeface="Arial" panose="020B0604020202020204" pitchFamily="34" charset="0"/>
              </a:rPr>
              <a:t>medicine</a:t>
            </a:r>
            <a:r>
              <a:rPr lang="fr-FR" sz="700" i="1" spc="0" dirty="0">
                <a:cs typeface="Arial" panose="020B0604020202020204" pitchFamily="34" charset="0"/>
              </a:rPr>
              <a:t> journal</a:t>
            </a:r>
            <a:r>
              <a:rPr lang="fr-FR" sz="700" spc="0" dirty="0">
                <a:cs typeface="Arial" panose="020B0604020202020204" pitchFamily="34" charset="0"/>
              </a:rPr>
              <a:t>. 04/2016. volume 46, issue 4. p. 412–419. [en ligne]. Disponible sur : </a:t>
            </a:r>
            <a:r>
              <a:rPr lang="fr-FR" sz="700" spc="0" dirty="0">
                <a:cs typeface="Arial" panose="020B0604020202020204" pitchFamily="34" charset="0"/>
                <a:hlinkClick r:id="rId17"/>
              </a:rPr>
              <a:t>http://onlinelibrary.wiley.com/doi/10.1111/imj.12986/abstract;jsessionid=12BE12CEC1D445CB8589817E675087CB.f01t03</a:t>
            </a:r>
            <a:r>
              <a:rPr lang="fr-FR" sz="700" spc="0" dirty="0">
                <a:cs typeface="Arial" panose="020B0604020202020204" pitchFamily="34" charset="0"/>
              </a:rPr>
              <a:t>. </a:t>
            </a:r>
            <a:endParaRPr lang="fr-FR" sz="700" spc="0" dirty="0" smtClean="0">
              <a:cs typeface="Arial" panose="020B0604020202020204" pitchFamily="34" charset="0"/>
            </a:endParaRPr>
          </a:p>
          <a:p>
            <a:pPr marL="182563" indent="-96838">
              <a:lnSpc>
                <a:spcPct val="120000"/>
              </a:lnSpc>
              <a:spcBef>
                <a:spcPts val="300"/>
              </a:spcBef>
            </a:pPr>
            <a:r>
              <a:rPr lang="fr-FR" sz="700" spc="0" dirty="0">
                <a:cs typeface="Arial" panose="020B0604020202020204" pitchFamily="34" charset="0"/>
              </a:rPr>
              <a:t>Paul </a:t>
            </a:r>
            <a:r>
              <a:rPr lang="fr-FR" sz="700" spc="0" dirty="0" err="1">
                <a:cs typeface="Arial" panose="020B0604020202020204" pitchFamily="34" charset="0"/>
              </a:rPr>
              <a:t>Vierkant</a:t>
            </a:r>
            <a:r>
              <a:rPr lang="fr-FR" sz="700" i="1" spc="0" dirty="0">
                <a:cs typeface="Arial" panose="020B0604020202020204" pitchFamily="34" charset="0"/>
              </a:rPr>
              <a:t>. </a:t>
            </a:r>
            <a:r>
              <a:rPr lang="fr-FR" sz="700" i="1" spc="0" dirty="0" err="1">
                <a:cs typeface="Arial" panose="020B0604020202020204" pitchFamily="34" charset="0"/>
              </a:rPr>
              <a:t>Identifiers</a:t>
            </a:r>
            <a:r>
              <a:rPr lang="fr-FR" sz="700" i="1" spc="0" dirty="0">
                <a:cs typeface="Arial" panose="020B0604020202020204" pitchFamily="34" charset="0"/>
              </a:rPr>
              <a:t> on the Rise in Germany. </a:t>
            </a:r>
            <a:r>
              <a:rPr lang="fr-FR" sz="700" spc="0" dirty="0">
                <a:cs typeface="Arial" panose="020B0604020202020204" pitchFamily="34" charset="0"/>
              </a:rPr>
              <a:t>Présentation, </a:t>
            </a:r>
            <a:r>
              <a:rPr lang="fr-FR" sz="700" spc="0" dirty="0" err="1">
                <a:cs typeface="Arial" panose="020B0604020202020204" pitchFamily="34" charset="0"/>
              </a:rPr>
              <a:t>PIDapalooza</a:t>
            </a:r>
            <a:r>
              <a:rPr lang="fr-FR" sz="700" spc="0" dirty="0">
                <a:cs typeface="Arial" panose="020B0604020202020204" pitchFamily="34" charset="0"/>
              </a:rPr>
              <a:t> 2016. 9-10/11/2016. 24 p. [en ligne]. Disponible sur : </a:t>
            </a:r>
            <a:r>
              <a:rPr lang="fr-FR" sz="700" spc="0" dirty="0">
                <a:cs typeface="Arial" panose="020B0604020202020204" pitchFamily="34" charset="0"/>
                <a:hlinkClick r:id="rId18"/>
              </a:rPr>
              <a:t>https://figshare.com/articles/Identifiers_on_the_Rise_in_Germany/4246097</a:t>
            </a:r>
            <a:r>
              <a:rPr lang="fr-FR" sz="700" spc="0" dirty="0">
                <a:cs typeface="Arial" panose="020B0604020202020204" pitchFamily="34" charset="0"/>
              </a:rPr>
              <a:t>. </a:t>
            </a:r>
            <a:endParaRPr lang="fr-FR" sz="700" spc="0" dirty="0" smtClean="0">
              <a:cs typeface="Arial" panose="020B0604020202020204" pitchFamily="34" charset="0"/>
            </a:endParaRPr>
          </a:p>
          <a:p>
            <a:pPr marL="182563" indent="-96838">
              <a:lnSpc>
                <a:spcPct val="120000"/>
              </a:lnSpc>
              <a:spcBef>
                <a:spcPts val="300"/>
              </a:spcBef>
            </a:pPr>
            <a:r>
              <a:rPr lang="fr-FR" sz="700" spc="0" dirty="0"/>
              <a:t>James </a:t>
            </a:r>
            <a:r>
              <a:rPr lang="fr-FR" sz="700" spc="0" dirty="0" err="1"/>
              <a:t>Wildson</a:t>
            </a:r>
            <a:r>
              <a:rPr lang="fr-FR" sz="700" spc="0" dirty="0"/>
              <a:t> et al. </a:t>
            </a:r>
            <a:r>
              <a:rPr lang="en-US" sz="700" i="1" spc="0" dirty="0"/>
              <a:t>The Metric Tide. Report of the independent review of the role of metrics in research assessment and management. </a:t>
            </a:r>
            <a:r>
              <a:rPr lang="en-US" sz="700" spc="0" dirty="0"/>
              <a:t>Rapport HEFCE. 2015. 178 p. </a:t>
            </a:r>
            <a:r>
              <a:rPr lang="fr-FR" sz="700" spc="0" dirty="0"/>
              <a:t>[en ligne]. Disponible sur : </a:t>
            </a:r>
            <a:r>
              <a:rPr lang="en-US" sz="700" spc="0" dirty="0">
                <a:hlinkClick r:id="rId19"/>
              </a:rPr>
              <a:t>http://</a:t>
            </a:r>
            <a:r>
              <a:rPr lang="en-US" sz="700" spc="0" dirty="0" smtClean="0">
                <a:hlinkClick r:id="rId19"/>
              </a:rPr>
              <a:t>www.hefce.ac.uk/pubs/rereports/Year/2015/metrictide/Title,104463,en.html</a:t>
            </a:r>
            <a:r>
              <a:rPr lang="en-US" sz="700" spc="0" dirty="0" smtClean="0"/>
              <a:t>.</a:t>
            </a:r>
          </a:p>
          <a:p>
            <a:pPr marL="182563" indent="-96838">
              <a:lnSpc>
                <a:spcPct val="120000"/>
              </a:lnSpc>
              <a:spcBef>
                <a:spcPts val="300"/>
              </a:spcBef>
            </a:pPr>
            <a:r>
              <a:rPr lang="en-US" sz="700" spc="0" dirty="0"/>
              <a:t>James </a:t>
            </a:r>
            <a:r>
              <a:rPr lang="en-US" sz="700" spc="0" dirty="0" err="1"/>
              <a:t>Wildson</a:t>
            </a:r>
            <a:r>
              <a:rPr lang="en-US" sz="700" spc="0" dirty="0"/>
              <a:t> et al. </a:t>
            </a:r>
            <a:r>
              <a:rPr lang="en-US" sz="700" i="1" spc="0" dirty="0"/>
              <a:t>Next-generation metrics: Responsible metrics and evaluation for open science</a:t>
            </a:r>
            <a:r>
              <a:rPr lang="en-US" sz="700" spc="0" dirty="0"/>
              <a:t>. Rapport European Commission. Directorate-General for Research And Innovation. 2017. 26 p.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20"/>
              </a:rPr>
              <a:t>http://ec.europa.eu/research/openscience/pdf/report.pdf#view=fit&amp;pagemode=none</a:t>
            </a:r>
            <a:r>
              <a:rPr lang="en-US" sz="700" spc="0" dirty="0" smtClean="0"/>
              <a:t>.</a:t>
            </a:r>
            <a:endParaRPr lang="en-US" sz="700" spc="0" dirty="0"/>
          </a:p>
          <a:p>
            <a:pPr marL="182563" indent="-96838">
              <a:lnSpc>
                <a:spcPct val="120000"/>
              </a:lnSpc>
              <a:spcBef>
                <a:spcPts val="300"/>
              </a:spcBef>
            </a:pPr>
            <a:endParaRPr lang="fr-FR" sz="700" spc="0" dirty="0"/>
          </a:p>
          <a:p>
            <a:pPr marL="182563" indent="-96838">
              <a:lnSpc>
                <a:spcPct val="120000"/>
              </a:lnSpc>
              <a:spcBef>
                <a:spcPts val="300"/>
              </a:spcBef>
            </a:pPr>
            <a:endParaRPr lang="fr-FR" sz="800" spc="0" dirty="0">
              <a:cs typeface="Arial" panose="020B0604020202020204" pitchFamily="34" charset="0"/>
            </a:endParaRPr>
          </a:p>
          <a:p>
            <a:pPr marL="182563" indent="-96838">
              <a:lnSpc>
                <a:spcPct val="120000"/>
              </a:lnSpc>
              <a:spcBef>
                <a:spcPts val="300"/>
              </a:spcBef>
            </a:pPr>
            <a:endParaRPr lang="fr-FR" sz="700" spc="0" dirty="0"/>
          </a:p>
          <a:p>
            <a:pPr marL="182563" indent="-96838">
              <a:lnSpc>
                <a:spcPct val="120000"/>
              </a:lnSpc>
              <a:spcBef>
                <a:spcPts val="300"/>
              </a:spcBef>
            </a:pPr>
            <a:endParaRPr lang="fr-FR" sz="1000" spc="0" dirty="0"/>
          </a:p>
          <a:p>
            <a:pPr marL="182563" indent="-96838">
              <a:lnSpc>
                <a:spcPct val="120000"/>
              </a:lnSpc>
              <a:spcBef>
                <a:spcPts val="300"/>
              </a:spcBef>
            </a:pPr>
            <a:endParaRPr lang="fr-FR" sz="1000" spc="0" dirty="0"/>
          </a:p>
        </p:txBody>
      </p:sp>
      <p:sp>
        <p:nvSpPr>
          <p:cNvPr id="3" name="Titre 2"/>
          <p:cNvSpPr>
            <a:spLocks noGrp="1"/>
          </p:cNvSpPr>
          <p:nvPr>
            <p:ph type="title"/>
          </p:nvPr>
        </p:nvSpPr>
        <p:spPr/>
        <p:txBody>
          <a:bodyPr/>
          <a:lstStyle/>
          <a:p>
            <a:r>
              <a:rPr lang="fr-FR" smtClean="0"/>
              <a:t>Identifiants et institutions</a:t>
            </a:r>
            <a:endParaRPr lang="fr-FR"/>
          </a:p>
        </p:txBody>
      </p:sp>
    </p:spTree>
    <p:extLst>
      <p:ext uri="{BB962C8B-B14F-4D97-AF65-F5344CB8AC3E}">
        <p14:creationId xmlns:p14="http://schemas.microsoft.com/office/powerpoint/2010/main" val="26103685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617520"/>
          </a:xfrm>
        </p:spPr>
        <p:txBody>
          <a:bodyPr>
            <a:normAutofit/>
          </a:bodyPr>
          <a:lstStyle/>
          <a:p>
            <a:pPr marL="96838" indent="-4763">
              <a:lnSpc>
                <a:spcPct val="120000"/>
              </a:lnSpc>
              <a:spcBef>
                <a:spcPts val="300"/>
              </a:spcBef>
            </a:pPr>
            <a:r>
              <a:rPr lang="en-US" sz="1800" spc="0" dirty="0" smtClean="0"/>
              <a:t> </a:t>
            </a:r>
            <a:r>
              <a:rPr lang="fr-FR" sz="1200" b="1" spc="0" dirty="0">
                <a:solidFill>
                  <a:srgbClr val="7030A0"/>
                </a:solidFill>
              </a:rPr>
              <a:t>France</a:t>
            </a:r>
          </a:p>
          <a:p>
            <a:pPr marL="180975" indent="-95250">
              <a:lnSpc>
                <a:spcPct val="120000"/>
              </a:lnSpc>
              <a:spcBef>
                <a:spcPts val="300"/>
              </a:spcBef>
            </a:pPr>
            <a:r>
              <a:rPr lang="fr-FR" sz="700" spc="0" dirty="0"/>
              <a:t>ABES. « BnF – </a:t>
            </a:r>
            <a:r>
              <a:rPr lang="fr-FR" sz="700" spc="0" dirty="0" err="1"/>
              <a:t>Abes</a:t>
            </a:r>
            <a:r>
              <a:rPr lang="fr-FR" sz="700" spc="0" dirty="0"/>
              <a:t> : coopérations renforcées ». </a:t>
            </a:r>
            <a:r>
              <a:rPr lang="fr-FR" sz="700" i="1" spc="0" dirty="0" err="1"/>
              <a:t>Fil’ABES</a:t>
            </a:r>
            <a:r>
              <a:rPr lang="fr-FR" sz="700" spc="0" dirty="0"/>
              <a:t>. 27/01/2017. [en ligne]. Disponible sur : </a:t>
            </a:r>
            <a:r>
              <a:rPr lang="fr-FR" sz="700" spc="0" dirty="0">
                <a:hlinkClick r:id="rId3"/>
              </a:rPr>
              <a:t>https://fil.abes.fr/2017/01/27/4889</a:t>
            </a:r>
            <a:r>
              <a:rPr lang="fr-FR" sz="700" spc="0" dirty="0" smtClean="0">
                <a:hlinkClick r:id="rId3"/>
              </a:rPr>
              <a:t>/</a:t>
            </a:r>
            <a:r>
              <a:rPr lang="fr-FR" sz="700" spc="0" dirty="0" smtClean="0"/>
              <a:t>.</a:t>
            </a:r>
          </a:p>
          <a:p>
            <a:pPr marL="180975" indent="-95250">
              <a:lnSpc>
                <a:spcPct val="120000"/>
              </a:lnSpc>
              <a:spcBef>
                <a:spcPts val="300"/>
              </a:spcBef>
            </a:pPr>
            <a:r>
              <a:rPr lang="fr-FR" sz="700" spc="0" dirty="0" smtClean="0"/>
              <a:t>--. </a:t>
            </a:r>
            <a:r>
              <a:rPr lang="fr-FR" sz="700" dirty="0" smtClean="0"/>
              <a:t>«</a:t>
            </a:r>
            <a:r>
              <a:rPr lang="fr-FR" sz="700" dirty="0"/>
              <a:t> En route pour le FNE – Fichier national d’entités ». </a:t>
            </a:r>
            <a:r>
              <a:rPr lang="fr-FR" sz="700" i="1" dirty="0" err="1"/>
              <a:t>Fil’ABES</a:t>
            </a:r>
            <a:r>
              <a:rPr lang="fr-FR" sz="700" i="1" dirty="0"/>
              <a:t>.</a:t>
            </a:r>
            <a:r>
              <a:rPr lang="fr-FR" sz="700" dirty="0"/>
              <a:t> 09/10/2018. [en ligne]. Disponible sur : </a:t>
            </a:r>
            <a:r>
              <a:rPr lang="fr-FR" sz="700" dirty="0">
                <a:hlinkClick r:id="rId4"/>
              </a:rPr>
              <a:t>https://fil.abes.fr/2018/10/09/en-route-pour-le-fne-fichier-national-dentites</a:t>
            </a:r>
            <a:r>
              <a:rPr lang="fr-FR" sz="700" dirty="0" smtClean="0">
                <a:hlinkClick r:id="rId4"/>
              </a:rPr>
              <a:t>/</a:t>
            </a:r>
            <a:r>
              <a:rPr lang="fr-FR" sz="700" dirty="0" smtClean="0"/>
              <a:t>. </a:t>
            </a:r>
            <a:endParaRPr lang="fr-FR" sz="600" spc="0" dirty="0"/>
          </a:p>
          <a:p>
            <a:pPr marL="180975" indent="-95250">
              <a:lnSpc>
                <a:spcPct val="120000"/>
              </a:lnSpc>
              <a:spcBef>
                <a:spcPts val="300"/>
              </a:spcBef>
            </a:pPr>
            <a:r>
              <a:rPr lang="fr-FR" sz="700" spc="0" dirty="0"/>
              <a:t>--. ABES. « FNE – Preuve de concept en cours ». </a:t>
            </a:r>
            <a:r>
              <a:rPr lang="fr-FR" sz="700" spc="0" dirty="0" err="1"/>
              <a:t>Fil’ABES</a:t>
            </a:r>
            <a:r>
              <a:rPr lang="fr-FR" sz="700" spc="0" dirty="0"/>
              <a:t>. 4/09/2019. [en ligne]. Disponible sur : </a:t>
            </a:r>
            <a:r>
              <a:rPr lang="fr-FR" sz="700" spc="0" dirty="0">
                <a:hlinkClick r:id="rId5"/>
              </a:rPr>
              <a:t>https://fil.abes.fr/2019/09/04/fne-preuve-de-concept-en-cours</a:t>
            </a:r>
            <a:r>
              <a:rPr lang="fr-FR" sz="700" spc="0" dirty="0" smtClean="0">
                <a:hlinkClick r:id="rId5"/>
              </a:rPr>
              <a:t>/</a:t>
            </a:r>
            <a:r>
              <a:rPr lang="fr-FR" sz="700" spc="0" dirty="0" smtClean="0"/>
              <a:t>. </a:t>
            </a:r>
            <a:endParaRPr lang="fr-FR" sz="700" spc="0" dirty="0"/>
          </a:p>
          <a:p>
            <a:pPr marL="180975" indent="-95250">
              <a:lnSpc>
                <a:spcPct val="120000"/>
              </a:lnSpc>
              <a:spcBef>
                <a:spcPts val="300"/>
              </a:spcBef>
            </a:pPr>
            <a:r>
              <a:rPr lang="fr-FR" sz="700" spc="0" dirty="0" smtClean="0"/>
              <a:t>--. «</a:t>
            </a:r>
            <a:r>
              <a:rPr lang="fr-FR" sz="700" spc="0" dirty="0"/>
              <a:t> L’ABES et ORCID concluent un protocole d’entente (</a:t>
            </a:r>
            <a:r>
              <a:rPr lang="fr-FR" sz="700" i="1" spc="0" dirty="0" err="1"/>
              <a:t>Memorandum</a:t>
            </a:r>
            <a:r>
              <a:rPr lang="fr-FR" sz="700" i="1" spc="0" dirty="0"/>
              <a:t> of </a:t>
            </a:r>
            <a:r>
              <a:rPr lang="fr-FR" sz="700" i="1" spc="0" dirty="0" err="1"/>
              <a:t>Understanding</a:t>
            </a:r>
            <a:r>
              <a:rPr lang="fr-FR" sz="700" spc="0" dirty="0"/>
              <a:t>) ». </a:t>
            </a:r>
            <a:r>
              <a:rPr lang="fr-FR" sz="700" i="1" spc="0" dirty="0" err="1"/>
              <a:t>Fil’ABES</a:t>
            </a:r>
            <a:r>
              <a:rPr lang="fr-FR" sz="700" spc="0" dirty="0"/>
              <a:t>. 06/07/2016. [en ligne]. Disponible sur : </a:t>
            </a:r>
            <a:r>
              <a:rPr lang="fr-FR" sz="700" spc="0" dirty="0">
                <a:hlinkClick r:id="rId6"/>
              </a:rPr>
              <a:t>https://fil.abes.fr/2016/07/06/labes-et-orcid-concluent-un-protocole-dentente-memorandum-of-understanding/</a:t>
            </a:r>
            <a:r>
              <a:rPr lang="fr-FR" sz="700" spc="0" dirty="0"/>
              <a:t>.</a:t>
            </a:r>
          </a:p>
          <a:p>
            <a:pPr marL="180975" indent="-95250">
              <a:lnSpc>
                <a:spcPct val="120000"/>
              </a:lnSpc>
              <a:spcBef>
                <a:spcPts val="300"/>
              </a:spcBef>
            </a:pPr>
            <a:r>
              <a:rPr lang="fr-FR" sz="700" spc="0" dirty="0"/>
              <a:t>--. « Rencontre ORCID-ABES autour d‘IdRef ». </a:t>
            </a:r>
            <a:r>
              <a:rPr lang="fr-FR" sz="700" i="1" spc="0" dirty="0" err="1"/>
              <a:t>Fil’ABES</a:t>
            </a:r>
            <a:r>
              <a:rPr lang="fr-FR" sz="700" spc="0" dirty="0"/>
              <a:t>. 15/09/2015. [en ligne]. Disponible sur : </a:t>
            </a:r>
            <a:r>
              <a:rPr lang="fr-FR" sz="700" spc="0" dirty="0">
                <a:hlinkClick r:id="rId7"/>
              </a:rPr>
              <a:t>https://fil.abes.fr/2015/09/15/rencontre-orcid-abes-autour-didref/</a:t>
            </a:r>
            <a:r>
              <a:rPr lang="fr-FR" sz="700" spc="0" dirty="0"/>
              <a:t>. </a:t>
            </a:r>
            <a:endParaRPr lang="fr-FR" sz="700" spc="0" dirty="0" smtClean="0"/>
          </a:p>
          <a:p>
            <a:pPr marL="182563" indent="-96838">
              <a:lnSpc>
                <a:spcPct val="120000"/>
              </a:lnSpc>
              <a:spcBef>
                <a:spcPts val="300"/>
              </a:spcBef>
            </a:pPr>
            <a:r>
              <a:rPr lang="fr-FR" sz="700" spc="0" dirty="0" err="1" smtClean="0">
                <a:solidFill>
                  <a:prstClr val="black"/>
                </a:solidFill>
                <a:latin typeface="+mn-lt"/>
                <a:ea typeface="+mn-ea"/>
                <a:cs typeface="Arial" panose="020B0604020202020204" pitchFamily="34" charset="0"/>
                <a:sym typeface="Wingdings" pitchFamily="2" charset="2"/>
              </a:rPr>
              <a:t>Solenn</a:t>
            </a:r>
            <a:r>
              <a:rPr lang="fr-FR" sz="700" spc="0" dirty="0" smtClean="0">
                <a:solidFill>
                  <a:prstClr val="black"/>
                </a:solidFill>
                <a:latin typeface="+mn-lt"/>
                <a:ea typeface="+mn-ea"/>
                <a:cs typeface="Arial" panose="020B0604020202020204" pitchFamily="34" charset="0"/>
                <a:sym typeface="Wingdings" pitchFamily="2" charset="2"/>
              </a:rPr>
              <a:t> </a:t>
            </a:r>
            <a:r>
              <a:rPr lang="fr-FR" sz="700" spc="0" dirty="0" err="1">
                <a:solidFill>
                  <a:prstClr val="black"/>
                </a:solidFill>
                <a:latin typeface="+mn-lt"/>
                <a:ea typeface="+mn-ea"/>
                <a:cs typeface="Arial" panose="020B0604020202020204" pitchFamily="34" charset="0"/>
                <a:sym typeface="Wingdings" pitchFamily="2" charset="2"/>
              </a:rPr>
              <a:t>Bihan</a:t>
            </a:r>
            <a:r>
              <a:rPr lang="fr-FR" sz="700" spc="0" dirty="0">
                <a:solidFill>
                  <a:prstClr val="black"/>
                </a:solidFill>
                <a:latin typeface="+mn-lt"/>
                <a:ea typeface="+mn-ea"/>
                <a:cs typeface="Arial" panose="020B0604020202020204" pitchFamily="34" charset="0"/>
                <a:sym typeface="Wingdings" pitchFamily="2" charset="2"/>
              </a:rPr>
              <a:t>. « Réunion de famille chez les référentiels d’auteurs ». </a:t>
            </a:r>
            <a:r>
              <a:rPr lang="fr-FR" sz="700" i="1" spc="0" dirty="0">
                <a:solidFill>
                  <a:prstClr val="black"/>
                </a:solidFill>
                <a:latin typeface="+mn-lt"/>
                <a:ea typeface="+mn-ea"/>
                <a:cs typeface="Arial" panose="020B0604020202020204" pitchFamily="34" charset="0"/>
                <a:sym typeface="Wingdings" pitchFamily="2" charset="2"/>
              </a:rPr>
              <a:t>C'est pas demain la veille. La veille pro de la BU Lille 2. </a:t>
            </a:r>
            <a:r>
              <a:rPr lang="fr-FR" sz="700" spc="0" dirty="0">
                <a:solidFill>
                  <a:prstClr val="black"/>
                </a:solidFill>
                <a:latin typeface="+mn-lt"/>
                <a:ea typeface="+mn-ea"/>
                <a:cs typeface="Arial" panose="020B0604020202020204" pitchFamily="34" charset="0"/>
                <a:sym typeface="Wingdings" pitchFamily="2" charset="2"/>
              </a:rPr>
              <a:t>09/07/2015. [en ligne]. Disponible sur : </a:t>
            </a:r>
            <a:r>
              <a:rPr lang="fr-FR" sz="700" spc="0" dirty="0">
                <a:solidFill>
                  <a:prstClr val="black"/>
                </a:solidFill>
                <a:latin typeface="+mn-lt"/>
                <a:ea typeface="+mn-ea"/>
                <a:cs typeface="Arial" panose="020B0604020202020204" pitchFamily="34" charset="0"/>
                <a:sym typeface="Wingdings" pitchFamily="2" charset="2"/>
                <a:hlinkClick r:id="rId8"/>
              </a:rPr>
              <a:t>https://cestpasdemainlaveille.com/2015/07/09/reunion-de-famille-chez-les-referentiels-dauteurs/</a:t>
            </a:r>
            <a:r>
              <a:rPr lang="fr-FR" sz="700" spc="0" dirty="0">
                <a:solidFill>
                  <a:prstClr val="black"/>
                </a:solidFill>
                <a:latin typeface="+mn-lt"/>
                <a:ea typeface="+mn-ea"/>
                <a:cs typeface="Arial" panose="020B0604020202020204" pitchFamily="34" charset="0"/>
                <a:sym typeface="Wingdings" pitchFamily="2" charset="2"/>
              </a:rPr>
              <a:t>. </a:t>
            </a:r>
          </a:p>
          <a:p>
            <a:pPr marL="182563" indent="-96838">
              <a:lnSpc>
                <a:spcPct val="120000"/>
              </a:lnSpc>
              <a:spcBef>
                <a:spcPts val="300"/>
              </a:spcBef>
            </a:pPr>
            <a:r>
              <a:rPr lang="fr-FR" sz="700" spc="0" dirty="0" smtClean="0"/>
              <a:t>BIUS Santé. «</a:t>
            </a:r>
            <a:r>
              <a:rPr lang="fr-FR" sz="700" spc="0" dirty="0"/>
              <a:t> 8 questions sur SIGAPS et SAMPRA ». </a:t>
            </a:r>
            <a:r>
              <a:rPr lang="fr-FR" sz="700" i="1" spc="0" dirty="0"/>
              <a:t>Le blog actualités de la BIU Santé. </a:t>
            </a:r>
            <a:r>
              <a:rPr lang="fr-FR" sz="700" spc="0" dirty="0"/>
              <a:t>20/01/2016. [en ligne]. Disponible sur : </a:t>
            </a:r>
            <a:r>
              <a:rPr lang="fr-FR" sz="700" spc="0" dirty="0">
                <a:hlinkClick r:id="rId9"/>
              </a:rPr>
              <a:t>http://www2.biusante.parisdescartes.fr/wordpress/index.php/sigaps-sampra/</a:t>
            </a:r>
            <a:r>
              <a:rPr lang="fr-FR" sz="700" spc="0" dirty="0"/>
              <a:t>.</a:t>
            </a:r>
          </a:p>
          <a:p>
            <a:pPr marL="182563" indent="-96838">
              <a:lnSpc>
                <a:spcPct val="120000"/>
              </a:lnSpc>
              <a:spcBef>
                <a:spcPts val="300"/>
              </a:spcBef>
            </a:pPr>
            <a:r>
              <a:rPr lang="fr-FR" sz="700" spc="0" dirty="0" smtClean="0"/>
              <a:t>--. «</a:t>
            </a:r>
            <a:r>
              <a:rPr lang="fr-FR" sz="700" spc="0" dirty="0"/>
              <a:t> ORCID : l’avis d’un médecin publiant ».  </a:t>
            </a:r>
            <a:r>
              <a:rPr lang="fr-FR" sz="700" i="1" spc="0" dirty="0"/>
              <a:t>Le blog actualités de la BIU santé. </a:t>
            </a:r>
            <a:r>
              <a:rPr lang="fr-FR" sz="700" spc="0" dirty="0"/>
              <a:t>14/04/2016. [en ligne]. Disponible sur : </a:t>
            </a:r>
            <a:r>
              <a:rPr lang="fr-FR" sz="700" spc="0" dirty="0">
                <a:hlinkClick r:id="rId10"/>
              </a:rPr>
              <a:t>http://www2.biusante.parisdescartes.fr/wordpress/index.php/en-savoir-plus-orcid/</a:t>
            </a:r>
            <a:r>
              <a:rPr lang="fr-FR" sz="700" spc="0" dirty="0"/>
              <a:t>. </a:t>
            </a:r>
            <a:endParaRPr lang="fr-FR" sz="700" spc="0" dirty="0">
              <a:solidFill>
                <a:srgbClr val="FF0000"/>
              </a:solidFill>
            </a:endParaRPr>
          </a:p>
          <a:p>
            <a:pPr marL="180975" indent="-95250">
              <a:lnSpc>
                <a:spcPct val="120000"/>
              </a:lnSpc>
              <a:spcBef>
                <a:spcPts val="300"/>
              </a:spcBef>
            </a:pPr>
            <a:r>
              <a:rPr lang="fr-FR" sz="700" spc="0" dirty="0">
                <a:solidFill>
                  <a:prstClr val="black"/>
                </a:solidFill>
                <a:latin typeface="+mn-lt"/>
                <a:ea typeface="+mn-ea"/>
                <a:cs typeface="Arial" panose="020B0604020202020204" pitchFamily="34" charset="0"/>
                <a:sym typeface="Wingdings" pitchFamily="2" charset="2"/>
              </a:rPr>
              <a:t>Antoine Blanchard et </a:t>
            </a:r>
            <a:r>
              <a:rPr lang="fr-FR" sz="700" spc="0" dirty="0" err="1">
                <a:solidFill>
                  <a:prstClr val="black"/>
                </a:solidFill>
                <a:latin typeface="+mn-lt"/>
                <a:ea typeface="+mn-ea"/>
                <a:cs typeface="Arial" panose="020B0604020202020204" pitchFamily="34" charset="0"/>
                <a:sym typeface="Wingdings" pitchFamily="2" charset="2"/>
              </a:rPr>
              <a:t>Elifsu</a:t>
            </a:r>
            <a:r>
              <a:rPr lang="fr-FR" sz="700" spc="0" dirty="0">
                <a:solidFill>
                  <a:prstClr val="black"/>
                </a:solidFill>
                <a:latin typeface="+mn-lt"/>
                <a:ea typeface="+mn-ea"/>
                <a:cs typeface="Arial" panose="020B0604020202020204" pitchFamily="34" charset="0"/>
                <a:sym typeface="Wingdings" pitchFamily="2" charset="2"/>
              </a:rPr>
              <a:t> </a:t>
            </a:r>
            <a:r>
              <a:rPr lang="fr-FR" sz="700" spc="0" dirty="0" err="1">
                <a:solidFill>
                  <a:prstClr val="black"/>
                </a:solidFill>
                <a:latin typeface="+mn-lt"/>
                <a:ea typeface="+mn-ea"/>
                <a:cs typeface="Arial" panose="020B0604020202020204" pitchFamily="34" charset="0"/>
                <a:sym typeface="Wingdings" pitchFamily="2" charset="2"/>
              </a:rPr>
              <a:t>Sabuncu</a:t>
            </a:r>
            <a:r>
              <a:rPr lang="fr-FR" sz="700" spc="0" dirty="0">
                <a:solidFill>
                  <a:prstClr val="black"/>
                </a:solidFill>
                <a:latin typeface="+mn-lt"/>
                <a:ea typeface="+mn-ea"/>
                <a:cs typeface="Arial" panose="020B0604020202020204" pitchFamily="34" charset="0"/>
                <a:sym typeface="Wingdings" pitchFamily="2" charset="2"/>
              </a:rPr>
              <a:t>. </a:t>
            </a:r>
            <a:r>
              <a:rPr lang="fr-FR" sz="700" i="1" spc="0" dirty="0">
                <a:solidFill>
                  <a:prstClr val="black"/>
                </a:solidFill>
                <a:latin typeface="+mn-lt"/>
                <a:ea typeface="+mn-ea"/>
                <a:cs typeface="Arial" panose="020B0604020202020204" pitchFamily="34" charset="0"/>
                <a:sym typeface="Wingdings" pitchFamily="2" charset="2"/>
              </a:rPr>
              <a:t>Pour une meilleure visibilité de la recherche française</a:t>
            </a:r>
            <a:r>
              <a:rPr lang="fr-FR" sz="700" spc="0" dirty="0">
                <a:solidFill>
                  <a:prstClr val="black"/>
                </a:solidFill>
                <a:latin typeface="+mn-lt"/>
                <a:ea typeface="+mn-ea"/>
                <a:cs typeface="Arial" panose="020B0604020202020204" pitchFamily="34" charset="0"/>
                <a:sym typeface="Wingdings" pitchFamily="2" charset="2"/>
              </a:rPr>
              <a:t>. Livre blanc. 35 p. 2015. [en ligne]. Disponible sur : hal-01251541 </a:t>
            </a:r>
            <a:r>
              <a:rPr lang="fr-FR" sz="700" spc="0" dirty="0">
                <a:solidFill>
                  <a:prstClr val="black"/>
                </a:solidFill>
                <a:latin typeface="+mn-lt"/>
                <a:ea typeface="+mn-ea"/>
                <a:cs typeface="Arial" panose="020B0604020202020204" pitchFamily="34" charset="0"/>
                <a:sym typeface="Wingdings" pitchFamily="2" charset="2"/>
                <a:hlinkClick r:id="rId11"/>
              </a:rPr>
              <a:t>https://</a:t>
            </a:r>
            <a:r>
              <a:rPr lang="fr-FR" sz="700" spc="0" dirty="0" smtClean="0">
                <a:solidFill>
                  <a:prstClr val="black"/>
                </a:solidFill>
                <a:latin typeface="+mn-lt"/>
                <a:ea typeface="+mn-ea"/>
                <a:cs typeface="Arial" panose="020B0604020202020204" pitchFamily="34" charset="0"/>
                <a:sym typeface="Wingdings" pitchFamily="2" charset="2"/>
                <a:hlinkClick r:id="rId11"/>
              </a:rPr>
              <a:t>hal.archives-ouvertes.fr/hal-01251541</a:t>
            </a:r>
            <a:r>
              <a:rPr lang="fr-FR" sz="700" spc="0" dirty="0" smtClean="0">
                <a:solidFill>
                  <a:prstClr val="black"/>
                </a:solidFill>
                <a:latin typeface="+mn-lt"/>
                <a:ea typeface="+mn-ea"/>
                <a:cs typeface="Arial" panose="020B0604020202020204" pitchFamily="34" charset="0"/>
                <a:sym typeface="Wingdings" pitchFamily="2" charset="2"/>
              </a:rPr>
              <a:t>.</a:t>
            </a:r>
          </a:p>
          <a:p>
            <a:pPr marL="180975" indent="-95250">
              <a:lnSpc>
                <a:spcPct val="120000"/>
              </a:lnSpc>
              <a:spcBef>
                <a:spcPts val="300"/>
              </a:spcBef>
            </a:pPr>
            <a:r>
              <a:rPr lang="fr-FR" sz="700" spc="0" dirty="0">
                <a:solidFill>
                  <a:prstClr val="black"/>
                </a:solidFill>
                <a:latin typeface="+mn-lt"/>
                <a:ea typeface="+mn-ea"/>
                <a:cs typeface="Arial" panose="020B0604020202020204" pitchFamily="34" charset="0"/>
                <a:sym typeface="Wingdings" pitchFamily="2" charset="2"/>
              </a:rPr>
              <a:t>Frédérique </a:t>
            </a:r>
            <a:r>
              <a:rPr lang="fr-FR" sz="700" spc="0" dirty="0" err="1" smtClean="0">
                <a:solidFill>
                  <a:prstClr val="black"/>
                </a:solidFill>
                <a:latin typeface="+mn-lt"/>
                <a:ea typeface="+mn-ea"/>
                <a:cs typeface="Arial" panose="020B0604020202020204" pitchFamily="34" charset="0"/>
                <a:sym typeface="Wingdings" pitchFamily="2" charset="2"/>
              </a:rPr>
              <a:t>Bordignon</a:t>
            </a:r>
            <a:r>
              <a:rPr lang="fr-FR" sz="700" spc="0" dirty="0">
                <a:solidFill>
                  <a:prstClr val="black"/>
                </a:solidFill>
                <a:latin typeface="+mn-lt"/>
                <a:ea typeface="+mn-ea"/>
                <a:cs typeface="Arial" panose="020B0604020202020204" pitchFamily="34" charset="0"/>
                <a:sym typeface="Wingdings" pitchFamily="2" charset="2"/>
              </a:rPr>
              <a:t>. « Un IdHAL, des idéaux… ». </a:t>
            </a:r>
            <a:r>
              <a:rPr lang="fr-FR" sz="700" i="1" spc="0" dirty="0" err="1">
                <a:solidFill>
                  <a:prstClr val="black"/>
                </a:solidFill>
                <a:latin typeface="+mn-lt"/>
                <a:ea typeface="+mn-ea"/>
                <a:cs typeface="Arial" panose="020B0604020202020204" pitchFamily="34" charset="0"/>
                <a:sym typeface="Wingdings" pitchFamily="2" charset="2"/>
              </a:rPr>
              <a:t>Carnet’IST</a:t>
            </a:r>
            <a:r>
              <a:rPr lang="fr-FR" sz="700" spc="0" dirty="0">
                <a:solidFill>
                  <a:prstClr val="black"/>
                </a:solidFill>
                <a:latin typeface="+mn-lt"/>
                <a:ea typeface="+mn-ea"/>
                <a:cs typeface="Arial" panose="020B0604020202020204" pitchFamily="34" charset="0"/>
                <a:sym typeface="Wingdings" pitchFamily="2" charset="2"/>
              </a:rPr>
              <a:t>. 20/09/2019. [en ligne]. Disponible sur : </a:t>
            </a:r>
            <a:r>
              <a:rPr lang="fr-FR" sz="700" spc="0" dirty="0">
                <a:solidFill>
                  <a:prstClr val="black"/>
                </a:solidFill>
                <a:latin typeface="+mn-lt"/>
                <a:ea typeface="+mn-ea"/>
                <a:cs typeface="Arial" panose="020B0604020202020204" pitchFamily="34" charset="0"/>
                <a:sym typeface="Wingdings" pitchFamily="2" charset="2"/>
                <a:hlinkClick r:id="rId12"/>
              </a:rPr>
              <a:t>https://</a:t>
            </a:r>
            <a:r>
              <a:rPr lang="fr-FR" sz="700" spc="0" dirty="0" smtClean="0">
                <a:solidFill>
                  <a:prstClr val="black"/>
                </a:solidFill>
                <a:latin typeface="+mn-lt"/>
                <a:ea typeface="+mn-ea"/>
                <a:cs typeface="Arial" panose="020B0604020202020204" pitchFamily="34" charset="0"/>
                <a:sym typeface="Wingdings" pitchFamily="2" charset="2"/>
                <a:hlinkClick r:id="rId12"/>
              </a:rPr>
              <a:t>carnetist.hypotheses.org/1848</a:t>
            </a:r>
            <a:r>
              <a:rPr lang="fr-FR" sz="700" spc="0" dirty="0" smtClean="0">
                <a:solidFill>
                  <a:prstClr val="black"/>
                </a:solidFill>
                <a:latin typeface="+mn-lt"/>
                <a:ea typeface="+mn-ea"/>
                <a:cs typeface="Arial" panose="020B0604020202020204" pitchFamily="34" charset="0"/>
                <a:sym typeface="Wingdings" pitchFamily="2" charset="2"/>
              </a:rPr>
              <a:t>. </a:t>
            </a:r>
          </a:p>
          <a:p>
            <a:pPr marL="180975" indent="-95250">
              <a:lnSpc>
                <a:spcPct val="120000"/>
              </a:lnSpc>
              <a:spcBef>
                <a:spcPts val="300"/>
              </a:spcBef>
            </a:pPr>
            <a:r>
              <a:rPr lang="fr-FR" sz="700" spc="0" dirty="0" err="1" smtClean="0">
                <a:solidFill>
                  <a:prstClr val="black"/>
                </a:solidFill>
                <a:latin typeface="+mn-lt"/>
                <a:ea typeface="+mn-ea"/>
                <a:cs typeface="Arial" panose="020B0604020202020204" pitchFamily="34" charset="0"/>
                <a:sym typeface="Wingdings" pitchFamily="2" charset="2"/>
              </a:rPr>
              <a:t>Xiaofeng</a:t>
            </a:r>
            <a:r>
              <a:rPr lang="fr-FR" sz="700" spc="0" dirty="0" smtClean="0">
                <a:solidFill>
                  <a:prstClr val="black"/>
                </a:solidFill>
                <a:latin typeface="+mn-lt"/>
                <a:ea typeface="+mn-ea"/>
                <a:cs typeface="Arial" panose="020B0604020202020204" pitchFamily="34" charset="0"/>
                <a:sym typeface="Wingdings" pitchFamily="2" charset="2"/>
              </a:rPr>
              <a:t> </a:t>
            </a:r>
            <a:r>
              <a:rPr lang="fr-FR" sz="700" spc="0" dirty="0">
                <a:solidFill>
                  <a:prstClr val="black"/>
                </a:solidFill>
                <a:latin typeface="+mn-lt"/>
                <a:ea typeface="+mn-ea"/>
                <a:cs typeface="Arial" panose="020B0604020202020204" pitchFamily="34" charset="0"/>
                <a:sym typeface="Wingdings" pitchFamily="2" charset="2"/>
              </a:rPr>
              <a:t>Chen et Xavier Denand. </a:t>
            </a:r>
            <a:r>
              <a:rPr lang="fr-FR" sz="700" i="1" spc="0" dirty="0">
                <a:solidFill>
                  <a:prstClr val="black"/>
                </a:solidFill>
                <a:latin typeface="+mn-lt"/>
                <a:ea typeface="+mn-ea"/>
                <a:cs typeface="Arial" panose="020B0604020202020204" pitchFamily="34" charset="0"/>
                <a:sym typeface="Wingdings" pitchFamily="2" charset="2"/>
              </a:rPr>
              <a:t>Présentation du Répertoire National des Structures de Recherche. In Journée référentiels Couperin : pour une meilleure visibilité de la recherche</a:t>
            </a:r>
            <a:r>
              <a:rPr lang="fr-FR" sz="700" spc="0" dirty="0">
                <a:solidFill>
                  <a:prstClr val="black"/>
                </a:solidFill>
                <a:latin typeface="+mn-lt"/>
                <a:ea typeface="+mn-ea"/>
                <a:cs typeface="Arial" panose="020B0604020202020204" pitchFamily="34" charset="0"/>
                <a:sym typeface="Wingdings" pitchFamily="2" charset="2"/>
              </a:rPr>
              <a:t>. Paris, 3/07/2015. Présentation. 17 p. [en ligne]. Disponible sur : </a:t>
            </a:r>
            <a:r>
              <a:rPr lang="fr-FR" sz="700" spc="0" dirty="0">
                <a:solidFill>
                  <a:prstClr val="black"/>
                </a:solidFill>
                <a:latin typeface="+mn-lt"/>
                <a:ea typeface="+mn-ea"/>
                <a:cs typeface="Arial" panose="020B0604020202020204" pitchFamily="34" charset="0"/>
                <a:sym typeface="Wingdings" pitchFamily="2" charset="2"/>
                <a:hlinkClick r:id="rId13"/>
              </a:rPr>
              <a:t>https://jref2015.sciencesconf.org/data/pages/RNSRcouperin2015VII3.pdf</a:t>
            </a:r>
            <a:r>
              <a:rPr lang="fr-FR" sz="700" spc="0" dirty="0">
                <a:solidFill>
                  <a:prstClr val="black"/>
                </a:solidFill>
                <a:latin typeface="+mn-lt"/>
                <a:ea typeface="+mn-ea"/>
                <a:cs typeface="Arial" panose="020B0604020202020204" pitchFamily="34" charset="0"/>
                <a:sym typeface="Wingdings" pitchFamily="2" charset="2"/>
              </a:rPr>
              <a:t>.</a:t>
            </a:r>
          </a:p>
          <a:p>
            <a:pPr marL="180975" indent="-95250">
              <a:lnSpc>
                <a:spcPct val="120000"/>
              </a:lnSpc>
              <a:spcBef>
                <a:spcPts val="300"/>
              </a:spcBef>
            </a:pPr>
            <a:r>
              <a:rPr lang="fr-FR" sz="700" spc="0" dirty="0">
                <a:solidFill>
                  <a:prstClr val="black"/>
                </a:solidFill>
                <a:latin typeface="+mn-lt"/>
                <a:ea typeface="+mn-ea"/>
                <a:cs typeface="Arial" panose="020B0604020202020204" pitchFamily="34" charset="0"/>
                <a:sym typeface="Wingdings" pitchFamily="2" charset="2"/>
              </a:rPr>
              <a:t>Anne </a:t>
            </a:r>
            <a:r>
              <a:rPr lang="fr-FR" sz="700" spc="0" dirty="0" err="1">
                <a:solidFill>
                  <a:prstClr val="black"/>
                </a:solidFill>
                <a:latin typeface="+mn-lt"/>
                <a:ea typeface="+mn-ea"/>
                <a:cs typeface="Arial" panose="020B0604020202020204" pitchFamily="34" charset="0"/>
                <a:sym typeface="Wingdings" pitchFamily="2" charset="2"/>
              </a:rPr>
              <a:t>Coret</a:t>
            </a:r>
            <a:r>
              <a:rPr lang="fr-FR" sz="700" spc="0" dirty="0">
                <a:solidFill>
                  <a:prstClr val="black"/>
                </a:solidFill>
                <a:latin typeface="+mn-lt"/>
                <a:ea typeface="+mn-ea"/>
                <a:cs typeface="Arial" panose="020B0604020202020204" pitchFamily="34" charset="0"/>
                <a:sym typeface="Wingdings" pitchFamily="2" charset="2"/>
              </a:rPr>
              <a:t> et Alain </a:t>
            </a:r>
            <a:r>
              <a:rPr lang="fr-FR" sz="700" spc="0" dirty="0" err="1">
                <a:solidFill>
                  <a:prstClr val="black"/>
                </a:solidFill>
                <a:latin typeface="+mn-lt"/>
                <a:ea typeface="+mn-ea"/>
                <a:cs typeface="Arial" panose="020B0604020202020204" pitchFamily="34" charset="0"/>
                <a:sym typeface="Wingdings" pitchFamily="2" charset="2"/>
              </a:rPr>
              <a:t>Zasadzinski</a:t>
            </a:r>
            <a:r>
              <a:rPr lang="fr-FR" sz="700" spc="0" dirty="0">
                <a:solidFill>
                  <a:prstClr val="black"/>
                </a:solidFill>
                <a:latin typeface="+mn-lt"/>
                <a:ea typeface="+mn-ea"/>
                <a:cs typeface="Arial" panose="020B0604020202020204" pitchFamily="34" charset="0"/>
                <a:sym typeface="Wingdings" pitchFamily="2" charset="2"/>
              </a:rPr>
              <a:t>. « </a:t>
            </a:r>
            <a:r>
              <a:rPr lang="fr-FR" sz="700" spc="0" dirty="0" err="1">
                <a:solidFill>
                  <a:prstClr val="black"/>
                </a:solidFill>
                <a:latin typeface="+mn-lt"/>
                <a:ea typeface="+mn-ea"/>
                <a:cs typeface="Arial" panose="020B0604020202020204" pitchFamily="34" charset="0"/>
                <a:sym typeface="Wingdings" pitchFamily="2" charset="2"/>
              </a:rPr>
              <a:t>Conditor</a:t>
            </a:r>
            <a:r>
              <a:rPr lang="fr-FR" sz="700" spc="0" dirty="0">
                <a:solidFill>
                  <a:prstClr val="black"/>
                </a:solidFill>
                <a:latin typeface="+mn-lt"/>
                <a:ea typeface="+mn-ea"/>
                <a:cs typeface="Arial" panose="020B0604020202020204" pitchFamily="34" charset="0"/>
                <a:sym typeface="Wingdings" pitchFamily="2" charset="2"/>
              </a:rPr>
              <a:t>, vers un référentiel national de la production scientifique française ». In </a:t>
            </a:r>
            <a:r>
              <a:rPr lang="fr-FR" sz="700" i="1" spc="0" dirty="0">
                <a:solidFill>
                  <a:prstClr val="black"/>
                </a:solidFill>
                <a:latin typeface="+mn-lt"/>
                <a:ea typeface="+mn-ea"/>
                <a:cs typeface="Arial" panose="020B0604020202020204" pitchFamily="34" charset="0"/>
                <a:sym typeface="Wingdings" pitchFamily="2" charset="2"/>
              </a:rPr>
              <a:t>Journée référentiels Couperin : pour une meilleure visibilité de la recherche</a:t>
            </a:r>
            <a:r>
              <a:rPr lang="fr-FR" sz="700" spc="0" dirty="0">
                <a:solidFill>
                  <a:prstClr val="black"/>
                </a:solidFill>
                <a:latin typeface="+mn-lt"/>
                <a:ea typeface="+mn-ea"/>
                <a:cs typeface="Arial" panose="020B0604020202020204" pitchFamily="34" charset="0"/>
                <a:sym typeface="Wingdings" pitchFamily="2" charset="2"/>
              </a:rPr>
              <a:t>. Paris, 3/07/2015. Présentation. 16 p. [en ligne]. Disponible sur : </a:t>
            </a:r>
            <a:r>
              <a:rPr lang="fr-FR" sz="700" spc="0" dirty="0">
                <a:solidFill>
                  <a:prstClr val="black"/>
                </a:solidFill>
                <a:latin typeface="+mn-lt"/>
                <a:ea typeface="+mn-ea"/>
                <a:cs typeface="Arial" panose="020B0604020202020204" pitchFamily="34" charset="0"/>
                <a:sym typeface="Wingdings" pitchFamily="2" charset="2"/>
                <a:hlinkClick r:id="rId14"/>
              </a:rPr>
              <a:t>https://jref2015.sciencesconf.org/data/pages/Conditor_GT_AO_Couperin_2015_07_03_final.pdf</a:t>
            </a:r>
            <a:r>
              <a:rPr lang="fr-FR" sz="700" spc="0" dirty="0">
                <a:solidFill>
                  <a:prstClr val="black"/>
                </a:solidFill>
                <a:latin typeface="+mn-lt"/>
                <a:ea typeface="+mn-ea"/>
                <a:cs typeface="Arial" panose="020B0604020202020204" pitchFamily="34" charset="0"/>
                <a:sym typeface="Wingdings" pitchFamily="2" charset="2"/>
              </a:rPr>
              <a:t>. </a:t>
            </a:r>
            <a:endParaRPr lang="fr-FR" sz="700" spc="0" dirty="0" smtClean="0">
              <a:solidFill>
                <a:prstClr val="black"/>
              </a:solidFill>
              <a:latin typeface="+mn-lt"/>
              <a:ea typeface="+mn-ea"/>
              <a:cs typeface="Arial" panose="020B0604020202020204" pitchFamily="34" charset="0"/>
              <a:sym typeface="Wingdings" pitchFamily="2" charset="2"/>
            </a:endParaRPr>
          </a:p>
          <a:p>
            <a:pPr marL="180975" indent="-95250">
              <a:lnSpc>
                <a:spcPct val="120000"/>
              </a:lnSpc>
              <a:spcBef>
                <a:spcPts val="300"/>
              </a:spcBef>
            </a:pPr>
            <a:r>
              <a:rPr lang="fr-FR" sz="700" spc="0" dirty="0">
                <a:solidFill>
                  <a:prstClr val="black"/>
                </a:solidFill>
                <a:latin typeface="+mn-lt"/>
                <a:ea typeface="+mn-ea"/>
                <a:cs typeface="Arial" panose="020B0604020202020204" pitchFamily="34" charset="0"/>
                <a:sym typeface="Wingdings" pitchFamily="2" charset="2"/>
              </a:rPr>
              <a:t>Comité pour la science ouverte. </a:t>
            </a:r>
            <a:r>
              <a:rPr lang="fr-FR" sz="700" i="1" spc="0" dirty="0">
                <a:solidFill>
                  <a:prstClr val="black"/>
                </a:solidFill>
                <a:latin typeface="+mn-lt"/>
                <a:ea typeface="+mn-ea"/>
                <a:cs typeface="Arial" panose="020B0604020202020204" pitchFamily="34" charset="0"/>
                <a:sym typeface="Wingdings" pitchFamily="2" charset="2"/>
              </a:rPr>
              <a:t>Des identifiants ouverts pour la science </a:t>
            </a:r>
            <a:r>
              <a:rPr lang="fr-FR" sz="700" i="1" spc="0" dirty="0" smtClean="0">
                <a:solidFill>
                  <a:prstClr val="black"/>
                </a:solidFill>
                <a:latin typeface="+mn-lt"/>
                <a:ea typeface="+mn-ea"/>
                <a:cs typeface="Arial" panose="020B0604020202020204" pitchFamily="34" charset="0"/>
                <a:sym typeface="Wingdings" pitchFamily="2" charset="2"/>
              </a:rPr>
              <a:t>ouverte : note d’orientation</a:t>
            </a:r>
            <a:r>
              <a:rPr lang="fr-FR" sz="700" spc="0" dirty="0" smtClean="0">
                <a:solidFill>
                  <a:prstClr val="black"/>
                </a:solidFill>
                <a:latin typeface="+mn-lt"/>
                <a:ea typeface="+mn-ea"/>
                <a:cs typeface="Arial" panose="020B0604020202020204" pitchFamily="34" charset="0"/>
                <a:sym typeface="Wingdings" pitchFamily="2" charset="2"/>
              </a:rPr>
              <a:t>. 06/2019. 4 p. [en ligne]. Disponible </a:t>
            </a:r>
            <a:r>
              <a:rPr lang="fr-FR" sz="700" spc="0" dirty="0">
                <a:solidFill>
                  <a:prstClr val="black"/>
                </a:solidFill>
                <a:latin typeface="+mn-lt"/>
                <a:ea typeface="+mn-ea"/>
                <a:cs typeface="Arial" panose="020B0604020202020204" pitchFamily="34" charset="0"/>
                <a:sym typeface="Wingdings" pitchFamily="2" charset="2"/>
              </a:rPr>
              <a:t>sur : </a:t>
            </a:r>
            <a:r>
              <a:rPr lang="fr-FR" sz="700" spc="0" dirty="0">
                <a:solidFill>
                  <a:prstClr val="black"/>
                </a:solidFill>
                <a:latin typeface="+mn-lt"/>
                <a:ea typeface="+mn-ea"/>
                <a:cs typeface="Arial" panose="020B0604020202020204" pitchFamily="34" charset="0"/>
                <a:sym typeface="Wingdings" pitchFamily="2" charset="2"/>
                <a:hlinkClick r:id="rId15"/>
              </a:rPr>
              <a:t>https://www.ouvrirlascience.fr/des-identifiants-ouverts-pour-la-science-ouverte-note-dorientation</a:t>
            </a:r>
            <a:r>
              <a:rPr lang="fr-FR" sz="700" spc="0" dirty="0" smtClean="0">
                <a:solidFill>
                  <a:prstClr val="black"/>
                </a:solidFill>
                <a:latin typeface="+mn-lt"/>
                <a:ea typeface="+mn-ea"/>
                <a:cs typeface="Arial" panose="020B0604020202020204" pitchFamily="34" charset="0"/>
                <a:sym typeface="Wingdings" pitchFamily="2" charset="2"/>
                <a:hlinkClick r:id="rId15"/>
              </a:rPr>
              <a:t>/</a:t>
            </a:r>
            <a:r>
              <a:rPr lang="fr-FR" sz="700" spc="0" dirty="0" smtClean="0">
                <a:solidFill>
                  <a:prstClr val="black"/>
                </a:solidFill>
                <a:latin typeface="+mn-lt"/>
                <a:ea typeface="+mn-ea"/>
                <a:cs typeface="Arial" panose="020B0604020202020204" pitchFamily="34" charset="0"/>
                <a:sym typeface="Wingdings" pitchFamily="2" charset="2"/>
              </a:rPr>
              <a:t>.</a:t>
            </a:r>
          </a:p>
          <a:p>
            <a:pPr marL="180975" indent="-95250">
              <a:lnSpc>
                <a:spcPct val="120000"/>
              </a:lnSpc>
              <a:spcBef>
                <a:spcPts val="300"/>
              </a:spcBef>
            </a:pPr>
            <a:r>
              <a:rPr lang="fr-FR" sz="700" spc="0" dirty="0" smtClean="0">
                <a:solidFill>
                  <a:prstClr val="black"/>
                </a:solidFill>
                <a:latin typeface="+mn-lt"/>
                <a:ea typeface="+mn-ea"/>
                <a:cs typeface="Arial" panose="020B0604020202020204" pitchFamily="34" charset="0"/>
                <a:sym typeface="Wingdings" pitchFamily="2" charset="2"/>
              </a:rPr>
              <a:t>Id. </a:t>
            </a:r>
            <a:r>
              <a:rPr lang="fr-FR" sz="700" i="1" spc="0" dirty="0">
                <a:solidFill>
                  <a:prstClr val="black"/>
                </a:solidFill>
                <a:cs typeface="Arial" panose="020B0604020202020204" pitchFamily="34" charset="0"/>
                <a:sym typeface="Wingdings" pitchFamily="2" charset="2"/>
              </a:rPr>
              <a:t>Des identifiants ouverts pour la science ouverte : </a:t>
            </a:r>
            <a:r>
              <a:rPr lang="fr-FR" sz="700" i="1" spc="0" dirty="0" smtClean="0">
                <a:solidFill>
                  <a:prstClr val="black"/>
                </a:solidFill>
                <a:cs typeface="Arial" panose="020B0604020202020204" pitchFamily="34" charset="0"/>
                <a:sym typeface="Wingdings" pitchFamily="2" charset="2"/>
              </a:rPr>
              <a:t>synthèse</a:t>
            </a:r>
            <a:r>
              <a:rPr lang="fr-FR" sz="700" spc="0" dirty="0" smtClean="0">
                <a:solidFill>
                  <a:prstClr val="black"/>
                </a:solidFill>
                <a:cs typeface="Arial" panose="020B0604020202020204" pitchFamily="34" charset="0"/>
                <a:sym typeface="Wingdings" pitchFamily="2" charset="2"/>
              </a:rPr>
              <a:t>. </a:t>
            </a:r>
            <a:r>
              <a:rPr lang="fr-FR" sz="700" spc="0" dirty="0">
                <a:solidFill>
                  <a:prstClr val="black"/>
                </a:solidFill>
                <a:cs typeface="Arial" panose="020B0604020202020204" pitchFamily="34" charset="0"/>
                <a:sym typeface="Wingdings" pitchFamily="2" charset="2"/>
              </a:rPr>
              <a:t>06/2019. 16 p. </a:t>
            </a:r>
            <a:r>
              <a:rPr lang="fr-FR" sz="700" spc="0" dirty="0" smtClean="0">
                <a:solidFill>
                  <a:prstClr val="black"/>
                </a:solidFill>
                <a:latin typeface="+mn-lt"/>
                <a:ea typeface="+mn-ea"/>
                <a:cs typeface="Arial" panose="020B0604020202020204" pitchFamily="34" charset="0"/>
                <a:sym typeface="Wingdings" pitchFamily="2" charset="2"/>
              </a:rPr>
              <a:t>[en ligne]. </a:t>
            </a:r>
            <a:r>
              <a:rPr lang="fr-FR" sz="700" spc="0" dirty="0">
                <a:solidFill>
                  <a:prstClr val="black"/>
                </a:solidFill>
                <a:latin typeface="+mn-lt"/>
                <a:ea typeface="+mn-ea"/>
                <a:cs typeface="Arial" panose="020B0604020202020204" pitchFamily="34" charset="0"/>
                <a:sym typeface="Wingdings" pitchFamily="2" charset="2"/>
              </a:rPr>
              <a:t>Disponible sur : </a:t>
            </a:r>
            <a:r>
              <a:rPr lang="fr-FR" sz="700" spc="0" dirty="0">
                <a:solidFill>
                  <a:prstClr val="black"/>
                </a:solidFill>
                <a:latin typeface="+mn-lt"/>
                <a:ea typeface="+mn-ea"/>
                <a:cs typeface="Arial" panose="020B0604020202020204" pitchFamily="34" charset="0"/>
                <a:sym typeface="Wingdings" pitchFamily="2" charset="2"/>
                <a:hlinkClick r:id="rId16"/>
              </a:rPr>
              <a:t>https://www.ouvrirlascience.fr/des-identifiants-ouverts-pour-la-science-ouverte-synthese</a:t>
            </a:r>
            <a:r>
              <a:rPr lang="fr-FR" sz="700" spc="0" dirty="0" smtClean="0">
                <a:solidFill>
                  <a:prstClr val="black"/>
                </a:solidFill>
                <a:latin typeface="+mn-lt"/>
                <a:ea typeface="+mn-ea"/>
                <a:cs typeface="Arial" panose="020B0604020202020204" pitchFamily="34" charset="0"/>
                <a:sym typeface="Wingdings" pitchFamily="2" charset="2"/>
                <a:hlinkClick r:id="rId16"/>
              </a:rPr>
              <a:t>/</a:t>
            </a:r>
            <a:r>
              <a:rPr lang="fr-FR" sz="700" spc="0" dirty="0" smtClean="0">
                <a:solidFill>
                  <a:prstClr val="black"/>
                </a:solidFill>
                <a:latin typeface="+mn-lt"/>
                <a:ea typeface="+mn-ea"/>
                <a:cs typeface="Arial" panose="020B0604020202020204" pitchFamily="34" charset="0"/>
                <a:sym typeface="Wingdings" pitchFamily="2" charset="2"/>
              </a:rPr>
              <a:t>. </a:t>
            </a:r>
          </a:p>
          <a:p>
            <a:pPr marL="182563" indent="-96838">
              <a:lnSpc>
                <a:spcPct val="120000"/>
              </a:lnSpc>
              <a:spcBef>
                <a:spcPts val="300"/>
              </a:spcBef>
            </a:pPr>
            <a:r>
              <a:rPr lang="fr-FR" sz="700" spc="0" dirty="0" smtClean="0"/>
              <a:t>Couperin. « </a:t>
            </a:r>
            <a:r>
              <a:rPr lang="fr-FR" sz="700" dirty="0" smtClean="0"/>
              <a:t>Le </a:t>
            </a:r>
            <a:r>
              <a:rPr lang="fr-FR" sz="700" dirty="0"/>
              <a:t>consortium "Communauté française ORCID" est lancé en octobre 2019 avec 24 </a:t>
            </a:r>
            <a:r>
              <a:rPr lang="fr-FR" sz="700" dirty="0" smtClean="0"/>
              <a:t>établissements ». </a:t>
            </a:r>
            <a:r>
              <a:rPr lang="fr-FR" sz="700" i="1" dirty="0" smtClean="0"/>
              <a:t>Couperin.org. </a:t>
            </a:r>
            <a:r>
              <a:rPr lang="fr-FR" sz="700" dirty="0" smtClean="0"/>
              <a:t>03/10/2019. </a:t>
            </a:r>
            <a:r>
              <a:rPr lang="fr-FR" sz="700" dirty="0">
                <a:hlinkClick r:id="rId17"/>
              </a:rPr>
              <a:t>https://</a:t>
            </a:r>
            <a:r>
              <a:rPr lang="fr-FR" sz="700" dirty="0" smtClean="0">
                <a:hlinkClick r:id="rId17"/>
              </a:rPr>
              <a:t>www.couperin.org/services-et-prospective/adhesions-consortiales/orcid</a:t>
            </a:r>
            <a:r>
              <a:rPr lang="fr-FR" sz="700" dirty="0" smtClean="0"/>
              <a:t>.</a:t>
            </a:r>
            <a:endParaRPr lang="fr-FR" sz="700" spc="0" dirty="0"/>
          </a:p>
          <a:p>
            <a:pPr marL="182563" indent="-96838">
              <a:lnSpc>
                <a:spcPct val="120000"/>
              </a:lnSpc>
              <a:spcBef>
                <a:spcPts val="300"/>
              </a:spcBef>
            </a:pPr>
            <a:r>
              <a:rPr lang="fr-FR" sz="700" spc="0" dirty="0" smtClean="0"/>
              <a:t>Sophie </a:t>
            </a:r>
            <a:r>
              <a:rPr lang="fr-FR" sz="700" spc="0" dirty="0" err="1"/>
              <a:t>Duchaussoy</a:t>
            </a:r>
            <a:r>
              <a:rPr lang="fr-FR" sz="700" spc="0" dirty="0"/>
              <a:t>. </a:t>
            </a:r>
            <a:r>
              <a:rPr lang="fr-FR" sz="700" i="1" spc="0" dirty="0"/>
              <a:t>Les identifiants chercheurs. Mise en œuvre à l’INSERM</a:t>
            </a:r>
            <a:r>
              <a:rPr lang="fr-FR" sz="700" spc="0" dirty="0"/>
              <a:t>. Journée URFIST de Bordeaux, </a:t>
            </a:r>
            <a:r>
              <a:rPr lang="fr-FR" sz="700" i="1" spc="0" dirty="0"/>
              <a:t>L’identité du publiant à l’épreuve du numérique,</a:t>
            </a:r>
            <a:r>
              <a:rPr lang="fr-FR" sz="700" spc="0" dirty="0"/>
              <a:t> Bordeaux, 16/06/2015. Présentation, 25 p.</a:t>
            </a:r>
          </a:p>
          <a:p>
            <a:pPr marL="182563" indent="-96838">
              <a:lnSpc>
                <a:spcPct val="120000"/>
              </a:lnSpc>
              <a:spcBef>
                <a:spcPts val="300"/>
              </a:spcBef>
            </a:pPr>
            <a:r>
              <a:rPr lang="fr-FR" sz="700" spc="0" dirty="0"/>
              <a:t>DIST-CNRS. </a:t>
            </a:r>
            <a:r>
              <a:rPr lang="fr-FR" sz="700" i="1" spc="0" dirty="0"/>
              <a:t>Le COPIST. Un Catalogue d’Offre Partagée d’Information Scientifique et Technique. Enquête nationale, premiers résultats. « Mieux partager l'IST ». Enquête nationale conjointe auprès des Universités, Organismes et Ecoles d'Ingénieurs sur le Partage et la Gestion des ressources d'IST.</a:t>
            </a:r>
            <a:r>
              <a:rPr lang="fr-FR" sz="700" spc="0" dirty="0"/>
              <a:t> 10/2016. 115 p. [en ligne]. Disponible sur : </a:t>
            </a:r>
            <a:r>
              <a:rPr lang="fr-FR" sz="700" spc="0" dirty="0">
                <a:hlinkClick r:id="rId18"/>
              </a:rPr>
              <a:t>http://www.cnrs.fr/dist/z-outils/documents/copist-premiers-resultats.pdf</a:t>
            </a:r>
            <a:r>
              <a:rPr lang="fr-FR" sz="700" spc="0" dirty="0" smtClean="0"/>
              <a:t>.</a:t>
            </a:r>
          </a:p>
          <a:p>
            <a:pPr marL="182563" indent="-96838">
              <a:lnSpc>
                <a:spcPct val="120000"/>
              </a:lnSpc>
              <a:spcBef>
                <a:spcPts val="300"/>
              </a:spcBef>
            </a:pPr>
            <a:endParaRPr lang="fr-FR" sz="1100" spc="0" dirty="0"/>
          </a:p>
        </p:txBody>
      </p:sp>
      <p:sp>
        <p:nvSpPr>
          <p:cNvPr id="3" name="Titre 2"/>
          <p:cNvSpPr>
            <a:spLocks noGrp="1"/>
          </p:cNvSpPr>
          <p:nvPr>
            <p:ph type="title"/>
          </p:nvPr>
        </p:nvSpPr>
        <p:spPr/>
        <p:txBody>
          <a:bodyPr/>
          <a:lstStyle/>
          <a:p>
            <a:r>
              <a:rPr lang="fr-FR" dirty="0" smtClean="0"/>
              <a:t>Identifiants et institutions</a:t>
            </a:r>
            <a:endParaRPr lang="fr-FR" dirty="0"/>
          </a:p>
        </p:txBody>
      </p:sp>
      <p:sp>
        <p:nvSpPr>
          <p:cNvPr id="4" name="Étoile à 5 branches 3"/>
          <p:cNvSpPr/>
          <p:nvPr/>
        </p:nvSpPr>
        <p:spPr>
          <a:xfrm>
            <a:off x="339905" y="4731007"/>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p:nvPr/>
        </p:nvSpPr>
        <p:spPr>
          <a:xfrm>
            <a:off x="339905" y="4974847"/>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439286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54916"/>
          </a:xfrm>
        </p:spPr>
        <p:txBody>
          <a:bodyPr>
            <a:normAutofit/>
          </a:bodyPr>
          <a:lstStyle/>
          <a:p>
            <a:pPr marL="182563" indent="-96838">
              <a:lnSpc>
                <a:spcPct val="120000"/>
              </a:lnSpc>
              <a:spcBef>
                <a:spcPts val="300"/>
              </a:spcBef>
            </a:pPr>
            <a:r>
              <a:rPr lang="fr-FR" sz="700" spc="0" dirty="0"/>
              <a:t>--. </a:t>
            </a:r>
            <a:r>
              <a:rPr lang="fr-FR" sz="700" i="1" spc="0" dirty="0"/>
              <a:t>Fiabiliser l’analyse des publications scientifiques. Eléments de synthèses après les visites chez Thomson-Reuters (Philadelphie, juin 2015) et Elsevier (Amsterdam, septembre 2015). </a:t>
            </a:r>
            <a:r>
              <a:rPr lang="fr-FR" sz="700" spc="0" dirty="0"/>
              <a:t>11/2015. 14 p. [en ligne]. Disponible sur : </a:t>
            </a:r>
            <a:r>
              <a:rPr lang="fr-FR" sz="700" spc="0" dirty="0">
                <a:hlinkClick r:id="rId3"/>
              </a:rPr>
              <a:t>http://www.cnrs.fr/dist/z-outils/documents/Rapport-de-mission-RFA-FINAL.pdf</a:t>
            </a:r>
            <a:r>
              <a:rPr lang="fr-FR" sz="700" spc="0" dirty="0"/>
              <a:t>. </a:t>
            </a:r>
          </a:p>
          <a:p>
            <a:pPr marL="182563" indent="-96838">
              <a:lnSpc>
                <a:spcPct val="120000"/>
              </a:lnSpc>
              <a:spcBef>
                <a:spcPts val="300"/>
              </a:spcBef>
            </a:pPr>
            <a:r>
              <a:rPr lang="fr-FR" sz="700" spc="0" dirty="0"/>
              <a:t>--. </a:t>
            </a:r>
            <a:r>
              <a:rPr lang="fr-FR" sz="700" i="1" spc="0" dirty="0"/>
              <a:t>Journée « </a:t>
            </a:r>
            <a:r>
              <a:rPr lang="fr-FR" sz="700" i="1" spc="0" dirty="0" err="1"/>
              <a:t>Innométriques</a:t>
            </a:r>
            <a:r>
              <a:rPr lang="fr-FR" sz="700" i="1" spc="0" dirty="0"/>
              <a:t>. La publication scientifique à l’heure du TDM.</a:t>
            </a:r>
            <a:r>
              <a:rPr lang="fr-FR" sz="700" spc="0" dirty="0"/>
              <a:t> 13 p. 10/2016. [en ligne]. Disponible sur :   </a:t>
            </a:r>
            <a:r>
              <a:rPr lang="fr-FR" sz="700" spc="0" dirty="0">
                <a:hlinkClick r:id="rId4"/>
              </a:rPr>
              <a:t>http://www.cnrs.fr/dist/z-outils/documents/cr-innometriques.pdf</a:t>
            </a:r>
            <a:r>
              <a:rPr lang="fr-FR" sz="700" spc="0" dirty="0"/>
              <a:t>. </a:t>
            </a:r>
          </a:p>
          <a:p>
            <a:pPr marL="182563" indent="-96838">
              <a:lnSpc>
                <a:spcPct val="120000"/>
              </a:lnSpc>
              <a:spcBef>
                <a:spcPts val="300"/>
              </a:spcBef>
            </a:pPr>
            <a:r>
              <a:rPr lang="fr-FR" sz="700" spc="0" dirty="0" err="1"/>
              <a:t>Gaelle</a:t>
            </a:r>
            <a:r>
              <a:rPr lang="fr-FR" sz="700" spc="0" dirty="0"/>
              <a:t> </a:t>
            </a:r>
            <a:r>
              <a:rPr lang="fr-FR" sz="700" spc="0" dirty="0" err="1"/>
              <a:t>Griveau</a:t>
            </a:r>
            <a:r>
              <a:rPr lang="fr-FR" sz="700" spc="0" dirty="0"/>
              <a:t>. « L’alignement des autorités Persée au référentiel IdRef ». Persée. 03/2018. [en ligne]. Disponible sur : </a:t>
            </a:r>
            <a:r>
              <a:rPr lang="fr-FR" sz="700" spc="0" dirty="0">
                <a:hlinkClick r:id="rId5"/>
              </a:rPr>
              <a:t>http://info.persee.fr/lalignement-des-autorites-persee-au-referentiel-idref/</a:t>
            </a:r>
            <a:r>
              <a:rPr lang="fr-FR" sz="700" spc="0" dirty="0"/>
              <a:t>. </a:t>
            </a:r>
            <a:endParaRPr lang="fr-FR" sz="1100" spc="0" dirty="0"/>
          </a:p>
          <a:p>
            <a:pPr marL="182563" indent="-96838">
              <a:lnSpc>
                <a:spcPct val="120000"/>
              </a:lnSpc>
              <a:spcBef>
                <a:spcPts val="300"/>
              </a:spcBef>
            </a:pPr>
            <a:r>
              <a:rPr lang="fr-FR" sz="700" spc="0" dirty="0" smtClean="0"/>
              <a:t>«</a:t>
            </a:r>
            <a:r>
              <a:rPr lang="fr-FR" sz="700" spc="0" dirty="0"/>
              <a:t> IdRef / ADUM : alignement des encadrants comme nouveau volet de collaboration ». </a:t>
            </a:r>
            <a:r>
              <a:rPr lang="fr-FR" sz="700" i="1" spc="0" dirty="0" err="1"/>
              <a:t>Fil’ABES</a:t>
            </a:r>
            <a:r>
              <a:rPr lang="fr-FR" sz="700" i="1" spc="0" dirty="0"/>
              <a:t>.</a:t>
            </a:r>
            <a:r>
              <a:rPr lang="fr-FR" sz="700" spc="0" dirty="0"/>
              <a:t> 10/07/2015. [en ligne]. Disponible sur : </a:t>
            </a:r>
            <a:r>
              <a:rPr lang="fr-FR" sz="700" spc="0" dirty="0">
                <a:hlinkClick r:id="rId6"/>
              </a:rPr>
              <a:t>https://fil.abes.fr/2015/07/10/idref-adum-alignement-des-encadrants-comme-nouveau-volet-de-collaboration/</a:t>
            </a:r>
            <a:r>
              <a:rPr lang="fr-FR" sz="700" spc="0" dirty="0"/>
              <a:t>. </a:t>
            </a:r>
            <a:endParaRPr lang="en-US" sz="700" spc="0" dirty="0"/>
          </a:p>
          <a:p>
            <a:pPr marL="182563" indent="-96838">
              <a:lnSpc>
                <a:spcPct val="120000"/>
              </a:lnSpc>
              <a:spcBef>
                <a:spcPts val="300"/>
              </a:spcBef>
            </a:pPr>
            <a:r>
              <a:rPr lang="fr-FR" sz="700" spc="0" dirty="0"/>
              <a:t>IST IRD. </a:t>
            </a:r>
            <a:r>
              <a:rPr lang="fr-FR" sz="700" i="1" spc="0" dirty="0"/>
              <a:t>Identifiant chercheur</a:t>
            </a:r>
            <a:r>
              <a:rPr lang="fr-FR" sz="700" spc="0" dirty="0"/>
              <a:t>. 2016. [en ligne]. Disponible sur : </a:t>
            </a:r>
            <a:r>
              <a:rPr lang="fr-FR" sz="700" spc="0" dirty="0">
                <a:hlinkClick r:id="rId7"/>
              </a:rPr>
              <a:t>https://www.mpl.ird.fr/documentation/identifiant_chercheur.html</a:t>
            </a:r>
            <a:r>
              <a:rPr lang="fr-FR" sz="700" spc="0" dirty="0"/>
              <a:t>.</a:t>
            </a:r>
          </a:p>
          <a:p>
            <a:pPr marL="182563" indent="-96838">
              <a:lnSpc>
                <a:spcPct val="120000"/>
              </a:lnSpc>
              <a:spcBef>
                <a:spcPts val="300"/>
              </a:spcBef>
            </a:pPr>
            <a:r>
              <a:rPr lang="fr-FR" sz="700" spc="0" dirty="0" smtClean="0">
                <a:cs typeface="Arial" panose="020B0604020202020204" pitchFamily="34" charset="0"/>
                <a:sym typeface="Wingdings" pitchFamily="2" charset="2"/>
              </a:rPr>
              <a:t>Jérôme </a:t>
            </a:r>
            <a:r>
              <a:rPr lang="fr-FR" sz="700" spc="0" dirty="0" err="1">
                <a:cs typeface="Arial" panose="020B0604020202020204" pitchFamily="34" charset="0"/>
                <a:sym typeface="Wingdings" pitchFamily="2" charset="2"/>
              </a:rPr>
              <a:t>Kalfon</a:t>
            </a:r>
            <a:r>
              <a:rPr lang="fr-FR" sz="700" spc="0" dirty="0">
                <a:cs typeface="Arial" panose="020B0604020202020204" pitchFamily="34" charset="0"/>
                <a:sym typeface="Wingdings" pitchFamily="2" charset="2"/>
              </a:rPr>
              <a:t>. </a:t>
            </a:r>
            <a:r>
              <a:rPr lang="fr-FR" sz="700" i="1" spc="0" dirty="0">
                <a:cs typeface="Arial" panose="020B0604020202020204" pitchFamily="34" charset="0"/>
                <a:sym typeface="Wingdings" pitchFamily="2" charset="2"/>
              </a:rPr>
              <a:t>Création d’un annuaire national fédéré et attribution d’une adresse mail à vie pour les titulaires d’un doctorat. </a:t>
            </a:r>
            <a:r>
              <a:rPr lang="fr-FR" sz="700" spc="0" dirty="0">
                <a:cs typeface="Arial" panose="020B0604020202020204" pitchFamily="34" charset="0"/>
                <a:sym typeface="Wingdings" pitchFamily="2" charset="2"/>
              </a:rPr>
              <a:t>Rapport. 30/03/2017. 29 p. [en ligne]. Disponible sur : </a:t>
            </a:r>
            <a:r>
              <a:rPr lang="fr-FR" sz="700" spc="0" dirty="0">
                <a:cs typeface="Arial" panose="020B0604020202020204" pitchFamily="34" charset="0"/>
                <a:sym typeface="Wingdings" pitchFamily="2" charset="2"/>
                <a:hlinkClick r:id="rId8"/>
              </a:rPr>
              <a:t>https://cache.media.enseignementsup-recherche.gouv.fr/file/Actus/01/1/Rapport_de_Jerome_Kalfon_-_30.03_745011.pdf</a:t>
            </a:r>
            <a:r>
              <a:rPr lang="fr-FR" sz="700" spc="0" dirty="0">
                <a:cs typeface="Arial" panose="020B0604020202020204" pitchFamily="34" charset="0"/>
                <a:sym typeface="Wingdings" pitchFamily="2" charset="2"/>
              </a:rPr>
              <a:t>.  </a:t>
            </a:r>
            <a:endParaRPr lang="en-US" sz="700" spc="0" dirty="0">
              <a:cs typeface="Arial" panose="020B0604020202020204" pitchFamily="34" charset="0"/>
              <a:sym typeface="Wingdings" pitchFamily="2" charset="2"/>
            </a:endParaRPr>
          </a:p>
          <a:p>
            <a:pPr marL="182563" indent="-96838">
              <a:lnSpc>
                <a:spcPct val="120000"/>
              </a:lnSpc>
              <a:spcBef>
                <a:spcPts val="300"/>
              </a:spcBef>
            </a:pPr>
            <a:r>
              <a:rPr lang="fr-FR" sz="700" spc="0" dirty="0">
                <a:solidFill>
                  <a:prstClr val="black"/>
                </a:solidFill>
                <a:cs typeface="Arial" panose="020B0604020202020204" pitchFamily="34" charset="0"/>
                <a:sym typeface="Wingdings" pitchFamily="2" charset="2"/>
              </a:rPr>
              <a:t>Agnès </a:t>
            </a:r>
            <a:r>
              <a:rPr lang="fr-FR" sz="700" spc="0" dirty="0" err="1">
                <a:solidFill>
                  <a:prstClr val="black"/>
                </a:solidFill>
                <a:cs typeface="Arial" panose="020B0604020202020204" pitchFamily="34" charset="0"/>
                <a:sym typeface="Wingdings" pitchFamily="2" charset="2"/>
              </a:rPr>
              <a:t>Magron</a:t>
            </a:r>
            <a:r>
              <a:rPr lang="fr-FR" sz="700" spc="0" dirty="0">
                <a:solidFill>
                  <a:prstClr val="black"/>
                </a:solidFill>
                <a:cs typeface="Arial" panose="020B0604020202020204" pitchFamily="34" charset="0"/>
                <a:sym typeface="Wingdings" pitchFamily="2" charset="2"/>
              </a:rPr>
              <a:t>. « Quelles sont les publications déposées dans HAL qui apparaitront dans votre fiche CRAC cette année ? Faites-le test </a:t>
            </a:r>
            <a:r>
              <a:rPr lang="fr-FR" sz="700" spc="0" dirty="0" smtClean="0">
                <a:solidFill>
                  <a:prstClr val="black"/>
                </a:solidFill>
                <a:cs typeface="Arial" panose="020B0604020202020204" pitchFamily="34" charset="0"/>
                <a:sym typeface="Wingdings" pitchFamily="2" charset="2"/>
              </a:rPr>
              <a:t>». </a:t>
            </a:r>
            <a:r>
              <a:rPr lang="fr-FR" sz="700" i="1" spc="0" dirty="0" smtClean="0">
                <a:solidFill>
                  <a:prstClr val="black"/>
                </a:solidFill>
                <a:cs typeface="Arial" panose="020B0604020202020204" pitchFamily="34" charset="0"/>
                <a:sym typeface="Wingdings" pitchFamily="2" charset="2"/>
              </a:rPr>
              <a:t>Blog du CCSD. </a:t>
            </a:r>
            <a:r>
              <a:rPr lang="fr-FR" sz="700" spc="0" dirty="0" smtClean="0">
                <a:solidFill>
                  <a:prstClr val="black"/>
                </a:solidFill>
                <a:cs typeface="Arial" panose="020B0604020202020204" pitchFamily="34" charset="0"/>
                <a:sym typeface="Wingdings" pitchFamily="2" charset="2"/>
              </a:rPr>
              <a:t>04/10/2019. [en ligne]. Disponible sur </a:t>
            </a:r>
            <a:r>
              <a:rPr lang="fr-FR" sz="700" spc="0" dirty="0">
                <a:solidFill>
                  <a:prstClr val="black"/>
                </a:solidFill>
                <a:cs typeface="Arial" panose="020B0604020202020204" pitchFamily="34" charset="0"/>
                <a:sym typeface="Wingdings" pitchFamily="2" charset="2"/>
              </a:rPr>
              <a:t>: </a:t>
            </a:r>
            <a:r>
              <a:rPr lang="fr-FR" sz="700" spc="0" dirty="0">
                <a:solidFill>
                  <a:prstClr val="black"/>
                </a:solidFill>
                <a:cs typeface="Arial" panose="020B0604020202020204" pitchFamily="34" charset="0"/>
                <a:sym typeface="Wingdings" pitchFamily="2" charset="2"/>
                <a:hlinkClick r:id="rId9"/>
              </a:rPr>
              <a:t>https://www.ccsd.cnrs.fr/2019/10/quelles-sont-les-publications-deposees-dans-hal-qui-apparaitront-dans-votre-fiche-crac-cette-annee-faites-le-test</a:t>
            </a:r>
            <a:r>
              <a:rPr lang="fr-FR" sz="700" spc="0" dirty="0" smtClean="0">
                <a:solidFill>
                  <a:prstClr val="black"/>
                </a:solidFill>
                <a:cs typeface="Arial" panose="020B0604020202020204" pitchFamily="34" charset="0"/>
                <a:sym typeface="Wingdings" pitchFamily="2" charset="2"/>
                <a:hlinkClick r:id="rId9"/>
              </a:rPr>
              <a:t>/</a:t>
            </a:r>
            <a:r>
              <a:rPr lang="fr-FR" sz="700" spc="0" dirty="0" smtClean="0">
                <a:solidFill>
                  <a:prstClr val="black"/>
                </a:solidFill>
                <a:cs typeface="Arial" panose="020B0604020202020204" pitchFamily="34" charset="0"/>
                <a:sym typeface="Wingdings" pitchFamily="2" charset="2"/>
              </a:rPr>
              <a:t>. </a:t>
            </a:r>
            <a:endParaRPr lang="fr-FR" sz="700" spc="0" dirty="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fr-FR" sz="700" spc="0" dirty="0" smtClean="0">
                <a:solidFill>
                  <a:prstClr val="black"/>
                </a:solidFill>
                <a:cs typeface="Arial" panose="020B0604020202020204" pitchFamily="34" charset="0"/>
                <a:sym typeface="Wingdings" pitchFamily="2" charset="2"/>
              </a:rPr>
              <a:t>Fred </a:t>
            </a:r>
            <a:r>
              <a:rPr lang="fr-FR" sz="700" spc="0" dirty="0" err="1">
                <a:solidFill>
                  <a:prstClr val="black"/>
                </a:solidFill>
                <a:cs typeface="Arial" panose="020B0604020202020204" pitchFamily="34" charset="0"/>
                <a:sym typeface="Wingdings" pitchFamily="2" charset="2"/>
              </a:rPr>
              <a:t>Merceur</a:t>
            </a:r>
            <a:r>
              <a:rPr lang="fr-FR" sz="700" spc="0" dirty="0">
                <a:solidFill>
                  <a:prstClr val="black"/>
                </a:solidFill>
                <a:cs typeface="Arial" panose="020B0604020202020204" pitchFamily="34" charset="0"/>
                <a:sym typeface="Wingdings" pitchFamily="2" charset="2"/>
              </a:rPr>
              <a:t> et Annick </a:t>
            </a:r>
            <a:r>
              <a:rPr lang="fr-FR" sz="700" spc="0" dirty="0" err="1">
                <a:solidFill>
                  <a:prstClr val="black"/>
                </a:solidFill>
                <a:cs typeface="Arial" panose="020B0604020202020204" pitchFamily="34" charset="0"/>
                <a:sym typeface="Wingdings" pitchFamily="2" charset="2"/>
              </a:rPr>
              <a:t>Salaün</a:t>
            </a:r>
            <a:r>
              <a:rPr lang="fr-FR" sz="700" spc="0" dirty="0">
                <a:solidFill>
                  <a:prstClr val="black"/>
                </a:solidFill>
                <a:cs typeface="Arial" panose="020B0604020202020204" pitchFamily="34" charset="0"/>
                <a:sym typeface="Wingdings" pitchFamily="2" charset="2"/>
              </a:rPr>
              <a:t>. « ORCID à l’IFREMER ». </a:t>
            </a:r>
            <a:r>
              <a:rPr lang="fr-FR" sz="700" i="1" spc="0" dirty="0">
                <a:solidFill>
                  <a:prstClr val="black"/>
                </a:solidFill>
                <a:cs typeface="Arial" panose="020B0604020202020204" pitchFamily="34" charset="0"/>
                <a:sym typeface="Wingdings" pitchFamily="2" charset="2"/>
              </a:rPr>
              <a:t>Journée </a:t>
            </a:r>
            <a:r>
              <a:rPr lang="fr-FR" sz="700" i="1" spc="0" dirty="0" err="1">
                <a:solidFill>
                  <a:prstClr val="black"/>
                </a:solidFill>
                <a:cs typeface="Arial" panose="020B0604020202020204" pitchFamily="34" charset="0"/>
                <a:sym typeface="Wingdings" pitchFamily="2" charset="2"/>
              </a:rPr>
              <a:t>Innométriques</a:t>
            </a:r>
            <a:r>
              <a:rPr lang="fr-FR" sz="700" i="1" spc="0" dirty="0">
                <a:solidFill>
                  <a:prstClr val="black"/>
                </a:solidFill>
                <a:cs typeface="Arial" panose="020B0604020202020204" pitchFamily="34" charset="0"/>
                <a:sym typeface="Wingdings" pitchFamily="2" charset="2"/>
              </a:rPr>
              <a:t> 2017</a:t>
            </a:r>
            <a:r>
              <a:rPr lang="fr-FR" sz="700" spc="0" dirty="0">
                <a:solidFill>
                  <a:prstClr val="black"/>
                </a:solidFill>
                <a:cs typeface="Arial" panose="020B0604020202020204" pitchFamily="34" charset="0"/>
                <a:sym typeface="Wingdings" pitchFamily="2" charset="2"/>
              </a:rPr>
              <a:t>. 30/11/2017. [en ligne]. Disponible sur : </a:t>
            </a:r>
            <a:r>
              <a:rPr lang="fr-FR" sz="700" spc="0" dirty="0">
                <a:solidFill>
                  <a:prstClr val="black"/>
                </a:solidFill>
                <a:cs typeface="Arial" panose="020B0604020202020204" pitchFamily="34" charset="0"/>
                <a:sym typeface="Wingdings" pitchFamily="2" charset="2"/>
                <a:hlinkClick r:id="rId10"/>
              </a:rPr>
              <a:t>http://www.cnrs.fr/dist/z-outils/documents/Innometriques-2017_TR1_A.Salaun_ORCID.pdf</a:t>
            </a:r>
            <a:r>
              <a:rPr lang="fr-FR" sz="700" spc="0" dirty="0">
                <a:solidFill>
                  <a:prstClr val="black"/>
                </a:solidFill>
                <a:cs typeface="Arial" panose="020B0604020202020204" pitchFamily="34" charset="0"/>
                <a:sym typeface="Wingdings" pitchFamily="2" charset="2"/>
              </a:rPr>
              <a:t>.</a:t>
            </a:r>
            <a:endParaRPr lang="en-US" sz="700" spc="0" dirty="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en-US" sz="700" spc="0" dirty="0" err="1">
                <a:solidFill>
                  <a:prstClr val="black"/>
                </a:solidFill>
                <a:cs typeface="Arial" panose="020B0604020202020204" pitchFamily="34" charset="0"/>
                <a:sym typeface="Wingdings" pitchFamily="2" charset="2"/>
              </a:rPr>
              <a:t>Ministère</a:t>
            </a:r>
            <a:r>
              <a:rPr lang="en-US" sz="700" spc="0" dirty="0">
                <a:solidFill>
                  <a:prstClr val="black"/>
                </a:solidFill>
                <a:cs typeface="Arial" panose="020B0604020202020204" pitchFamily="34" charset="0"/>
                <a:sym typeface="Wingdings" pitchFamily="2" charset="2"/>
              </a:rPr>
              <a:t> de </a:t>
            </a:r>
            <a:r>
              <a:rPr lang="en-US" sz="700" spc="0" dirty="0" err="1">
                <a:solidFill>
                  <a:prstClr val="black"/>
                </a:solidFill>
                <a:cs typeface="Arial" panose="020B0604020202020204" pitchFamily="34" charset="0"/>
                <a:sym typeface="Wingdings" pitchFamily="2" charset="2"/>
              </a:rPr>
              <a:t>l’Education</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nationale</a:t>
            </a:r>
            <a:r>
              <a:rPr lang="en-US" sz="700" spc="0" dirty="0">
                <a:solidFill>
                  <a:prstClr val="black"/>
                </a:solidFill>
                <a:cs typeface="Arial" panose="020B0604020202020204" pitchFamily="34" charset="0"/>
                <a:sym typeface="Wingdings" pitchFamily="2" charset="2"/>
              </a:rPr>
              <a:t>, de </a:t>
            </a:r>
            <a:r>
              <a:rPr lang="en-US" sz="700" spc="0" dirty="0" err="1">
                <a:solidFill>
                  <a:prstClr val="black"/>
                </a:solidFill>
                <a:cs typeface="Arial" panose="020B0604020202020204" pitchFamily="34" charset="0"/>
                <a:sym typeface="Wingdings" pitchFamily="2" charset="2"/>
              </a:rPr>
              <a:t>l’enseignement</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supérieur</a:t>
            </a:r>
            <a:r>
              <a:rPr lang="en-US" sz="700" spc="0" dirty="0">
                <a:solidFill>
                  <a:prstClr val="black"/>
                </a:solidFill>
                <a:cs typeface="Arial" panose="020B0604020202020204" pitchFamily="34" charset="0"/>
                <a:sym typeface="Wingdings" pitchFamily="2" charset="2"/>
              </a:rPr>
              <a:t> et de la </a:t>
            </a:r>
            <a:r>
              <a:rPr lang="en-US" sz="700" spc="0" dirty="0" err="1">
                <a:solidFill>
                  <a:prstClr val="black"/>
                </a:solidFill>
                <a:cs typeface="Arial" panose="020B0604020202020204" pitchFamily="34" charset="0"/>
                <a:sym typeface="Wingdings" pitchFamily="2" charset="2"/>
              </a:rPr>
              <a:t>recherche</a:t>
            </a:r>
            <a:r>
              <a:rPr lang="en-US" sz="700" spc="0" dirty="0">
                <a:solidFill>
                  <a:prstClr val="black"/>
                </a:solidFill>
                <a:cs typeface="Arial" panose="020B0604020202020204" pitchFamily="34" charset="0"/>
                <a:sym typeface="Wingdings" pitchFamily="2" charset="2"/>
              </a:rPr>
              <a:t>. </a:t>
            </a:r>
            <a:r>
              <a:rPr lang="en-US" sz="700" i="1" spc="0" dirty="0">
                <a:solidFill>
                  <a:prstClr val="black"/>
                </a:solidFill>
                <a:cs typeface="Arial" panose="020B0604020202020204" pitchFamily="34" charset="0"/>
                <a:sym typeface="Wingdings" pitchFamily="2" charset="2"/>
              </a:rPr>
              <a:t>Cadre de </a:t>
            </a:r>
            <a:r>
              <a:rPr lang="en-US" sz="700" i="1" spc="0" dirty="0" err="1">
                <a:solidFill>
                  <a:prstClr val="black"/>
                </a:solidFill>
                <a:cs typeface="Arial" panose="020B0604020202020204" pitchFamily="34" charset="0"/>
                <a:sym typeface="Wingdings" pitchFamily="2" charset="2"/>
              </a:rPr>
              <a:t>cohérence</a:t>
            </a:r>
            <a:r>
              <a:rPr lang="en-US" sz="700" i="1" spc="0" dirty="0">
                <a:solidFill>
                  <a:prstClr val="black"/>
                </a:solidFill>
                <a:cs typeface="Arial" panose="020B0604020202020204" pitchFamily="34" charset="0"/>
                <a:sym typeface="Wingdings" pitchFamily="2" charset="2"/>
              </a:rPr>
              <a:t> des </a:t>
            </a:r>
            <a:r>
              <a:rPr lang="en-US" sz="700" i="1" spc="0" dirty="0" err="1">
                <a:solidFill>
                  <a:prstClr val="black"/>
                </a:solidFill>
                <a:cs typeface="Arial" panose="020B0604020202020204" pitchFamily="34" charset="0"/>
                <a:sym typeface="Wingdings" pitchFamily="2" charset="2"/>
              </a:rPr>
              <a:t>systèmes</a:t>
            </a:r>
            <a:r>
              <a:rPr lang="en-US" sz="700" i="1" spc="0" dirty="0">
                <a:solidFill>
                  <a:prstClr val="black"/>
                </a:solidFill>
                <a:cs typeface="Arial" panose="020B0604020202020204" pitchFamily="34" charset="0"/>
                <a:sym typeface="Wingdings" pitchFamily="2" charset="2"/>
              </a:rPr>
              <a:t> </a:t>
            </a:r>
            <a:r>
              <a:rPr lang="en-US" sz="700" i="1" spc="0" dirty="0" err="1">
                <a:solidFill>
                  <a:prstClr val="black"/>
                </a:solidFill>
                <a:cs typeface="Arial" panose="020B0604020202020204" pitchFamily="34" charset="0"/>
                <a:sym typeface="Wingdings" pitchFamily="2" charset="2"/>
              </a:rPr>
              <a:t>d’information</a:t>
            </a:r>
            <a:r>
              <a:rPr lang="en-US" sz="700" i="1" spc="0" dirty="0">
                <a:solidFill>
                  <a:prstClr val="black"/>
                </a:solidFill>
                <a:cs typeface="Arial" panose="020B0604020202020204" pitchFamily="34" charset="0"/>
                <a:sym typeface="Wingdings" pitchFamily="2" charset="2"/>
              </a:rPr>
              <a:t> </a:t>
            </a:r>
            <a:r>
              <a:rPr lang="en-US" sz="700" i="1" spc="0" dirty="0" err="1">
                <a:solidFill>
                  <a:prstClr val="black"/>
                </a:solidFill>
                <a:cs typeface="Arial" panose="020B0604020202020204" pitchFamily="34" charset="0"/>
                <a:sym typeface="Wingdings" pitchFamily="2" charset="2"/>
              </a:rPr>
              <a:t>Recherche</a:t>
            </a:r>
            <a:r>
              <a:rPr lang="en-US" sz="700" spc="0" dirty="0">
                <a:solidFill>
                  <a:prstClr val="black"/>
                </a:solidFill>
                <a:cs typeface="Arial" panose="020B0604020202020204" pitchFamily="34" charset="0"/>
                <a:sym typeface="Wingdings" pitchFamily="2" charset="2"/>
              </a:rPr>
              <a:t>. 2016-. [</a:t>
            </a:r>
            <a:r>
              <a:rPr lang="en-US" sz="700" spc="0" dirty="0" err="1">
                <a:solidFill>
                  <a:prstClr val="black"/>
                </a:solidFill>
                <a:cs typeface="Arial" panose="020B0604020202020204" pitchFamily="34" charset="0"/>
                <a:sym typeface="Wingdings" pitchFamily="2" charset="2"/>
              </a:rPr>
              <a:t>en</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ligne</a:t>
            </a:r>
            <a:r>
              <a:rPr lang="en-US" sz="700" spc="0" dirty="0">
                <a:solidFill>
                  <a:prstClr val="black"/>
                </a:solidFill>
                <a:cs typeface="Arial" panose="020B0604020202020204" pitchFamily="34" charset="0"/>
                <a:sym typeface="Wingdings" pitchFamily="2" charset="2"/>
              </a:rPr>
              <a:t>]. </a:t>
            </a:r>
            <a:r>
              <a:rPr lang="en-US" sz="700" spc="0" dirty="0" err="1">
                <a:solidFill>
                  <a:prstClr val="black"/>
                </a:solidFill>
                <a:cs typeface="Arial" panose="020B0604020202020204" pitchFamily="34" charset="0"/>
                <a:sym typeface="Wingdings" pitchFamily="2" charset="2"/>
              </a:rPr>
              <a:t>Disponible</a:t>
            </a:r>
            <a:r>
              <a:rPr lang="en-US" sz="700" spc="0" dirty="0">
                <a:solidFill>
                  <a:prstClr val="black"/>
                </a:solidFill>
                <a:cs typeface="Arial" panose="020B0604020202020204" pitchFamily="34" charset="0"/>
                <a:sym typeface="Wingdings" pitchFamily="2" charset="2"/>
              </a:rPr>
              <a:t> sur : </a:t>
            </a:r>
            <a:r>
              <a:rPr lang="en-US" sz="700" spc="0" dirty="0">
                <a:solidFill>
                  <a:prstClr val="black"/>
                </a:solidFill>
                <a:cs typeface="Arial" panose="020B0604020202020204" pitchFamily="34" charset="0"/>
                <a:sym typeface="Wingdings" pitchFamily="2" charset="2"/>
                <a:hlinkClick r:id="rId11"/>
              </a:rPr>
              <a:t>https://esr-wikis.adc.education.fr/ca2co/index.php/Cadre_de_coherence_Recherche</a:t>
            </a:r>
            <a:r>
              <a:rPr lang="en-US" sz="700" spc="0" dirty="0">
                <a:solidFill>
                  <a:prstClr val="black"/>
                </a:solidFill>
                <a:cs typeface="Arial" panose="020B0604020202020204" pitchFamily="34" charset="0"/>
                <a:sym typeface="Wingdings" pitchFamily="2" charset="2"/>
              </a:rPr>
              <a:t>. </a:t>
            </a:r>
            <a:endParaRPr lang="en-US" sz="700" spc="0" dirty="0" smtClean="0">
              <a:solidFill>
                <a:prstClr val="black"/>
              </a:solidFill>
              <a:cs typeface="Arial" panose="020B0604020202020204" pitchFamily="34" charset="0"/>
              <a:sym typeface="Wingdings" pitchFamily="2" charset="2"/>
            </a:endParaRPr>
          </a:p>
          <a:p>
            <a:pPr marL="182563" indent="-96838">
              <a:lnSpc>
                <a:spcPct val="120000"/>
              </a:lnSpc>
              <a:spcBef>
                <a:spcPts val="300"/>
              </a:spcBef>
            </a:pPr>
            <a:r>
              <a:rPr lang="fr-FR" sz="700" dirty="0" smtClean="0"/>
              <a:t>--. </a:t>
            </a:r>
            <a:r>
              <a:rPr lang="fr-FR" sz="700" i="1" spc="0" dirty="0">
                <a:solidFill>
                  <a:prstClr val="black"/>
                </a:solidFill>
                <a:cs typeface="Arial" panose="020B0604020202020204" pitchFamily="34" charset="0"/>
              </a:rPr>
              <a:t>Plan national pour la science ouverte. </a:t>
            </a:r>
            <a:r>
              <a:rPr lang="fr-FR" sz="700" spc="0" dirty="0">
                <a:solidFill>
                  <a:prstClr val="black"/>
                </a:solidFill>
                <a:cs typeface="Arial" panose="020B0604020202020204" pitchFamily="34" charset="0"/>
              </a:rPr>
              <a:t>04/07/2</a:t>
            </a:r>
            <a:r>
              <a:rPr lang="fr-FR" sz="700" spc="0" dirty="0" smtClean="0">
                <a:solidFill>
                  <a:prstClr val="black"/>
                </a:solidFill>
                <a:cs typeface="Arial" panose="020B0604020202020204" pitchFamily="34" charset="0"/>
              </a:rPr>
              <a:t>018</a:t>
            </a:r>
            <a:r>
              <a:rPr lang="fr-FR" sz="700" spc="0" dirty="0">
                <a:solidFill>
                  <a:prstClr val="black"/>
                </a:solidFill>
                <a:cs typeface="Arial" panose="020B0604020202020204" pitchFamily="34" charset="0"/>
              </a:rPr>
              <a:t>. 12 p. [en ligne]. Disponible sur : </a:t>
            </a:r>
            <a:r>
              <a:rPr lang="fr-FR" sz="700" spc="0" dirty="0">
                <a:solidFill>
                  <a:prstClr val="black"/>
                </a:solidFill>
                <a:cs typeface="Arial" panose="020B0604020202020204" pitchFamily="34" charset="0"/>
                <a:hlinkClick r:id="rId12"/>
              </a:rPr>
              <a:t>http://cache.media.enseignementsup-recherche.gouv.fr/file/Actus/67/2/PLAN_NATIONAL_SCIENCE_OUVERTE_978672.pdf</a:t>
            </a:r>
            <a:r>
              <a:rPr lang="fr-FR" sz="700" spc="0" dirty="0">
                <a:solidFill>
                  <a:prstClr val="black"/>
                </a:solidFill>
                <a:cs typeface="Arial" panose="020B0604020202020204" pitchFamily="34" charset="0"/>
              </a:rPr>
              <a:t>.</a:t>
            </a:r>
          </a:p>
          <a:p>
            <a:pPr marL="182563" indent="-96838">
              <a:lnSpc>
                <a:spcPct val="120000"/>
              </a:lnSpc>
              <a:spcBef>
                <a:spcPts val="300"/>
              </a:spcBef>
            </a:pPr>
            <a:r>
              <a:rPr lang="fr-FR" sz="700" spc="0" dirty="0" smtClean="0"/>
              <a:t>François </a:t>
            </a:r>
            <a:r>
              <a:rPr lang="fr-FR" sz="700" spc="0" dirty="0"/>
              <a:t>Mistral et </a:t>
            </a:r>
            <a:r>
              <a:rPr lang="fr-FR" sz="700" spc="0" dirty="0" err="1"/>
              <a:t>Solenn</a:t>
            </a:r>
            <a:r>
              <a:rPr lang="fr-FR" sz="700" spc="0" dirty="0"/>
              <a:t> </a:t>
            </a:r>
            <a:r>
              <a:rPr lang="fr-FR" sz="700" spc="0" dirty="0" err="1"/>
              <a:t>Bihan</a:t>
            </a:r>
            <a:r>
              <a:rPr lang="fr-FR" sz="700" spc="0" dirty="0"/>
              <a:t>. </a:t>
            </a:r>
            <a:r>
              <a:rPr lang="fr-FR" sz="700" i="1" spc="0" dirty="0"/>
              <a:t>Workflow SAMPRA : identification IdRef</a:t>
            </a:r>
            <a:r>
              <a:rPr lang="fr-FR" sz="700" spc="0" dirty="0"/>
              <a:t>. 01/02/2016. [en ligne]. Disponible sur : </a:t>
            </a:r>
            <a:r>
              <a:rPr lang="fr-FR" sz="700" spc="0" dirty="0">
                <a:hlinkClick r:id="rId13"/>
              </a:rPr>
              <a:t>http://www.couperin.org/images/stories/AO/Workflow_SAMPRA_IdRef.pdf</a:t>
            </a:r>
            <a:r>
              <a:rPr lang="fr-FR" sz="700" spc="0" dirty="0"/>
              <a:t>. </a:t>
            </a:r>
          </a:p>
          <a:p>
            <a:pPr marL="182563" indent="-96838">
              <a:lnSpc>
                <a:spcPct val="120000"/>
              </a:lnSpc>
              <a:spcBef>
                <a:spcPts val="300"/>
              </a:spcBef>
            </a:pPr>
            <a:r>
              <a:rPr lang="fr-FR" sz="700" spc="0" dirty="0" smtClean="0">
                <a:solidFill>
                  <a:prstClr val="black"/>
                </a:solidFill>
                <a:cs typeface="Arial" panose="020B0604020202020204" pitchFamily="34" charset="0"/>
                <a:sym typeface="Wingdings" pitchFamily="2" charset="2"/>
              </a:rPr>
              <a:t>Jérôme </a:t>
            </a:r>
            <a:r>
              <a:rPr lang="fr-FR" sz="700" spc="0" dirty="0" err="1">
                <a:solidFill>
                  <a:prstClr val="black"/>
                </a:solidFill>
                <a:cs typeface="Arial" panose="020B0604020202020204" pitchFamily="34" charset="0"/>
                <a:sym typeface="Wingdings" pitchFamily="2" charset="2"/>
              </a:rPr>
              <a:t>Poumeyrol</a:t>
            </a:r>
            <a:r>
              <a:rPr lang="fr-FR" sz="700" spc="0" dirty="0">
                <a:solidFill>
                  <a:prstClr val="black"/>
                </a:solidFill>
                <a:cs typeface="Arial" panose="020B0604020202020204" pitchFamily="34" charset="0"/>
                <a:sym typeface="Wingdings" pitchFamily="2" charset="2"/>
              </a:rPr>
              <a:t>. </a:t>
            </a:r>
            <a:r>
              <a:rPr lang="fr-FR" sz="700" i="1" spc="0" dirty="0">
                <a:solidFill>
                  <a:prstClr val="black"/>
                </a:solidFill>
                <a:cs typeface="Arial" panose="020B0604020202020204" pitchFamily="34" charset="0"/>
                <a:sym typeface="Wingdings" pitchFamily="2" charset="2"/>
              </a:rPr>
              <a:t>Signature normalisée des publications. De Bordeaux Segalen à l’université de Bordeaux, retour d’expérience.</a:t>
            </a:r>
            <a:r>
              <a:rPr lang="fr-FR" sz="700" spc="0" dirty="0">
                <a:solidFill>
                  <a:prstClr val="black"/>
                </a:solidFill>
                <a:cs typeface="Arial" panose="020B0604020202020204" pitchFamily="34" charset="0"/>
                <a:sym typeface="Wingdings" pitchFamily="2" charset="2"/>
              </a:rPr>
              <a:t> Journée d’étude </a:t>
            </a:r>
            <a:r>
              <a:rPr lang="fr-FR" sz="700" i="1" spc="0" dirty="0">
                <a:solidFill>
                  <a:prstClr val="black"/>
                </a:solidFill>
                <a:cs typeface="Arial" panose="020B0604020202020204" pitchFamily="34" charset="0"/>
                <a:sym typeface="Wingdings" pitchFamily="2" charset="2"/>
              </a:rPr>
              <a:t>Mesurer et valoriser : journée d’étude sur la bibliométrie et la visibilité des publications</a:t>
            </a:r>
            <a:r>
              <a:rPr lang="fr-FR" sz="700" spc="0" dirty="0">
                <a:solidFill>
                  <a:prstClr val="black"/>
                </a:solidFill>
                <a:cs typeface="Arial" panose="020B0604020202020204" pitchFamily="34" charset="0"/>
                <a:sym typeface="Wingdings" pitchFamily="2" charset="2"/>
              </a:rPr>
              <a:t>. 13/11/2014. 55 p. [en ligne]. Disponible sur : </a:t>
            </a:r>
            <a:r>
              <a:rPr lang="fr-FR" sz="700" spc="0" dirty="0">
                <a:solidFill>
                  <a:prstClr val="black"/>
                </a:solidFill>
                <a:cs typeface="Arial" panose="020B0604020202020204" pitchFamily="34" charset="0"/>
                <a:sym typeface="Wingdings" pitchFamily="2" charset="2"/>
                <a:hlinkClick r:id="rId14"/>
              </a:rPr>
              <a:t>http://weburfist.univ-bordeaux.fr/wp-content/uploads/2014/09/POUMEYROL_Limoges_13_11_2014.pdf</a:t>
            </a:r>
            <a:r>
              <a:rPr lang="fr-FR" sz="700" spc="0" dirty="0">
                <a:solidFill>
                  <a:prstClr val="black"/>
                </a:solidFill>
                <a:cs typeface="Arial" panose="020B0604020202020204" pitchFamily="34" charset="0"/>
                <a:sym typeface="Wingdings" pitchFamily="2" charset="2"/>
              </a:rPr>
              <a:t>.</a:t>
            </a:r>
            <a:endParaRPr lang="fr-FR" sz="700" spc="0" dirty="0"/>
          </a:p>
          <a:p>
            <a:pPr marL="182563" indent="-96838">
              <a:lnSpc>
                <a:spcPct val="120000"/>
              </a:lnSpc>
              <a:spcBef>
                <a:spcPts val="300"/>
              </a:spcBef>
            </a:pPr>
            <a:r>
              <a:rPr lang="fr-FR" sz="700" spc="0" dirty="0"/>
              <a:t>Service Q/R en IST. INRA. </a:t>
            </a:r>
            <a:r>
              <a:rPr lang="fr-FR" sz="700" i="1" spc="0" dirty="0"/>
              <a:t>Recommandations INRA à propos de l’identifiant ORCID.</a:t>
            </a:r>
            <a:r>
              <a:rPr lang="fr-FR" sz="700" spc="0" dirty="0"/>
              <a:t> 16/09/2016. [en ligne]. Disponible sur : </a:t>
            </a:r>
            <a:r>
              <a:rPr lang="fr-FR" sz="700" spc="0" dirty="0">
                <a:hlinkClick r:id="rId15"/>
              </a:rPr>
              <a:t>http://ist.blogs.inra.fr/questionreponses/2016/09/16/recommandations-inra-a-propos-de-lidentifiant-orcid</a:t>
            </a:r>
            <a:r>
              <a:rPr lang="fr-FR" sz="700" spc="0" dirty="0" smtClean="0">
                <a:hlinkClick r:id="rId15"/>
              </a:rPr>
              <a:t>/</a:t>
            </a:r>
            <a:r>
              <a:rPr lang="fr-FR" sz="700" spc="0" dirty="0" smtClean="0"/>
              <a:t>.</a:t>
            </a:r>
          </a:p>
          <a:p>
            <a:pPr marL="182563" indent="-96838">
              <a:lnSpc>
                <a:spcPct val="120000"/>
              </a:lnSpc>
              <a:spcBef>
                <a:spcPts val="300"/>
              </a:spcBef>
            </a:pPr>
            <a:endParaRPr lang="fr-FR" sz="1000" spc="0" dirty="0"/>
          </a:p>
          <a:p>
            <a:pPr marL="182563" indent="-96838">
              <a:lnSpc>
                <a:spcPct val="120000"/>
              </a:lnSpc>
              <a:spcBef>
                <a:spcPts val="300"/>
              </a:spcBef>
            </a:pPr>
            <a:endParaRPr lang="fr-FR" sz="1000" spc="0" dirty="0" smtClean="0">
              <a:solidFill>
                <a:prstClr val="black"/>
              </a:solidFill>
              <a:cs typeface="Arial" panose="020B0604020202020204" pitchFamily="34" charset="0"/>
              <a:sym typeface="Wingdings" pitchFamily="2" charset="2"/>
            </a:endParaRPr>
          </a:p>
          <a:p>
            <a:pPr marL="182563" indent="-96838">
              <a:lnSpc>
                <a:spcPct val="100000"/>
              </a:lnSpc>
              <a:spcBef>
                <a:spcPts val="300"/>
              </a:spcBef>
            </a:pPr>
            <a:endParaRPr lang="fr-FR" sz="1000" spc="0" dirty="0" smtClean="0"/>
          </a:p>
          <a:p>
            <a:pPr marL="182563" indent="-96838">
              <a:lnSpc>
                <a:spcPct val="100000"/>
              </a:lnSpc>
              <a:spcBef>
                <a:spcPts val="300"/>
              </a:spcBef>
            </a:pPr>
            <a:endParaRPr lang="fr-FR" sz="1000" spc="0" dirty="0"/>
          </a:p>
        </p:txBody>
      </p:sp>
      <p:sp>
        <p:nvSpPr>
          <p:cNvPr id="3" name="Titre 2"/>
          <p:cNvSpPr>
            <a:spLocks noGrp="1"/>
          </p:cNvSpPr>
          <p:nvPr>
            <p:ph type="title"/>
          </p:nvPr>
        </p:nvSpPr>
        <p:spPr/>
        <p:txBody>
          <a:bodyPr/>
          <a:lstStyle/>
          <a:p>
            <a:r>
              <a:rPr lang="fr-FR" dirty="0"/>
              <a:t>Identifiants et institutions</a:t>
            </a:r>
            <a:endParaRPr lang="fr-FR" sz="1600" dirty="0"/>
          </a:p>
        </p:txBody>
      </p:sp>
      <p:sp>
        <p:nvSpPr>
          <p:cNvPr id="4" name="Étoile à 5 branches 3"/>
          <p:cNvSpPr/>
          <p:nvPr/>
        </p:nvSpPr>
        <p:spPr>
          <a:xfrm>
            <a:off x="352877" y="2860297"/>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8222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Les identifiants : situation en France</a:t>
            </a:r>
            <a:endParaRPr lang="fr-FR" dirty="0"/>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88348" y="1163638"/>
            <a:ext cx="4425476" cy="4457700"/>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779003" y="2657531"/>
            <a:ext cx="4994883" cy="3847207"/>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sz="1500" dirty="0"/>
              <a:t>« </a:t>
            </a:r>
            <a:r>
              <a:rPr lang="fr-FR" sz="1500" dirty="0" smtClean="0"/>
              <a:t>Pour </a:t>
            </a:r>
            <a:r>
              <a:rPr lang="fr-FR" sz="1500" dirty="0"/>
              <a:t>répondre aux objectifs de la science ouverte, il est nécessaire de s’assurer que ces identifiants s’appuient sur une architecture ouverte, documentée, libre et qu’ils sont portés par et pour les communautés scientifiques.</a:t>
            </a:r>
          </a:p>
          <a:p>
            <a:pPr>
              <a:spcBef>
                <a:spcPts val="600"/>
              </a:spcBef>
            </a:pPr>
            <a:r>
              <a:rPr lang="fr-FR" sz="1500" dirty="0"/>
              <a:t>La présente note d’orientation a pour but de </a:t>
            </a:r>
            <a:r>
              <a:rPr lang="fr-FR" sz="1500" dirty="0">
                <a:solidFill>
                  <a:srgbClr val="D21D59"/>
                </a:solidFill>
              </a:rPr>
              <a:t>proposer une action concertée à l’échelon national </a:t>
            </a:r>
            <a:r>
              <a:rPr lang="fr-FR" sz="1500" dirty="0"/>
              <a:t>destinée à améliorer la structuration des identifiants les plus utiles, à accélérer leur adoption par les communautés, et à les rendre plus libres et pérennes afin de rendre l’accès à l’information scientifique plus aisé pour tous les chercheurs et les citoyens</a:t>
            </a:r>
            <a:r>
              <a:rPr lang="fr-FR" sz="1500" dirty="0" smtClean="0"/>
              <a:t>. »</a:t>
            </a:r>
          </a:p>
          <a:p>
            <a:pPr algn="r">
              <a:spcBef>
                <a:spcPts val="600"/>
              </a:spcBef>
            </a:pPr>
            <a:r>
              <a:rPr lang="fr-FR" sz="900" i="1" dirty="0" smtClean="0">
                <a:hlinkClick r:id="rId4"/>
              </a:rPr>
              <a:t>Note d’orientation</a:t>
            </a:r>
            <a:r>
              <a:rPr lang="fr-FR" sz="900" dirty="0" smtClean="0">
                <a:hlinkClick r:id="rId4"/>
              </a:rPr>
              <a:t>, 06/2019</a:t>
            </a:r>
            <a:endParaRPr lang="fr-FR" sz="900" i="1" dirty="0"/>
          </a:p>
        </p:txBody>
      </p:sp>
      <p:sp>
        <p:nvSpPr>
          <p:cNvPr id="6" name="Rectangle 5"/>
          <p:cNvSpPr/>
          <p:nvPr/>
        </p:nvSpPr>
        <p:spPr>
          <a:xfrm>
            <a:off x="303469" y="5621338"/>
            <a:ext cx="482076" cy="215444"/>
          </a:xfrm>
          <a:prstGeom prst="rect">
            <a:avLst/>
          </a:prstGeom>
        </p:spPr>
        <p:txBody>
          <a:bodyPr wrap="square">
            <a:spAutoFit/>
          </a:bodyPr>
          <a:lstStyle/>
          <a:p>
            <a:r>
              <a:rPr lang="fr-FR" sz="800" dirty="0" smtClean="0">
                <a:hlinkClick r:id="rId5"/>
              </a:rPr>
              <a:t>lien</a:t>
            </a:r>
            <a:endParaRPr lang="fr-FR" sz="800" dirty="0"/>
          </a:p>
        </p:txBody>
      </p:sp>
    </p:spTree>
    <p:extLst>
      <p:ext uri="{BB962C8B-B14F-4D97-AF65-F5344CB8AC3E}">
        <p14:creationId xmlns:p14="http://schemas.microsoft.com/office/powerpoint/2010/main" val="38188441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54916"/>
          </a:xfrm>
        </p:spPr>
        <p:txBody>
          <a:bodyPr>
            <a:normAutofit lnSpcReduction="10000"/>
          </a:bodyPr>
          <a:lstStyle/>
          <a:p>
            <a:pPr>
              <a:lnSpc>
                <a:spcPct val="100000"/>
              </a:lnSpc>
            </a:pPr>
            <a:r>
              <a:rPr lang="fr-FR" sz="1100" b="1" spc="0" dirty="0" smtClean="0">
                <a:solidFill>
                  <a:srgbClr val="7030A0"/>
                </a:solidFill>
              </a:rPr>
              <a:t>tutoriels, présentations et supports de formation</a:t>
            </a:r>
            <a:endParaRPr lang="fr-FR" sz="1100" b="1" spc="0" dirty="0">
              <a:solidFill>
                <a:srgbClr val="7030A0"/>
              </a:solidFill>
            </a:endParaRPr>
          </a:p>
          <a:p>
            <a:pPr marL="182563" indent="-96838">
              <a:lnSpc>
                <a:spcPct val="120000"/>
              </a:lnSpc>
              <a:spcBef>
                <a:spcPts val="300"/>
              </a:spcBef>
            </a:pPr>
            <a:r>
              <a:rPr lang="fr-FR" sz="700" spc="0" dirty="0" smtClean="0"/>
              <a:t>Elisabeth Ambert et Emilie Brunet. </a:t>
            </a:r>
            <a:r>
              <a:rPr lang="fr-FR" sz="700" i="1" spc="0" dirty="0" smtClean="0"/>
              <a:t>Maîtriser son identité de chercheur. Les identifiants auteurs, pourquoi, comment ?</a:t>
            </a:r>
            <a:r>
              <a:rPr lang="fr-FR" sz="700" spc="0" dirty="0" smtClean="0"/>
              <a:t> 12/04/2018. 31 p. [en ligne]. Disponible sur </a:t>
            </a:r>
            <a:r>
              <a:rPr lang="fr-FR" sz="700" spc="0" dirty="0"/>
              <a:t>: </a:t>
            </a:r>
            <a:r>
              <a:rPr lang="fr-FR" sz="700" spc="0" dirty="0">
                <a:hlinkClick r:id="rId3"/>
              </a:rPr>
              <a:t>https://</a:t>
            </a:r>
            <a:r>
              <a:rPr lang="fr-FR" sz="700" spc="0" dirty="0" smtClean="0">
                <a:hlinkClick r:id="rId3"/>
              </a:rPr>
              <a:t>fr.slideshare.net/IST_IRD/identifiants-chercheurs-12-avril-2018-jeudist-ird</a:t>
            </a:r>
            <a:r>
              <a:rPr lang="fr-FR" sz="700" spc="0" dirty="0" smtClean="0"/>
              <a:t>. </a:t>
            </a:r>
          </a:p>
          <a:p>
            <a:pPr marL="182563" indent="-96838">
              <a:lnSpc>
                <a:spcPct val="120000"/>
              </a:lnSpc>
              <a:spcBef>
                <a:spcPts val="300"/>
              </a:spcBef>
            </a:pPr>
            <a:r>
              <a:rPr lang="fr-FR" sz="700" spc="0" dirty="0" smtClean="0"/>
              <a:t>Damien </a:t>
            </a:r>
            <a:r>
              <a:rPr lang="fr-FR" sz="700" spc="0" dirty="0" err="1"/>
              <a:t>Belvèze</a:t>
            </a:r>
            <a:r>
              <a:rPr lang="fr-FR" sz="700" spc="0" dirty="0"/>
              <a:t> et Emilie Marie. « L'identité numérique du chercheur: Identifiants numériques du chercheur ». </a:t>
            </a:r>
            <a:r>
              <a:rPr lang="fr-FR" sz="700" i="1" spc="0" dirty="0" err="1"/>
              <a:t>Form@doct</a:t>
            </a:r>
            <a:r>
              <a:rPr lang="fr-FR" sz="700" spc="0" dirty="0"/>
              <a:t>.  </a:t>
            </a:r>
            <a:r>
              <a:rPr lang="fr-FR" sz="700" spc="0" dirty="0" err="1" smtClean="0"/>
              <a:t>LibGuide</a:t>
            </a:r>
            <a:r>
              <a:rPr lang="fr-FR" sz="700" spc="0" dirty="0" smtClean="0"/>
              <a:t>. 26/04/2017. [en ligne]. Disponible </a:t>
            </a:r>
            <a:r>
              <a:rPr lang="fr-FR" sz="700" spc="0" dirty="0"/>
              <a:t>sur : </a:t>
            </a:r>
            <a:r>
              <a:rPr lang="fr-FR" sz="700" spc="0" dirty="0">
                <a:hlinkClick r:id="rId4"/>
              </a:rPr>
              <a:t>http://</a:t>
            </a:r>
            <a:r>
              <a:rPr lang="fr-FR" sz="700" spc="0" dirty="0" smtClean="0">
                <a:hlinkClick r:id="rId4"/>
              </a:rPr>
              <a:t>guides-formadoct.u-bretagneloire.fr/identite_numerique/identifiant</a:t>
            </a:r>
            <a:r>
              <a:rPr lang="fr-FR" sz="700" spc="0" dirty="0" smtClean="0"/>
              <a:t>.</a:t>
            </a:r>
          </a:p>
          <a:p>
            <a:pPr marL="182563" indent="-96838">
              <a:lnSpc>
                <a:spcPct val="120000"/>
              </a:lnSpc>
              <a:spcBef>
                <a:spcPts val="300"/>
              </a:spcBef>
            </a:pPr>
            <a:r>
              <a:rPr lang="fr-FR" sz="700" spc="0" dirty="0"/>
              <a:t>Bibliothèques universitaires / BU de Paris-Sud. </a:t>
            </a:r>
            <a:r>
              <a:rPr lang="fr-FR" sz="700" i="1" spc="0" dirty="0"/>
              <a:t>[Recherche] Les identifiants chercheurs</a:t>
            </a:r>
            <a:r>
              <a:rPr lang="fr-FR" sz="700" spc="0" dirty="0"/>
              <a:t>. Vidéo, 4’22. 09/2019. [en ligne]. Disponible sur : : https://www.youtube.com/watch?v=TcqFBtStGPc.</a:t>
            </a:r>
            <a:endParaRPr lang="fr-FR" sz="700" spc="0" dirty="0" smtClean="0"/>
          </a:p>
          <a:p>
            <a:pPr marL="182563" indent="-96838">
              <a:lnSpc>
                <a:spcPct val="120000"/>
              </a:lnSpc>
              <a:spcBef>
                <a:spcPts val="300"/>
              </a:spcBef>
            </a:pPr>
            <a:r>
              <a:rPr lang="fr-FR" sz="700" spc="0" dirty="0" smtClean="0"/>
              <a:t>Marie-Claude </a:t>
            </a:r>
            <a:r>
              <a:rPr lang="fr-FR" sz="700" spc="0" dirty="0" err="1" smtClean="0"/>
              <a:t>Deboin</a:t>
            </a:r>
            <a:r>
              <a:rPr lang="fr-FR" sz="700" spc="0" dirty="0" smtClean="0"/>
              <a:t>. </a:t>
            </a:r>
            <a:r>
              <a:rPr lang="fr-FR" sz="700" i="1" spc="0" dirty="0" smtClean="0"/>
              <a:t>Créer un identifiant chercheur ORCID ID </a:t>
            </a:r>
            <a:r>
              <a:rPr lang="fr-FR" sz="700" spc="0" dirty="0" smtClean="0"/>
              <a:t>. 11/2015. 4 p. [en ligne]. Disponible sur : </a:t>
            </a:r>
            <a:r>
              <a:rPr lang="fr-FR" sz="700" dirty="0" smtClean="0">
                <a:hlinkClick r:id="rId5" tooltip="Lien vers http://url.cirad.fr/ist/orcid-id"/>
              </a:rPr>
              <a:t>http://url.cirad.fr/ist/orcid-id</a:t>
            </a:r>
            <a:r>
              <a:rPr lang="fr-FR" sz="700" dirty="0" smtClean="0"/>
              <a:t>. </a:t>
            </a:r>
            <a:endParaRPr lang="fr-FR" sz="700" spc="0" dirty="0" smtClean="0"/>
          </a:p>
          <a:p>
            <a:pPr marL="182563" indent="-96838">
              <a:lnSpc>
                <a:spcPct val="120000"/>
              </a:lnSpc>
              <a:spcBef>
                <a:spcPts val="300"/>
              </a:spcBef>
            </a:pPr>
            <a:r>
              <a:rPr lang="fr-FR" sz="700" spc="0" dirty="0" smtClean="0"/>
              <a:t>__</a:t>
            </a:r>
            <a:r>
              <a:rPr lang="fr-FR" sz="700" i="1" spc="0" dirty="0" smtClean="0"/>
              <a:t>. 10 bonnes raisons de créer son identifiant chercheur ORCID ID. </a:t>
            </a:r>
            <a:r>
              <a:rPr lang="fr-FR" sz="700" spc="0" dirty="0" smtClean="0"/>
              <a:t> 11/2015.  2 p.  [en ligne]. Disponible sur : </a:t>
            </a:r>
            <a:r>
              <a:rPr lang="fr-FR" sz="700" spc="0" dirty="0" smtClean="0">
                <a:hlinkClick r:id="rId6"/>
              </a:rPr>
              <a:t>http://coop-ist.cirad.fr/actualites/10-bonnes-raisons-de-creer-son-identifiant-chercheur-orcid-id</a:t>
            </a:r>
            <a:r>
              <a:rPr lang="fr-FR" sz="700" spc="0" dirty="0" smtClean="0"/>
              <a:t>. </a:t>
            </a:r>
          </a:p>
          <a:p>
            <a:pPr marL="182563" indent="-96838">
              <a:lnSpc>
                <a:spcPct val="120000"/>
              </a:lnSpc>
              <a:spcBef>
                <a:spcPts val="300"/>
              </a:spcBef>
            </a:pPr>
            <a:r>
              <a:rPr lang="fr-FR" sz="700" spc="0" dirty="0" smtClean="0"/>
              <a:t>__. </a:t>
            </a:r>
            <a:r>
              <a:rPr lang="fr-FR" sz="700" i="1" spc="0" dirty="0" smtClean="0"/>
              <a:t>Utiliser un identifiant chercheur pour gérer ses publications en 12 points</a:t>
            </a:r>
            <a:r>
              <a:rPr lang="fr-FR" sz="700" spc="0" dirty="0" smtClean="0"/>
              <a:t>. 2/2015.  8 p. [en ligne]. Disponible sur : </a:t>
            </a:r>
            <a:r>
              <a:rPr lang="fr-FR" sz="700" dirty="0" smtClean="0">
                <a:hlinkClick r:id="rId7" tooltip="Lien vers http://url.cirad.fr/ist/mesurer-impact-publications-auteur"/>
              </a:rPr>
              <a:t>http://url.cirad.fr/ist/identifiant-chercheur</a:t>
            </a:r>
            <a:r>
              <a:rPr lang="fr-FR" sz="700" dirty="0" smtClean="0"/>
              <a:t>.</a:t>
            </a:r>
          </a:p>
          <a:p>
            <a:pPr marL="182563" indent="-96838">
              <a:lnSpc>
                <a:spcPct val="120000"/>
              </a:lnSpc>
              <a:spcBef>
                <a:spcPts val="300"/>
              </a:spcBef>
            </a:pPr>
            <a:r>
              <a:rPr lang="fr-FR" sz="700" spc="0" dirty="0" smtClean="0"/>
              <a:t>Ecole des Ponts </a:t>
            </a:r>
            <a:r>
              <a:rPr lang="fr-FR" sz="700" spc="0" dirty="0" err="1" smtClean="0"/>
              <a:t>ParisTech</a:t>
            </a:r>
            <a:r>
              <a:rPr lang="fr-FR" sz="700" spc="0" dirty="0" smtClean="0"/>
              <a:t>. </a:t>
            </a:r>
            <a:r>
              <a:rPr lang="fr-FR" sz="700" i="1" spc="0" dirty="0" smtClean="0"/>
              <a:t>Identifiants chercheurs</a:t>
            </a:r>
            <a:r>
              <a:rPr lang="fr-FR" sz="700" spc="0" dirty="0" smtClean="0"/>
              <a:t>. </a:t>
            </a:r>
            <a:r>
              <a:rPr lang="fr-FR" sz="700" spc="0" dirty="0"/>
              <a:t>2016. [en ligne]. Disponible sur : </a:t>
            </a:r>
            <a:r>
              <a:rPr lang="fr-FR" sz="700" spc="0" dirty="0">
                <a:hlinkClick r:id="rId8"/>
              </a:rPr>
              <a:t>http://</a:t>
            </a:r>
            <a:r>
              <a:rPr lang="fr-FR" sz="700" spc="0" dirty="0" smtClean="0">
                <a:hlinkClick r:id="rId8"/>
              </a:rPr>
              <a:t>espacechercheurs.enpc.fr/fr/identifiants-chercheurs</a:t>
            </a:r>
            <a:r>
              <a:rPr lang="fr-FR" sz="700" spc="0" dirty="0" smtClean="0"/>
              <a:t>.</a:t>
            </a:r>
          </a:p>
          <a:p>
            <a:pPr marL="182563" indent="-96838">
              <a:lnSpc>
                <a:spcPct val="120000"/>
              </a:lnSpc>
              <a:spcBef>
                <a:spcPts val="300"/>
              </a:spcBef>
            </a:pPr>
            <a:r>
              <a:rPr lang="fr-FR" sz="700" spc="0" dirty="0" smtClean="0"/>
              <a:t>INIST-CNRS. </a:t>
            </a:r>
            <a:r>
              <a:rPr lang="fr-FR" sz="700" i="1" spc="0" dirty="0" smtClean="0"/>
              <a:t>Identifiants pérennes : un aperçu. </a:t>
            </a:r>
            <a:r>
              <a:rPr lang="fr-FR" sz="700" spc="0" dirty="0" smtClean="0"/>
              <a:t> 2018. </a:t>
            </a:r>
            <a:r>
              <a:rPr lang="fr-FR" sz="700" spc="0" dirty="0"/>
              <a:t>8 min. [</a:t>
            </a:r>
            <a:r>
              <a:rPr lang="fr-FR" sz="700" spc="0" dirty="0" smtClean="0"/>
              <a:t>en ligne]. Disponible sur : </a:t>
            </a:r>
            <a:r>
              <a:rPr lang="fr-FR" sz="700" spc="0" dirty="0" smtClean="0">
                <a:hlinkClick r:id="rId9"/>
              </a:rPr>
              <a:t>http</a:t>
            </a:r>
            <a:r>
              <a:rPr lang="fr-FR" sz="700" spc="0" dirty="0">
                <a:hlinkClick r:id="rId9"/>
              </a:rPr>
              <a:t>://doranum.fr/les-identifiants-perennes-un-apercu-pid</a:t>
            </a:r>
            <a:r>
              <a:rPr lang="fr-FR" sz="700" spc="0" dirty="0" smtClean="0">
                <a:hlinkClick r:id="rId9"/>
              </a:rPr>
              <a:t>/</a:t>
            </a:r>
            <a:r>
              <a:rPr lang="fr-FR" sz="700" spc="0" dirty="0" smtClean="0"/>
              <a:t>.</a:t>
            </a:r>
          </a:p>
          <a:p>
            <a:pPr marL="182563" indent="-96838">
              <a:lnSpc>
                <a:spcPct val="120000"/>
              </a:lnSpc>
              <a:spcBef>
                <a:spcPts val="300"/>
              </a:spcBef>
            </a:pPr>
            <a:r>
              <a:rPr lang="fr-FR" sz="700" spc="0" dirty="0"/>
              <a:t>Alain Marois. </a:t>
            </a:r>
            <a:r>
              <a:rPr lang="fr-FR" sz="700" i="1" spc="0" dirty="0"/>
              <a:t>ORCID pour l'identité numérique du </a:t>
            </a:r>
            <a:r>
              <a:rPr lang="fr-FR" sz="700" i="1" spc="0" dirty="0" smtClean="0"/>
              <a:t>chercheur</a:t>
            </a:r>
            <a:r>
              <a:rPr lang="fr-FR" sz="700" spc="0" dirty="0" smtClean="0"/>
              <a:t>. 06/11/2018. 15 p. [en ligne]. Disponible sur </a:t>
            </a:r>
            <a:r>
              <a:rPr lang="fr-FR" sz="700" spc="0" dirty="0"/>
              <a:t>: </a:t>
            </a:r>
            <a:r>
              <a:rPr lang="fr-FR" sz="700" spc="0" dirty="0">
                <a:hlinkClick r:id="rId10"/>
              </a:rPr>
              <a:t>https://</a:t>
            </a:r>
            <a:r>
              <a:rPr lang="fr-FR" sz="700" spc="0" dirty="0" smtClean="0">
                <a:hlinkClick r:id="rId10"/>
              </a:rPr>
              <a:t>www.slideshare.net/amarois/orcid-pour-lidentit-numrique-du-chercheur</a:t>
            </a:r>
            <a:r>
              <a:rPr lang="fr-FR" sz="700" spc="0" dirty="0" smtClean="0"/>
              <a:t>. </a:t>
            </a:r>
            <a:endParaRPr lang="fr-FR" sz="700" spc="0" dirty="0"/>
          </a:p>
          <a:p>
            <a:pPr marL="182563" indent="-96838">
              <a:lnSpc>
                <a:spcPct val="120000"/>
              </a:lnSpc>
              <a:spcBef>
                <a:spcPts val="300"/>
              </a:spcBef>
            </a:pPr>
            <a:r>
              <a:rPr lang="fr-FR" sz="700" i="1" spc="0" dirty="0" smtClean="0"/>
              <a:t>Open access </a:t>
            </a:r>
            <a:r>
              <a:rPr lang="fr-FR" sz="700" spc="0" dirty="0" smtClean="0"/>
              <a:t>Languedoc Roussillon. Fiches pratiques. [en ligne]. </a:t>
            </a:r>
            <a:r>
              <a:rPr lang="fr-FR" sz="700" spc="0" dirty="0"/>
              <a:t>Disponible sur : </a:t>
            </a:r>
            <a:r>
              <a:rPr lang="fr-FR" sz="700" spc="0" dirty="0">
                <a:hlinkClick r:id="rId11"/>
              </a:rPr>
              <a:t>https://</a:t>
            </a:r>
            <a:r>
              <a:rPr lang="fr-FR" sz="700" spc="0" dirty="0" smtClean="0">
                <a:hlinkClick r:id="rId11"/>
              </a:rPr>
              <a:t>www.open-access.fr/ressources/fichespratiques</a:t>
            </a:r>
            <a:r>
              <a:rPr lang="fr-FR" sz="700" spc="0" dirty="0" smtClean="0"/>
              <a:t>.</a:t>
            </a:r>
          </a:p>
          <a:p>
            <a:pPr marL="182563" indent="-96838">
              <a:lnSpc>
                <a:spcPct val="120000"/>
              </a:lnSpc>
              <a:spcBef>
                <a:spcPts val="300"/>
              </a:spcBef>
            </a:pPr>
            <a:r>
              <a:rPr lang="fr-FR" sz="700" spc="0" dirty="0" smtClean="0"/>
              <a:t>Service de la recherche, de la valorisation et de l’information scientifique. Université Lille 2. </a:t>
            </a:r>
            <a:r>
              <a:rPr lang="fr-FR" sz="700" i="1" spc="0" dirty="0" smtClean="0"/>
              <a:t>ORCID / ResearcherID : petit mode d’emploi... </a:t>
            </a:r>
            <a:r>
              <a:rPr lang="fr-FR" sz="700" spc="0" dirty="0" smtClean="0"/>
              <a:t>2 p. [en ligne]. Disponible sur : </a:t>
            </a:r>
            <a:r>
              <a:rPr lang="fr-FR" sz="700" spc="0" dirty="0" smtClean="0">
                <a:hlinkClick r:id="rId12"/>
              </a:rPr>
              <a:t>http://recherche.univ-lille2.fr/fileadmin/user_upload/SAMPRA/Tutoriel_RID-ORCID.pdf</a:t>
            </a:r>
            <a:r>
              <a:rPr lang="fr-FR" sz="700" spc="0" dirty="0" smtClean="0"/>
              <a:t>.  </a:t>
            </a:r>
          </a:p>
          <a:p>
            <a:pPr marL="182563" indent="-96838">
              <a:lnSpc>
                <a:spcPct val="120000"/>
              </a:lnSpc>
              <a:spcBef>
                <a:spcPts val="300"/>
              </a:spcBef>
            </a:pPr>
            <a:r>
              <a:rPr lang="fr-FR" sz="700" spc="0" dirty="0"/>
              <a:t>Université de Lille 2. Synthèse des principaux identifiants. 1 p. [en ligne]. Disponible sur : </a:t>
            </a:r>
            <a:r>
              <a:rPr lang="fr-FR" sz="700" spc="0" dirty="0">
                <a:hlinkClick r:id="rId13"/>
              </a:rPr>
              <a:t>http://moodle.univ-lille2.fr/pluginfile.php/167605/mod_resource/content/3/Synthese_identifiants.pdf</a:t>
            </a:r>
            <a:r>
              <a:rPr lang="fr-FR" sz="700" spc="0" dirty="0" smtClean="0"/>
              <a:t>. </a:t>
            </a:r>
          </a:p>
          <a:p>
            <a:pPr marL="182563" indent="-96838">
              <a:lnSpc>
                <a:spcPct val="120000"/>
              </a:lnSpc>
              <a:spcBef>
                <a:spcPts val="300"/>
              </a:spcBef>
            </a:pPr>
            <a:r>
              <a:rPr lang="fr-FR" sz="700" spc="0" dirty="0" smtClean="0"/>
              <a:t>Université de Lille 3. </a:t>
            </a:r>
            <a:r>
              <a:rPr lang="fr-FR" sz="700" i="1" spc="0" dirty="0" smtClean="0"/>
              <a:t>Créer son identifiant auteur dans HAL (IdHAL)</a:t>
            </a:r>
            <a:r>
              <a:rPr lang="fr-FR" sz="700" spc="0" dirty="0" smtClean="0"/>
              <a:t>. 4/2016. 12 p. [en ligne]. Disponible sur : </a:t>
            </a:r>
            <a:r>
              <a:rPr lang="fr-FR" sz="700" spc="0" dirty="0" smtClean="0">
                <a:hlinkClick r:id="rId14"/>
              </a:rPr>
              <a:t>http://hal.univ-lille3.fr/public/Tutoriel_creer_son_idHAL.pdf</a:t>
            </a:r>
            <a:r>
              <a:rPr lang="fr-FR" sz="700" spc="0" dirty="0" smtClean="0"/>
              <a:t>.</a:t>
            </a:r>
          </a:p>
          <a:p>
            <a:pPr marL="182563" indent="-96838">
              <a:lnSpc>
                <a:spcPct val="120000"/>
              </a:lnSpc>
              <a:spcBef>
                <a:spcPts val="300"/>
              </a:spcBef>
            </a:pPr>
            <a:endParaRPr lang="fr-FR" sz="1000" b="1" spc="0" dirty="0">
              <a:solidFill>
                <a:prstClr val="black"/>
              </a:solidFill>
            </a:endParaRPr>
          </a:p>
          <a:p>
            <a:pPr>
              <a:lnSpc>
                <a:spcPct val="100000"/>
              </a:lnSpc>
              <a:spcBef>
                <a:spcPts val="300"/>
              </a:spcBef>
            </a:pPr>
            <a:r>
              <a:rPr lang="en-US" sz="1100" b="1" spc="0" dirty="0" err="1">
                <a:solidFill>
                  <a:srgbClr val="7030A0"/>
                </a:solidFill>
              </a:rPr>
              <a:t>rôle</a:t>
            </a:r>
            <a:r>
              <a:rPr lang="en-US" sz="1100" b="1" spc="0" dirty="0">
                <a:solidFill>
                  <a:srgbClr val="7030A0"/>
                </a:solidFill>
              </a:rPr>
              <a:t> des </a:t>
            </a:r>
            <a:r>
              <a:rPr lang="en-US" sz="1100" b="1" spc="0" dirty="0" err="1">
                <a:solidFill>
                  <a:srgbClr val="7030A0"/>
                </a:solidFill>
              </a:rPr>
              <a:t>professionnels</a:t>
            </a:r>
            <a:r>
              <a:rPr lang="en-US" sz="1100" b="1" spc="0" dirty="0">
                <a:solidFill>
                  <a:srgbClr val="7030A0"/>
                </a:solidFill>
              </a:rPr>
              <a:t> de </a:t>
            </a:r>
            <a:r>
              <a:rPr lang="en-US" sz="1100" b="1" spc="0" dirty="0" err="1">
                <a:solidFill>
                  <a:srgbClr val="7030A0"/>
                </a:solidFill>
              </a:rPr>
              <a:t>l’IST</a:t>
            </a:r>
            <a:endParaRPr lang="en-US" sz="1100" b="1" spc="0" dirty="0">
              <a:solidFill>
                <a:srgbClr val="7030A0"/>
              </a:solidFill>
            </a:endParaRPr>
          </a:p>
          <a:p>
            <a:pPr marL="182563" indent="-96838">
              <a:lnSpc>
                <a:spcPct val="120000"/>
              </a:lnSpc>
              <a:spcBef>
                <a:spcPts val="300"/>
              </a:spcBef>
            </a:pPr>
            <a:r>
              <a:rPr lang="fr-FR" sz="700" spc="0" dirty="0"/>
              <a:t>Katherine G. </a:t>
            </a:r>
            <a:r>
              <a:rPr lang="fr-FR" sz="700" spc="0" dirty="0" err="1"/>
              <a:t>Akers</a:t>
            </a:r>
            <a:r>
              <a:rPr lang="fr-FR" sz="700" spc="0" dirty="0"/>
              <a:t>, Alexandra Sarkozy, Wendy Wu Wayne et Alison </a:t>
            </a:r>
            <a:r>
              <a:rPr lang="fr-FR" sz="700" spc="0" dirty="0" err="1"/>
              <a:t>Slyman</a:t>
            </a:r>
            <a:r>
              <a:rPr lang="fr-FR" sz="700" spc="0" dirty="0"/>
              <a:t>. « ORCID </a:t>
            </a:r>
            <a:r>
              <a:rPr lang="fr-FR" sz="700" spc="0" dirty="0" err="1"/>
              <a:t>Author</a:t>
            </a:r>
            <a:r>
              <a:rPr lang="fr-FR" sz="700" spc="0" dirty="0"/>
              <a:t> </a:t>
            </a:r>
            <a:r>
              <a:rPr lang="fr-FR" sz="700" spc="0" dirty="0" err="1"/>
              <a:t>Identifiers</a:t>
            </a:r>
            <a:r>
              <a:rPr lang="fr-FR" sz="700" spc="0" dirty="0"/>
              <a:t>: A Primer for </a:t>
            </a:r>
            <a:r>
              <a:rPr lang="fr-FR" sz="700" spc="0" dirty="0" err="1"/>
              <a:t>Librarians</a:t>
            </a:r>
            <a:r>
              <a:rPr lang="fr-FR" sz="700" spc="0" dirty="0"/>
              <a:t> ». </a:t>
            </a:r>
            <a:r>
              <a:rPr lang="fr-FR" sz="700" i="1" spc="0" dirty="0" err="1"/>
              <a:t>Medical</a:t>
            </a:r>
            <a:r>
              <a:rPr lang="fr-FR" sz="700" i="1" spc="0" dirty="0"/>
              <a:t> Reference Services </a:t>
            </a:r>
            <a:r>
              <a:rPr lang="fr-FR" sz="700" i="1" spc="0" dirty="0" err="1"/>
              <a:t>Quarterly</a:t>
            </a:r>
            <a:r>
              <a:rPr lang="fr-FR" sz="700" spc="0" dirty="0"/>
              <a:t>. </a:t>
            </a:r>
            <a:r>
              <a:rPr lang="fr-FR" sz="700" spc="0" dirty="0" smtClean="0"/>
              <a:t>7/2016. n°35(2</a:t>
            </a:r>
            <a:r>
              <a:rPr lang="fr-FR" sz="700" spc="0" dirty="0"/>
              <a:t>). p. 135-144. [en ligne</a:t>
            </a:r>
            <a:r>
              <a:rPr lang="fr-FR" sz="700" spc="0" dirty="0" smtClean="0"/>
              <a:t>]. [en ligne]. </a:t>
            </a:r>
            <a:r>
              <a:rPr lang="fr-FR" sz="700" spc="0" dirty="0"/>
              <a:t>Disponible sur : </a:t>
            </a:r>
            <a:r>
              <a:rPr lang="fr-FR" sz="700" spc="0" dirty="0">
                <a:hlinkClick r:id="rId15"/>
              </a:rPr>
              <a:t>http://</a:t>
            </a:r>
            <a:r>
              <a:rPr lang="fr-FR" sz="700" spc="0" dirty="0" smtClean="0">
                <a:hlinkClick r:id="rId15"/>
              </a:rPr>
              <a:t>www.tandfonline.com/doi/full/10.1080/02763869.2016.1152139?src=recsys</a:t>
            </a:r>
            <a:r>
              <a:rPr lang="fr-FR" sz="700" spc="0" dirty="0" smtClean="0"/>
              <a:t>. Postprint </a:t>
            </a:r>
            <a:r>
              <a:rPr lang="fr-FR" sz="700" spc="0" dirty="0"/>
              <a:t>disponible sur : </a:t>
            </a:r>
            <a:r>
              <a:rPr lang="fr-FR" sz="700" spc="0" dirty="0">
                <a:hlinkClick r:id="rId16"/>
              </a:rPr>
              <a:t>http://digitalcommons.wayne.edu/libsp/111</a:t>
            </a:r>
            <a:r>
              <a:rPr lang="fr-FR" sz="700" spc="0" dirty="0" smtClean="0"/>
              <a:t>. </a:t>
            </a:r>
            <a:endParaRPr lang="fr-FR" sz="700" spc="0" dirty="0"/>
          </a:p>
          <a:p>
            <a:pPr marL="182563" indent="-96838">
              <a:lnSpc>
                <a:spcPct val="120000"/>
              </a:lnSpc>
              <a:spcBef>
                <a:spcPts val="300"/>
              </a:spcBef>
            </a:pPr>
            <a:r>
              <a:rPr lang="fr-FR" sz="700" spc="0" dirty="0"/>
              <a:t>Luc </a:t>
            </a:r>
            <a:r>
              <a:rPr lang="fr-FR" sz="700" spc="0" dirty="0" err="1"/>
              <a:t>Bellier</a:t>
            </a:r>
            <a:r>
              <a:rPr lang="fr-FR" sz="700" spc="0" dirty="0"/>
              <a:t>. </a:t>
            </a:r>
            <a:r>
              <a:rPr lang="fr-FR" sz="700" i="1" spc="0" dirty="0"/>
              <a:t>Organisation des données, organisation du travail en bibliothèques universitaires à l'heure du </a:t>
            </a:r>
            <a:r>
              <a:rPr lang="fr-FR" sz="700" i="1" spc="0" dirty="0" err="1"/>
              <a:t>Big</a:t>
            </a:r>
            <a:r>
              <a:rPr lang="fr-FR" sz="700" i="1" spc="0" dirty="0"/>
              <a:t> </a:t>
            </a:r>
            <a:r>
              <a:rPr lang="fr-FR" sz="700" i="1" spc="0" dirty="0" smtClean="0"/>
              <a:t>Data</a:t>
            </a:r>
            <a:r>
              <a:rPr lang="fr-FR" sz="700" spc="0" dirty="0" smtClean="0"/>
              <a:t>. </a:t>
            </a:r>
            <a:r>
              <a:rPr lang="fr-FR" sz="700" spc="0" dirty="0">
                <a:cs typeface="Arial" panose="020B0604020202020204" pitchFamily="34" charset="0"/>
                <a:sym typeface="Wingdings" pitchFamily="2" charset="2"/>
              </a:rPr>
              <a:t>Mémoire d’étude, ENSSIB. 01/2017.  </a:t>
            </a:r>
            <a:r>
              <a:rPr lang="fr-FR" sz="700" spc="0" dirty="0" smtClean="0">
                <a:cs typeface="Arial" panose="020B0604020202020204" pitchFamily="34" charset="0"/>
                <a:sym typeface="Wingdings" pitchFamily="2" charset="2"/>
              </a:rPr>
              <a:t>103 </a:t>
            </a:r>
            <a:r>
              <a:rPr lang="fr-FR" sz="700" spc="0" dirty="0">
                <a:cs typeface="Arial" panose="020B0604020202020204" pitchFamily="34" charset="0"/>
                <a:sym typeface="Wingdings" pitchFamily="2" charset="2"/>
              </a:rPr>
              <a:t>p. [en ligne]. Disponible sur: </a:t>
            </a:r>
            <a:r>
              <a:rPr lang="fr-FR" sz="700" spc="0" dirty="0">
                <a:cs typeface="Arial" panose="020B0604020202020204" pitchFamily="34" charset="0"/>
                <a:sym typeface="Wingdings" pitchFamily="2" charset="2"/>
                <a:hlinkClick r:id="rId17"/>
              </a:rPr>
              <a:t>http://</a:t>
            </a:r>
            <a:r>
              <a:rPr lang="fr-FR" sz="700" spc="0" dirty="0" smtClean="0">
                <a:cs typeface="Arial" panose="020B0604020202020204" pitchFamily="34" charset="0"/>
                <a:sym typeface="Wingdings" pitchFamily="2" charset="2"/>
                <a:hlinkClick r:id="rId17"/>
              </a:rPr>
              <a:t>www.enssib.fr/bibliotheque-numerique/notices/67453-organisation-des-donnees-organisation-du-travail-en-bibliotheques-universitaires-a-l-heure-du-big-data</a:t>
            </a:r>
            <a:r>
              <a:rPr lang="fr-FR" sz="700" spc="0" dirty="0" smtClean="0">
                <a:cs typeface="Arial" panose="020B0604020202020204" pitchFamily="34" charset="0"/>
                <a:sym typeface="Wingdings" pitchFamily="2" charset="2"/>
              </a:rPr>
              <a:t>. </a:t>
            </a:r>
            <a:endParaRPr lang="fr-FR" sz="700" spc="0" dirty="0"/>
          </a:p>
          <a:p>
            <a:pPr marL="182563" indent="-96838">
              <a:lnSpc>
                <a:spcPct val="120000"/>
              </a:lnSpc>
              <a:spcBef>
                <a:spcPts val="300"/>
              </a:spcBef>
            </a:pPr>
            <a:r>
              <a:rPr lang="fr-FR" sz="700" spc="0" dirty="0" smtClean="0"/>
              <a:t>Vincent </a:t>
            </a:r>
            <a:r>
              <a:rPr lang="fr-FR" sz="700" spc="0" dirty="0"/>
              <a:t>Boulet. « Des référentiels et de leur usage aujourd’hui ». </a:t>
            </a:r>
            <a:r>
              <a:rPr lang="fr-FR" sz="700" spc="0" dirty="0" smtClean="0"/>
              <a:t>« Autorités</a:t>
            </a:r>
            <a:r>
              <a:rPr lang="fr-FR" sz="700" spc="0" dirty="0"/>
              <a:t>, identifiants, entités. L’expansion des </a:t>
            </a:r>
            <a:r>
              <a:rPr lang="fr-FR" sz="700" spc="0" dirty="0" smtClean="0"/>
              <a:t>référentiels ». </a:t>
            </a:r>
            <a:r>
              <a:rPr lang="fr-FR" sz="700" spc="0" dirty="0"/>
              <a:t>Dossier spécial </a:t>
            </a:r>
            <a:r>
              <a:rPr lang="fr-FR" sz="700" i="1" spc="0" dirty="0"/>
              <a:t>Arabesques</a:t>
            </a:r>
            <a:r>
              <a:rPr lang="fr-FR" sz="700" spc="0" dirty="0"/>
              <a:t>. n°85. avril-mai-juin 2017. p. 4-5. [en ligne]. Disponible sur : </a:t>
            </a:r>
            <a:r>
              <a:rPr lang="fr-FR" sz="700" spc="0" dirty="0">
                <a:hlinkClick r:id="rId18"/>
              </a:rPr>
              <a:t>http://</a:t>
            </a:r>
            <a:r>
              <a:rPr lang="fr-FR" sz="700" spc="0" dirty="0" smtClean="0">
                <a:hlinkClick r:id="rId18"/>
              </a:rPr>
              <a:t>abes.fr/Publications-Evenements/Arabesques/Arabesques-n-85</a:t>
            </a:r>
            <a:r>
              <a:rPr lang="fr-FR" sz="700" spc="0" dirty="0" smtClean="0"/>
              <a:t>. </a:t>
            </a:r>
          </a:p>
          <a:p>
            <a:pPr marL="182563" indent="-96838">
              <a:lnSpc>
                <a:spcPct val="120000"/>
              </a:lnSpc>
              <a:spcBef>
                <a:spcPts val="300"/>
              </a:spcBef>
            </a:pPr>
            <a:r>
              <a:rPr lang="fr-FR" sz="700" spc="0" dirty="0" err="1"/>
              <a:t>Chérifa</a:t>
            </a:r>
            <a:r>
              <a:rPr lang="fr-FR" sz="700" spc="0" dirty="0"/>
              <a:t> Boukacem-Zeghmouri. « Former les chercheurs à l’information scientifique dans un univers en mutation ». </a:t>
            </a:r>
            <a:r>
              <a:rPr lang="fr-FR" sz="700" i="1" spc="0" dirty="0"/>
              <a:t>Arabesques</a:t>
            </a:r>
            <a:r>
              <a:rPr lang="fr-FR" sz="700" spc="0" dirty="0"/>
              <a:t>. n°81. janvier-février-mars 2016. p. 14-15. [en ligne]. Disponible sur : </a:t>
            </a:r>
            <a:r>
              <a:rPr lang="fr-FR" sz="700" spc="0" dirty="0">
                <a:hlinkClick r:id="rId19"/>
              </a:rPr>
              <a:t>http://abes.fr/Publications-Evenements/Arabesques/Arabesques-n-81</a:t>
            </a:r>
            <a:r>
              <a:rPr lang="fr-FR" sz="700" spc="0" dirty="0"/>
              <a:t>. </a:t>
            </a:r>
          </a:p>
          <a:p>
            <a:pPr marL="182563" indent="-96838">
              <a:lnSpc>
                <a:spcPct val="120000"/>
              </a:lnSpc>
              <a:spcBef>
                <a:spcPts val="300"/>
              </a:spcBef>
            </a:pPr>
            <a:r>
              <a:rPr lang="en-US" sz="700" spc="0" dirty="0">
                <a:cs typeface="Arial" panose="020B0604020202020204" pitchFamily="34" charset="0"/>
                <a:sym typeface="Wingdings" pitchFamily="2" charset="2"/>
              </a:rPr>
              <a:t>Rebecca Bryant. « An increasing role for libraries in research information management ». Hanging together. The OCLC research blog. 16/01/2017. [</a:t>
            </a:r>
            <a:r>
              <a:rPr lang="en-US" sz="700" spc="0" dirty="0" err="1">
                <a:cs typeface="Arial" panose="020B0604020202020204" pitchFamily="34" charset="0"/>
                <a:sym typeface="Wingdings" pitchFamily="2" charset="2"/>
              </a:rPr>
              <a:t>en</a:t>
            </a:r>
            <a:r>
              <a:rPr lang="en-US" sz="700" spc="0" dirty="0">
                <a:cs typeface="Arial" panose="020B0604020202020204" pitchFamily="34" charset="0"/>
                <a:sym typeface="Wingdings" pitchFamily="2" charset="2"/>
              </a:rPr>
              <a:t> </a:t>
            </a:r>
            <a:r>
              <a:rPr lang="en-US" sz="700" spc="0" dirty="0" err="1">
                <a:cs typeface="Arial" panose="020B0604020202020204" pitchFamily="34" charset="0"/>
                <a:sym typeface="Wingdings" pitchFamily="2" charset="2"/>
              </a:rPr>
              <a:t>ligne</a:t>
            </a:r>
            <a:r>
              <a:rPr lang="en-US" sz="700" spc="0" dirty="0">
                <a:cs typeface="Arial" panose="020B0604020202020204" pitchFamily="34" charset="0"/>
                <a:sym typeface="Wingdings" pitchFamily="2" charset="2"/>
              </a:rPr>
              <a:t>]. </a:t>
            </a:r>
            <a:r>
              <a:rPr lang="en-US" sz="700" spc="0" dirty="0" err="1">
                <a:cs typeface="Arial" panose="020B0604020202020204" pitchFamily="34" charset="0"/>
                <a:sym typeface="Wingdings" pitchFamily="2" charset="2"/>
              </a:rPr>
              <a:t>Disponible</a:t>
            </a:r>
            <a:r>
              <a:rPr lang="en-US" sz="700" spc="0" dirty="0">
                <a:cs typeface="Arial" panose="020B0604020202020204" pitchFamily="34" charset="0"/>
                <a:sym typeface="Wingdings" pitchFamily="2" charset="2"/>
              </a:rPr>
              <a:t> sur : </a:t>
            </a:r>
            <a:r>
              <a:rPr lang="en-US" sz="700" spc="0" dirty="0">
                <a:cs typeface="Arial" panose="020B0604020202020204" pitchFamily="34" charset="0"/>
                <a:sym typeface="Wingdings" pitchFamily="2" charset="2"/>
                <a:hlinkClick r:id="rId20"/>
              </a:rPr>
              <a:t>http://hangingtogether.org/?p=5794</a:t>
            </a:r>
            <a:r>
              <a:rPr lang="en-US" sz="700" spc="0" dirty="0" smtClean="0">
                <a:cs typeface="Arial" panose="020B0604020202020204" pitchFamily="34" charset="0"/>
                <a:sym typeface="Wingdings" pitchFamily="2" charset="2"/>
              </a:rPr>
              <a:t>.</a:t>
            </a:r>
          </a:p>
          <a:p>
            <a:pPr marL="182563" indent="-96838">
              <a:lnSpc>
                <a:spcPct val="120000"/>
              </a:lnSpc>
              <a:spcBef>
                <a:spcPts val="300"/>
              </a:spcBef>
            </a:pPr>
            <a:endParaRPr lang="fr-FR" sz="700" spc="0" dirty="0" smtClean="0"/>
          </a:p>
          <a:p>
            <a:pPr marL="182563" indent="-96838">
              <a:lnSpc>
                <a:spcPct val="120000"/>
              </a:lnSpc>
              <a:spcBef>
                <a:spcPts val="300"/>
              </a:spcBef>
            </a:pPr>
            <a:endParaRPr lang="fr-FR" sz="1000" spc="0" dirty="0" smtClean="0">
              <a:solidFill>
                <a:prstClr val="black"/>
              </a:solidFill>
              <a:cs typeface="Arial" panose="020B0604020202020204" pitchFamily="34" charset="0"/>
              <a:sym typeface="Wingdings" pitchFamily="2" charset="2"/>
            </a:endParaRPr>
          </a:p>
          <a:p>
            <a:pPr marL="182563" indent="-96838">
              <a:lnSpc>
                <a:spcPct val="100000"/>
              </a:lnSpc>
              <a:spcBef>
                <a:spcPts val="300"/>
              </a:spcBef>
            </a:pPr>
            <a:endParaRPr lang="fr-FR" sz="1000" spc="0" dirty="0" smtClean="0"/>
          </a:p>
          <a:p>
            <a:pPr marL="182563" indent="-96838">
              <a:lnSpc>
                <a:spcPct val="100000"/>
              </a:lnSpc>
              <a:spcBef>
                <a:spcPts val="300"/>
              </a:spcBef>
            </a:pPr>
            <a:endParaRPr lang="fr-FR" sz="1000" spc="0" dirty="0"/>
          </a:p>
        </p:txBody>
      </p:sp>
      <p:sp>
        <p:nvSpPr>
          <p:cNvPr id="3" name="Titre 2"/>
          <p:cNvSpPr>
            <a:spLocks noGrp="1"/>
          </p:cNvSpPr>
          <p:nvPr>
            <p:ph type="title"/>
          </p:nvPr>
        </p:nvSpPr>
        <p:spPr/>
        <p:txBody>
          <a:bodyPr/>
          <a:lstStyle/>
          <a:p>
            <a:r>
              <a:rPr lang="fr-FR" dirty="0" smtClean="0"/>
              <a:t>Accompagnement des chercheurs et place de l’</a:t>
            </a:r>
            <a:r>
              <a:rPr lang="fr-FR" sz="1600" dirty="0" smtClean="0"/>
              <a:t>IST</a:t>
            </a:r>
            <a:endParaRPr lang="fr-FR" sz="1600" dirty="0"/>
          </a:p>
        </p:txBody>
      </p:sp>
      <p:sp>
        <p:nvSpPr>
          <p:cNvPr id="4" name="Étoile à 5 branches 3"/>
          <p:cNvSpPr/>
          <p:nvPr/>
        </p:nvSpPr>
        <p:spPr>
          <a:xfrm>
            <a:off x="352877" y="2113464"/>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Étoile à 5 branches 4"/>
          <p:cNvSpPr/>
          <p:nvPr/>
        </p:nvSpPr>
        <p:spPr>
          <a:xfrm>
            <a:off x="352877" y="2398153"/>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p:nvPr/>
        </p:nvSpPr>
        <p:spPr>
          <a:xfrm>
            <a:off x="312600" y="2843402"/>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Étoile à 5 branches 6"/>
          <p:cNvSpPr/>
          <p:nvPr/>
        </p:nvSpPr>
        <p:spPr>
          <a:xfrm>
            <a:off x="312600" y="4636820"/>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160621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75432" y="1118258"/>
            <a:ext cx="8193133" cy="5554916"/>
          </a:xfrm>
        </p:spPr>
        <p:txBody>
          <a:bodyPr>
            <a:normAutofit/>
          </a:bodyPr>
          <a:lstStyle/>
          <a:p>
            <a:pPr marL="182563" indent="-96838">
              <a:lnSpc>
                <a:spcPct val="120000"/>
              </a:lnSpc>
              <a:spcBef>
                <a:spcPts val="300"/>
              </a:spcBef>
            </a:pPr>
            <a:r>
              <a:rPr lang="en-US" sz="700" spc="0" dirty="0">
                <a:cs typeface="Arial" panose="020B0604020202020204" pitchFamily="34" charset="0"/>
                <a:sym typeface="Wingdings" pitchFamily="2" charset="2"/>
              </a:rPr>
              <a:t>Ellen Cole. « Embedding ORCID in researcher workflows and institutional systems ». Library connect. 9/10/2017. [</a:t>
            </a:r>
            <a:r>
              <a:rPr lang="en-US" sz="700" spc="0" dirty="0" err="1">
                <a:cs typeface="Arial" panose="020B0604020202020204" pitchFamily="34" charset="0"/>
                <a:sym typeface="Wingdings" pitchFamily="2" charset="2"/>
              </a:rPr>
              <a:t>en</a:t>
            </a:r>
            <a:r>
              <a:rPr lang="en-US" sz="700" spc="0" dirty="0">
                <a:cs typeface="Arial" panose="020B0604020202020204" pitchFamily="34" charset="0"/>
                <a:sym typeface="Wingdings" pitchFamily="2" charset="2"/>
              </a:rPr>
              <a:t> </a:t>
            </a:r>
            <a:r>
              <a:rPr lang="en-US" sz="700" spc="0" dirty="0" err="1">
                <a:cs typeface="Arial" panose="020B0604020202020204" pitchFamily="34" charset="0"/>
                <a:sym typeface="Wingdings" pitchFamily="2" charset="2"/>
              </a:rPr>
              <a:t>ligne</a:t>
            </a:r>
            <a:r>
              <a:rPr lang="en-US" sz="700" spc="0" dirty="0">
                <a:cs typeface="Arial" panose="020B0604020202020204" pitchFamily="34" charset="0"/>
                <a:sym typeface="Wingdings" pitchFamily="2" charset="2"/>
              </a:rPr>
              <a:t>]. </a:t>
            </a:r>
            <a:r>
              <a:rPr lang="en-US" sz="700" spc="0" dirty="0" err="1">
                <a:cs typeface="Arial" panose="020B0604020202020204" pitchFamily="34" charset="0"/>
                <a:sym typeface="Wingdings" pitchFamily="2" charset="2"/>
              </a:rPr>
              <a:t>Disponible</a:t>
            </a:r>
            <a:r>
              <a:rPr lang="en-US" sz="700" spc="0" dirty="0">
                <a:cs typeface="Arial" panose="020B0604020202020204" pitchFamily="34" charset="0"/>
                <a:sym typeface="Wingdings" pitchFamily="2" charset="2"/>
              </a:rPr>
              <a:t> sur : </a:t>
            </a:r>
            <a:r>
              <a:rPr lang="en-US" sz="700" spc="0" dirty="0">
                <a:cs typeface="Arial" panose="020B0604020202020204" pitchFamily="34" charset="0"/>
                <a:sym typeface="Wingdings" pitchFamily="2" charset="2"/>
                <a:hlinkClick r:id="rId3"/>
              </a:rPr>
              <a:t>https://libraryconnect.elsevier.com/articles/embedding-orcid-researcher-workflows-and-institutional-systems</a:t>
            </a:r>
            <a:r>
              <a:rPr lang="en-US" sz="700" spc="0" dirty="0">
                <a:cs typeface="Arial" panose="020B0604020202020204" pitchFamily="34" charset="0"/>
                <a:sym typeface="Wingdings" pitchFamily="2" charset="2"/>
              </a:rPr>
              <a:t>. </a:t>
            </a:r>
            <a:endParaRPr lang="fr-FR" sz="700" spc="0" dirty="0">
              <a:cs typeface="Arial" panose="020B0604020202020204" pitchFamily="34" charset="0"/>
              <a:sym typeface="Wingdings" pitchFamily="2" charset="2"/>
            </a:endParaRPr>
          </a:p>
          <a:p>
            <a:pPr marL="182563" indent="-96838">
              <a:lnSpc>
                <a:spcPct val="120000"/>
              </a:lnSpc>
              <a:spcBef>
                <a:spcPts val="300"/>
              </a:spcBef>
            </a:pPr>
            <a:r>
              <a:rPr lang="fr-FR" sz="700" spc="0" dirty="0">
                <a:cs typeface="Arial" panose="020B0604020202020204" pitchFamily="34" charset="0"/>
                <a:sym typeface="Wingdings" pitchFamily="2" charset="2"/>
              </a:rPr>
              <a:t>Renaud </a:t>
            </a:r>
            <a:r>
              <a:rPr lang="fr-FR" sz="700" spc="0" dirty="0" err="1">
                <a:cs typeface="Arial" panose="020B0604020202020204" pitchFamily="34" charset="0"/>
                <a:sym typeface="Wingdings" pitchFamily="2" charset="2"/>
              </a:rPr>
              <a:t>Délémontez</a:t>
            </a:r>
            <a:r>
              <a:rPr lang="fr-FR" sz="700" spc="0" dirty="0">
                <a:cs typeface="Arial" panose="020B0604020202020204" pitchFamily="34" charset="0"/>
                <a:sym typeface="Wingdings" pitchFamily="2" charset="2"/>
              </a:rPr>
              <a:t>. </a:t>
            </a:r>
            <a:r>
              <a:rPr lang="fr-FR" sz="700" i="1" spc="0" dirty="0">
                <a:cs typeface="Arial" panose="020B0604020202020204" pitchFamily="34" charset="0"/>
                <a:sym typeface="Wingdings" pitchFamily="2" charset="2"/>
              </a:rPr>
              <a:t>Les bibliothèques universitaires face aux systèmes d'information recherche : nouveaux outils, nouveaux rôles ? </a:t>
            </a:r>
            <a:r>
              <a:rPr lang="fr-FR" sz="700" spc="0" dirty="0">
                <a:cs typeface="Arial" panose="020B0604020202020204" pitchFamily="34" charset="0"/>
                <a:sym typeface="Wingdings" pitchFamily="2" charset="2"/>
              </a:rPr>
              <a:t>Mémoire d’étude, ENSSIB. 01/2017.  170 p. [en ligne]. Disponible sur </a:t>
            </a:r>
            <a:r>
              <a:rPr lang="fr-FR" sz="700" spc="0" dirty="0">
                <a:cs typeface="Arial" panose="020B0604020202020204" pitchFamily="34" charset="0"/>
                <a:sym typeface="Wingdings" pitchFamily="2" charset="2"/>
                <a:hlinkClick r:id="rId4"/>
              </a:rPr>
              <a:t>http://www.enssib.fr/bibliotheque-numerique/notices/67434-les-bibliotheques-universitaires-face-aux-systemes-d-information-recherche-nouveaux-outils-nouveaux-roles</a:t>
            </a:r>
            <a:endParaRPr lang="en-US" sz="700" spc="0" dirty="0">
              <a:cs typeface="Arial" panose="020B0604020202020204" pitchFamily="34" charset="0"/>
              <a:sym typeface="Wingdings" pitchFamily="2" charset="2"/>
            </a:endParaRPr>
          </a:p>
          <a:p>
            <a:pPr marL="182563" indent="-96838">
              <a:lnSpc>
                <a:spcPct val="120000"/>
              </a:lnSpc>
              <a:spcBef>
                <a:spcPts val="300"/>
              </a:spcBef>
            </a:pPr>
            <a:r>
              <a:rPr lang="fr-FR" sz="700" spc="0" dirty="0" smtClean="0">
                <a:cs typeface="Arial" panose="020B0604020202020204" pitchFamily="34" charset="0"/>
                <a:sym typeface="Wingdings" pitchFamily="2" charset="2"/>
              </a:rPr>
              <a:t>.</a:t>
            </a:r>
            <a:r>
              <a:rPr lang="fr-FR" sz="700" spc="0" dirty="0" smtClean="0">
                <a:cs typeface="Arial" panose="020B0604020202020204" pitchFamily="34" charset="0"/>
                <a:sym typeface="Wingdings" pitchFamily="2" charset="2"/>
              </a:rPr>
              <a:t>Gildas </a:t>
            </a:r>
            <a:r>
              <a:rPr lang="fr-FR" sz="700" spc="0" dirty="0" err="1">
                <a:cs typeface="Arial" panose="020B0604020202020204" pitchFamily="34" charset="0"/>
                <a:sym typeface="Wingdings" pitchFamily="2" charset="2"/>
              </a:rPr>
              <a:t>Illien</a:t>
            </a:r>
            <a:r>
              <a:rPr lang="fr-FR" sz="700" spc="0" dirty="0">
                <a:cs typeface="Arial" panose="020B0604020202020204" pitchFamily="34" charset="0"/>
                <a:sym typeface="Wingdings" pitchFamily="2" charset="2"/>
              </a:rPr>
              <a:t>. « Le web sémantique, nouveau levier de la valeur pour les </a:t>
            </a:r>
            <a:r>
              <a:rPr lang="fr-FR" sz="700" spc="0" dirty="0">
                <a:solidFill>
                  <a:prstClr val="black"/>
                </a:solidFill>
                <a:cs typeface="Arial" panose="020B0604020202020204" pitchFamily="34" charset="0"/>
                <a:sym typeface="Wingdings" pitchFamily="2" charset="2"/>
              </a:rPr>
              <a:t>services d’information? ». </a:t>
            </a:r>
            <a:r>
              <a:rPr lang="fr-FR" sz="700" i="1" spc="0" dirty="0">
                <a:solidFill>
                  <a:prstClr val="black"/>
                </a:solidFill>
                <a:cs typeface="Arial" panose="020B0604020202020204" pitchFamily="34" charset="0"/>
                <a:sym typeface="Wingdings" pitchFamily="2" charset="2"/>
              </a:rPr>
              <a:t>I2D. Information, données et documents. </a:t>
            </a:r>
            <a:r>
              <a:rPr lang="fr-FR" sz="700" spc="0" dirty="0">
                <a:solidFill>
                  <a:prstClr val="black"/>
                </a:solidFill>
                <a:cs typeface="Arial" panose="020B0604020202020204" pitchFamily="34" charset="0"/>
                <a:sym typeface="Wingdings" pitchFamily="2" charset="2"/>
              </a:rPr>
              <a:t>12/2015. n°4. p. 59-60</a:t>
            </a:r>
            <a:r>
              <a:rPr lang="fr-FR" sz="700" spc="0" dirty="0" smtClean="0">
                <a:solidFill>
                  <a:prstClr val="black"/>
                </a:solidFill>
                <a:cs typeface="Arial" panose="020B0604020202020204" pitchFamily="34" charset="0"/>
                <a:sym typeface="Wingdings" pitchFamily="2" charset="2"/>
              </a:rPr>
              <a:t>.</a:t>
            </a:r>
            <a:endParaRPr lang="fr-FR" sz="700" spc="0" dirty="0" smtClean="0"/>
          </a:p>
          <a:p>
            <a:pPr marL="182563" indent="-96838">
              <a:lnSpc>
                <a:spcPct val="120000"/>
              </a:lnSpc>
              <a:spcBef>
                <a:spcPts val="300"/>
              </a:spcBef>
            </a:pPr>
            <a:r>
              <a:rPr lang="fr-FR" sz="700" spc="0" dirty="0" smtClean="0"/>
              <a:t>Frédérique </a:t>
            </a:r>
            <a:r>
              <a:rPr lang="fr-FR" sz="700" spc="0" dirty="0" err="1"/>
              <a:t>Joannic-Seta</a:t>
            </a:r>
            <a:r>
              <a:rPr lang="fr-FR" sz="700" spc="0" dirty="0"/>
              <a:t>. «Le futur FNE : vers une vraie coproduction ». </a:t>
            </a:r>
            <a:r>
              <a:rPr lang="fr-FR" sz="700" i="1" spc="0" dirty="0"/>
              <a:t>Autorités, identifiants, entités. L’expansion des référentiels</a:t>
            </a:r>
            <a:r>
              <a:rPr lang="fr-FR" sz="700" spc="0" dirty="0"/>
              <a:t>. Dossier spécial </a:t>
            </a:r>
            <a:r>
              <a:rPr lang="fr-FR" sz="700" i="1" spc="0" dirty="0"/>
              <a:t>Arabesques</a:t>
            </a:r>
            <a:r>
              <a:rPr lang="fr-FR" sz="700" spc="0" dirty="0"/>
              <a:t>. n°85. avril-mai-juin 2017. p. 4-21. [en ligne]. Disponible sur : </a:t>
            </a:r>
            <a:r>
              <a:rPr lang="fr-FR" sz="700" spc="0" dirty="0">
                <a:hlinkClick r:id="rId5"/>
              </a:rPr>
              <a:t>http://abes.fr/Publications-Evenements/Arabesques/Arabesques-n-85</a:t>
            </a:r>
            <a:r>
              <a:rPr lang="fr-FR" sz="700" spc="0" dirty="0"/>
              <a:t>.  p. 16-17.</a:t>
            </a:r>
          </a:p>
          <a:p>
            <a:pPr marL="182563" indent="-96838">
              <a:lnSpc>
                <a:spcPct val="120000"/>
              </a:lnSpc>
              <a:spcBef>
                <a:spcPts val="300"/>
              </a:spcBef>
            </a:pPr>
            <a:r>
              <a:rPr lang="fr-FR" sz="700" spc="0" dirty="0" err="1"/>
              <a:t>Deanna</a:t>
            </a:r>
            <a:r>
              <a:rPr lang="fr-FR" sz="700" spc="0" dirty="0"/>
              <a:t> </a:t>
            </a:r>
            <a:r>
              <a:rPr lang="fr-FR" sz="700" spc="0" dirty="0" err="1"/>
              <a:t>Marcum</a:t>
            </a:r>
            <a:r>
              <a:rPr lang="fr-FR" sz="700" spc="0" dirty="0"/>
              <a:t>, Roger C. </a:t>
            </a:r>
            <a:r>
              <a:rPr lang="fr-FR" sz="700" spc="0" dirty="0" err="1"/>
              <a:t>Schonfeld</a:t>
            </a:r>
            <a:r>
              <a:rPr lang="fr-FR" sz="700" spc="0" dirty="0"/>
              <a:t> et Sarah Thomas. « Office of </a:t>
            </a:r>
            <a:r>
              <a:rPr lang="fr-FR" sz="700" spc="0" dirty="0" err="1"/>
              <a:t>Scholarly</a:t>
            </a:r>
            <a:r>
              <a:rPr lang="fr-FR" sz="700" spc="0" dirty="0"/>
              <a:t> Communication. Scope, </a:t>
            </a:r>
            <a:r>
              <a:rPr lang="fr-FR" sz="700" spc="0" dirty="0" err="1"/>
              <a:t>Organizational</a:t>
            </a:r>
            <a:r>
              <a:rPr lang="fr-FR" sz="700" spc="0" dirty="0"/>
              <a:t> Placement, and Planning in </a:t>
            </a:r>
            <a:r>
              <a:rPr lang="fr-FR" sz="700" spc="0" dirty="0" err="1"/>
              <a:t>Ten</a:t>
            </a:r>
            <a:r>
              <a:rPr lang="fr-FR" sz="700" spc="0" dirty="0"/>
              <a:t> </a:t>
            </a:r>
            <a:r>
              <a:rPr lang="fr-FR" sz="700" spc="0" dirty="0" err="1"/>
              <a:t>Research</a:t>
            </a:r>
            <a:r>
              <a:rPr lang="fr-FR" sz="700" spc="0" dirty="0"/>
              <a:t> </a:t>
            </a:r>
            <a:r>
              <a:rPr lang="fr-FR" sz="700" spc="0" dirty="0" err="1"/>
              <a:t>Libraries</a:t>
            </a:r>
            <a:r>
              <a:rPr lang="fr-FR" sz="700" spc="0" dirty="0"/>
              <a:t> ». </a:t>
            </a:r>
            <a:r>
              <a:rPr lang="fr-FR" sz="700" i="1" spc="0" dirty="0" err="1"/>
              <a:t>Ithaka</a:t>
            </a:r>
            <a:r>
              <a:rPr lang="fr-FR" sz="700" i="1" spc="0" dirty="0"/>
              <a:t> S+R. </a:t>
            </a:r>
            <a:r>
              <a:rPr lang="fr-FR" sz="700" spc="0" dirty="0"/>
              <a:t>11/2015. [en ligne]. Disponible sur : </a:t>
            </a:r>
            <a:r>
              <a:rPr lang="fr-FR" sz="700" spc="0" dirty="0">
                <a:hlinkClick r:id="rId6"/>
              </a:rPr>
              <a:t>http://www.sr.ithaka.org/publications/office-of-scholarly-communication/</a:t>
            </a:r>
            <a:r>
              <a:rPr lang="fr-FR" sz="700" spc="0" dirty="0"/>
              <a:t>.</a:t>
            </a:r>
          </a:p>
          <a:p>
            <a:pPr marL="182563" indent="-96838">
              <a:lnSpc>
                <a:spcPct val="120000"/>
              </a:lnSpc>
              <a:spcBef>
                <a:spcPts val="300"/>
              </a:spcBef>
            </a:pPr>
            <a:r>
              <a:rPr lang="fr-FR" sz="1000" spc="0" dirty="0" smtClean="0"/>
              <a:t> </a:t>
            </a:r>
            <a:r>
              <a:rPr lang="fr-FR" sz="700" spc="0" dirty="0" smtClean="0"/>
              <a:t>NASIG</a:t>
            </a:r>
            <a:r>
              <a:rPr lang="fr-FR" sz="700" spc="0" dirty="0"/>
              <a:t>. </a:t>
            </a:r>
            <a:r>
              <a:rPr lang="fr-FR" sz="700" i="1" spc="0" dirty="0"/>
              <a:t>NASIG </a:t>
            </a:r>
            <a:r>
              <a:rPr lang="fr-FR" sz="700" i="1" spc="0" dirty="0" err="1"/>
              <a:t>Core</a:t>
            </a:r>
            <a:r>
              <a:rPr lang="fr-FR" sz="700" i="1" spc="0" dirty="0"/>
              <a:t> </a:t>
            </a:r>
            <a:r>
              <a:rPr lang="fr-FR" sz="700" i="1" spc="0" dirty="0" err="1"/>
              <a:t>Competencies</a:t>
            </a:r>
            <a:r>
              <a:rPr lang="fr-FR" sz="700" i="1" spc="0" dirty="0"/>
              <a:t> for </a:t>
            </a:r>
            <a:r>
              <a:rPr lang="fr-FR" sz="700" i="1" spc="0" dirty="0" err="1"/>
              <a:t>Scholarly</a:t>
            </a:r>
            <a:r>
              <a:rPr lang="fr-FR" sz="700" i="1" spc="0" dirty="0"/>
              <a:t> Communication </a:t>
            </a:r>
            <a:r>
              <a:rPr lang="fr-FR" sz="700" i="1" spc="0" dirty="0" err="1"/>
              <a:t>Librarians</a:t>
            </a:r>
            <a:r>
              <a:rPr lang="fr-FR" sz="700" i="1" spc="0" dirty="0"/>
              <a:t>. Final </a:t>
            </a:r>
            <a:r>
              <a:rPr lang="fr-FR" sz="700" i="1" spc="0" dirty="0" err="1"/>
              <a:t>draft</a:t>
            </a:r>
            <a:r>
              <a:rPr lang="fr-FR" sz="700" i="1" spc="0" dirty="0"/>
              <a:t>. </a:t>
            </a:r>
            <a:r>
              <a:rPr lang="fr-FR" sz="700" spc="0" dirty="0"/>
              <a:t>14 p. 01/2017. [en ligne]. Disponible sur : www.nasig.org. : </a:t>
            </a:r>
            <a:r>
              <a:rPr lang="fr-FR" sz="700" spc="0" dirty="0">
                <a:hlinkClick r:id="rId7"/>
              </a:rPr>
              <a:t>https://</a:t>
            </a:r>
            <a:r>
              <a:rPr lang="fr-FR" sz="700" spc="0" dirty="0" smtClean="0">
                <a:hlinkClick r:id="rId7"/>
              </a:rPr>
              <a:t>s3.amazonaws.com/amo_hub_content/Association92/files/CoreComp/CompetenciesforScholCommLibrarians_final_draft_2017-01-17.pdf</a:t>
            </a:r>
            <a:r>
              <a:rPr lang="fr-FR" sz="700" spc="0" dirty="0" smtClean="0"/>
              <a:t>. </a:t>
            </a:r>
            <a:endParaRPr lang="fr-FR" sz="700" spc="0" dirty="0"/>
          </a:p>
          <a:p>
            <a:pPr marL="182563" indent="-96838">
              <a:lnSpc>
                <a:spcPct val="120000"/>
              </a:lnSpc>
              <a:spcBef>
                <a:spcPts val="300"/>
              </a:spcBef>
            </a:pPr>
            <a:r>
              <a:rPr lang="fr-FR" sz="700" spc="0" dirty="0" smtClean="0"/>
              <a:t>Robin Chin </a:t>
            </a:r>
            <a:r>
              <a:rPr lang="fr-FR" sz="700" spc="0" dirty="0" err="1" smtClean="0"/>
              <a:t>Roemer</a:t>
            </a:r>
            <a:r>
              <a:rPr lang="fr-FR" sz="700" spc="0" dirty="0" smtClean="0"/>
              <a:t> et Rachel Borchardt. </a:t>
            </a:r>
            <a:r>
              <a:rPr lang="fr-FR" sz="700" i="1" spc="0" dirty="0" err="1" smtClean="0"/>
              <a:t>Meaningful</a:t>
            </a:r>
            <a:r>
              <a:rPr lang="fr-FR" sz="700" i="1" spc="0" dirty="0" smtClean="0"/>
              <a:t> </a:t>
            </a:r>
            <a:r>
              <a:rPr lang="fr-FR" sz="700" i="1" spc="0" dirty="0" err="1" smtClean="0"/>
              <a:t>metrics</a:t>
            </a:r>
            <a:r>
              <a:rPr lang="fr-FR" sz="700" i="1" spc="0" dirty="0" smtClean="0"/>
              <a:t> : </a:t>
            </a:r>
            <a:r>
              <a:rPr lang="fr-FR" sz="700" i="1" spc="0" dirty="0" err="1" smtClean="0"/>
              <a:t>a</a:t>
            </a:r>
            <a:r>
              <a:rPr lang="fr-FR" sz="700" i="1" spc="0" dirty="0" smtClean="0"/>
              <a:t> 21st </a:t>
            </a:r>
            <a:r>
              <a:rPr lang="fr-FR" sz="700" i="1" spc="0" dirty="0" err="1" smtClean="0"/>
              <a:t>century</a:t>
            </a:r>
            <a:r>
              <a:rPr lang="fr-FR" sz="700" i="1" spc="0" dirty="0" smtClean="0"/>
              <a:t> </a:t>
            </a:r>
            <a:r>
              <a:rPr lang="fr-FR" sz="700" i="1" spc="0" dirty="0" err="1" smtClean="0"/>
              <a:t>librarian’s</a:t>
            </a:r>
            <a:r>
              <a:rPr lang="fr-FR" sz="700" i="1" spc="0" dirty="0" smtClean="0"/>
              <a:t> guide to </a:t>
            </a:r>
            <a:r>
              <a:rPr lang="fr-FR" sz="700" i="1" spc="0" dirty="0" err="1" smtClean="0"/>
              <a:t>bibliometrics</a:t>
            </a:r>
            <a:r>
              <a:rPr lang="fr-FR" sz="700" i="1" spc="0" dirty="0" smtClean="0"/>
              <a:t>, altmetrics and </a:t>
            </a:r>
            <a:r>
              <a:rPr lang="fr-FR" sz="700" i="1" spc="0" dirty="0" err="1" smtClean="0"/>
              <a:t>research</a:t>
            </a:r>
            <a:r>
              <a:rPr lang="fr-FR" sz="700" i="1" spc="0" dirty="0" smtClean="0"/>
              <a:t> impact</a:t>
            </a:r>
            <a:r>
              <a:rPr lang="fr-FR" sz="700" spc="0" dirty="0" smtClean="0"/>
              <a:t>. E-book, 2015. 215 p. [en ligne].</a:t>
            </a:r>
            <a:r>
              <a:rPr lang="en-US" sz="700" i="1" spc="0" dirty="0"/>
              <a:t> Implementation of Open Researcher and Contributor ID (ORCID) at a Large Academic Institution</a:t>
            </a:r>
            <a:r>
              <a:rPr lang="fr-FR" sz="700" spc="0" dirty="0" smtClean="0"/>
              <a:t> Disponible sur : </a:t>
            </a:r>
            <a:r>
              <a:rPr lang="fr-FR" sz="700" spc="0" dirty="0" smtClean="0">
                <a:hlinkClick r:id="rId8"/>
              </a:rPr>
              <a:t>http://www.alastore.ala.org/detail.aspx?ID=11441</a:t>
            </a:r>
            <a:r>
              <a:rPr lang="fr-FR" sz="700" spc="0" dirty="0" smtClean="0"/>
              <a:t>.</a:t>
            </a:r>
          </a:p>
          <a:p>
            <a:pPr marL="182563" indent="-96838">
              <a:lnSpc>
                <a:spcPct val="120000"/>
              </a:lnSpc>
              <a:spcBef>
                <a:spcPts val="300"/>
              </a:spcBef>
            </a:pPr>
            <a:r>
              <a:rPr lang="en-US" sz="700" spc="0" dirty="0"/>
              <a:t>Merle </a:t>
            </a:r>
            <a:r>
              <a:rPr lang="en-US" sz="700" spc="0" dirty="0" err="1"/>
              <a:t>Rosenzweig</a:t>
            </a:r>
            <a:r>
              <a:rPr lang="en-US" sz="700" spc="0" dirty="0" smtClean="0"/>
              <a:t>.. 07/2014</a:t>
            </a:r>
            <a:r>
              <a:rPr lang="en-US" sz="700" spc="0" dirty="0"/>
              <a:t>. [</a:t>
            </a:r>
            <a:r>
              <a:rPr lang="en-US" sz="700" spc="0" dirty="0" err="1"/>
              <a:t>en</a:t>
            </a:r>
            <a:r>
              <a:rPr lang="en-US" sz="700" spc="0" dirty="0"/>
              <a:t> </a:t>
            </a:r>
            <a:r>
              <a:rPr lang="en-US" sz="700" spc="0" dirty="0" err="1"/>
              <a:t>ligne</a:t>
            </a:r>
            <a:r>
              <a:rPr lang="en-US" sz="700" spc="0" dirty="0"/>
              <a:t>]. </a:t>
            </a:r>
            <a:r>
              <a:rPr lang="en-US" sz="700" spc="0" dirty="0" err="1"/>
              <a:t>Disponible</a:t>
            </a:r>
            <a:r>
              <a:rPr lang="en-US" sz="700" spc="0" dirty="0"/>
              <a:t> sur : </a:t>
            </a:r>
            <a:r>
              <a:rPr lang="en-US" sz="700" spc="0" dirty="0">
                <a:hlinkClick r:id="rId9"/>
              </a:rPr>
              <a:t>https://</a:t>
            </a:r>
            <a:r>
              <a:rPr lang="en-US" sz="700" spc="0" dirty="0" smtClean="0">
                <a:hlinkClick r:id="rId9"/>
              </a:rPr>
              <a:t>www.sla.org/wp-content/uploads/2014/07/Open-Researcher.pdf</a:t>
            </a:r>
            <a:r>
              <a:rPr lang="en-US" sz="700" spc="0" dirty="0" smtClean="0"/>
              <a:t>.</a:t>
            </a:r>
          </a:p>
          <a:p>
            <a:pPr marL="182563" indent="-96838">
              <a:lnSpc>
                <a:spcPct val="120000"/>
              </a:lnSpc>
              <a:spcBef>
                <a:spcPts val="300"/>
              </a:spcBef>
            </a:pPr>
            <a:r>
              <a:rPr lang="en-US" sz="700" spc="0" dirty="0" smtClean="0"/>
              <a:t>Justin Shanks et Kenning </a:t>
            </a:r>
            <a:r>
              <a:rPr lang="en-US" sz="700" spc="0" dirty="0" err="1" smtClean="0"/>
              <a:t>Arlitsch</a:t>
            </a:r>
            <a:r>
              <a:rPr lang="en-US" sz="700" spc="0" dirty="0" smtClean="0"/>
              <a:t>. </a:t>
            </a:r>
            <a:r>
              <a:rPr lang="fr-FR" sz="700" spc="0" dirty="0" smtClean="0"/>
              <a:t>« </a:t>
            </a:r>
            <a:r>
              <a:rPr lang="en-US" sz="700" spc="0" dirty="0" smtClean="0"/>
              <a:t>Making Sense of Researcher Services</a:t>
            </a:r>
            <a:r>
              <a:rPr lang="fr-FR" sz="700" spc="0" dirty="0" smtClean="0"/>
              <a:t>». </a:t>
            </a:r>
            <a:r>
              <a:rPr lang="en-US" sz="700" i="1" spc="0" dirty="0" smtClean="0"/>
              <a:t>Journal of Library Administration</a:t>
            </a:r>
            <a:r>
              <a:rPr lang="en-US" sz="700" spc="0" dirty="0" smtClean="0"/>
              <a:t>. 56:3, 3/2016. p. 295-316, </a:t>
            </a:r>
            <a:r>
              <a:rPr lang="fr-FR" sz="700" spc="0" dirty="0" smtClean="0"/>
              <a:t>[en ligne]. Disponible sur : </a:t>
            </a:r>
            <a:r>
              <a:rPr lang="fr-FR" sz="700" spc="0" dirty="0" smtClean="0">
                <a:hlinkClick r:id="rId10"/>
              </a:rPr>
              <a:t>http://www.tandfonline.com/doi/full/10.1080/01930826.2016.1146534</a:t>
            </a:r>
            <a:r>
              <a:rPr lang="fr-FR" sz="700" spc="0" dirty="0" smtClean="0"/>
              <a:t>. </a:t>
            </a:r>
          </a:p>
          <a:p>
            <a:pPr marL="182563" indent="-96838">
              <a:lnSpc>
                <a:spcPct val="100000"/>
              </a:lnSpc>
              <a:spcBef>
                <a:spcPts val="300"/>
              </a:spcBef>
            </a:pPr>
            <a:endParaRPr lang="fr-FR" sz="1000" spc="0" dirty="0" smtClean="0"/>
          </a:p>
          <a:p>
            <a:pPr marL="182563" indent="-96838">
              <a:lnSpc>
                <a:spcPct val="100000"/>
              </a:lnSpc>
              <a:spcBef>
                <a:spcPts val="300"/>
              </a:spcBef>
            </a:pPr>
            <a:endParaRPr lang="fr-FR" sz="1000" spc="0" dirty="0"/>
          </a:p>
        </p:txBody>
      </p:sp>
      <p:sp>
        <p:nvSpPr>
          <p:cNvPr id="3" name="Titre 2"/>
          <p:cNvSpPr>
            <a:spLocks noGrp="1"/>
          </p:cNvSpPr>
          <p:nvPr>
            <p:ph type="title"/>
          </p:nvPr>
        </p:nvSpPr>
        <p:spPr/>
        <p:txBody>
          <a:bodyPr/>
          <a:lstStyle/>
          <a:p>
            <a:r>
              <a:rPr lang="fr-FR" dirty="0" smtClean="0"/>
              <a:t>Accompagnement des chercheurs et place de l’</a:t>
            </a:r>
            <a:r>
              <a:rPr lang="fr-FR" sz="1600" dirty="0" smtClean="0"/>
              <a:t>IST</a:t>
            </a:r>
            <a:endParaRPr lang="fr-FR" sz="1600" dirty="0"/>
          </a:p>
        </p:txBody>
      </p:sp>
      <p:sp>
        <p:nvSpPr>
          <p:cNvPr id="4" name="Étoile à 5 branches 3"/>
          <p:cNvSpPr/>
          <p:nvPr/>
        </p:nvSpPr>
        <p:spPr>
          <a:xfrm>
            <a:off x="352877" y="1367027"/>
            <a:ext cx="245110" cy="243840"/>
          </a:xfrm>
          <a:prstGeom prst="star5">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4062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 situation en </a:t>
            </a:r>
            <a:r>
              <a:rPr lang="fr-FR" dirty="0" smtClean="0"/>
              <a:t>Europe</a:t>
            </a:r>
            <a:endParaRPr lang="fr-FR" dirty="0"/>
          </a:p>
        </p:txBody>
      </p:sp>
      <p:pic>
        <p:nvPicPr>
          <p:cNvPr id="5" name="Imag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343275" y="1563688"/>
            <a:ext cx="2457450" cy="1466850"/>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58143" y="3259138"/>
            <a:ext cx="7827713" cy="1706941"/>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8073564" y="4966079"/>
            <a:ext cx="412292" cy="215444"/>
          </a:xfrm>
          <a:prstGeom prst="rect">
            <a:avLst/>
          </a:prstGeom>
        </p:spPr>
        <p:txBody>
          <a:bodyPr wrap="none">
            <a:spAutoFit/>
          </a:bodyPr>
          <a:lstStyle/>
          <a:p>
            <a:r>
              <a:rPr lang="fr-FR" sz="800" dirty="0" smtClean="0">
                <a:hlinkClick r:id="rId5"/>
              </a:rPr>
              <a:t>lien</a:t>
            </a:r>
            <a:endParaRPr lang="fr-FR" sz="800" dirty="0"/>
          </a:p>
        </p:txBody>
      </p:sp>
    </p:spTree>
    <p:extLst>
      <p:ext uri="{BB962C8B-B14F-4D97-AF65-F5344CB8AC3E}">
        <p14:creationId xmlns:p14="http://schemas.microsoft.com/office/powerpoint/2010/main" val="171865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smtClean="0">
                <a:solidFill>
                  <a:srgbClr val="D87D1A"/>
                </a:solidFill>
              </a:rPr>
              <a:t>Offre</a:t>
            </a:r>
            <a:endParaRPr lang="fr-FR">
              <a:solidFill>
                <a:srgbClr val="D87D1A"/>
              </a:solidFill>
            </a:endParaRPr>
          </a:p>
        </p:txBody>
      </p:sp>
      <p:sp>
        <p:nvSpPr>
          <p:cNvPr id="3" name="Rectangle 2"/>
          <p:cNvSpPr/>
          <p:nvPr/>
        </p:nvSpPr>
        <p:spPr>
          <a:xfrm>
            <a:off x="5888014" y="5753073"/>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4"/>
              </a:rPr>
              <a:t>Tableau comparatif</a:t>
            </a:r>
            <a:endParaRPr lang="fr-FR" dirty="0"/>
          </a:p>
        </p:txBody>
      </p:sp>
    </p:spTree>
    <p:extLst>
      <p:ext uri="{BB962C8B-B14F-4D97-AF65-F5344CB8AC3E}">
        <p14:creationId xmlns:p14="http://schemas.microsoft.com/office/powerpoint/2010/main" val="1537474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Généralités</a:t>
            </a:r>
            <a:endParaRPr lang="fr-FR"/>
          </a:p>
        </p:txBody>
      </p:sp>
      <p:sp>
        <p:nvSpPr>
          <p:cNvPr id="7" name="Rectangle 6"/>
          <p:cNvSpPr/>
          <p:nvPr/>
        </p:nvSpPr>
        <p:spPr>
          <a:xfrm>
            <a:off x="8215487" y="6498932"/>
            <a:ext cx="557996" cy="215444"/>
          </a:xfrm>
          <a:prstGeom prst="rect">
            <a:avLst/>
          </a:prstGeom>
        </p:spPr>
        <p:txBody>
          <a:bodyPr wrap="square">
            <a:spAutoFit/>
          </a:bodyPr>
          <a:lstStyle/>
          <a:p>
            <a:r>
              <a:rPr lang="fr-FR" sz="800" dirty="0" smtClean="0">
                <a:hlinkClick r:id="rId3"/>
              </a:rPr>
              <a:t>source</a:t>
            </a:r>
            <a:endParaRPr lang="fr-FR" sz="800" dirty="0"/>
          </a:p>
        </p:txBody>
      </p:sp>
      <p:pic>
        <p:nvPicPr>
          <p:cNvPr id="4" name="Imag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1581" y="1353380"/>
            <a:ext cx="8114459" cy="4793420"/>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4096566" y="3929729"/>
            <a:ext cx="4572000" cy="2585323"/>
          </a:xfrm>
          <a:prstGeom prst="rect">
            <a:avLst/>
          </a:prstGeom>
          <a:solidFill>
            <a:schemeClr val="bg1"/>
          </a:solidFill>
        </p:spPr>
        <p:txBody>
          <a:bodyPr>
            <a:spAutoFit/>
          </a:bodyPr>
          <a:lstStyle/>
          <a:p>
            <a:r>
              <a:rPr lang="fr-FR" b="1" dirty="0"/>
              <a:t>Identifiants chercheur</a:t>
            </a:r>
          </a:p>
          <a:p>
            <a:pPr>
              <a:buFont typeface="Arial" panose="020B0604020202020204" pitchFamily="34" charset="0"/>
              <a:buChar char="•"/>
            </a:pPr>
            <a:r>
              <a:rPr lang="fr-FR" dirty="0" smtClean="0"/>
              <a:t> </a:t>
            </a:r>
            <a:r>
              <a:rPr lang="fr-FR" dirty="0" err="1" smtClean="0"/>
              <a:t>IdHAL</a:t>
            </a:r>
            <a:r>
              <a:rPr lang="fr-FR" dirty="0" smtClean="0"/>
              <a:t> </a:t>
            </a:r>
            <a:r>
              <a:rPr lang="fr-FR" dirty="0"/>
              <a:t>: </a:t>
            </a:r>
            <a:r>
              <a:rPr lang="fr-FR" dirty="0" err="1"/>
              <a:t>philippe</a:t>
            </a:r>
            <a:r>
              <a:rPr lang="fr-FR" dirty="0"/>
              <a:t>-gambette</a:t>
            </a:r>
          </a:p>
          <a:p>
            <a:pPr>
              <a:buFont typeface="Arial" panose="020B0604020202020204" pitchFamily="34" charset="0"/>
              <a:buChar char="•"/>
            </a:pPr>
            <a:r>
              <a:rPr lang="fr-FR" dirty="0" smtClean="0"/>
              <a:t> </a:t>
            </a:r>
            <a:r>
              <a:rPr lang="fr-FR" dirty="0" err="1" smtClean="0"/>
              <a:t>arXiv</a:t>
            </a:r>
            <a:r>
              <a:rPr lang="fr-FR" dirty="0" smtClean="0"/>
              <a:t> </a:t>
            </a:r>
            <a:r>
              <a:rPr lang="fr-FR" dirty="0"/>
              <a:t>: gambette_p_1</a:t>
            </a:r>
          </a:p>
          <a:p>
            <a:pPr>
              <a:buFont typeface="Arial" panose="020B0604020202020204" pitchFamily="34" charset="0"/>
              <a:buChar char="•"/>
            </a:pPr>
            <a:r>
              <a:rPr lang="fr-FR" dirty="0" smtClean="0"/>
              <a:t> IdRef </a:t>
            </a:r>
            <a:r>
              <a:rPr lang="fr-FR" dirty="0"/>
              <a:t>: 151101248</a:t>
            </a:r>
          </a:p>
          <a:p>
            <a:pPr>
              <a:buFont typeface="Arial" panose="020B0604020202020204" pitchFamily="34" charset="0"/>
              <a:buChar char="•"/>
            </a:pPr>
            <a:r>
              <a:rPr lang="fr-FR" dirty="0" smtClean="0"/>
              <a:t> VIAF </a:t>
            </a:r>
            <a:r>
              <a:rPr lang="fr-FR" dirty="0"/>
              <a:t>: 209262942</a:t>
            </a:r>
          </a:p>
          <a:p>
            <a:pPr>
              <a:buFont typeface="Arial" panose="020B0604020202020204" pitchFamily="34" charset="0"/>
              <a:buChar char="•"/>
            </a:pPr>
            <a:r>
              <a:rPr lang="fr-FR" dirty="0" smtClean="0"/>
              <a:t> ISNI </a:t>
            </a:r>
            <a:r>
              <a:rPr lang="fr-FR" dirty="0"/>
              <a:t>: 0000000358613566</a:t>
            </a:r>
          </a:p>
          <a:p>
            <a:pPr>
              <a:buFont typeface="Arial" panose="020B0604020202020204" pitchFamily="34" charset="0"/>
              <a:buChar char="•"/>
            </a:pPr>
            <a:r>
              <a:rPr lang="fr-FR" dirty="0" smtClean="0"/>
              <a:t> ORCID </a:t>
            </a:r>
            <a:r>
              <a:rPr lang="fr-FR" dirty="0"/>
              <a:t>: 0000-0001-7062-0262</a:t>
            </a:r>
          </a:p>
          <a:p>
            <a:pPr>
              <a:buFont typeface="Arial" panose="020B0604020202020204" pitchFamily="34" charset="0"/>
              <a:buChar char="•"/>
            </a:pPr>
            <a:r>
              <a:rPr lang="fr-FR" dirty="0" smtClean="0"/>
              <a:t> </a:t>
            </a:r>
            <a:r>
              <a:rPr lang="fr-FR" dirty="0" err="1" smtClean="0"/>
              <a:t>ResearcherID</a:t>
            </a:r>
            <a:r>
              <a:rPr lang="fr-FR" dirty="0" smtClean="0"/>
              <a:t> </a:t>
            </a:r>
            <a:r>
              <a:rPr lang="fr-FR" dirty="0"/>
              <a:t>: </a:t>
            </a:r>
            <a:r>
              <a:rPr lang="fr-FR" dirty="0" smtClean="0"/>
              <a:t>E-7800-2010</a:t>
            </a:r>
          </a:p>
          <a:p>
            <a:pPr>
              <a:buFont typeface="Arial" panose="020B0604020202020204" pitchFamily="34" charset="0"/>
              <a:buChar char="•"/>
            </a:pPr>
            <a:r>
              <a:rPr lang="fr-FR" dirty="0" smtClean="0"/>
              <a:t> Scopus </a:t>
            </a:r>
            <a:r>
              <a:rPr lang="fr-FR" dirty="0" err="1" smtClean="0"/>
              <a:t>Author</a:t>
            </a:r>
            <a:r>
              <a:rPr lang="fr-FR" dirty="0"/>
              <a:t> ID : 24537170300</a:t>
            </a:r>
          </a:p>
        </p:txBody>
      </p:sp>
    </p:spTree>
    <p:extLst>
      <p:ext uri="{BB962C8B-B14F-4D97-AF65-F5344CB8AC3E}">
        <p14:creationId xmlns:p14="http://schemas.microsoft.com/office/powerpoint/2010/main" val="25267393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465531057"/>
              </p:ext>
            </p:extLst>
          </p:nvPr>
        </p:nvGraphicFramePr>
        <p:xfrm>
          <a:off x="663576" y="2570351"/>
          <a:ext cx="7743823" cy="3672840"/>
        </p:xfrm>
        <a:graphic>
          <a:graphicData uri="http://schemas.openxmlformats.org/drawingml/2006/table">
            <a:tbl>
              <a:tblPr firstRow="1" bandRow="1">
                <a:tableStyleId>{5C22544A-7EE6-4342-B048-85BDC9FD1C3A}</a:tableStyleId>
              </a:tblPr>
              <a:tblGrid>
                <a:gridCol w="3143248"/>
                <a:gridCol w="1047750"/>
                <a:gridCol w="3552825"/>
              </a:tblGrid>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Scopus </a:t>
                      </a:r>
                      <a:r>
                        <a:rPr lang="fr-FR" sz="2400" b="0" dirty="0" err="1" smtClean="0">
                          <a:solidFill>
                            <a:schemeClr val="tx1"/>
                          </a:solidFill>
                        </a:rPr>
                        <a:t>Author</a:t>
                      </a:r>
                      <a:r>
                        <a:rPr lang="fr-FR" sz="2400" b="0" dirty="0" smtClean="0">
                          <a:solidFill>
                            <a:schemeClr val="tx1"/>
                          </a:solidFill>
                        </a:rPr>
                        <a:t> ID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pPr marL="342900" indent="-342900">
                        <a:buFont typeface="Century Schoolbook" panose="02040604050505020304" pitchFamily="18" charset="0"/>
                        <a:buChar char="□"/>
                      </a:pPr>
                      <a:r>
                        <a:rPr lang="fr-FR" sz="2400" b="0" dirty="0" smtClean="0">
                          <a:solidFill>
                            <a:schemeClr val="tx1"/>
                          </a:solidFill>
                        </a:rPr>
                        <a:t>éditeurs</a:t>
                      </a:r>
                      <a:endParaRPr lang="fr-FR" sz="24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59080">
                <a:tc rowSpan="2">
                  <a:txBody>
                    <a:bodyPr/>
                    <a:lstStyle/>
                    <a:p>
                      <a:pPr algn="r"/>
                      <a:r>
                        <a:rPr lang="fr-FR" sz="2400" b="0" dirty="0" smtClean="0">
                          <a:solidFill>
                            <a:schemeClr val="tx1"/>
                          </a:solidFill>
                        </a:rPr>
                        <a:t>VIAF</a:t>
                      </a:r>
                      <a:endParaRPr lang="fr-FR"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rowSpan="2">
                  <a:txBody>
                    <a:bodyPr/>
                    <a:lstStyle/>
                    <a:p>
                      <a:pPr marL="342900" indent="-342900">
                        <a:buFont typeface="Century Schoolbook" panose="02040604050505020304" pitchFamily="18" charset="0"/>
                        <a:buChar char="□"/>
                      </a:pPr>
                      <a:r>
                        <a:rPr lang="fr-FR" sz="2800" b="0" dirty="0" smtClean="0">
                          <a:solidFill>
                            <a:schemeClr val="tx1"/>
                          </a:solidFill>
                        </a:rPr>
                        <a:t> </a:t>
                      </a:r>
                      <a:endParaRPr lang="fr-FR" sz="2800" b="0" dirty="0">
                        <a:solidFill>
                          <a:schemeClr val="tx1"/>
                        </a:solidFill>
                      </a:endParaRPr>
                    </a:p>
                  </a:txBody>
                  <a:tcPr>
                    <a:lnL w="127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fr-FR"/>
                    </a:p>
                  </a:txBody>
                  <a:tcPr/>
                </a:tc>
              </a:tr>
              <a:tr h="259080">
                <a:tc vMerge="1">
                  <a:txBody>
                    <a:bodyPr/>
                    <a:lstStyle/>
                    <a:p>
                      <a:endParaRPr lang="fr-FR"/>
                    </a:p>
                  </a:txBody>
                  <a:tcPr/>
                </a:tc>
                <a:tc vMerge="1">
                  <a:txBody>
                    <a:bodyPr/>
                    <a:lstStyle/>
                    <a:p>
                      <a:endParaRPr lang="fr-FR"/>
                    </a:p>
                  </a:txBody>
                  <a:tcPr/>
                </a:tc>
                <a:tc rowSpan="2">
                  <a:txBody>
                    <a:bodyPr/>
                    <a:lstStyle/>
                    <a:p>
                      <a:pPr marL="342900" marR="0" indent="-342900" algn="l" defTabSz="914400" rtl="0" eaLnBrk="1" fontAlgn="auto" latinLnBrk="0" hangingPunct="1">
                        <a:lnSpc>
                          <a:spcPct val="100000"/>
                        </a:lnSpc>
                        <a:spcBef>
                          <a:spcPts val="0"/>
                        </a:spcBef>
                        <a:spcAft>
                          <a:spcPts val="0"/>
                        </a:spcAft>
                        <a:buClrTx/>
                        <a:buSzTx/>
                        <a:buFont typeface="Century Schoolbook" panose="02040604050505020304" pitchFamily="18" charset="0"/>
                        <a:buChar char="□"/>
                        <a:tabLst/>
                        <a:defRPr/>
                      </a:pPr>
                      <a:r>
                        <a:rPr lang="fr-FR" sz="2400" b="0" dirty="0" smtClean="0">
                          <a:solidFill>
                            <a:schemeClr val="tx1"/>
                          </a:solidFill>
                        </a:rPr>
                        <a:t>archives ouvertes</a:t>
                      </a:r>
                      <a:endParaRPr lang="fr-FR" sz="24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algn="r"/>
                      <a:r>
                        <a:rPr lang="fr-FR" sz="2400" b="0" dirty="0" smtClean="0">
                          <a:solidFill>
                            <a:schemeClr val="tx1"/>
                          </a:solidFill>
                        </a:rPr>
                        <a:t>ORCID</a:t>
                      </a:r>
                      <a:endParaRPr lang="fr-FR"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dirty="0" smtClean="0">
                          <a:solidFill>
                            <a:schemeClr val="tx1"/>
                          </a:solidFill>
                        </a:rPr>
                        <a:t> </a:t>
                      </a:r>
                      <a:endParaRPr lang="fr-FR" sz="2800" b="0" dirty="0">
                        <a:solidFill>
                          <a:schemeClr val="tx1"/>
                        </a:solidFill>
                      </a:endParaRPr>
                    </a:p>
                  </a:txBody>
                  <a:tcPr>
                    <a:lnL w="127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r h="370840">
                <a:tc>
                  <a:txBody>
                    <a:bodyPr/>
                    <a:lstStyle/>
                    <a:p>
                      <a:pPr algn="r"/>
                      <a:r>
                        <a:rPr lang="fr-FR" sz="2400" b="0" dirty="0" err="1" smtClean="0">
                          <a:solidFill>
                            <a:schemeClr val="tx1"/>
                          </a:solidFill>
                        </a:rPr>
                        <a:t>ResearcherID</a:t>
                      </a:r>
                      <a:endParaRPr lang="fr-FR"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342900" indent="-342900">
                        <a:buFont typeface="Century Schoolbook" panose="02040604050505020304" pitchFamily="18" charset="0"/>
                        <a:buChar char="□"/>
                      </a:pPr>
                      <a:r>
                        <a:rPr lang="fr-FR" sz="2400" b="0" dirty="0" smtClean="0">
                          <a:solidFill>
                            <a:schemeClr val="tx1"/>
                          </a:solidFill>
                        </a:rPr>
                        <a:t>monde de la doc.</a:t>
                      </a:r>
                      <a:endParaRPr lang="fr-FR" sz="2400" b="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algn="r"/>
                      <a:r>
                        <a:rPr lang="fr-FR" sz="2400" b="0" dirty="0" smtClean="0">
                          <a:solidFill>
                            <a:schemeClr val="tx1"/>
                          </a:solidFill>
                        </a:rPr>
                        <a:t>IdRef</a:t>
                      </a:r>
                      <a:endParaRPr lang="fr-FR"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IdHAL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indent="-342900" algn="l" defTabSz="457200" rtl="0" eaLnBrk="1" fontAlgn="auto" latinLnBrk="0" hangingPunct="1">
                        <a:lnSpc>
                          <a:spcPct val="100000"/>
                        </a:lnSpc>
                        <a:spcBef>
                          <a:spcPts val="0"/>
                        </a:spcBef>
                        <a:spcAft>
                          <a:spcPts val="0"/>
                        </a:spcAft>
                        <a:buClrTx/>
                        <a:buSzTx/>
                        <a:buFont typeface="Century Schoolbook" panose="02040604050505020304" pitchFamily="18" charset="0"/>
                        <a:buChar char="□"/>
                        <a:tabLst/>
                        <a:defRP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342900" marR="0" lvl="0" indent="-342900" algn="l" defTabSz="914400" rtl="0" eaLnBrk="1" fontAlgn="auto" latinLnBrk="0" hangingPunct="1">
                        <a:lnSpc>
                          <a:spcPct val="100000"/>
                        </a:lnSpc>
                        <a:spcBef>
                          <a:spcPts val="0"/>
                        </a:spcBef>
                        <a:spcAft>
                          <a:spcPts val="0"/>
                        </a:spcAft>
                        <a:buClrTx/>
                        <a:buSzTx/>
                        <a:buFont typeface="Century Schoolbook" panose="02040604050505020304" pitchFamily="18" charset="0"/>
                        <a:buChar char="□"/>
                        <a:tabLst/>
                        <a:defRPr/>
                      </a:pPr>
                      <a:r>
                        <a:rPr kumimoji="0" lang="fr-FR" sz="2400" b="0" i="0" u="none" strike="noStrike" kern="1200" cap="none" spc="0" normalizeH="0" baseline="0" noProof="0" dirty="0" smtClean="0">
                          <a:ln>
                            <a:noFill/>
                          </a:ln>
                          <a:solidFill>
                            <a:prstClr val="black"/>
                          </a:solidFill>
                          <a:effectLst/>
                          <a:uLnTx/>
                          <a:uFillTx/>
                          <a:latin typeface="+mn-lt"/>
                          <a:ea typeface="+mn-ea"/>
                          <a:cs typeface="+mn-cs"/>
                        </a:rPr>
                        <a:t>autre</a:t>
                      </a:r>
                    </a:p>
                    <a:p>
                      <a:pPr marL="0" indent="0">
                        <a:buFont typeface="Century Schoolbook" panose="02040604050505020304" pitchFamily="18" charset="0"/>
                        <a:buNone/>
                      </a:pPr>
                      <a:endParaRPr lang="fr-FR" sz="2400" b="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ISNI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dirty="0" smtClean="0">
                          <a:solidFill>
                            <a:schemeClr val="tx1"/>
                          </a:solidFill>
                        </a:rPr>
                        <a:t> </a:t>
                      </a:r>
                      <a:endParaRPr lang="fr-FR" sz="28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bl>
          </a:graphicData>
        </a:graphic>
      </p:graphicFrame>
      <p:sp>
        <p:nvSpPr>
          <p:cNvPr id="2" name="Rectangle 1"/>
          <p:cNvSpPr/>
          <p:nvPr/>
        </p:nvSpPr>
        <p:spPr>
          <a:xfrm>
            <a:off x="4131919" y="1460494"/>
            <a:ext cx="702436" cy="1015663"/>
          </a:xfrm>
          <a:prstGeom prst="rect">
            <a:avLst/>
          </a:prstGeom>
        </p:spPr>
        <p:txBody>
          <a:bodyPr wrap="none">
            <a:spAutoFit/>
          </a:bodyPr>
          <a:lstStyle/>
          <a:p>
            <a:r>
              <a:rPr lang="fr-FR">
                <a:ea typeface="Times New Roman" panose="02020603050405020304" pitchFamily="18" charset="0"/>
                <a:cs typeface="Times New Roman" panose="02020603050405020304" pitchFamily="18" charset="0"/>
              </a:rPr>
              <a:t> </a:t>
            </a:r>
            <a:r>
              <a:rPr lang="fr-FR" sz="6000" b="1">
                <a:ea typeface="Times New Roman" panose="02020603050405020304" pitchFamily="18" charset="0"/>
                <a:cs typeface="Times New Roman" panose="02020603050405020304" pitchFamily="18" charset="0"/>
              </a:rPr>
              <a:t>?</a:t>
            </a:r>
            <a:endParaRPr lang="fr-FR" sz="6000" b="1"/>
          </a:p>
        </p:txBody>
      </p:sp>
      <p:sp>
        <p:nvSpPr>
          <p:cNvPr id="7" name="Titre 6"/>
          <p:cNvSpPr>
            <a:spLocks noGrp="1"/>
          </p:cNvSpPr>
          <p:nvPr>
            <p:ph type="title"/>
          </p:nvPr>
        </p:nvSpPr>
        <p:spPr/>
        <p:txBody>
          <a:bodyPr/>
          <a:lstStyle/>
          <a:p>
            <a:r>
              <a:rPr lang="fr-FR" smtClean="0"/>
              <a:t>Généralités</a:t>
            </a:r>
            <a:endParaRPr lang="fr-FR"/>
          </a:p>
        </p:txBody>
      </p:sp>
    </p:spTree>
    <p:extLst>
      <p:ext uri="{BB962C8B-B14F-4D97-AF65-F5344CB8AC3E}">
        <p14:creationId xmlns:p14="http://schemas.microsoft.com/office/powerpoint/2010/main" val="3665773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Généralités</a:t>
            </a:r>
          </a:p>
        </p:txBody>
      </p:sp>
      <p:sp>
        <p:nvSpPr>
          <p:cNvPr id="5" name="Rectangle 4"/>
          <p:cNvSpPr/>
          <p:nvPr/>
        </p:nvSpPr>
        <p:spPr>
          <a:xfrm>
            <a:off x="7001956" y="6607362"/>
            <a:ext cx="1460941" cy="215444"/>
          </a:xfrm>
          <a:prstGeom prst="rect">
            <a:avLst/>
          </a:prstGeom>
        </p:spPr>
        <p:txBody>
          <a:bodyPr wrap="square">
            <a:spAutoFit/>
          </a:bodyPr>
          <a:lstStyle/>
          <a:p>
            <a:r>
              <a:rPr lang="fr-FR" sz="800" dirty="0" smtClean="0">
                <a:solidFill>
                  <a:prstClr val="black"/>
                </a:solidFill>
              </a:rPr>
              <a:t>d’après </a:t>
            </a:r>
            <a:r>
              <a:rPr lang="fr-FR" sz="800" dirty="0" smtClean="0">
                <a:hlinkClick r:id="rId3"/>
              </a:rPr>
              <a:t>INIST-CNRS</a:t>
            </a:r>
            <a:endParaRPr lang="fr-FR" sz="800" dirty="0"/>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45931" y="1210554"/>
            <a:ext cx="7202911" cy="5368412"/>
          </a:xfrm>
          <a:prstGeom prst="rect">
            <a:avLst/>
          </a:prstGeom>
        </p:spPr>
      </p:pic>
    </p:spTree>
    <p:extLst>
      <p:ext uri="{BB962C8B-B14F-4D97-AF65-F5344CB8AC3E}">
        <p14:creationId xmlns:p14="http://schemas.microsoft.com/office/powerpoint/2010/main" val="227350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dirty="0" smtClean="0">
                <a:solidFill>
                  <a:srgbClr val="7030A0"/>
                </a:solidFill>
              </a:rPr>
              <a:t>Plan</a:t>
            </a:r>
            <a:endParaRPr lang="fr-FR" dirty="0">
              <a:solidFill>
                <a:srgbClr val="7030A0"/>
              </a:solidFill>
            </a:endParaRPr>
          </a:p>
        </p:txBody>
      </p:sp>
      <p:sp>
        <p:nvSpPr>
          <p:cNvPr id="4" name="Rectangle 3"/>
          <p:cNvSpPr/>
          <p:nvPr/>
        </p:nvSpPr>
        <p:spPr>
          <a:xfrm>
            <a:off x="3372868" y="5977699"/>
            <a:ext cx="5771132" cy="646331"/>
          </a:xfrm>
          <a:prstGeom prst="rect">
            <a:avLst/>
          </a:prstGeom>
          <a:solidFill>
            <a:srgbClr val="D21D59"/>
          </a:solidFill>
        </p:spPr>
        <p:txBody>
          <a:bodyPr wrap="none">
            <a:spAutoFit/>
          </a:bodyPr>
          <a:lstStyle/>
          <a:p>
            <a:r>
              <a:rPr lang="fr-FR" b="1" spc="100" dirty="0" smtClean="0">
                <a:solidFill>
                  <a:schemeClr val="bg1"/>
                </a:solidFill>
                <a:sym typeface="Wingdings" panose="05000000000000000000" pitchFamily="2" charset="2"/>
              </a:rPr>
              <a:t> ! présence de commentaires </a:t>
            </a:r>
          </a:p>
          <a:p>
            <a:r>
              <a:rPr lang="fr-FR" b="1" spc="100" dirty="0" smtClean="0">
                <a:solidFill>
                  <a:schemeClr val="bg1"/>
                </a:solidFill>
                <a:sym typeface="Wingdings" panose="05000000000000000000" pitchFamily="2" charset="2"/>
              </a:rPr>
              <a:t>à compléter par </a:t>
            </a:r>
            <a:r>
              <a:rPr lang="fr-FR" b="1" spc="100" dirty="0" smtClean="0">
                <a:solidFill>
                  <a:schemeClr val="bg1"/>
                </a:solidFill>
                <a:sym typeface="Wingdings" panose="05000000000000000000" pitchFamily="2" charset="2"/>
                <a:hlinkClick r:id="rId5"/>
              </a:rPr>
              <a:t>un t</a:t>
            </a:r>
            <a:r>
              <a:rPr lang="fr-FR" b="1" spc="100" dirty="0" smtClean="0">
                <a:solidFill>
                  <a:schemeClr val="bg1"/>
                </a:solidFill>
                <a:hlinkClick r:id="rId5"/>
              </a:rPr>
              <a:t>ableau comparatif</a:t>
            </a:r>
            <a:endParaRPr lang="fr-FR" b="1" spc="100" dirty="0">
              <a:solidFill>
                <a:schemeClr val="bg1"/>
              </a:solidFill>
            </a:endParaRPr>
          </a:p>
        </p:txBody>
      </p:sp>
      <p:sp>
        <p:nvSpPr>
          <p:cNvPr id="6" name="Titre 1"/>
          <p:cNvSpPr txBox="1">
            <a:spLocks/>
          </p:cNvSpPr>
          <p:nvPr/>
        </p:nvSpPr>
        <p:spPr>
          <a:xfrm>
            <a:off x="979293" y="3356129"/>
            <a:ext cx="7955702" cy="2387600"/>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lang="en-US" sz="9600" kern="1200" cap="small" baseline="0" dirty="0">
                <a:solidFill>
                  <a:srgbClr val="FF0000"/>
                </a:solidFill>
                <a:latin typeface="Impact" panose="020B0806030902050204" pitchFamily="34" charset="0"/>
                <a:ea typeface="+mn-ea"/>
                <a:cs typeface="+mn-cs"/>
              </a:defRPr>
            </a:lvl1pPr>
          </a:lstStyle>
          <a:p>
            <a:pPr marL="171450">
              <a:lnSpc>
                <a:spcPct val="100000"/>
              </a:lnSpc>
              <a:spcBef>
                <a:spcPts val="0"/>
              </a:spcBef>
            </a:pPr>
            <a:r>
              <a:rPr lang="fr-FR" sz="3200" dirty="0" smtClean="0">
                <a:solidFill>
                  <a:srgbClr val="D21D59"/>
                </a:solidFill>
                <a:latin typeface="+mj-lt"/>
              </a:rPr>
              <a:t>contexte et enjeux</a:t>
            </a:r>
          </a:p>
          <a:p>
            <a:pPr marL="171450">
              <a:lnSpc>
                <a:spcPct val="100000"/>
              </a:lnSpc>
              <a:spcBef>
                <a:spcPts val="0"/>
              </a:spcBef>
            </a:pPr>
            <a:r>
              <a:rPr lang="fr-FR" sz="3200" dirty="0" smtClean="0">
                <a:solidFill>
                  <a:srgbClr val="D87D1A"/>
                </a:solidFill>
                <a:latin typeface="+mj-lt"/>
              </a:rPr>
              <a:t>offre</a:t>
            </a:r>
          </a:p>
          <a:p>
            <a:pPr marL="171450">
              <a:lnSpc>
                <a:spcPct val="100000"/>
              </a:lnSpc>
              <a:spcBef>
                <a:spcPts val="0"/>
              </a:spcBef>
            </a:pPr>
            <a:r>
              <a:rPr lang="fr-FR" sz="3200" dirty="0" err="1" smtClean="0">
                <a:solidFill>
                  <a:srgbClr val="E3C803"/>
                </a:solidFill>
                <a:latin typeface="+mj-lt"/>
              </a:rPr>
              <a:t>orcid</a:t>
            </a:r>
            <a:endParaRPr lang="fr-FR" sz="3200" dirty="0" smtClean="0">
              <a:solidFill>
                <a:srgbClr val="E3C803"/>
              </a:solidFill>
              <a:latin typeface="+mj-lt"/>
            </a:endParaRPr>
          </a:p>
          <a:p>
            <a:pPr marL="171450">
              <a:lnSpc>
                <a:spcPct val="100000"/>
              </a:lnSpc>
              <a:spcBef>
                <a:spcPts val="0"/>
              </a:spcBef>
            </a:pPr>
            <a:r>
              <a:rPr lang="fr-FR" sz="3200" dirty="0" smtClean="0">
                <a:solidFill>
                  <a:srgbClr val="73A545"/>
                </a:solidFill>
                <a:latin typeface="+mj-lt"/>
              </a:rPr>
              <a:t>potentiels pour le chercheur</a:t>
            </a:r>
          </a:p>
          <a:p>
            <a:pPr marL="171450">
              <a:lnSpc>
                <a:spcPct val="100000"/>
              </a:lnSpc>
              <a:spcBef>
                <a:spcPts val="0"/>
              </a:spcBef>
            </a:pPr>
            <a:r>
              <a:rPr lang="fr-FR" sz="3200" dirty="0" smtClean="0">
                <a:solidFill>
                  <a:srgbClr val="2CACD7"/>
                </a:solidFill>
                <a:latin typeface="+mj-lt"/>
              </a:rPr>
              <a:t>potentiels pour les institutions</a:t>
            </a:r>
          </a:p>
          <a:p>
            <a:pPr marL="171450">
              <a:lnSpc>
                <a:spcPct val="100000"/>
              </a:lnSpc>
              <a:spcBef>
                <a:spcPts val="0"/>
              </a:spcBef>
            </a:pPr>
            <a:r>
              <a:rPr lang="fr-FR" sz="3200" dirty="0" smtClean="0">
                <a:solidFill>
                  <a:srgbClr val="315280"/>
                </a:solidFill>
                <a:latin typeface="+mj-lt"/>
              </a:rPr>
              <a:t>et au-delà ?</a:t>
            </a:r>
          </a:p>
        </p:txBody>
      </p:sp>
    </p:spTree>
    <p:extLst>
      <p:ext uri="{BB962C8B-B14F-4D97-AF65-F5344CB8AC3E}">
        <p14:creationId xmlns:p14="http://schemas.microsoft.com/office/powerpoint/2010/main" val="2353572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798142528"/>
              </p:ext>
            </p:extLst>
          </p:nvPr>
        </p:nvGraphicFramePr>
        <p:xfrm>
          <a:off x="663576" y="2570351"/>
          <a:ext cx="7743823" cy="3688080"/>
        </p:xfrm>
        <a:graphic>
          <a:graphicData uri="http://schemas.openxmlformats.org/drawingml/2006/table">
            <a:tbl>
              <a:tblPr firstRow="1" bandRow="1">
                <a:tableStyleId>{5C22544A-7EE6-4342-B048-85BDC9FD1C3A}</a:tableStyleId>
              </a:tblPr>
              <a:tblGrid>
                <a:gridCol w="3143248"/>
                <a:gridCol w="1047750"/>
                <a:gridCol w="3552825"/>
              </a:tblGrid>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Scopus </a:t>
                      </a:r>
                      <a:r>
                        <a:rPr lang="fr-FR" sz="2400" b="0" dirty="0" err="1" smtClean="0">
                          <a:solidFill>
                            <a:schemeClr val="tx1"/>
                          </a:solidFill>
                        </a:rPr>
                        <a:t>Author</a:t>
                      </a:r>
                      <a:r>
                        <a:rPr lang="fr-FR" sz="2400" b="0" dirty="0" smtClean="0">
                          <a:solidFill>
                            <a:schemeClr val="tx1"/>
                          </a:solidFill>
                        </a:rPr>
                        <a:t> ID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3">
                  <a:txBody>
                    <a:bodyPr/>
                    <a:lstStyle/>
                    <a:p>
                      <a:pPr marL="342900" indent="-342900">
                        <a:buFont typeface="Century Schoolbook" panose="02040604050505020304" pitchFamily="18" charset="0"/>
                        <a:buChar char="□"/>
                      </a:pPr>
                      <a:endParaRPr lang="fr-FR" sz="2200" b="0" dirty="0" smtClean="0">
                        <a:solidFill>
                          <a:schemeClr val="tx1"/>
                        </a:solidFill>
                      </a:endParaRPr>
                    </a:p>
                    <a:p>
                      <a:pPr marL="342900" indent="-342900">
                        <a:buFont typeface="Century Schoolbook" panose="02040604050505020304" pitchFamily="18" charset="0"/>
                        <a:buChar char="□"/>
                      </a:pPr>
                      <a:endParaRPr lang="fr-FR" sz="2200" b="0" dirty="0" smtClean="0">
                        <a:solidFill>
                          <a:schemeClr val="tx1"/>
                        </a:solidFill>
                      </a:endParaRPr>
                    </a:p>
                    <a:p>
                      <a:pPr marL="342900" indent="-342900">
                        <a:buFont typeface="Century Schoolbook" panose="02040604050505020304" pitchFamily="18" charset="0"/>
                        <a:buChar char="□"/>
                      </a:pPr>
                      <a:r>
                        <a:rPr lang="fr-FR" sz="2200" b="0" dirty="0" smtClean="0">
                          <a:solidFill>
                            <a:schemeClr val="tx1"/>
                          </a:solidFill>
                        </a:rPr>
                        <a:t>alimentation par l’auteur</a:t>
                      </a:r>
                      <a:endParaRPr lang="fr-FR" sz="2200" b="0"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algn="r"/>
                      <a:r>
                        <a:rPr lang="fr-FR" sz="2400" b="0" dirty="0" smtClean="0">
                          <a:solidFill>
                            <a:schemeClr val="tx1"/>
                          </a:solidFill>
                        </a:rPr>
                        <a:t>VIAF</a:t>
                      </a:r>
                      <a:endParaRPr lang="fr-FR"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dirty="0" smtClean="0">
                          <a:solidFill>
                            <a:schemeClr val="tx1"/>
                          </a:solidFill>
                        </a:rPr>
                        <a:t>  </a:t>
                      </a:r>
                      <a:endParaRPr lang="fr-FR" sz="2800" b="0" dirty="0">
                        <a:solidFill>
                          <a:schemeClr val="tx1"/>
                        </a:solidFill>
                      </a:endParaRPr>
                    </a:p>
                  </a:txBody>
                  <a:tcPr>
                    <a:lnL w="127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fr-FR"/>
                    </a:p>
                  </a:txBody>
                  <a:tcPr/>
                </a:tc>
              </a:tr>
              <a:tr h="370840">
                <a:tc>
                  <a:txBody>
                    <a:bodyPr/>
                    <a:lstStyle/>
                    <a:p>
                      <a:pPr algn="r"/>
                      <a:r>
                        <a:rPr lang="fr-FR" sz="2400" b="0" dirty="0" smtClean="0">
                          <a:solidFill>
                            <a:schemeClr val="tx1"/>
                          </a:solidFill>
                        </a:rPr>
                        <a:t>ORCID</a:t>
                      </a:r>
                      <a:endParaRPr lang="fr-FR" sz="2400" b="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r h="370840">
                <a:tc>
                  <a:txBody>
                    <a:bodyPr/>
                    <a:lstStyle/>
                    <a:p>
                      <a:pPr algn="r"/>
                      <a:r>
                        <a:rPr lang="fr-FR" sz="2400" b="0" dirty="0" err="1" smtClean="0">
                          <a:solidFill>
                            <a:schemeClr val="tx1"/>
                          </a:solidFill>
                        </a:rPr>
                        <a:t>ResearcherID</a:t>
                      </a:r>
                      <a:endParaRPr lang="fr-FR"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342900" indent="-342900">
                        <a:buFont typeface="Century Schoolbook" panose="02040604050505020304" pitchFamily="18" charset="0"/>
                        <a:buChar char="□"/>
                      </a:pPr>
                      <a:r>
                        <a:rPr lang="fr-FR" sz="2200" b="0" smtClean="0">
                          <a:solidFill>
                            <a:schemeClr val="tx1"/>
                          </a:solidFill>
                        </a:rPr>
                        <a:t>alimentation automatique</a:t>
                      </a:r>
                      <a:endParaRPr lang="fr-FR" sz="2200"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algn="r"/>
                      <a:r>
                        <a:rPr lang="fr-FR" sz="2400" b="0" dirty="0" smtClean="0">
                          <a:solidFill>
                            <a:schemeClr val="tx1"/>
                          </a:solidFill>
                        </a:rPr>
                        <a:t>IdRef</a:t>
                      </a:r>
                      <a:endParaRPr lang="fr-FR" sz="24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r h="370840">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IdHAL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indent="-342900" algn="l" defTabSz="457200" rtl="0" eaLnBrk="1" fontAlgn="auto" latinLnBrk="0" hangingPunct="1">
                        <a:lnSpc>
                          <a:spcPct val="100000"/>
                        </a:lnSpc>
                        <a:spcBef>
                          <a:spcPts val="0"/>
                        </a:spcBef>
                        <a:spcAft>
                          <a:spcPts val="0"/>
                        </a:spcAft>
                        <a:buClrTx/>
                        <a:buSzTx/>
                        <a:buFont typeface="Century Schoolbook" panose="02040604050505020304" pitchFamily="18" charset="0"/>
                        <a:buChar char="□"/>
                        <a:tabLst/>
                        <a:defRPr/>
                      </a:pPr>
                      <a:r>
                        <a:rPr lang="fr-FR" sz="2800" b="0" smtClean="0">
                          <a:solidFill>
                            <a:schemeClr val="tx1"/>
                          </a:solidFill>
                        </a:rPr>
                        <a:t> </a:t>
                      </a:r>
                      <a:endParaRPr lang="fr-FR" sz="28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marL="342900" marR="0" lvl="0" indent="-342900" algn="l" defTabSz="914400" rtl="0" eaLnBrk="1" fontAlgn="auto" latinLnBrk="0" hangingPunct="1">
                        <a:lnSpc>
                          <a:spcPct val="100000"/>
                        </a:lnSpc>
                        <a:spcBef>
                          <a:spcPts val="0"/>
                        </a:spcBef>
                        <a:spcAft>
                          <a:spcPts val="0"/>
                        </a:spcAft>
                        <a:buClrTx/>
                        <a:buSzTx/>
                        <a:buFont typeface="Century Schoolbook" panose="02040604050505020304" pitchFamily="18" charset="0"/>
                        <a:buChar char="□"/>
                        <a:tabLst/>
                        <a:defRPr/>
                      </a:pPr>
                      <a:r>
                        <a:rPr kumimoji="0" lang="fr-FR" sz="2200" b="0" i="0" u="none" strike="noStrike" kern="1200" cap="none" spc="0" normalizeH="0" baseline="0" noProof="0" smtClean="0">
                          <a:ln>
                            <a:noFill/>
                          </a:ln>
                          <a:solidFill>
                            <a:prstClr val="black"/>
                          </a:solidFill>
                          <a:effectLst/>
                          <a:uLnTx/>
                          <a:uFillTx/>
                          <a:latin typeface="+mn-lt"/>
                          <a:ea typeface="+mn-ea"/>
                          <a:cs typeface="+mn-cs"/>
                        </a:rPr>
                        <a:t>alimentation par des professionnels</a:t>
                      </a:r>
                    </a:p>
                    <a:p>
                      <a:pPr marL="0" indent="0">
                        <a:buFont typeface="Century Schoolbook" panose="02040604050505020304" pitchFamily="18" charset="0"/>
                        <a:buNone/>
                      </a:pPr>
                      <a:endParaRPr lang="fr-FR" sz="2200" b="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fr-FR" sz="2400" b="0" dirty="0" smtClean="0">
                          <a:solidFill>
                            <a:schemeClr val="tx1"/>
                          </a:solidFill>
                        </a:rPr>
                        <a:t>ISNI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Century Schoolbook" panose="02040604050505020304" pitchFamily="18" charset="0"/>
                        <a:buChar char="□"/>
                      </a:pPr>
                      <a:r>
                        <a:rPr lang="fr-FR" sz="2800" b="0" dirty="0" smtClean="0">
                          <a:solidFill>
                            <a:schemeClr val="tx1"/>
                          </a:solidFill>
                        </a:rPr>
                        <a:t> </a:t>
                      </a:r>
                      <a:endParaRPr lang="fr-FR" sz="28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fr-FR" dirty="0"/>
                    </a:p>
                  </a:txBody>
                  <a:tcPr/>
                </a:tc>
              </a:tr>
            </a:tbl>
          </a:graphicData>
        </a:graphic>
      </p:graphicFrame>
      <p:sp>
        <p:nvSpPr>
          <p:cNvPr id="2" name="Rectangle 1"/>
          <p:cNvSpPr/>
          <p:nvPr/>
        </p:nvSpPr>
        <p:spPr>
          <a:xfrm>
            <a:off x="4131919" y="1460494"/>
            <a:ext cx="702436" cy="1015663"/>
          </a:xfrm>
          <a:prstGeom prst="rect">
            <a:avLst/>
          </a:prstGeom>
        </p:spPr>
        <p:txBody>
          <a:bodyPr wrap="none">
            <a:spAutoFit/>
          </a:bodyPr>
          <a:lstStyle/>
          <a:p>
            <a:r>
              <a:rPr lang="fr-FR" dirty="0">
                <a:ea typeface="Times New Roman" panose="02020603050405020304" pitchFamily="18" charset="0"/>
                <a:cs typeface="Times New Roman" panose="02020603050405020304" pitchFamily="18" charset="0"/>
              </a:rPr>
              <a:t> </a:t>
            </a:r>
            <a:r>
              <a:rPr lang="fr-FR" sz="6000" b="1" dirty="0">
                <a:ea typeface="Times New Roman" panose="02020603050405020304" pitchFamily="18" charset="0"/>
                <a:cs typeface="Times New Roman" panose="02020603050405020304" pitchFamily="18" charset="0"/>
              </a:rPr>
              <a:t>?</a:t>
            </a:r>
            <a:endParaRPr lang="fr-FR" sz="6000" b="1" dirty="0"/>
          </a:p>
        </p:txBody>
      </p:sp>
      <p:sp>
        <p:nvSpPr>
          <p:cNvPr id="7" name="Titre 6"/>
          <p:cNvSpPr>
            <a:spLocks noGrp="1"/>
          </p:cNvSpPr>
          <p:nvPr>
            <p:ph type="title"/>
          </p:nvPr>
        </p:nvSpPr>
        <p:spPr/>
        <p:txBody>
          <a:bodyPr/>
          <a:lstStyle/>
          <a:p>
            <a:r>
              <a:rPr lang="fr-FR" smtClean="0"/>
              <a:t>Généralités</a:t>
            </a:r>
            <a:endParaRPr lang="fr-FR"/>
          </a:p>
        </p:txBody>
      </p:sp>
    </p:spTree>
    <p:extLst>
      <p:ext uri="{BB962C8B-B14F-4D97-AF65-F5344CB8AC3E}">
        <p14:creationId xmlns:p14="http://schemas.microsoft.com/office/powerpoint/2010/main" val="2332346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smtClean="0"/>
              <a:t>Généralités</a:t>
            </a:r>
            <a:endParaRPr lang="fr-FR"/>
          </a:p>
        </p:txBody>
      </p:sp>
      <p:sp>
        <p:nvSpPr>
          <p:cNvPr id="7" name="Rectangle 6"/>
          <p:cNvSpPr/>
          <p:nvPr/>
        </p:nvSpPr>
        <p:spPr>
          <a:xfrm>
            <a:off x="6972384" y="6577089"/>
            <a:ext cx="1460941" cy="215444"/>
          </a:xfrm>
          <a:prstGeom prst="rect">
            <a:avLst/>
          </a:prstGeom>
        </p:spPr>
        <p:txBody>
          <a:bodyPr wrap="square">
            <a:spAutoFit/>
          </a:bodyPr>
          <a:lstStyle/>
          <a:p>
            <a:r>
              <a:rPr lang="fr-FR" sz="800" dirty="0" smtClean="0">
                <a:solidFill>
                  <a:prstClr val="black"/>
                </a:solidFill>
              </a:rPr>
              <a:t>d’après </a:t>
            </a:r>
            <a:r>
              <a:rPr lang="fr-FR" sz="800" dirty="0" smtClean="0">
                <a:hlinkClick r:id="rId3"/>
              </a:rPr>
              <a:t>INIST-CNRS</a:t>
            </a:r>
            <a:endParaRPr lang="fr-FR" sz="800" dirty="0"/>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2133" y="1208676"/>
            <a:ext cx="7226710" cy="5368413"/>
          </a:xfrm>
          <a:prstGeom prst="rect">
            <a:avLst/>
          </a:prstGeom>
        </p:spPr>
      </p:pic>
    </p:spTree>
    <p:extLst>
      <p:ext uri="{BB962C8B-B14F-4D97-AF65-F5344CB8AC3E}">
        <p14:creationId xmlns:p14="http://schemas.microsoft.com/office/powerpoint/2010/main" val="1774998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1667262" y="2038705"/>
            <a:ext cx="5698818" cy="3807162"/>
          </a:xfrm>
          <a:prstGeom prst="rect">
            <a:avLst/>
          </a:prstGeom>
          <a:effectLst>
            <a:outerShdw blurRad="292100" dist="139700" dir="2700000" algn="ctr" rotWithShape="0">
              <a:srgbClr val="000000">
                <a:alpha val="65000"/>
              </a:srgbClr>
            </a:outerShdw>
          </a:effectLst>
        </p:spPr>
      </p:pic>
      <p:sp>
        <p:nvSpPr>
          <p:cNvPr id="4" name="Titre 3"/>
          <p:cNvSpPr>
            <a:spLocks noGrp="1"/>
          </p:cNvSpPr>
          <p:nvPr>
            <p:ph type="title"/>
          </p:nvPr>
        </p:nvSpPr>
        <p:spPr/>
        <p:txBody>
          <a:bodyPr/>
          <a:lstStyle/>
          <a:p>
            <a:r>
              <a:rPr lang="fr-FR" dirty="0" smtClean="0"/>
              <a:t>Les éditeurs commerciaux : </a:t>
            </a:r>
            <a:r>
              <a:rPr lang="fr-FR" sz="1800" dirty="0" smtClean="0"/>
              <a:t>Scopus </a:t>
            </a:r>
            <a:r>
              <a:rPr lang="fr-FR" sz="1800" dirty="0" err="1" smtClean="0"/>
              <a:t>Author</a:t>
            </a:r>
            <a:r>
              <a:rPr lang="fr-FR" sz="1800" dirty="0" smtClean="0"/>
              <a:t> ID</a:t>
            </a:r>
            <a:endParaRPr lang="fr-FR" sz="1800" dirty="0"/>
          </a:p>
        </p:txBody>
      </p:sp>
      <p:sp>
        <p:nvSpPr>
          <p:cNvPr id="8" name="Rectangle 7"/>
          <p:cNvSpPr/>
          <p:nvPr/>
        </p:nvSpPr>
        <p:spPr>
          <a:xfrm>
            <a:off x="6084319" y="6242820"/>
            <a:ext cx="2765501" cy="400110"/>
          </a:xfrm>
          <a:prstGeom prst="rect">
            <a:avLst/>
          </a:prstGeom>
        </p:spPr>
        <p:txBody>
          <a:bodyPr wrap="none">
            <a:spAutoFit/>
          </a:bodyPr>
          <a:lstStyle/>
          <a:p>
            <a:r>
              <a:rPr lang="fr-FR" sz="1200" dirty="0"/>
              <a:t>Scopus </a:t>
            </a:r>
            <a:r>
              <a:rPr lang="fr-FR" sz="1200" dirty="0" err="1"/>
              <a:t>Author</a:t>
            </a:r>
            <a:r>
              <a:rPr lang="fr-FR" sz="1200" dirty="0"/>
              <a:t> ID : </a:t>
            </a:r>
            <a:r>
              <a:rPr lang="fr-FR" sz="1200" dirty="0" smtClean="0"/>
              <a:t>24537170300</a:t>
            </a:r>
          </a:p>
          <a:p>
            <a:pPr algn="r"/>
            <a:r>
              <a:rPr lang="fr-FR" sz="800" dirty="0" smtClean="0">
                <a:solidFill>
                  <a:prstClr val="black"/>
                </a:solidFill>
                <a:hlinkClick r:id="rId4"/>
              </a:rPr>
              <a:t>source</a:t>
            </a:r>
            <a:endParaRPr lang="fr-FR" dirty="0"/>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32" y="1245577"/>
            <a:ext cx="1273783" cy="464400"/>
          </a:xfrm>
          <a:prstGeom prst="rect">
            <a:avLst/>
          </a:prstGeom>
        </p:spPr>
      </p:pic>
      <p:sp>
        <p:nvSpPr>
          <p:cNvPr id="6" name="Rectangle 5"/>
          <p:cNvSpPr/>
          <p:nvPr/>
        </p:nvSpPr>
        <p:spPr>
          <a:xfrm>
            <a:off x="5882341" y="5587738"/>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6"/>
              </a:rPr>
              <a:t>Tableau comparatif</a:t>
            </a:r>
            <a:endParaRPr lang="fr-FR" dirty="0"/>
          </a:p>
        </p:txBody>
      </p:sp>
    </p:spTree>
    <p:extLst>
      <p:ext uri="{BB962C8B-B14F-4D97-AF65-F5344CB8AC3E}">
        <p14:creationId xmlns:p14="http://schemas.microsoft.com/office/powerpoint/2010/main" val="811969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92613" y="1683254"/>
            <a:ext cx="6958774" cy="4274170"/>
          </a:xfrm>
          <a:prstGeom prst="rect">
            <a:avLst/>
          </a:prstGeom>
          <a:effectLst>
            <a:outerShdw blurRad="292100" dist="139700" dir="2700000" algn="ctr" rotWithShape="0">
              <a:srgbClr val="000000">
                <a:alpha val="65000"/>
              </a:srgbClr>
            </a:outerShdw>
          </a:effectLst>
        </p:spPr>
      </p:pic>
      <p:pic>
        <p:nvPicPr>
          <p:cNvPr id="3" name="Espace réservé du contenu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4095" y="1253627"/>
            <a:ext cx="2400300" cy="276225"/>
          </a:xfrm>
        </p:spPr>
      </p:pic>
      <p:sp>
        <p:nvSpPr>
          <p:cNvPr id="4" name="Titre 3"/>
          <p:cNvSpPr>
            <a:spLocks noGrp="1"/>
          </p:cNvSpPr>
          <p:nvPr>
            <p:ph type="title"/>
          </p:nvPr>
        </p:nvSpPr>
        <p:spPr/>
        <p:txBody>
          <a:bodyPr/>
          <a:lstStyle/>
          <a:p>
            <a:r>
              <a:rPr lang="fr-FR" dirty="0" smtClean="0"/>
              <a:t>Les éditeurs commerciaux : </a:t>
            </a:r>
            <a:r>
              <a:rPr lang="fr-FR" sz="1800" dirty="0" smtClean="0"/>
              <a:t>ResearcherID</a:t>
            </a:r>
            <a:endParaRPr lang="fr-FR" sz="1800" dirty="0"/>
          </a:p>
        </p:txBody>
      </p:sp>
      <p:sp>
        <p:nvSpPr>
          <p:cNvPr id="8" name="Rectangle 7"/>
          <p:cNvSpPr/>
          <p:nvPr/>
        </p:nvSpPr>
        <p:spPr>
          <a:xfrm>
            <a:off x="6146358" y="6024099"/>
            <a:ext cx="2537874" cy="523220"/>
          </a:xfrm>
          <a:prstGeom prst="rect">
            <a:avLst/>
          </a:prstGeom>
        </p:spPr>
        <p:txBody>
          <a:bodyPr wrap="none">
            <a:spAutoFit/>
          </a:bodyPr>
          <a:lstStyle/>
          <a:p>
            <a:endParaRPr lang="fr-FR" sz="800" dirty="0" smtClean="0">
              <a:solidFill>
                <a:prstClr val="black"/>
              </a:solidFill>
              <a:hlinkClick r:id="rId5"/>
            </a:endParaRPr>
          </a:p>
          <a:p>
            <a:pPr algn="r"/>
            <a:r>
              <a:rPr lang="fr-FR" sz="1200" dirty="0" err="1"/>
              <a:t>ResearcherID</a:t>
            </a:r>
            <a:r>
              <a:rPr lang="fr-FR" sz="1200" dirty="0"/>
              <a:t> : </a:t>
            </a:r>
            <a:r>
              <a:rPr lang="fr-FR" sz="1200" dirty="0" smtClean="0"/>
              <a:t>E-7800-2010</a:t>
            </a:r>
            <a:br>
              <a:rPr lang="fr-FR" sz="1200" dirty="0" smtClean="0"/>
            </a:br>
            <a:r>
              <a:rPr lang="fr-FR" sz="800" dirty="0" smtClean="0">
                <a:solidFill>
                  <a:prstClr val="black"/>
                </a:solidFill>
                <a:hlinkClick r:id="rId6"/>
              </a:rPr>
              <a:t>source</a:t>
            </a:r>
            <a:endParaRPr lang="fr-FR" dirty="0"/>
          </a:p>
        </p:txBody>
      </p:sp>
      <p:sp>
        <p:nvSpPr>
          <p:cNvPr id="9" name="Rectangle 8"/>
          <p:cNvSpPr/>
          <p:nvPr/>
        </p:nvSpPr>
        <p:spPr>
          <a:xfrm>
            <a:off x="5931555" y="5521417"/>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7"/>
              </a:rPr>
              <a:t>Tableau comparatif</a:t>
            </a:r>
            <a:endParaRPr lang="fr-FR" dirty="0"/>
          </a:p>
        </p:txBody>
      </p:sp>
    </p:spTree>
    <p:extLst>
      <p:ext uri="{BB962C8B-B14F-4D97-AF65-F5344CB8AC3E}">
        <p14:creationId xmlns:p14="http://schemas.microsoft.com/office/powerpoint/2010/main" val="3869990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 r="1321"/>
          <a:stretch/>
        </p:blipFill>
        <p:spPr>
          <a:xfrm>
            <a:off x="1581150" y="1850304"/>
            <a:ext cx="7136410" cy="4272101"/>
          </a:xfrm>
          <a:prstGeom prst="rect">
            <a:avLst/>
          </a:prstGeom>
          <a:effectLst>
            <a:outerShdw blurRad="292100" dist="139700" dir="2700000" algn="ctr" rotWithShape="0">
              <a:srgbClr val="000000">
                <a:alpha val="65000"/>
              </a:srgbClr>
            </a:outerShdw>
          </a:effectLst>
        </p:spPr>
      </p:pic>
      <p:sp>
        <p:nvSpPr>
          <p:cNvPr id="4" name="Titre 3"/>
          <p:cNvSpPr>
            <a:spLocks noGrp="1"/>
          </p:cNvSpPr>
          <p:nvPr>
            <p:ph type="title"/>
          </p:nvPr>
        </p:nvSpPr>
        <p:spPr/>
        <p:txBody>
          <a:bodyPr/>
          <a:lstStyle/>
          <a:p>
            <a:r>
              <a:rPr lang="fr-FR" dirty="0" smtClean="0"/>
              <a:t>Les archives ouvertes : </a:t>
            </a:r>
            <a:r>
              <a:rPr lang="fr-FR" sz="1800" dirty="0" smtClean="0"/>
              <a:t>IdHAL</a:t>
            </a:r>
            <a:endParaRPr lang="fr-FR" sz="1800" dirty="0"/>
          </a:p>
        </p:txBody>
      </p:sp>
      <p:sp>
        <p:nvSpPr>
          <p:cNvPr id="8" name="Rectangle 7"/>
          <p:cNvSpPr/>
          <p:nvPr/>
        </p:nvSpPr>
        <p:spPr>
          <a:xfrm>
            <a:off x="6319147" y="6095139"/>
            <a:ext cx="2398413" cy="400110"/>
          </a:xfrm>
          <a:prstGeom prst="rect">
            <a:avLst/>
          </a:prstGeom>
        </p:spPr>
        <p:txBody>
          <a:bodyPr wrap="none">
            <a:spAutoFit/>
          </a:bodyPr>
          <a:lstStyle/>
          <a:p>
            <a:pPr algn="r"/>
            <a:r>
              <a:rPr lang="fr-FR" sz="1200" dirty="0" smtClean="0"/>
              <a:t>IdHAL: </a:t>
            </a:r>
            <a:r>
              <a:rPr lang="fr-FR" sz="1200" dirty="0" err="1" smtClean="0"/>
              <a:t>philippe</a:t>
            </a:r>
            <a:r>
              <a:rPr lang="fr-FR" sz="1200" dirty="0" smtClean="0"/>
              <a:t>-gambette</a:t>
            </a:r>
          </a:p>
          <a:p>
            <a:pPr algn="r"/>
            <a:r>
              <a:rPr lang="fr-FR" sz="800" dirty="0" smtClean="0">
                <a:solidFill>
                  <a:prstClr val="black"/>
                </a:solidFill>
                <a:hlinkClick r:id="rId4"/>
              </a:rPr>
              <a:t>source</a:t>
            </a:r>
            <a:endParaRPr lang="fr-FR" dirty="0"/>
          </a:p>
        </p:txBody>
      </p:sp>
      <p:sp>
        <p:nvSpPr>
          <p:cNvPr id="9" name="Rectangle 8"/>
          <p:cNvSpPr/>
          <p:nvPr/>
        </p:nvSpPr>
        <p:spPr>
          <a:xfrm>
            <a:off x="5920313" y="5575729"/>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5"/>
              </a:rPr>
              <a:t>Tableau comparatif</a:t>
            </a:r>
            <a:endParaRPr lang="fr-FR" dirty="0"/>
          </a:p>
        </p:txBody>
      </p:sp>
      <p:pic>
        <p:nvPicPr>
          <p:cNvPr id="13" name="Image 1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90840" y="1316068"/>
            <a:ext cx="812800" cy="449061"/>
          </a:xfrm>
          <a:prstGeom prst="rect">
            <a:avLst/>
          </a:prstGeom>
        </p:spPr>
      </p:pic>
    </p:spTree>
    <p:extLst>
      <p:ext uri="{BB962C8B-B14F-4D97-AF65-F5344CB8AC3E}">
        <p14:creationId xmlns:p14="http://schemas.microsoft.com/office/powerpoint/2010/main" val="18992710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88348" y="1148519"/>
            <a:ext cx="6454579" cy="3673337"/>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088145" y="5053526"/>
            <a:ext cx="5522455" cy="1630349"/>
          </a:xfrm>
          <a:prstGeom prst="rect">
            <a:avLst/>
          </a:prstGeo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lstStyle/>
          <a:p>
            <a:r>
              <a:rPr lang="fr-FR" dirty="0" smtClean="0"/>
              <a:t>Les archives ouvertes </a:t>
            </a:r>
            <a:r>
              <a:rPr lang="fr-FR" dirty="0">
                <a:solidFill>
                  <a:prstClr val="black"/>
                </a:solidFill>
              </a:rPr>
              <a:t>: </a:t>
            </a:r>
            <a:r>
              <a:rPr lang="fr-FR" sz="1800" dirty="0">
                <a:solidFill>
                  <a:prstClr val="black"/>
                </a:solidFill>
              </a:rPr>
              <a:t>IdHAL</a:t>
            </a:r>
            <a:endParaRPr lang="fr-FR" dirty="0"/>
          </a:p>
        </p:txBody>
      </p:sp>
      <p:sp>
        <p:nvSpPr>
          <p:cNvPr id="6" name="Rectangle 5"/>
          <p:cNvSpPr/>
          <p:nvPr/>
        </p:nvSpPr>
        <p:spPr>
          <a:xfrm>
            <a:off x="394831" y="3221640"/>
            <a:ext cx="648502" cy="170848"/>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94830" y="3711609"/>
            <a:ext cx="1022489" cy="151731"/>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088145" y="5265821"/>
            <a:ext cx="969437" cy="153203"/>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8038165" y="6300537"/>
            <a:ext cx="303730" cy="133951"/>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6056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6404" y="999733"/>
            <a:ext cx="5547995" cy="4144655"/>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182" y="3392488"/>
            <a:ext cx="5678418" cy="3257120"/>
          </a:xfrm>
          <a:prstGeom prst="rect">
            <a:avLst/>
          </a:prstGeo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lstStyle/>
          <a:p>
            <a:r>
              <a:rPr lang="fr-FR" dirty="0">
                <a:solidFill>
                  <a:prstClr val="black"/>
                </a:solidFill>
              </a:rPr>
              <a:t>Les archives ouvertes : </a:t>
            </a:r>
            <a:r>
              <a:rPr lang="fr-FR" sz="1800" dirty="0">
                <a:solidFill>
                  <a:prstClr val="black"/>
                </a:solidFill>
              </a:rPr>
              <a:t>IdHAL</a:t>
            </a:r>
            <a:endParaRPr lang="fr-FR" dirty="0"/>
          </a:p>
        </p:txBody>
      </p:sp>
      <p:cxnSp>
        <p:nvCxnSpPr>
          <p:cNvPr id="8" name="Connecteur droit avec flèche 7"/>
          <p:cNvCxnSpPr/>
          <p:nvPr/>
        </p:nvCxnSpPr>
        <p:spPr>
          <a:xfrm>
            <a:off x="1791312" y="2346827"/>
            <a:ext cx="1332888" cy="1358398"/>
          </a:xfrm>
          <a:prstGeom prst="straightConnector1">
            <a:avLst/>
          </a:prstGeom>
          <a:ln w="44450">
            <a:solidFill>
              <a:srgbClr val="D87D1A"/>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06525" y="2189840"/>
            <a:ext cx="374650" cy="156987"/>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464657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94891" y="1918679"/>
            <a:ext cx="6312258" cy="4241799"/>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5261" y="1291541"/>
            <a:ext cx="1393200" cy="464400"/>
          </a:xfrm>
          <a:prstGeom prst="rect">
            <a:avLst/>
          </a:prstGeom>
        </p:spPr>
      </p:pic>
      <p:sp>
        <p:nvSpPr>
          <p:cNvPr id="4" name="Titre 3"/>
          <p:cNvSpPr>
            <a:spLocks noGrp="1"/>
          </p:cNvSpPr>
          <p:nvPr>
            <p:ph type="title"/>
          </p:nvPr>
        </p:nvSpPr>
        <p:spPr/>
        <p:txBody>
          <a:bodyPr/>
          <a:lstStyle/>
          <a:p>
            <a:r>
              <a:rPr lang="fr-FR" dirty="0" smtClean="0"/>
              <a:t>Les bibliothèques : </a:t>
            </a:r>
            <a:r>
              <a:rPr lang="fr-FR" sz="1800" dirty="0" smtClean="0"/>
              <a:t>IdRef</a:t>
            </a:r>
            <a:endParaRPr lang="fr-FR" sz="1800" dirty="0"/>
          </a:p>
        </p:txBody>
      </p:sp>
      <p:sp>
        <p:nvSpPr>
          <p:cNvPr id="7" name="Rectangle 6"/>
          <p:cNvSpPr/>
          <p:nvPr/>
        </p:nvSpPr>
        <p:spPr>
          <a:xfrm>
            <a:off x="6984648" y="6160478"/>
            <a:ext cx="1645002" cy="400110"/>
          </a:xfrm>
          <a:prstGeom prst="rect">
            <a:avLst/>
          </a:prstGeom>
        </p:spPr>
        <p:txBody>
          <a:bodyPr wrap="none">
            <a:spAutoFit/>
          </a:bodyPr>
          <a:lstStyle/>
          <a:p>
            <a:pPr algn="r"/>
            <a:r>
              <a:rPr lang="fr-FR" sz="1200" dirty="0" smtClean="0"/>
              <a:t>IdRef</a:t>
            </a:r>
            <a:r>
              <a:rPr lang="fr-FR" sz="1200" dirty="0"/>
              <a:t> : 151101248 </a:t>
            </a:r>
            <a:endParaRPr lang="fr-FR" sz="1200" dirty="0" smtClean="0"/>
          </a:p>
          <a:p>
            <a:pPr algn="r"/>
            <a:r>
              <a:rPr lang="fr-FR" sz="800" dirty="0" smtClean="0">
                <a:solidFill>
                  <a:prstClr val="black"/>
                </a:solidFill>
                <a:hlinkClick r:id="rId5"/>
              </a:rPr>
              <a:t>source</a:t>
            </a:r>
            <a:endParaRPr lang="fr-FR" dirty="0"/>
          </a:p>
        </p:txBody>
      </p:sp>
      <p:sp>
        <p:nvSpPr>
          <p:cNvPr id="9" name="Rectangle 8"/>
          <p:cNvSpPr/>
          <p:nvPr/>
        </p:nvSpPr>
        <p:spPr>
          <a:xfrm>
            <a:off x="5954271" y="5581596"/>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6"/>
              </a:rPr>
              <a:t>Tableau comparatif</a:t>
            </a:r>
            <a:endParaRPr lang="fr-FR" dirty="0"/>
          </a:p>
        </p:txBody>
      </p:sp>
    </p:spTree>
    <p:extLst>
      <p:ext uri="{BB962C8B-B14F-4D97-AF65-F5344CB8AC3E}">
        <p14:creationId xmlns:p14="http://schemas.microsoft.com/office/powerpoint/2010/main" val="2337896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47571" y="1126223"/>
            <a:ext cx="6312258" cy="4241799"/>
          </a:xfrm>
          <a:prstGeom prst="rect">
            <a:avLst/>
          </a:prstGeom>
          <a:effectLst>
            <a:outerShdw blurRad="292100" dist="139700" dir="2700000" algn="ctr" rotWithShape="0">
              <a:srgbClr val="000000">
                <a:alpha val="65000"/>
              </a:srgbClr>
            </a:outerShdw>
          </a:effectLst>
        </p:spPr>
      </p:pic>
      <p:sp>
        <p:nvSpPr>
          <p:cNvPr id="4" name="Titre 3"/>
          <p:cNvSpPr>
            <a:spLocks noGrp="1"/>
          </p:cNvSpPr>
          <p:nvPr>
            <p:ph type="title"/>
          </p:nvPr>
        </p:nvSpPr>
        <p:spPr/>
        <p:txBody>
          <a:bodyPr/>
          <a:lstStyle/>
          <a:p>
            <a:r>
              <a:rPr lang="fr-FR" dirty="0" smtClean="0"/>
              <a:t>Les bibliothèques </a:t>
            </a:r>
            <a:r>
              <a:rPr lang="fr-FR" dirty="0" smtClean="0">
                <a:solidFill>
                  <a:prstClr val="black"/>
                </a:solidFill>
              </a:rPr>
              <a:t>: </a:t>
            </a:r>
            <a:r>
              <a:rPr lang="fr-FR" sz="1800" dirty="0">
                <a:solidFill>
                  <a:prstClr val="black"/>
                </a:solidFill>
              </a:rPr>
              <a:t>IdRef</a:t>
            </a:r>
            <a:endParaRPr lang="fr-FR" dirty="0"/>
          </a:p>
        </p:txBody>
      </p:sp>
      <p:sp>
        <p:nvSpPr>
          <p:cNvPr id="7" name="Rectangle 6"/>
          <p:cNvSpPr/>
          <p:nvPr/>
        </p:nvSpPr>
        <p:spPr>
          <a:xfrm>
            <a:off x="321690" y="5347856"/>
            <a:ext cx="1645002" cy="400110"/>
          </a:xfrm>
          <a:prstGeom prst="rect">
            <a:avLst/>
          </a:prstGeom>
        </p:spPr>
        <p:txBody>
          <a:bodyPr wrap="none">
            <a:spAutoFit/>
          </a:bodyPr>
          <a:lstStyle/>
          <a:p>
            <a:pPr algn="r"/>
            <a:r>
              <a:rPr lang="fr-FR" sz="1200" dirty="0" smtClean="0"/>
              <a:t>IdRef</a:t>
            </a:r>
            <a:r>
              <a:rPr lang="fr-FR" sz="1200" dirty="0"/>
              <a:t> : 151101248 </a:t>
            </a:r>
            <a:endParaRPr lang="fr-FR" sz="1200" dirty="0" smtClean="0"/>
          </a:p>
          <a:p>
            <a:r>
              <a:rPr lang="fr-FR" sz="800" dirty="0" smtClean="0">
                <a:solidFill>
                  <a:prstClr val="black"/>
                </a:solidFill>
                <a:hlinkClick r:id="rId4"/>
              </a:rPr>
              <a:t>source</a:t>
            </a:r>
            <a:endParaRPr lang="fr-FR" dirty="0"/>
          </a:p>
        </p:txBody>
      </p:sp>
      <p:grpSp>
        <p:nvGrpSpPr>
          <p:cNvPr id="11" name="Groupe 10"/>
          <p:cNvGrpSpPr>
            <a:grpSpLocks noChangeAspect="1"/>
          </p:cNvGrpSpPr>
          <p:nvPr/>
        </p:nvGrpSpPr>
        <p:grpSpPr>
          <a:xfrm>
            <a:off x="3927771" y="5089243"/>
            <a:ext cx="4786361" cy="1576205"/>
            <a:chOff x="3603258" y="4385712"/>
            <a:chExt cx="7400925" cy="2437211"/>
          </a:xfrm>
          <a:effectLst>
            <a:outerShdw blurRad="292100" dist="139700" dir="2700000" algn="ctr" rotWithShape="0">
              <a:srgbClr val="000000">
                <a:alpha val="65000"/>
              </a:srgbClr>
            </a:outerShdw>
          </a:effectLst>
        </p:grpSpPr>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03258" y="4385712"/>
              <a:ext cx="7400925" cy="1957031"/>
            </a:xfrm>
            <a:prstGeom prst="rect">
              <a:avLst/>
            </a:prstGeom>
          </p:spPr>
        </p:pic>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11881" y="6342743"/>
              <a:ext cx="7391399" cy="480180"/>
            </a:xfrm>
            <a:prstGeom prst="rect">
              <a:avLst/>
            </a:prstGeom>
          </p:spPr>
        </p:pic>
      </p:grpSp>
      <p:sp>
        <p:nvSpPr>
          <p:cNvPr id="23" name="Rectangle 22"/>
          <p:cNvSpPr/>
          <p:nvPr/>
        </p:nvSpPr>
        <p:spPr>
          <a:xfrm>
            <a:off x="4668708" y="2080203"/>
            <a:ext cx="1128508" cy="426375"/>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541803" y="4869592"/>
            <a:ext cx="913318" cy="145341"/>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a:off x="2932211" y="5089243"/>
            <a:ext cx="1106389" cy="233966"/>
          </a:xfrm>
          <a:prstGeom prst="straightConnector1">
            <a:avLst/>
          </a:prstGeom>
          <a:ln w="44450">
            <a:solidFill>
              <a:srgbClr val="D87D1A"/>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 18"/>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972512" y="5462626"/>
            <a:ext cx="482609" cy="482609"/>
          </a:xfrm>
          <a:prstGeom prst="rect">
            <a:avLst/>
          </a:prstGeom>
        </p:spPr>
      </p:pic>
      <p:pic>
        <p:nvPicPr>
          <p:cNvPr id="20" name="Image 1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393217" y="5854904"/>
            <a:ext cx="459495" cy="459495"/>
          </a:xfrm>
          <a:prstGeom prst="rect">
            <a:avLst/>
          </a:prstGeom>
        </p:spPr>
      </p:pic>
      <p:pic>
        <p:nvPicPr>
          <p:cNvPr id="22" name="Image 21"/>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995545" y="6388709"/>
            <a:ext cx="919151" cy="332715"/>
          </a:xfrm>
          <a:prstGeom prst="rect">
            <a:avLst/>
          </a:prstGeom>
        </p:spPr>
      </p:pic>
      <p:pic>
        <p:nvPicPr>
          <p:cNvPr id="21" name="Image 20"/>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2532776" y="5977311"/>
            <a:ext cx="798457" cy="427228"/>
          </a:xfrm>
          <a:prstGeom prst="rect">
            <a:avLst/>
          </a:prstGeom>
        </p:spPr>
      </p:pic>
    </p:spTree>
    <p:extLst>
      <p:ext uri="{BB962C8B-B14F-4D97-AF65-F5344CB8AC3E}">
        <p14:creationId xmlns:p14="http://schemas.microsoft.com/office/powerpoint/2010/main" val="192553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1819" y="1718256"/>
            <a:ext cx="6412110" cy="4308899"/>
          </a:xfrm>
          <a:prstGeom prst="rect">
            <a:avLst/>
          </a:prstGeom>
          <a:effectLst>
            <a:outerShdw blurRad="292100" dist="139700" dir="2700000" algn="ctr" rotWithShape="0">
              <a:srgbClr val="000000">
                <a:alpha val="65000"/>
              </a:srgbClr>
            </a:outerShdw>
          </a:effectLst>
        </p:spPr>
      </p:pic>
      <p:sp>
        <p:nvSpPr>
          <p:cNvPr id="4" name="Titre 3"/>
          <p:cNvSpPr>
            <a:spLocks noGrp="1"/>
          </p:cNvSpPr>
          <p:nvPr>
            <p:ph type="title"/>
          </p:nvPr>
        </p:nvSpPr>
        <p:spPr/>
        <p:txBody>
          <a:bodyPr/>
          <a:lstStyle/>
          <a:p>
            <a:r>
              <a:rPr lang="fr-FR" dirty="0" smtClean="0"/>
              <a:t>Les bibliothèques : </a:t>
            </a:r>
            <a:r>
              <a:rPr lang="fr-FR" sz="1800" dirty="0" smtClean="0"/>
              <a:t>VIAF</a:t>
            </a:r>
            <a:endParaRPr lang="fr-FR" dirty="0"/>
          </a:p>
        </p:txBody>
      </p:sp>
      <p:sp>
        <p:nvSpPr>
          <p:cNvPr id="7" name="Rectangle 6"/>
          <p:cNvSpPr/>
          <p:nvPr/>
        </p:nvSpPr>
        <p:spPr>
          <a:xfrm>
            <a:off x="7299137" y="6122405"/>
            <a:ext cx="1529585" cy="400110"/>
          </a:xfrm>
          <a:prstGeom prst="rect">
            <a:avLst/>
          </a:prstGeom>
        </p:spPr>
        <p:txBody>
          <a:bodyPr wrap="none">
            <a:spAutoFit/>
          </a:bodyPr>
          <a:lstStyle/>
          <a:p>
            <a:pPr algn="r"/>
            <a:r>
              <a:rPr lang="fr-FR" sz="1200" dirty="0" smtClean="0"/>
              <a:t>VIAF : 209262942</a:t>
            </a:r>
          </a:p>
          <a:p>
            <a:pPr algn="r"/>
            <a:r>
              <a:rPr lang="fr-FR" sz="800" dirty="0" smtClean="0">
                <a:solidFill>
                  <a:prstClr val="black"/>
                </a:solidFill>
                <a:hlinkClick r:id="rId4"/>
              </a:rPr>
              <a:t>source</a:t>
            </a:r>
            <a:endParaRPr lang="fr-FR" dirty="0"/>
          </a:p>
        </p:txBody>
      </p:sp>
      <p:pic>
        <p:nvPicPr>
          <p:cNvPr id="9" name="Picture 14" descr="Via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23" y="1275309"/>
            <a:ext cx="394414" cy="54603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937443" y="5562573"/>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7"/>
              </a:rPr>
              <a:t>Tableau comparatif</a:t>
            </a:r>
            <a:endParaRPr lang="fr-FR" dirty="0"/>
          </a:p>
        </p:txBody>
      </p:sp>
    </p:spTree>
    <p:extLst>
      <p:ext uri="{BB962C8B-B14F-4D97-AF65-F5344CB8AC3E}">
        <p14:creationId xmlns:p14="http://schemas.microsoft.com/office/powerpoint/2010/main" val="19213868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smtClean="0">
                <a:solidFill>
                  <a:srgbClr val="D21D59"/>
                </a:solidFill>
              </a:rPr>
              <a:t>Contexte et enjeux</a:t>
            </a:r>
            <a:endParaRPr lang="fr-FR">
              <a:solidFill>
                <a:srgbClr val="D21D59"/>
              </a:solidFill>
            </a:endParaRPr>
          </a:p>
        </p:txBody>
      </p:sp>
    </p:spTree>
    <p:extLst>
      <p:ext uri="{BB962C8B-B14F-4D97-AF65-F5344CB8AC3E}">
        <p14:creationId xmlns:p14="http://schemas.microsoft.com/office/powerpoint/2010/main" val="21849314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76350" y="1809915"/>
            <a:ext cx="7353300" cy="4343784"/>
          </a:xfrm>
          <a:prstGeom prst="rect">
            <a:avLst/>
          </a:prstGeom>
          <a:effectLst>
            <a:outerShdw blurRad="292100" dist="139700" dir="2700000" algn="ctr" rotWithShape="0">
              <a:srgbClr val="000000">
                <a:alpha val="65000"/>
              </a:srgbClr>
            </a:outerShdw>
          </a:effectLst>
        </p:spPr>
      </p:pic>
      <p:pic>
        <p:nvPicPr>
          <p:cNvPr id="6" name="Espace réservé du contenu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2648" y="1237554"/>
            <a:ext cx="1287051" cy="381696"/>
          </a:xfrm>
          <a:solidFill>
            <a:schemeClr val="bg1"/>
          </a:solidFill>
        </p:spPr>
      </p:pic>
      <p:sp>
        <p:nvSpPr>
          <p:cNvPr id="4" name="Titre 3"/>
          <p:cNvSpPr>
            <a:spLocks noGrp="1"/>
          </p:cNvSpPr>
          <p:nvPr>
            <p:ph type="title"/>
          </p:nvPr>
        </p:nvSpPr>
        <p:spPr/>
        <p:txBody>
          <a:bodyPr/>
          <a:lstStyle/>
          <a:p>
            <a:r>
              <a:rPr lang="fr-FR" dirty="0" smtClean="0"/>
              <a:t>Les bibliothèques : </a:t>
            </a:r>
            <a:r>
              <a:rPr lang="fr-FR" sz="1800" dirty="0" smtClean="0"/>
              <a:t>ISNI</a:t>
            </a:r>
            <a:endParaRPr lang="fr-FR" dirty="0"/>
          </a:p>
        </p:txBody>
      </p:sp>
      <p:sp>
        <p:nvSpPr>
          <p:cNvPr id="7" name="Rectangle 6"/>
          <p:cNvSpPr/>
          <p:nvPr/>
        </p:nvSpPr>
        <p:spPr>
          <a:xfrm>
            <a:off x="6575455" y="6153699"/>
            <a:ext cx="2119491" cy="400110"/>
          </a:xfrm>
          <a:prstGeom prst="rect">
            <a:avLst/>
          </a:prstGeom>
        </p:spPr>
        <p:txBody>
          <a:bodyPr wrap="none">
            <a:spAutoFit/>
          </a:bodyPr>
          <a:lstStyle/>
          <a:p>
            <a:pPr algn="r"/>
            <a:r>
              <a:rPr lang="fr-FR" sz="1200" dirty="0" smtClean="0"/>
              <a:t>ISNI : 0000000358613566</a:t>
            </a:r>
          </a:p>
          <a:p>
            <a:pPr algn="r"/>
            <a:r>
              <a:rPr lang="fr-FR" sz="800" dirty="0" smtClean="0">
                <a:solidFill>
                  <a:prstClr val="black"/>
                </a:solidFill>
                <a:hlinkClick r:id="rId5"/>
              </a:rPr>
              <a:t>source</a:t>
            </a:r>
            <a:endParaRPr lang="fr-FR" dirty="0"/>
          </a:p>
        </p:txBody>
      </p:sp>
      <p:sp>
        <p:nvSpPr>
          <p:cNvPr id="9" name="Rectangle 8"/>
          <p:cNvSpPr/>
          <p:nvPr/>
        </p:nvSpPr>
        <p:spPr>
          <a:xfrm>
            <a:off x="5951994" y="5555767"/>
            <a:ext cx="2967479" cy="369332"/>
          </a:xfrm>
          <a:prstGeom prst="rect">
            <a:avLst/>
          </a:prstGeom>
          <a:solidFill>
            <a:srgbClr val="D87D1A"/>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6"/>
              </a:rPr>
              <a:t>Tableau comparatif</a:t>
            </a:r>
            <a:endParaRPr lang="fr-FR" dirty="0"/>
          </a:p>
        </p:txBody>
      </p:sp>
    </p:spTree>
    <p:extLst>
      <p:ext uri="{BB962C8B-B14F-4D97-AF65-F5344CB8AC3E}">
        <p14:creationId xmlns:p14="http://schemas.microsoft.com/office/powerpoint/2010/main" val="1120740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Pour résumer</a:t>
            </a:r>
            <a:endParaRPr lang="fr-FR" dirty="0"/>
          </a:p>
        </p:txBody>
      </p:sp>
      <p:sp>
        <p:nvSpPr>
          <p:cNvPr id="4" name="Rectangle 3"/>
          <p:cNvSpPr/>
          <p:nvPr/>
        </p:nvSpPr>
        <p:spPr>
          <a:xfrm>
            <a:off x="928159" y="1210402"/>
            <a:ext cx="7009341" cy="5239896"/>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pPr>
              <a:spcBef>
                <a:spcPts val="300"/>
              </a:spcBef>
            </a:pPr>
            <a:r>
              <a:rPr lang="fr-FR" sz="1400" b="1" dirty="0" smtClean="0"/>
              <a:t>« Choisissez </a:t>
            </a:r>
            <a:r>
              <a:rPr lang="fr-FR" sz="1400" b="1" dirty="0"/>
              <a:t>le système d’identifiant adapté à vos besoins </a:t>
            </a:r>
          </a:p>
          <a:p>
            <a:pPr>
              <a:spcBef>
                <a:spcPts val="300"/>
              </a:spcBef>
            </a:pPr>
            <a:endParaRPr lang="fr-FR" sz="1400" dirty="0" smtClean="0"/>
          </a:p>
          <a:p>
            <a:pPr>
              <a:spcBef>
                <a:spcPts val="300"/>
              </a:spcBef>
            </a:pPr>
            <a:r>
              <a:rPr lang="fr-FR" sz="1400" dirty="0" smtClean="0"/>
              <a:t>En </a:t>
            </a:r>
            <a:r>
              <a:rPr lang="fr-FR" sz="1400" dirty="0"/>
              <a:t>tant que chercheur, vous pouvez vous enregistrer auprès de bases de données scientifiques ou de plates-formes web qui utilisent un système de profils et d’identifiant chercheur. Le choix des bases de données où créer votre profil dépend de leur accès, de leur couverture, de vos usages, et de vos objectifs :  </a:t>
            </a:r>
            <a:endParaRPr lang="fr-FR" sz="1400" dirty="0" smtClean="0"/>
          </a:p>
          <a:p>
            <a:pPr marL="285750" indent="-285750">
              <a:spcBef>
                <a:spcPts val="300"/>
              </a:spcBef>
              <a:buFont typeface="Arial" panose="020B0604020202020204" pitchFamily="34" charset="0"/>
              <a:buChar char="•"/>
            </a:pPr>
            <a:r>
              <a:rPr lang="fr-FR" sz="1400" dirty="0" smtClean="0"/>
              <a:t>si </a:t>
            </a:r>
            <a:r>
              <a:rPr lang="fr-FR" sz="1400" dirty="0"/>
              <a:t>la base de données </a:t>
            </a:r>
            <a:r>
              <a:rPr lang="fr-FR" sz="1400" dirty="0" err="1"/>
              <a:t>WoS</a:t>
            </a:r>
            <a:r>
              <a:rPr lang="fr-FR" sz="1400" dirty="0"/>
              <a:t> est la source d’information qui couvre le mieux vos travaux de recherche et à laquelle votre institution est abonnée, vous aurez intérêt à créer votre profil </a:t>
            </a:r>
            <a:r>
              <a:rPr lang="fr-FR" sz="1400" b="1" dirty="0" err="1">
                <a:solidFill>
                  <a:srgbClr val="D87D1A"/>
                </a:solidFill>
              </a:rPr>
              <a:t>ResearcherID</a:t>
            </a:r>
            <a:r>
              <a:rPr lang="fr-FR" sz="1400" dirty="0"/>
              <a:t> pour gérer la liste de vos publications et l’alimenter à partir de </a:t>
            </a:r>
            <a:r>
              <a:rPr lang="fr-FR" sz="1400" dirty="0" err="1"/>
              <a:t>WoS</a:t>
            </a:r>
            <a:r>
              <a:rPr lang="fr-FR" sz="1400" dirty="0"/>
              <a:t>  </a:t>
            </a:r>
            <a:endParaRPr lang="fr-FR" sz="1400" dirty="0" smtClean="0"/>
          </a:p>
          <a:p>
            <a:pPr marL="285750" indent="-285750">
              <a:spcBef>
                <a:spcPts val="300"/>
              </a:spcBef>
              <a:buFont typeface="Arial" panose="020B0604020202020204" pitchFamily="34" charset="0"/>
              <a:buChar char="•"/>
            </a:pPr>
            <a:r>
              <a:rPr lang="fr-FR" sz="1400" dirty="0" smtClean="0"/>
              <a:t>de </a:t>
            </a:r>
            <a:r>
              <a:rPr lang="fr-FR" sz="1400" dirty="0"/>
              <a:t>la même façon, si vous déposez vos publications en libre accès dans l’archive ouverte HAL, vous aurez aussi intérêt à créer votre identifiant </a:t>
            </a:r>
            <a:r>
              <a:rPr lang="fr-FR" sz="1400" b="1" dirty="0" err="1">
                <a:solidFill>
                  <a:srgbClr val="D87D1A"/>
                </a:solidFill>
              </a:rPr>
              <a:t>IdHAL</a:t>
            </a:r>
            <a:r>
              <a:rPr lang="fr-FR" sz="1400" dirty="0"/>
              <a:t> pour gérer la liste de vos publications associées dans HAL  </a:t>
            </a:r>
            <a:endParaRPr lang="fr-FR" sz="1400" dirty="0" smtClean="0"/>
          </a:p>
          <a:p>
            <a:pPr marL="285750" indent="-285750">
              <a:spcBef>
                <a:spcPts val="300"/>
              </a:spcBef>
              <a:buFont typeface="Arial" panose="020B0604020202020204" pitchFamily="34" charset="0"/>
              <a:buChar char="•"/>
            </a:pPr>
            <a:r>
              <a:rPr lang="fr-FR" sz="1400" dirty="0" smtClean="0"/>
              <a:t>si </a:t>
            </a:r>
            <a:r>
              <a:rPr lang="fr-FR" sz="1400" dirty="0"/>
              <a:t>votre objectif est d’accéder à un système ouvert d’identifiants chercheurs et que vous souhaitez relier vos différents identifiants auteurs comme ceux de ResearcherID (</a:t>
            </a:r>
            <a:r>
              <a:rPr lang="fr-FR" sz="1400" dirty="0" err="1"/>
              <a:t>WoS</a:t>
            </a:r>
            <a:r>
              <a:rPr lang="fr-FR" sz="1400" dirty="0"/>
              <a:t>) et de Scopus à un profil central et transférer dans ce profil central les références de publications réparties entre les bases de données </a:t>
            </a:r>
            <a:r>
              <a:rPr lang="fr-FR" sz="1400" dirty="0" err="1"/>
              <a:t>WoS</a:t>
            </a:r>
            <a:r>
              <a:rPr lang="fr-FR" sz="1400" dirty="0"/>
              <a:t> et Scopus, utilisez le service d’identifiant chercheur </a:t>
            </a:r>
            <a:r>
              <a:rPr lang="fr-FR" sz="1400" b="1" dirty="0">
                <a:solidFill>
                  <a:srgbClr val="D87D1A"/>
                </a:solidFill>
              </a:rPr>
              <a:t>ORCID </a:t>
            </a:r>
            <a:r>
              <a:rPr lang="fr-FR" sz="1400" dirty="0"/>
              <a:t>qui est interconnecté à ces bases de données</a:t>
            </a:r>
            <a:r>
              <a:rPr lang="fr-FR" sz="1400" dirty="0" smtClean="0"/>
              <a:t>. » </a:t>
            </a:r>
            <a:endParaRPr lang="fr-FR" sz="1400" dirty="0"/>
          </a:p>
        </p:txBody>
      </p:sp>
      <p:sp>
        <p:nvSpPr>
          <p:cNvPr id="5" name="Rectangle 4"/>
          <p:cNvSpPr/>
          <p:nvPr/>
        </p:nvSpPr>
        <p:spPr>
          <a:xfrm>
            <a:off x="7038975" y="6450298"/>
            <a:ext cx="1000125" cy="217576"/>
          </a:xfrm>
          <a:prstGeom prst="rect">
            <a:avLst/>
          </a:prstGeom>
        </p:spPr>
        <p:txBody>
          <a:bodyPr wrap="square">
            <a:spAutoFit/>
          </a:bodyPr>
          <a:lstStyle/>
          <a:p>
            <a:pPr marL="182563" indent="-96838">
              <a:lnSpc>
                <a:spcPct val="100000"/>
              </a:lnSpc>
              <a:spcBef>
                <a:spcPts val="300"/>
              </a:spcBef>
            </a:pPr>
            <a:r>
              <a:rPr lang="fr-FR" sz="800" dirty="0" smtClean="0">
                <a:solidFill>
                  <a:srgbClr val="FF0000"/>
                </a:solidFill>
                <a:hlinkClick r:id="rId3"/>
              </a:rPr>
              <a:t>M.-C. </a:t>
            </a:r>
            <a:r>
              <a:rPr lang="fr-FR" sz="800" dirty="0" err="1" smtClean="0">
                <a:solidFill>
                  <a:srgbClr val="FF0000"/>
                </a:solidFill>
                <a:hlinkClick r:id="rId3"/>
              </a:rPr>
              <a:t>Deboin</a:t>
            </a:r>
            <a:endParaRPr lang="fr-FR" sz="800" dirty="0"/>
          </a:p>
        </p:txBody>
      </p:sp>
    </p:spTree>
    <p:extLst>
      <p:ext uri="{BB962C8B-B14F-4D97-AF65-F5344CB8AC3E}">
        <p14:creationId xmlns:p14="http://schemas.microsoft.com/office/powerpoint/2010/main" val="2803169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dirty="0" smtClean="0">
                <a:solidFill>
                  <a:srgbClr val="E3C803"/>
                </a:solidFill>
              </a:rPr>
              <a:t>ORCID</a:t>
            </a:r>
            <a:endParaRPr lang="fr-FR" dirty="0">
              <a:solidFill>
                <a:srgbClr val="E3C803"/>
              </a:solidFill>
            </a:endParaRPr>
          </a:p>
        </p:txBody>
      </p:sp>
      <p:sp>
        <p:nvSpPr>
          <p:cNvPr id="6" name="Rectangle 5"/>
          <p:cNvSpPr/>
          <p:nvPr/>
        </p:nvSpPr>
        <p:spPr>
          <a:xfrm>
            <a:off x="5888014" y="5753073"/>
            <a:ext cx="2967479" cy="369332"/>
          </a:xfrm>
          <a:prstGeom prst="rect">
            <a:avLst/>
          </a:prstGeom>
          <a:solidFill>
            <a:srgbClr val="E3C803"/>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4"/>
              </a:rPr>
              <a:t>Tableau comparatif</a:t>
            </a:r>
            <a:endParaRPr lang="fr-FR" dirty="0"/>
          </a:p>
        </p:txBody>
      </p:sp>
    </p:spTree>
    <p:extLst>
      <p:ext uri="{BB962C8B-B14F-4D97-AF65-F5344CB8AC3E}">
        <p14:creationId xmlns:p14="http://schemas.microsoft.com/office/powerpoint/2010/main" val="1059878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mtClean="0"/>
              <a:t>Présentation</a:t>
            </a:r>
            <a:endParaRPr lang="fr-FR"/>
          </a:p>
        </p:txBody>
      </p:sp>
      <p:sp>
        <p:nvSpPr>
          <p:cNvPr id="9" name="Rectangle 8"/>
          <p:cNvSpPr/>
          <p:nvPr/>
        </p:nvSpPr>
        <p:spPr>
          <a:xfrm>
            <a:off x="6103601" y="6294602"/>
            <a:ext cx="2651687" cy="400110"/>
          </a:xfrm>
          <a:prstGeom prst="rect">
            <a:avLst/>
          </a:prstGeom>
        </p:spPr>
        <p:txBody>
          <a:bodyPr wrap="none">
            <a:spAutoFit/>
          </a:bodyPr>
          <a:lstStyle/>
          <a:p>
            <a:pPr algn="r"/>
            <a:r>
              <a:rPr lang="fr-FR" sz="1200" dirty="0"/>
              <a:t>ORCID : </a:t>
            </a:r>
            <a:r>
              <a:rPr lang="fr-FR" sz="1200" dirty="0" smtClean="0"/>
              <a:t>0000-0001-7062-0262</a:t>
            </a:r>
          </a:p>
          <a:p>
            <a:pPr algn="r"/>
            <a:r>
              <a:rPr lang="fr-FR" sz="800" dirty="0" smtClean="0">
                <a:solidFill>
                  <a:prstClr val="black"/>
                </a:solidFill>
                <a:hlinkClick r:id="rId3"/>
              </a:rPr>
              <a:t>source</a:t>
            </a:r>
            <a:endParaRPr lang="fr-FR" dirty="0"/>
          </a:p>
        </p:txBody>
      </p:sp>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5298" y="1204546"/>
            <a:ext cx="1362240" cy="464400"/>
          </a:xfrm>
          <a:prstGeom prst="rect">
            <a:avLst/>
          </a:prstGeom>
          <a:effectLst/>
        </p:spPr>
      </p:pic>
      <p:pic>
        <p:nvPicPr>
          <p:cNvPr id="3" name="Imag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64774" y="1748415"/>
            <a:ext cx="6545826" cy="4398755"/>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5945706" y="5600498"/>
            <a:ext cx="2967479" cy="369332"/>
          </a:xfrm>
          <a:prstGeom prst="rect">
            <a:avLst/>
          </a:prstGeom>
          <a:solidFill>
            <a:srgbClr val="E3C803"/>
          </a:solidFill>
        </p:spPr>
        <p:txBody>
          <a:bodyPr wrap="none">
            <a:spAutoFit/>
          </a:bodyPr>
          <a:lstStyle/>
          <a:p>
            <a:r>
              <a:rPr lang="fr-FR" dirty="0" smtClean="0">
                <a:solidFill>
                  <a:prstClr val="black"/>
                </a:solidFill>
                <a:sym typeface="Wingdings" panose="05000000000000000000" pitchFamily="2" charset="2"/>
              </a:rPr>
              <a:t> </a:t>
            </a:r>
            <a:r>
              <a:rPr lang="fr-FR" dirty="0" smtClean="0">
                <a:solidFill>
                  <a:prstClr val="black"/>
                </a:solidFill>
                <a:hlinkClick r:id="rId6"/>
              </a:rPr>
              <a:t>Tableau comparatif</a:t>
            </a:r>
            <a:endParaRPr lang="fr-FR" dirty="0"/>
          </a:p>
        </p:txBody>
      </p:sp>
    </p:spTree>
    <p:extLst>
      <p:ext uri="{BB962C8B-B14F-4D97-AF65-F5344CB8AC3E}">
        <p14:creationId xmlns:p14="http://schemas.microsoft.com/office/powerpoint/2010/main" val="139815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L’écosystème ORCID</a:t>
            </a:r>
            <a:endParaRPr lang="fr-FR"/>
          </a:p>
        </p:txBody>
      </p:sp>
      <p:sp>
        <p:nvSpPr>
          <p:cNvPr id="6" name="Rectangle 5"/>
          <p:cNvSpPr/>
          <p:nvPr/>
        </p:nvSpPr>
        <p:spPr>
          <a:xfrm>
            <a:off x="6567422" y="6326409"/>
            <a:ext cx="513282" cy="215444"/>
          </a:xfrm>
          <a:prstGeom prst="rect">
            <a:avLst/>
          </a:prstGeom>
        </p:spPr>
        <p:txBody>
          <a:bodyPr wrap="none">
            <a:spAutoFit/>
          </a:bodyPr>
          <a:lstStyle/>
          <a:p>
            <a:r>
              <a:rPr lang="fr-FR" sz="800" dirty="0" smtClean="0">
                <a:hlinkClick r:id="rId3"/>
              </a:rPr>
              <a:t>ORCID</a:t>
            </a:r>
            <a:endParaRPr lang="fr-FR" sz="800" dirty="0"/>
          </a:p>
        </p:txBody>
      </p:sp>
      <p:pic>
        <p:nvPicPr>
          <p:cNvPr id="7" name="Image 6"/>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069873" y="1232824"/>
            <a:ext cx="4931229" cy="5131685"/>
          </a:xfrm>
          <a:prstGeom prst="rect">
            <a:avLst/>
          </a:prstGeom>
        </p:spPr>
      </p:pic>
    </p:spTree>
    <p:extLst>
      <p:ext uri="{BB962C8B-B14F-4D97-AF65-F5344CB8AC3E}">
        <p14:creationId xmlns:p14="http://schemas.microsoft.com/office/powerpoint/2010/main" val="3813829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a:t>Présentation : </a:t>
            </a:r>
            <a:r>
              <a:rPr lang="fr-FR" sz="1800" dirty="0"/>
              <a:t>principes</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8717" y="1118258"/>
            <a:ext cx="4533542" cy="5563892"/>
          </a:xfrm>
          <a:prstGeom prst="rect">
            <a:avLst/>
          </a:prstGeom>
        </p:spPr>
      </p:pic>
      <p:sp>
        <p:nvSpPr>
          <p:cNvPr id="6" name="Rectangle 5"/>
          <p:cNvSpPr/>
          <p:nvPr/>
        </p:nvSpPr>
        <p:spPr>
          <a:xfrm>
            <a:off x="6387921" y="6642556"/>
            <a:ext cx="828675" cy="215444"/>
          </a:xfrm>
          <a:prstGeom prst="rect">
            <a:avLst/>
          </a:prstGeom>
        </p:spPr>
        <p:txBody>
          <a:bodyPr wrap="square">
            <a:spAutoFit/>
          </a:bodyPr>
          <a:lstStyle/>
          <a:p>
            <a:r>
              <a:rPr lang="fr-FR" sz="800" dirty="0" smtClean="0">
                <a:hlinkClick r:id="rId4"/>
              </a:rPr>
              <a:t>ORCID</a:t>
            </a:r>
            <a:endParaRPr lang="fr-FR" sz="800" dirty="0"/>
          </a:p>
        </p:txBody>
      </p:sp>
    </p:spTree>
    <p:extLst>
      <p:ext uri="{BB962C8B-B14F-4D97-AF65-F5344CB8AC3E}">
        <p14:creationId xmlns:p14="http://schemas.microsoft.com/office/powerpoint/2010/main" val="41415816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Présentation</a:t>
            </a:r>
            <a:r>
              <a:rPr lang="fr-FR" dirty="0"/>
              <a:t> : </a:t>
            </a:r>
            <a:r>
              <a:rPr lang="fr-FR" sz="1800" dirty="0"/>
              <a:t>fonctionnement</a:t>
            </a:r>
            <a:endParaRPr lang="fr-FR" dirty="0"/>
          </a:p>
        </p:txBody>
      </p:sp>
      <p:sp>
        <p:nvSpPr>
          <p:cNvPr id="6" name="Rectangle 5"/>
          <p:cNvSpPr/>
          <p:nvPr/>
        </p:nvSpPr>
        <p:spPr>
          <a:xfrm>
            <a:off x="7481327" y="6604456"/>
            <a:ext cx="628650" cy="215444"/>
          </a:xfrm>
          <a:prstGeom prst="rect">
            <a:avLst/>
          </a:prstGeom>
        </p:spPr>
        <p:txBody>
          <a:bodyPr wrap="square">
            <a:spAutoFit/>
          </a:bodyPr>
          <a:lstStyle/>
          <a:p>
            <a:r>
              <a:rPr lang="fr-FR" sz="800" dirty="0" smtClean="0">
                <a:hlinkClick r:id="rId3"/>
              </a:rPr>
              <a:t>ORCID</a:t>
            </a:r>
            <a:endParaRPr lang="fr-FR" sz="800" dirty="0"/>
          </a:p>
        </p:txBody>
      </p:sp>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41924" y="1177613"/>
            <a:ext cx="6660152" cy="5464943"/>
          </a:xfrm>
          <a:prstGeom prst="rect">
            <a:avLst/>
          </a:prstGeom>
        </p:spPr>
      </p:pic>
    </p:spTree>
    <p:extLst>
      <p:ext uri="{BB962C8B-B14F-4D97-AF65-F5344CB8AC3E}">
        <p14:creationId xmlns:p14="http://schemas.microsoft.com/office/powerpoint/2010/main" val="3523348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2400" y="1109869"/>
            <a:ext cx="5706176" cy="5513834"/>
          </a:xfr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normAutofit/>
          </a:bodyPr>
          <a:lstStyle/>
          <a:p>
            <a:r>
              <a:rPr lang="fr-FR" dirty="0"/>
              <a:t>Présentation : </a:t>
            </a:r>
            <a:r>
              <a:rPr lang="fr-FR" sz="1800" dirty="0" smtClean="0"/>
              <a:t>fonctionnement</a:t>
            </a:r>
            <a:endParaRPr lang="fr-FR" dirty="0"/>
          </a:p>
        </p:txBody>
      </p:sp>
      <p:sp>
        <p:nvSpPr>
          <p:cNvPr id="5" name="Rectangle 4"/>
          <p:cNvSpPr/>
          <p:nvPr/>
        </p:nvSpPr>
        <p:spPr>
          <a:xfrm>
            <a:off x="6991350" y="6636858"/>
            <a:ext cx="571500" cy="215444"/>
          </a:xfrm>
          <a:prstGeom prst="rect">
            <a:avLst/>
          </a:prstGeom>
        </p:spPr>
        <p:txBody>
          <a:bodyPr wrap="square">
            <a:spAutoFit/>
          </a:bodyPr>
          <a:lstStyle/>
          <a:p>
            <a:r>
              <a:rPr lang="fr-FR" sz="800" dirty="0" smtClean="0">
                <a:hlinkClick r:id="rId4"/>
              </a:rPr>
              <a:t>ORCID</a:t>
            </a:r>
            <a:endParaRPr lang="fr-FR" sz="800" dirty="0"/>
          </a:p>
        </p:txBody>
      </p:sp>
      <p:sp>
        <p:nvSpPr>
          <p:cNvPr id="6" name="Rectangle 5"/>
          <p:cNvSpPr/>
          <p:nvPr/>
        </p:nvSpPr>
        <p:spPr>
          <a:xfrm>
            <a:off x="3176837" y="1605149"/>
            <a:ext cx="1358651" cy="171035"/>
          </a:xfrm>
          <a:prstGeom prst="rect">
            <a:avLst/>
          </a:prstGeom>
          <a:noFill/>
          <a:ln w="3810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623049" y="2107214"/>
            <a:ext cx="711201" cy="234535"/>
          </a:xfrm>
          <a:prstGeom prst="rect">
            <a:avLst/>
          </a:prstGeom>
          <a:noFill/>
          <a:ln w="4445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43482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r>
              <a:rPr lang="fr-FR" dirty="0" smtClean="0">
                <a:latin typeface="+mn-lt"/>
              </a:rPr>
              <a:t>Exemple de passerelle :  </a:t>
            </a:r>
            <a:r>
              <a:rPr lang="fr-FR" spc="0" dirty="0" smtClean="0">
                <a:latin typeface="+mn-lt"/>
              </a:rPr>
              <a:t>Scopus </a:t>
            </a:r>
            <a:r>
              <a:rPr lang="fr-FR" spc="0" dirty="0" err="1" smtClean="0">
                <a:latin typeface="+mn-lt"/>
              </a:rPr>
              <a:t>Author</a:t>
            </a:r>
            <a:r>
              <a:rPr lang="fr-FR" spc="0" dirty="0" smtClean="0">
                <a:latin typeface="+mn-lt"/>
              </a:rPr>
              <a:t> ID </a:t>
            </a:r>
            <a:r>
              <a:rPr lang="fr-FR" spc="0" dirty="0" smtClean="0">
                <a:latin typeface="+mn-lt"/>
                <a:sym typeface="Wingdings" panose="05000000000000000000" pitchFamily="2" charset="2"/>
              </a:rPr>
              <a:t></a:t>
            </a:r>
            <a:r>
              <a:rPr lang="fr-FR" b="1" spc="0" dirty="0" smtClean="0">
                <a:latin typeface="+mn-lt"/>
                <a:cs typeface="Arial"/>
              </a:rPr>
              <a:t> </a:t>
            </a:r>
            <a:r>
              <a:rPr lang="fr-FR" spc="0" dirty="0" smtClean="0">
                <a:latin typeface="+mn-lt"/>
              </a:rPr>
              <a:t>ORCID</a:t>
            </a:r>
            <a:endParaRPr lang="fr-FR" spc="0" dirty="0">
              <a:latin typeface="+mn-lt"/>
            </a:endParaRPr>
          </a:p>
        </p:txBody>
      </p:sp>
      <p:sp>
        <p:nvSpPr>
          <p:cNvPr id="3" name="Titre 2"/>
          <p:cNvSpPr>
            <a:spLocks noGrp="1"/>
          </p:cNvSpPr>
          <p:nvPr>
            <p:ph type="title"/>
          </p:nvPr>
        </p:nvSpPr>
        <p:spPr/>
        <p:txBody>
          <a:bodyPr/>
          <a:lstStyle/>
          <a:p>
            <a:r>
              <a:rPr lang="fr-FR" dirty="0"/>
              <a:t>Présentation : </a:t>
            </a:r>
            <a:r>
              <a:rPr lang="fr-FR" sz="1800" dirty="0"/>
              <a:t>fonctionnement</a:t>
            </a:r>
            <a:endParaRPr lang="fr-FR" dirty="0"/>
          </a:p>
        </p:txBody>
      </p:sp>
      <p:pic>
        <p:nvPicPr>
          <p:cNvPr id="6" name="Image 5"/>
          <p:cNvPicPr>
            <a:picLocks noChangeAspect="1"/>
          </p:cNvPicPr>
          <p:nvPr/>
        </p:nvPicPr>
        <p:blipFill rotWithShape="1">
          <a:blip r:embed="rId3"/>
          <a:srcRect t="10359" r="47581" b="52079"/>
          <a:stretch/>
        </p:blipFill>
        <p:spPr>
          <a:xfrm>
            <a:off x="270374" y="2171026"/>
            <a:ext cx="8603252" cy="346777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1176857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Présentation : </a:t>
            </a:r>
            <a:r>
              <a:rPr lang="fr-FR" sz="1800" dirty="0"/>
              <a:t>principes</a:t>
            </a:r>
            <a:endParaRPr lang="fr-FR"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67897" y="1104899"/>
            <a:ext cx="4535181" cy="553918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53125" y="6605986"/>
            <a:ext cx="1019175" cy="215444"/>
          </a:xfrm>
          <a:prstGeom prst="rect">
            <a:avLst/>
          </a:prstGeom>
        </p:spPr>
        <p:txBody>
          <a:bodyPr wrap="square">
            <a:spAutoFit/>
          </a:bodyPr>
          <a:lstStyle/>
          <a:p>
            <a:r>
              <a:rPr lang="fr-FR" sz="800" dirty="0" smtClean="0">
                <a:hlinkClick r:id="rId4"/>
              </a:rPr>
              <a:t>P. Aventurier</a:t>
            </a:r>
            <a:endParaRPr lang="fr-FR" sz="800" dirty="0"/>
          </a:p>
        </p:txBody>
      </p:sp>
      <p:sp>
        <p:nvSpPr>
          <p:cNvPr id="5" name="Rectangle 4"/>
          <p:cNvSpPr/>
          <p:nvPr/>
        </p:nvSpPr>
        <p:spPr>
          <a:xfrm>
            <a:off x="2267897" y="1104899"/>
            <a:ext cx="2826617" cy="390072"/>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267896" y="5515429"/>
            <a:ext cx="2536333" cy="283028"/>
          </a:xfrm>
          <a:prstGeom prst="rect">
            <a:avLst/>
          </a:prstGeom>
          <a:noFill/>
          <a:ln w="44450">
            <a:solidFill>
              <a:srgbClr val="D87D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39679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smtClean="0"/>
          </a:p>
          <a:p>
            <a:endParaRPr lang="fr-FR"/>
          </a:p>
          <a:p>
            <a:endParaRPr lang="fr-FR"/>
          </a:p>
        </p:txBody>
      </p:sp>
      <p:sp>
        <p:nvSpPr>
          <p:cNvPr id="9" name="Titre 8"/>
          <p:cNvSpPr>
            <a:spLocks noGrp="1"/>
          </p:cNvSpPr>
          <p:nvPr>
            <p:ph type="title"/>
          </p:nvPr>
        </p:nvSpPr>
        <p:spPr/>
        <p:txBody>
          <a:bodyPr/>
          <a:lstStyle/>
          <a:p>
            <a:r>
              <a:rPr lang="fr-FR" smtClean="0"/>
              <a:t> Un « </a:t>
            </a:r>
            <a:r>
              <a:rPr lang="fr-FR" err="1" smtClean="0"/>
              <a:t>code-barre</a:t>
            </a:r>
            <a:r>
              <a:rPr lang="fr-FR" smtClean="0"/>
              <a:t> » pour chercheur</a:t>
            </a:r>
            <a:endParaRPr lang="fr-F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t="866"/>
          <a:stretch/>
        </p:blipFill>
        <p:spPr>
          <a:xfrm>
            <a:off x="483393" y="1167063"/>
            <a:ext cx="4291013" cy="5581058"/>
          </a:xfrm>
          <a:prstGeom prst="rect">
            <a:avLst/>
          </a:prstGeom>
          <a:effectLst>
            <a:outerShdw blurRad="292100" dist="139700" dir="2700000" algn="t" rotWithShape="0">
              <a:prstClr val="black">
                <a:alpha val="65000"/>
              </a:prstClr>
            </a:outerShdw>
          </a:effectLst>
        </p:spPr>
      </p:pic>
      <p:sp>
        <p:nvSpPr>
          <p:cNvPr id="5" name="Rectangle 4"/>
          <p:cNvSpPr/>
          <p:nvPr/>
        </p:nvSpPr>
        <p:spPr>
          <a:xfrm>
            <a:off x="3980656" y="6532677"/>
            <a:ext cx="793750" cy="215444"/>
          </a:xfrm>
          <a:prstGeom prst="rect">
            <a:avLst/>
          </a:prstGeom>
        </p:spPr>
        <p:txBody>
          <a:bodyPr wrap="square">
            <a:spAutoFit/>
          </a:bodyPr>
          <a:lstStyle/>
          <a:p>
            <a:r>
              <a:rPr lang="fr-FR" sz="800" dirty="0" smtClean="0">
                <a:hlinkClick r:id="rId4"/>
              </a:rPr>
              <a:t>D. Butler </a:t>
            </a:r>
            <a:endParaRPr lang="fr-FR" sz="800" dirty="0"/>
          </a:p>
        </p:txBody>
      </p:sp>
      <p:sp>
        <p:nvSpPr>
          <p:cNvPr id="6" name="Rectangle 5"/>
          <p:cNvSpPr/>
          <p:nvPr/>
        </p:nvSpPr>
        <p:spPr>
          <a:xfrm>
            <a:off x="3757645" y="3028367"/>
            <a:ext cx="4725955" cy="2610433"/>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en-US" i="1" dirty="0" smtClean="0"/>
              <a:t>“ In </a:t>
            </a:r>
            <a:r>
              <a:rPr lang="en-US" i="1" dirty="0"/>
              <a:t>2011, Y. Wang was the world’s most prolific author of scientific publications, with 3,926 to their name — a rate of more than 10 per day. Never heard of them? That’s because they are a mixture of many different Y. </a:t>
            </a:r>
            <a:r>
              <a:rPr lang="en-US" i="1" dirty="0" err="1"/>
              <a:t>Wangs</a:t>
            </a:r>
            <a:r>
              <a:rPr lang="en-US" i="1" dirty="0"/>
              <a:t>, each </a:t>
            </a:r>
            <a:r>
              <a:rPr lang="en-US" b="1" i="1" dirty="0">
                <a:solidFill>
                  <a:srgbClr val="D21D59"/>
                </a:solidFill>
              </a:rPr>
              <a:t>indistinguishable</a:t>
            </a:r>
            <a:r>
              <a:rPr lang="en-US" i="1" dirty="0">
                <a:solidFill>
                  <a:srgbClr val="D21D59"/>
                </a:solidFill>
              </a:rPr>
              <a:t> </a:t>
            </a:r>
            <a:r>
              <a:rPr lang="en-US" i="1" dirty="0"/>
              <a:t>in the scholarly record</a:t>
            </a:r>
            <a:r>
              <a:rPr lang="en-US" i="1" dirty="0" smtClean="0"/>
              <a:t>.”</a:t>
            </a:r>
          </a:p>
        </p:txBody>
      </p:sp>
    </p:spTree>
    <p:extLst>
      <p:ext uri="{BB962C8B-B14F-4D97-AF65-F5344CB8AC3E}">
        <p14:creationId xmlns:p14="http://schemas.microsoft.com/office/powerpoint/2010/main" val="2465332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smtClean="0"/>
          </a:p>
          <a:p>
            <a:endParaRPr lang="fr-FR" dirty="0"/>
          </a:p>
          <a:p>
            <a:endParaRPr lang="fr-FR" dirty="0"/>
          </a:p>
          <a:p>
            <a:endParaRPr lang="fr-FR" dirty="0" smtClean="0"/>
          </a:p>
          <a:p>
            <a:endParaRPr lang="fr-FR" dirty="0"/>
          </a:p>
        </p:txBody>
      </p:sp>
      <p:sp>
        <p:nvSpPr>
          <p:cNvPr id="3" name="Titre 2"/>
          <p:cNvSpPr>
            <a:spLocks noGrp="1"/>
          </p:cNvSpPr>
          <p:nvPr>
            <p:ph type="title"/>
          </p:nvPr>
        </p:nvSpPr>
        <p:spPr/>
        <p:txBody>
          <a:bodyPr/>
          <a:lstStyle/>
          <a:p>
            <a:r>
              <a:rPr lang="fr-FR" dirty="0" smtClean="0"/>
              <a:t>Présentation : </a:t>
            </a:r>
            <a:r>
              <a:rPr lang="fr-FR" sz="1800" dirty="0" smtClean="0"/>
              <a:t>usages</a:t>
            </a:r>
            <a:endParaRPr lang="fr-FR" dirty="0"/>
          </a:p>
        </p:txBody>
      </p:sp>
      <p:sp>
        <p:nvSpPr>
          <p:cNvPr id="4" name="Rectangle 3"/>
          <p:cNvSpPr/>
          <p:nvPr/>
        </p:nvSpPr>
        <p:spPr>
          <a:xfrm>
            <a:off x="7083550" y="6499808"/>
            <a:ext cx="1717137" cy="215444"/>
          </a:xfrm>
          <a:prstGeom prst="rect">
            <a:avLst/>
          </a:prstGeom>
        </p:spPr>
        <p:txBody>
          <a:bodyPr wrap="none">
            <a:spAutoFit/>
          </a:bodyPr>
          <a:lstStyle/>
          <a:p>
            <a:r>
              <a:rPr lang="fr-FR" sz="800" dirty="0" smtClean="0">
                <a:hlinkClick r:id="rId3"/>
              </a:rPr>
              <a:t>C. B. Carter et C. </a:t>
            </a:r>
            <a:r>
              <a:rPr lang="fr-FR" sz="800" dirty="0" err="1" smtClean="0">
                <a:hlinkClick r:id="rId3"/>
              </a:rPr>
              <a:t>Blandford</a:t>
            </a:r>
            <a:endParaRPr lang="fr-FR" sz="800" dirty="0"/>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32" y="1173119"/>
            <a:ext cx="2429216" cy="3270709"/>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690" y="3439341"/>
            <a:ext cx="6238875" cy="1004487"/>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9690" y="4544533"/>
            <a:ext cx="6238875" cy="184785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5240546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smtClean="0"/>
          </a:p>
          <a:p>
            <a:endParaRPr lang="fr-FR" dirty="0"/>
          </a:p>
          <a:p>
            <a:endParaRPr lang="fr-FR" dirty="0"/>
          </a:p>
          <a:p>
            <a:endParaRPr lang="fr-FR" dirty="0" smtClean="0"/>
          </a:p>
          <a:p>
            <a:endParaRPr lang="fr-FR" dirty="0"/>
          </a:p>
        </p:txBody>
      </p:sp>
      <p:sp>
        <p:nvSpPr>
          <p:cNvPr id="3" name="Titre 2"/>
          <p:cNvSpPr>
            <a:spLocks noGrp="1"/>
          </p:cNvSpPr>
          <p:nvPr>
            <p:ph type="title"/>
          </p:nvPr>
        </p:nvSpPr>
        <p:spPr/>
        <p:txBody>
          <a:bodyPr/>
          <a:lstStyle/>
          <a:p>
            <a:r>
              <a:rPr lang="fr-FR" dirty="0" smtClean="0"/>
              <a:t>Présentation : </a:t>
            </a:r>
            <a:r>
              <a:rPr lang="fr-FR" sz="1800" dirty="0" smtClean="0"/>
              <a:t>usages</a:t>
            </a:r>
            <a:endParaRPr lang="fr-FR" dirty="0"/>
          </a:p>
        </p:txBody>
      </p:sp>
      <p:pic>
        <p:nvPicPr>
          <p:cNvPr id="6" name="Imag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64651" y="1000563"/>
            <a:ext cx="6453205" cy="2745860"/>
          </a:xfrm>
          <a:prstGeom prst="rect">
            <a:avLst/>
          </a:prstGeom>
          <a:effectLst/>
        </p:spPr>
      </p:pic>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23912" y="3779081"/>
            <a:ext cx="5365977" cy="3000204"/>
          </a:xfrm>
          <a:prstGeom prst="rect">
            <a:avLst/>
          </a:prstGeom>
          <a:effectLst/>
        </p:spPr>
      </p:pic>
      <p:sp>
        <p:nvSpPr>
          <p:cNvPr id="4" name="Rectangle 3"/>
          <p:cNvSpPr/>
          <p:nvPr/>
        </p:nvSpPr>
        <p:spPr>
          <a:xfrm>
            <a:off x="7626927" y="6578910"/>
            <a:ext cx="1350050" cy="215444"/>
          </a:xfrm>
          <a:prstGeom prst="rect">
            <a:avLst/>
          </a:prstGeom>
        </p:spPr>
        <p:txBody>
          <a:bodyPr wrap="none">
            <a:spAutoFit/>
          </a:bodyPr>
          <a:lstStyle/>
          <a:p>
            <a:r>
              <a:rPr lang="fr-FR" sz="800" dirty="0" smtClean="0">
                <a:hlinkClick r:id="rId5"/>
              </a:rPr>
              <a:t>enquête ORCID (2017)</a:t>
            </a:r>
            <a:endParaRPr lang="fr-FR" sz="800" dirty="0"/>
          </a:p>
        </p:txBody>
      </p:sp>
    </p:spTree>
    <p:extLst>
      <p:ext uri="{BB962C8B-B14F-4D97-AF65-F5344CB8AC3E}">
        <p14:creationId xmlns:p14="http://schemas.microsoft.com/office/powerpoint/2010/main" val="25118153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smtClean="0"/>
          </a:p>
          <a:p>
            <a:endParaRPr lang="fr-FR" dirty="0"/>
          </a:p>
          <a:p>
            <a:endParaRPr lang="fr-FR" dirty="0"/>
          </a:p>
          <a:p>
            <a:endParaRPr lang="fr-FR" dirty="0" smtClean="0"/>
          </a:p>
          <a:p>
            <a:endParaRPr lang="fr-FR" dirty="0"/>
          </a:p>
        </p:txBody>
      </p:sp>
      <p:sp>
        <p:nvSpPr>
          <p:cNvPr id="3" name="Titre 2"/>
          <p:cNvSpPr>
            <a:spLocks noGrp="1"/>
          </p:cNvSpPr>
          <p:nvPr>
            <p:ph type="title"/>
          </p:nvPr>
        </p:nvSpPr>
        <p:spPr/>
        <p:txBody>
          <a:bodyPr/>
          <a:lstStyle/>
          <a:p>
            <a:r>
              <a:rPr lang="fr-FR" dirty="0" smtClean="0"/>
              <a:t>Présentation : </a:t>
            </a:r>
            <a:r>
              <a:rPr lang="fr-FR" sz="1800" dirty="0" smtClean="0"/>
              <a:t>usages</a:t>
            </a:r>
            <a:endParaRPr lang="fr-FR"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97819" y="1213508"/>
            <a:ext cx="5875337" cy="534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980464" y="6547244"/>
            <a:ext cx="1617751" cy="215444"/>
          </a:xfrm>
          <a:prstGeom prst="rect">
            <a:avLst/>
          </a:prstGeom>
        </p:spPr>
        <p:txBody>
          <a:bodyPr wrap="none">
            <a:spAutoFit/>
          </a:bodyPr>
          <a:lstStyle/>
          <a:p>
            <a:r>
              <a:rPr lang="fr-FR" sz="800" dirty="0" smtClean="0">
                <a:hlinkClick r:id="rId4"/>
              </a:rPr>
              <a:t>M. Klein et Van de </a:t>
            </a:r>
            <a:r>
              <a:rPr lang="fr-FR" sz="800" dirty="0" err="1" smtClean="0">
                <a:hlinkClick r:id="rId4"/>
              </a:rPr>
              <a:t>Sompel</a:t>
            </a:r>
            <a:endParaRPr lang="fr-FR" sz="800" dirty="0"/>
          </a:p>
        </p:txBody>
      </p:sp>
      <p:pic>
        <p:nvPicPr>
          <p:cNvPr id="5" name="Image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38473" y="6164165"/>
            <a:ext cx="3067050" cy="436822"/>
          </a:xfrm>
          <a:prstGeom prst="rect">
            <a:avLst/>
          </a:prstGeom>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926220" y="1567229"/>
            <a:ext cx="212462" cy="215851"/>
          </a:xfrm>
          <a:prstGeom prst="rect">
            <a:avLst/>
          </a:prstGeom>
        </p:spPr>
      </p:pic>
    </p:spTree>
    <p:extLst>
      <p:ext uri="{BB962C8B-B14F-4D97-AF65-F5344CB8AC3E}">
        <p14:creationId xmlns:p14="http://schemas.microsoft.com/office/powerpoint/2010/main" val="2284739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r>
              <a:rPr lang="fr-FR" dirty="0" smtClean="0"/>
              <a:t>Exemples  de cas</a:t>
            </a:r>
            <a:endParaRPr lang="fr-FR" dirty="0"/>
          </a:p>
        </p:txBody>
      </p:sp>
      <p:sp>
        <p:nvSpPr>
          <p:cNvPr id="3" name="Titre 2"/>
          <p:cNvSpPr>
            <a:spLocks noGrp="1"/>
          </p:cNvSpPr>
          <p:nvPr>
            <p:ph type="title"/>
          </p:nvPr>
        </p:nvSpPr>
        <p:spPr/>
        <p:txBody>
          <a:bodyPr>
            <a:normAutofit/>
          </a:bodyPr>
          <a:lstStyle/>
          <a:p>
            <a:r>
              <a:rPr lang="fr-FR" dirty="0" smtClean="0"/>
              <a:t>ORCID, institutions et financeurs</a:t>
            </a:r>
            <a:endParaRPr lang="fr-FR"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68" y="1886394"/>
            <a:ext cx="1809750" cy="2524125"/>
          </a:xfrm>
          <a:prstGeom prst="rect">
            <a:avLst/>
          </a:prstGeom>
        </p:spPr>
      </p:pic>
      <p:pic>
        <p:nvPicPr>
          <p:cNvPr id="1030" name="Picture 6" descr="http://mapsof.net/uploads/static-maps/italy_flag_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2053" y="3034156"/>
            <a:ext cx="1800948" cy="21245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mapsof.net/uploads/static-maps/Australia_flag_ma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6011" y="4757177"/>
            <a:ext cx="1906956" cy="169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9586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235787" y="1577058"/>
            <a:ext cx="4600442" cy="4787451"/>
          </a:xfrm>
          <a:prstGeom prst="rect">
            <a:avLst/>
          </a:prstGeom>
        </p:spPr>
      </p:pic>
      <p:sp>
        <p:nvSpPr>
          <p:cNvPr id="3" name="Titre 2"/>
          <p:cNvSpPr>
            <a:spLocks noGrp="1"/>
          </p:cNvSpPr>
          <p:nvPr>
            <p:ph type="title"/>
          </p:nvPr>
        </p:nvSpPr>
        <p:spPr/>
        <p:txBody>
          <a:bodyPr>
            <a:normAutofit/>
          </a:bodyPr>
          <a:lstStyle/>
          <a:p>
            <a:r>
              <a:rPr lang="fr-FR" dirty="0"/>
              <a:t>ORCID en  France : </a:t>
            </a:r>
            <a:r>
              <a:rPr lang="fr-FR" sz="1800" dirty="0"/>
              <a:t>membres et </a:t>
            </a:r>
            <a:r>
              <a:rPr lang="fr-FR" sz="1800" dirty="0" smtClean="0"/>
              <a:t>partenaire (pré 2019)</a:t>
            </a:r>
            <a:endParaRPr lang="fr-FR" sz="1800" dirty="0"/>
          </a:p>
        </p:txBody>
      </p:sp>
      <p:pic>
        <p:nvPicPr>
          <p:cNvPr id="2" name="Imag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456571" y="2397247"/>
            <a:ext cx="1153614" cy="392229"/>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2080" y="1174067"/>
            <a:ext cx="1524000" cy="457200"/>
          </a:xfrm>
          <a:prstGeom prst="rect">
            <a:avLst/>
          </a:prstGeom>
          <a:solidFill>
            <a:srgbClr val="2D4C75"/>
          </a:solidFill>
        </p:spPr>
      </p:pic>
      <p:pic>
        <p:nvPicPr>
          <p:cNvPr id="7" name="Image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43625" y="1830553"/>
            <a:ext cx="1325169" cy="371047"/>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5080" y="1631267"/>
            <a:ext cx="762000" cy="769621"/>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3087" y="3174894"/>
            <a:ext cx="1134141" cy="548539"/>
          </a:xfrm>
          <a:prstGeom prst="rect">
            <a:avLst/>
          </a:prstGeom>
        </p:spPr>
      </p:pic>
      <p:pic>
        <p:nvPicPr>
          <p:cNvPr id="13" name="Image 12"/>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604400" y="2291129"/>
            <a:ext cx="286970" cy="291547"/>
          </a:xfrm>
          <a:prstGeom prst="rect">
            <a:avLst/>
          </a:prstGeom>
        </p:spPr>
      </p:pic>
      <p:pic>
        <p:nvPicPr>
          <p:cNvPr id="14" name="Image 13"/>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353926" y="1028293"/>
            <a:ext cx="286970" cy="291547"/>
          </a:xfrm>
          <a:prstGeom prst="rect">
            <a:avLst/>
          </a:prstGeom>
        </p:spPr>
      </p:pic>
      <p:pic>
        <p:nvPicPr>
          <p:cNvPr id="15" name="Image 14"/>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5755621" y="1485493"/>
            <a:ext cx="286970" cy="291547"/>
          </a:xfrm>
          <a:prstGeom prst="rect">
            <a:avLst/>
          </a:prstGeom>
        </p:spPr>
      </p:pic>
      <p:pic>
        <p:nvPicPr>
          <p:cNvPr id="16" name="Image 15"/>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3914154" y="1630919"/>
            <a:ext cx="286970" cy="291547"/>
          </a:xfrm>
          <a:prstGeom prst="rect">
            <a:avLst/>
          </a:prstGeom>
        </p:spPr>
      </p:pic>
      <p:pic>
        <p:nvPicPr>
          <p:cNvPr id="17" name="Image 16"/>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377228" y="3246714"/>
            <a:ext cx="286970" cy="291547"/>
          </a:xfrm>
          <a:prstGeom prst="rect">
            <a:avLst/>
          </a:prstGeom>
        </p:spPr>
      </p:pic>
      <p:pic>
        <p:nvPicPr>
          <p:cNvPr id="21" name="Imag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8488" y="6101145"/>
            <a:ext cx="842465" cy="545125"/>
          </a:xfrm>
          <a:prstGeom prst="rect">
            <a:avLst/>
          </a:prstGeom>
          <a:solidFill>
            <a:schemeClr val="bg1"/>
          </a:solidFill>
        </p:spPr>
      </p:pic>
      <p:pic>
        <p:nvPicPr>
          <p:cNvPr id="22" name="Image 21"/>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7484268" y="6060281"/>
            <a:ext cx="277119" cy="276226"/>
          </a:xfrm>
          <a:prstGeom prst="rect">
            <a:avLst/>
          </a:prstGeom>
        </p:spPr>
      </p:pic>
      <p:sp>
        <p:nvSpPr>
          <p:cNvPr id="23" name="Rectangle 22"/>
          <p:cNvSpPr/>
          <p:nvPr/>
        </p:nvSpPr>
        <p:spPr>
          <a:xfrm>
            <a:off x="7761388" y="6069978"/>
            <a:ext cx="841897" cy="246221"/>
          </a:xfrm>
          <a:prstGeom prst="rect">
            <a:avLst/>
          </a:prstGeom>
        </p:spPr>
        <p:txBody>
          <a:bodyPr wrap="none">
            <a:spAutoFit/>
          </a:bodyPr>
          <a:lstStyle/>
          <a:p>
            <a:r>
              <a:rPr lang="fr-FR" sz="1000" smtClean="0"/>
              <a:t>membres </a:t>
            </a:r>
            <a:endParaRPr lang="fr-FR"/>
          </a:p>
        </p:txBody>
      </p:sp>
      <p:pic>
        <p:nvPicPr>
          <p:cNvPr id="24" name="Espace réservé du contenu 4"/>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5174581" y="5957145"/>
            <a:ext cx="292559" cy="288000"/>
          </a:xfrm>
          <a:prstGeom prst="rect">
            <a:avLst/>
          </a:prstGeom>
        </p:spPr>
      </p:pic>
      <p:pic>
        <p:nvPicPr>
          <p:cNvPr id="25" name="Espace réservé du contenu 4"/>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7484269" y="6373708"/>
            <a:ext cx="275400" cy="271108"/>
          </a:xfrm>
          <a:prstGeom prst="rect">
            <a:avLst/>
          </a:prstGeom>
        </p:spPr>
      </p:pic>
      <p:sp>
        <p:nvSpPr>
          <p:cNvPr id="26" name="Rectangle 25"/>
          <p:cNvSpPr/>
          <p:nvPr/>
        </p:nvSpPr>
        <p:spPr>
          <a:xfrm>
            <a:off x="7759669" y="6375191"/>
            <a:ext cx="1021433" cy="246221"/>
          </a:xfrm>
          <a:prstGeom prst="rect">
            <a:avLst/>
          </a:prstGeom>
        </p:spPr>
        <p:txBody>
          <a:bodyPr wrap="none">
            <a:spAutoFit/>
          </a:bodyPr>
          <a:lstStyle/>
          <a:p>
            <a:r>
              <a:rPr lang="fr-FR" sz="1000" smtClean="0"/>
              <a:t>partenariat</a:t>
            </a:r>
            <a:endParaRPr lang="fr-FR" sz="1000"/>
          </a:p>
        </p:txBody>
      </p:sp>
      <p:pic>
        <p:nvPicPr>
          <p:cNvPr id="6" name="Image 5"/>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582642" y="2958806"/>
            <a:ext cx="1246287" cy="287908"/>
          </a:xfrm>
          <a:prstGeom prst="rect">
            <a:avLst/>
          </a:prstGeom>
          <a:solidFill>
            <a:schemeClr val="bg1"/>
          </a:solidFill>
        </p:spPr>
      </p:pic>
      <p:pic>
        <p:nvPicPr>
          <p:cNvPr id="27" name="Image 26"/>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805182" y="2875123"/>
            <a:ext cx="286970" cy="291547"/>
          </a:xfrm>
          <a:prstGeom prst="rect">
            <a:avLst/>
          </a:prstGeom>
        </p:spPr>
      </p:pic>
      <p:pic>
        <p:nvPicPr>
          <p:cNvPr id="10" name="Imag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56847" y="2618390"/>
            <a:ext cx="906619" cy="332427"/>
          </a:xfrm>
          <a:prstGeom prst="rect">
            <a:avLst/>
          </a:prstGeom>
        </p:spPr>
      </p:pic>
      <p:pic>
        <p:nvPicPr>
          <p:cNvPr id="28" name="Image 27"/>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2274615" y="2567866"/>
            <a:ext cx="286970" cy="291547"/>
          </a:xfrm>
          <a:prstGeom prst="rect">
            <a:avLst/>
          </a:prstGeom>
        </p:spPr>
      </p:pic>
    </p:spTree>
    <p:extLst>
      <p:ext uri="{BB962C8B-B14F-4D97-AF65-F5344CB8AC3E}">
        <p14:creationId xmlns:p14="http://schemas.microsoft.com/office/powerpoint/2010/main" val="1995783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pic>
        <p:nvPicPr>
          <p:cNvPr id="23" name="Image 22"/>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235787" y="1577058"/>
            <a:ext cx="4600442" cy="4787451"/>
          </a:xfrm>
          <a:prstGeom prst="rect">
            <a:avLst/>
          </a:prstGeom>
        </p:spPr>
      </p:pic>
      <p:sp>
        <p:nvSpPr>
          <p:cNvPr id="3" name="Titre 2"/>
          <p:cNvSpPr>
            <a:spLocks noGrp="1"/>
          </p:cNvSpPr>
          <p:nvPr>
            <p:ph type="title"/>
          </p:nvPr>
        </p:nvSpPr>
        <p:spPr/>
        <p:txBody>
          <a:bodyPr>
            <a:normAutofit/>
          </a:bodyPr>
          <a:lstStyle/>
          <a:p>
            <a:r>
              <a:rPr lang="fr-FR" dirty="0"/>
              <a:t>ORCID en  France : </a:t>
            </a:r>
            <a:r>
              <a:rPr lang="fr-FR" sz="1800" dirty="0"/>
              <a:t>réflexions institutionnelles (pré 2019)</a:t>
            </a:r>
          </a:p>
        </p:txBody>
      </p:sp>
      <p:pic>
        <p:nvPicPr>
          <p:cNvPr id="24" name="Imag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080" y="1174067"/>
            <a:ext cx="1524000" cy="457200"/>
          </a:xfrm>
          <a:prstGeom prst="rect">
            <a:avLst/>
          </a:prstGeom>
          <a:solidFill>
            <a:srgbClr val="2D4C75"/>
          </a:solidFill>
        </p:spPr>
      </p:pic>
      <p:pic>
        <p:nvPicPr>
          <p:cNvPr id="25" name="Espace réservé du contenu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7459729" y="6373708"/>
            <a:ext cx="294940" cy="288000"/>
          </a:xfrm>
          <a:prstGeom prst="rect">
            <a:avLst/>
          </a:prstGeom>
        </p:spPr>
      </p:pic>
      <p:pic>
        <p:nvPicPr>
          <p:cNvPr id="26"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456259" y="6047373"/>
            <a:ext cx="298410" cy="288000"/>
          </a:xfrm>
          <a:prstGeom prst="rect">
            <a:avLst/>
          </a:prstGeom>
        </p:spPr>
      </p:pic>
      <p:sp>
        <p:nvSpPr>
          <p:cNvPr id="27" name="Rectangle 26"/>
          <p:cNvSpPr/>
          <p:nvPr/>
        </p:nvSpPr>
        <p:spPr>
          <a:xfrm>
            <a:off x="7799488" y="6069978"/>
            <a:ext cx="930063" cy="246221"/>
          </a:xfrm>
          <a:prstGeom prst="rect">
            <a:avLst/>
          </a:prstGeom>
        </p:spPr>
        <p:txBody>
          <a:bodyPr wrap="none">
            <a:spAutoFit/>
          </a:bodyPr>
          <a:lstStyle/>
          <a:p>
            <a:r>
              <a:rPr lang="fr-FR" sz="1000" smtClean="0"/>
              <a:t>réflexions</a:t>
            </a:r>
            <a:endParaRPr lang="fr-FR"/>
          </a:p>
        </p:txBody>
      </p:sp>
      <p:sp>
        <p:nvSpPr>
          <p:cNvPr id="28" name="Rectangle 27"/>
          <p:cNvSpPr/>
          <p:nvPr/>
        </p:nvSpPr>
        <p:spPr>
          <a:xfrm>
            <a:off x="7797769" y="6375191"/>
            <a:ext cx="1056700" cy="246221"/>
          </a:xfrm>
          <a:prstGeom prst="rect">
            <a:avLst/>
          </a:prstGeom>
        </p:spPr>
        <p:txBody>
          <a:bodyPr wrap="none">
            <a:spAutoFit/>
          </a:bodyPr>
          <a:lstStyle/>
          <a:p>
            <a:r>
              <a:rPr lang="fr-FR" sz="1000" smtClean="0"/>
              <a:t>utilisations</a:t>
            </a:r>
            <a:endParaRPr lang="fr-FR" sz="1000"/>
          </a:p>
        </p:txBody>
      </p:sp>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5112" y="5903373"/>
            <a:ext cx="842465" cy="545125"/>
          </a:xfrm>
          <a:prstGeom prst="rect">
            <a:avLst/>
          </a:prstGeom>
          <a:solidFill>
            <a:schemeClr val="bg1"/>
          </a:solidFill>
        </p:spPr>
      </p:pic>
      <p:pic>
        <p:nvPicPr>
          <p:cNvPr id="12" name="Image 11"/>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203345" y="6062416"/>
            <a:ext cx="1000125" cy="269537"/>
          </a:xfrm>
          <a:prstGeom prst="rect">
            <a:avLst/>
          </a:prstGeom>
        </p:spPr>
      </p:pic>
      <p:pic>
        <p:nvPicPr>
          <p:cNvPr id="30"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252091" y="5759373"/>
            <a:ext cx="298410" cy="288000"/>
          </a:xfrm>
          <a:prstGeom prst="rect">
            <a:avLst/>
          </a:prstGeom>
        </p:spPr>
      </p:pic>
      <p:pic>
        <p:nvPicPr>
          <p:cNvPr id="32"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917703" y="5741860"/>
            <a:ext cx="298410" cy="288000"/>
          </a:xfrm>
          <a:prstGeom prst="rect">
            <a:avLst/>
          </a:prstGeom>
        </p:spPr>
      </p:pic>
      <p:pic>
        <p:nvPicPr>
          <p:cNvPr id="33" name="Espace réservé du contenu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356080" y="1043223"/>
            <a:ext cx="294940" cy="288000"/>
          </a:xfrm>
          <a:prstGeom prst="rect">
            <a:avLst/>
          </a:prstGeom>
        </p:spPr>
      </p:pic>
      <p:pic>
        <p:nvPicPr>
          <p:cNvPr id="34" name="Image 33"/>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594716" y="2569139"/>
            <a:ext cx="1073016" cy="253070"/>
          </a:xfrm>
          <a:prstGeom prst="rect">
            <a:avLst/>
          </a:prstGeom>
        </p:spPr>
      </p:pic>
      <p:pic>
        <p:nvPicPr>
          <p:cNvPr id="35" name="Espace réservé du contenu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595738" y="2428839"/>
            <a:ext cx="294940" cy="288000"/>
          </a:xfrm>
          <a:prstGeom prst="rect">
            <a:avLst/>
          </a:prstGeom>
        </p:spPr>
      </p:pic>
      <p:pic>
        <p:nvPicPr>
          <p:cNvPr id="36" name="Image 35"/>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567575" y="2962509"/>
            <a:ext cx="669296" cy="361420"/>
          </a:xfrm>
          <a:prstGeom prst="rect">
            <a:avLst/>
          </a:prstGeom>
        </p:spPr>
      </p:pic>
      <p:pic>
        <p:nvPicPr>
          <p:cNvPr id="37" name="Espace réservé du contenu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192018" y="2893653"/>
            <a:ext cx="294940" cy="288000"/>
          </a:xfrm>
          <a:prstGeom prst="rect">
            <a:avLst/>
          </a:prstGeom>
        </p:spPr>
      </p:pic>
      <p:pic>
        <p:nvPicPr>
          <p:cNvPr id="38" name="Image 37"/>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2662698" y="1478966"/>
            <a:ext cx="1216874" cy="392696"/>
          </a:xfrm>
          <a:prstGeom prst="rect">
            <a:avLst/>
          </a:prstGeom>
        </p:spPr>
      </p:pic>
      <p:pic>
        <p:nvPicPr>
          <p:cNvPr id="39" name="Image 3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015762" y="1756706"/>
            <a:ext cx="1313691" cy="304801"/>
          </a:xfrm>
          <a:prstGeom prst="rect">
            <a:avLst/>
          </a:prstGeom>
        </p:spPr>
      </p:pic>
      <p:pic>
        <p:nvPicPr>
          <p:cNvPr id="22"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053673" y="6347572"/>
            <a:ext cx="298410" cy="288000"/>
          </a:xfrm>
          <a:prstGeom prst="rect">
            <a:avLst/>
          </a:prstGeom>
        </p:spPr>
      </p:pic>
      <p:pic>
        <p:nvPicPr>
          <p:cNvPr id="4" name="Image 3"/>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4781343" y="6587564"/>
            <a:ext cx="1062109" cy="237122"/>
          </a:xfrm>
          <a:prstGeom prst="rect">
            <a:avLst/>
          </a:prstGeom>
        </p:spPr>
      </p:pic>
      <p:pic>
        <p:nvPicPr>
          <p:cNvPr id="40" name="Espace réservé du contenu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717532" y="6322344"/>
            <a:ext cx="294940" cy="288000"/>
          </a:xfrm>
          <a:prstGeom prst="rect">
            <a:avLst/>
          </a:prstGeom>
        </p:spPr>
      </p:pic>
      <p:pic>
        <p:nvPicPr>
          <p:cNvPr id="41"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5957233" y="1510871"/>
            <a:ext cx="298410" cy="288000"/>
          </a:xfrm>
          <a:prstGeom prst="rect">
            <a:avLst/>
          </a:prstGeom>
        </p:spPr>
      </p:pic>
      <p:pic>
        <p:nvPicPr>
          <p:cNvPr id="42" name="Espace réservé du contenu 4"/>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530237" y="1258667"/>
            <a:ext cx="298410" cy="288000"/>
          </a:xfrm>
          <a:prstGeom prst="rect">
            <a:avLst/>
          </a:prstGeom>
        </p:spPr>
      </p:pic>
      <p:pic>
        <p:nvPicPr>
          <p:cNvPr id="5" name="Imag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4794" y="6487717"/>
            <a:ext cx="657225" cy="209550"/>
          </a:xfrm>
          <a:prstGeom prst="rect">
            <a:avLst/>
          </a:prstGeom>
        </p:spPr>
      </p:pic>
    </p:spTree>
    <p:extLst>
      <p:ext uri="{BB962C8B-B14F-4D97-AF65-F5344CB8AC3E}">
        <p14:creationId xmlns:p14="http://schemas.microsoft.com/office/powerpoint/2010/main" val="950454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ORCID en  France : </a:t>
            </a:r>
            <a:r>
              <a:rPr lang="fr-FR" dirty="0" smtClean="0"/>
              <a:t>vers une adhésion nationale (2018-)</a:t>
            </a:r>
            <a:endParaRPr lang="fr-FR" dirty="0"/>
          </a:p>
        </p:txBody>
      </p:sp>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7148" y="1218415"/>
            <a:ext cx="3860484" cy="5424141"/>
          </a:xfrm>
          <a:prstGeom prst="rect">
            <a:avLst/>
          </a:prstGeom>
          <a:effectLst>
            <a:outerShdw blurRad="292100" dist="139700" dir="2700000" algn="ctr" rotWithShape="0">
              <a:srgbClr val="000000">
                <a:alpha val="65000"/>
              </a:srgbClr>
            </a:outerShdw>
          </a:effectLst>
        </p:spPr>
      </p:pic>
      <p:sp>
        <p:nvSpPr>
          <p:cNvPr id="12" name="Rectangle 11"/>
          <p:cNvSpPr/>
          <p:nvPr/>
        </p:nvSpPr>
        <p:spPr>
          <a:xfrm>
            <a:off x="3752596" y="2204322"/>
            <a:ext cx="5245100" cy="3908762"/>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dirty="0">
                <a:solidFill>
                  <a:srgbClr val="7030A0"/>
                </a:solidFill>
              </a:rPr>
              <a:t>Troisième axe : </a:t>
            </a:r>
            <a:r>
              <a:rPr lang="fr-FR" b="1" dirty="0">
                <a:solidFill>
                  <a:srgbClr val="EBE003"/>
                </a:solidFill>
              </a:rPr>
              <a:t> </a:t>
            </a:r>
            <a:r>
              <a:rPr lang="fr-FR" b="1" dirty="0">
                <a:solidFill>
                  <a:srgbClr val="2AC4B2"/>
                </a:solidFill>
              </a:rPr>
              <a:t>S’inscrire dans une dynamique durable, européenne et internationale</a:t>
            </a:r>
          </a:p>
          <a:p>
            <a:r>
              <a:rPr lang="fr-FR" sz="1600" dirty="0"/>
              <a:t>La France « participera à la définition et à la régulation des briques de base de </a:t>
            </a:r>
            <a:r>
              <a:rPr lang="fr-FR" sz="1600" dirty="0" smtClean="0"/>
              <a:t>l’écosystème </a:t>
            </a:r>
            <a:r>
              <a:rPr lang="fr-FR" sz="1600" dirty="0"/>
              <a:t>de la science ouverte, comme </a:t>
            </a:r>
            <a:r>
              <a:rPr lang="fr-FR" sz="1600" dirty="0" err="1"/>
              <a:t>Crossref</a:t>
            </a:r>
            <a:r>
              <a:rPr lang="fr-FR" sz="1600" dirty="0"/>
              <a:t> et </a:t>
            </a:r>
            <a:r>
              <a:rPr lang="fr-FR" sz="1600" dirty="0" err="1"/>
              <a:t>DataCitepour</a:t>
            </a:r>
            <a:r>
              <a:rPr lang="fr-FR" sz="1600" dirty="0"/>
              <a:t> les DOI ou ORCID pour </a:t>
            </a:r>
            <a:r>
              <a:rPr lang="fr-FR" sz="1600" dirty="0" smtClean="0"/>
              <a:t>les </a:t>
            </a:r>
            <a:r>
              <a:rPr lang="fr-FR" sz="1600" dirty="0"/>
              <a:t>identifiants de chercheurs. »</a:t>
            </a:r>
          </a:p>
          <a:p>
            <a:endParaRPr lang="fr-FR" b="1" dirty="0" smtClean="0">
              <a:solidFill>
                <a:srgbClr val="EBE003"/>
              </a:solidFill>
            </a:endParaRPr>
          </a:p>
          <a:p>
            <a:r>
              <a:rPr lang="fr-FR" sz="1600" b="1" dirty="0" smtClean="0">
                <a:solidFill>
                  <a:srgbClr val="EBE003"/>
                </a:solidFill>
              </a:rPr>
              <a:t>Participer </a:t>
            </a:r>
            <a:r>
              <a:rPr lang="fr-FR" sz="1600" b="1" dirty="0">
                <a:solidFill>
                  <a:srgbClr val="EBE003"/>
                </a:solidFill>
              </a:rPr>
              <a:t>à l’échelle européenne et internationale au paysage de la science ouverte</a:t>
            </a:r>
          </a:p>
          <a:p>
            <a:r>
              <a:rPr lang="fr-FR" sz="1200" dirty="0" smtClean="0"/>
              <a:t>« Adhérer </a:t>
            </a:r>
            <a:r>
              <a:rPr lang="fr-FR" sz="1200" dirty="0"/>
              <a:t>au niveau national à ORCID, système d’identification unique des chercheurs qui permet de </a:t>
            </a:r>
            <a:r>
              <a:rPr lang="fr-FR" sz="1200" dirty="0" smtClean="0"/>
              <a:t>connaître </a:t>
            </a:r>
            <a:r>
              <a:rPr lang="fr-FR" sz="1200" dirty="0"/>
              <a:t>plus </a:t>
            </a:r>
            <a:r>
              <a:rPr lang="fr-FR" sz="1200" dirty="0" smtClean="0"/>
              <a:t>simplement </a:t>
            </a:r>
            <a:r>
              <a:rPr lang="fr-FR" sz="1200" dirty="0"/>
              <a:t>et sûrement les contributions scientifiques d’un chercheur</a:t>
            </a:r>
            <a:r>
              <a:rPr lang="fr-FR" sz="1200" dirty="0" smtClean="0"/>
              <a:t>. »</a:t>
            </a:r>
            <a:endParaRPr lang="fr-FR" sz="1400" dirty="0"/>
          </a:p>
        </p:txBody>
      </p:sp>
      <p:sp>
        <p:nvSpPr>
          <p:cNvPr id="13" name="Rectangle 12"/>
          <p:cNvSpPr/>
          <p:nvPr/>
        </p:nvSpPr>
        <p:spPr>
          <a:xfrm>
            <a:off x="3690112" y="6642556"/>
            <a:ext cx="955040" cy="215444"/>
          </a:xfrm>
          <a:prstGeom prst="rect">
            <a:avLst/>
          </a:prstGeom>
        </p:spPr>
        <p:txBody>
          <a:bodyPr wrap="square">
            <a:spAutoFit/>
          </a:bodyPr>
          <a:lstStyle/>
          <a:p>
            <a:r>
              <a:rPr lang="fr-FR" sz="800" dirty="0" smtClean="0">
                <a:hlinkClick r:id="rId4"/>
              </a:rPr>
              <a:t>source</a:t>
            </a:r>
            <a:endParaRPr lang="fr-FR" sz="800" dirty="0"/>
          </a:p>
        </p:txBody>
      </p:sp>
    </p:spTree>
    <p:extLst>
      <p:ext uri="{BB962C8B-B14F-4D97-AF65-F5344CB8AC3E}">
        <p14:creationId xmlns:p14="http://schemas.microsoft.com/office/powerpoint/2010/main" val="3779399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ORCID en  France : </a:t>
            </a:r>
            <a:r>
              <a:rPr lang="fr-FR" dirty="0" smtClean="0"/>
              <a:t>le consortium « Communauté française ORCID »</a:t>
            </a:r>
            <a:endParaRPr lang="fr-FR" dirty="0">
              <a:solidFill>
                <a:srgbClr val="FF0000"/>
              </a:solidFill>
            </a:endParaRPr>
          </a:p>
        </p:txBody>
      </p:sp>
      <p:sp>
        <p:nvSpPr>
          <p:cNvPr id="7" name="Rectangle 6"/>
          <p:cNvSpPr/>
          <p:nvPr/>
        </p:nvSpPr>
        <p:spPr>
          <a:xfrm>
            <a:off x="7481259" y="6245521"/>
            <a:ext cx="776515" cy="223468"/>
          </a:xfrm>
          <a:prstGeom prst="rect">
            <a:avLst/>
          </a:prstGeom>
        </p:spPr>
        <p:txBody>
          <a:bodyPr wrap="square">
            <a:spAutoFit/>
          </a:bodyPr>
          <a:lstStyle/>
          <a:p>
            <a:r>
              <a:rPr lang="fr-FR" sz="800" dirty="0" smtClean="0">
                <a:hlinkClick r:id="rId3"/>
              </a:rPr>
              <a:t>source</a:t>
            </a:r>
            <a:endParaRPr lang="fr-FR" sz="800" dirty="0"/>
          </a:p>
        </p:txBody>
      </p:sp>
      <p:pic>
        <p:nvPicPr>
          <p:cNvPr id="8" name="Imag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274483" y="1273880"/>
            <a:ext cx="6595034" cy="497164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61468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ORCID en  France : </a:t>
            </a:r>
            <a:r>
              <a:rPr lang="fr-FR" dirty="0" smtClean="0"/>
              <a:t>le consortium « Communauté française ORCID »</a:t>
            </a:r>
            <a:endParaRPr lang="fr-FR" dirty="0">
              <a:solidFill>
                <a:srgbClr val="FF0000"/>
              </a:solidFill>
            </a:endParaRPr>
          </a:p>
        </p:txBody>
      </p:sp>
      <p:sp>
        <p:nvSpPr>
          <p:cNvPr id="7" name="Rectangle 6"/>
          <p:cNvSpPr/>
          <p:nvPr/>
        </p:nvSpPr>
        <p:spPr>
          <a:xfrm>
            <a:off x="7481259" y="6245521"/>
            <a:ext cx="1129341" cy="215444"/>
          </a:xfrm>
          <a:prstGeom prst="rect">
            <a:avLst/>
          </a:prstGeom>
        </p:spPr>
        <p:txBody>
          <a:bodyPr wrap="square">
            <a:spAutoFit/>
          </a:bodyPr>
          <a:lstStyle/>
          <a:p>
            <a:r>
              <a:rPr lang="fr-FR" sz="800" dirty="0" smtClean="0">
                <a:hlinkClick r:id="rId3"/>
              </a:rPr>
              <a:t>d’après source</a:t>
            </a:r>
            <a:endParaRPr lang="fr-FR" sz="800" dirty="0"/>
          </a:p>
        </p:txBody>
      </p:sp>
      <p:grpSp>
        <p:nvGrpSpPr>
          <p:cNvPr id="6" name="Groupe 5"/>
          <p:cNvGrpSpPr/>
          <p:nvPr/>
        </p:nvGrpSpPr>
        <p:grpSpPr>
          <a:xfrm>
            <a:off x="578643" y="1792104"/>
            <a:ext cx="7986713" cy="3922895"/>
            <a:chOff x="0" y="0"/>
            <a:chExt cx="4543425" cy="1834010"/>
          </a:xfrm>
        </p:grpSpPr>
        <p:sp>
          <p:nvSpPr>
            <p:cNvPr id="9" name="Rectangle à coins arrondis 8"/>
            <p:cNvSpPr/>
            <p:nvPr/>
          </p:nvSpPr>
          <p:spPr>
            <a:xfrm>
              <a:off x="355938" y="933450"/>
              <a:ext cx="3558838" cy="900560"/>
            </a:xfrm>
            <a:prstGeom prst="round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dirty="0">
                  <a:effectLst/>
                  <a:latin typeface="Arial" panose="020B0604020202020204" pitchFamily="34" charset="0"/>
                  <a:ea typeface="Arial" panose="020B0604020202020204" pitchFamily="34" charset="0"/>
                </a:rPr>
                <a:t>Assemblée générale des membres</a:t>
              </a:r>
              <a:endParaRPr lang="fr-FR" sz="1500" dirty="0">
                <a:effectLst/>
                <a:latin typeface="Arial" panose="020B0604020202020204" pitchFamily="34" charset="0"/>
                <a:ea typeface="Arial" panose="020B0604020202020204" pitchFamily="34" charset="0"/>
              </a:endParaRPr>
            </a:p>
            <a:p>
              <a:pPr algn="ctr">
                <a:spcBef>
                  <a:spcPts val="600"/>
                </a:spcBef>
                <a:spcAft>
                  <a:spcPts val="0"/>
                </a:spcAft>
              </a:pPr>
              <a:r>
                <a:rPr lang="fr-FR" sz="1500" dirty="0">
                  <a:effectLst/>
                  <a:latin typeface="Arial" panose="020B0604020202020204" pitchFamily="34" charset="0"/>
                  <a:ea typeface="Arial" panose="020B0604020202020204" pitchFamily="34" charset="0"/>
                </a:rPr>
                <a:t>(Universités, EPST, éditeurs, infrastructures)</a:t>
              </a:r>
            </a:p>
          </p:txBody>
        </p:sp>
        <p:sp>
          <p:nvSpPr>
            <p:cNvPr id="10" name="Rectangle à coins arrondis 9"/>
            <p:cNvSpPr/>
            <p:nvPr/>
          </p:nvSpPr>
          <p:spPr>
            <a:xfrm>
              <a:off x="795623" y="676275"/>
              <a:ext cx="2763742" cy="457200"/>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dirty="0">
                  <a:effectLst/>
                  <a:latin typeface="Arial" panose="020B0604020202020204" pitchFamily="34" charset="0"/>
                  <a:ea typeface="Arial" panose="020B0604020202020204" pitchFamily="34" charset="0"/>
                </a:rPr>
                <a:t>Comité exécutif (6 membres élus)</a:t>
              </a:r>
              <a:endParaRPr lang="fr-FR" sz="1500" dirty="0">
                <a:effectLst/>
                <a:latin typeface="Arial" panose="020B0604020202020204" pitchFamily="34" charset="0"/>
                <a:ea typeface="Arial" panose="020B0604020202020204" pitchFamily="34" charset="0"/>
              </a:endParaRPr>
            </a:p>
          </p:txBody>
        </p:sp>
        <p:sp>
          <p:nvSpPr>
            <p:cNvPr id="11" name="Rectangle à coins arrondis 10"/>
            <p:cNvSpPr/>
            <p:nvPr/>
          </p:nvSpPr>
          <p:spPr>
            <a:xfrm>
              <a:off x="0" y="0"/>
              <a:ext cx="1457325" cy="685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Arial" panose="020B0604020202020204" pitchFamily="34" charset="0"/>
                  <a:ea typeface="Arial" panose="020B0604020202020204" pitchFamily="34" charset="0"/>
                </a:rPr>
                <a:t>Coordinateur </a:t>
              </a:r>
              <a:br>
                <a:rPr lang="fr-FR" sz="1500" dirty="0">
                  <a:effectLst/>
                  <a:latin typeface="Arial" panose="020B0604020202020204" pitchFamily="34" charset="0"/>
                  <a:ea typeface="Arial" panose="020B0604020202020204" pitchFamily="34" charset="0"/>
                </a:rPr>
              </a:br>
              <a:r>
                <a:rPr lang="fr-FR" sz="1500" dirty="0" smtClean="0">
                  <a:effectLst/>
                  <a:latin typeface="Arial" panose="020B0604020202020204" pitchFamily="34" charset="0"/>
                  <a:ea typeface="Arial" panose="020B0604020202020204" pitchFamily="34" charset="0"/>
                </a:rPr>
                <a:t>(ABES)</a:t>
              </a:r>
              <a:endParaRPr lang="fr-FR" sz="1500" dirty="0">
                <a:effectLst/>
                <a:latin typeface="Arial" panose="020B0604020202020204" pitchFamily="34" charset="0"/>
                <a:ea typeface="Arial" panose="020B0604020202020204" pitchFamily="34" charset="0"/>
              </a:endParaRPr>
            </a:p>
          </p:txBody>
        </p:sp>
        <p:sp>
          <p:nvSpPr>
            <p:cNvPr id="12" name="Rectangle à coins arrondis 11"/>
            <p:cNvSpPr/>
            <p:nvPr/>
          </p:nvSpPr>
          <p:spPr>
            <a:xfrm>
              <a:off x="3086100" y="0"/>
              <a:ext cx="1457325" cy="7048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Arial" panose="020B0604020202020204" pitchFamily="34" charset="0"/>
                  <a:ea typeface="Arial" panose="020B0604020202020204" pitchFamily="34" charset="0"/>
                </a:rPr>
                <a:t>Représentant des communautés </a:t>
              </a:r>
              <a:r>
                <a:rPr lang="fr-FR" sz="1500" dirty="0" smtClean="0">
                  <a:effectLst/>
                  <a:latin typeface="Arial" panose="020B0604020202020204" pitchFamily="34" charset="0"/>
                  <a:ea typeface="Arial" panose="020B0604020202020204" pitchFamily="34" charset="0"/>
                </a:rPr>
                <a:t>scientifiques</a:t>
              </a:r>
            </a:p>
            <a:p>
              <a:pPr algn="ctr">
                <a:spcBef>
                  <a:spcPts val="600"/>
                </a:spcBef>
                <a:spcAft>
                  <a:spcPts val="0"/>
                </a:spcAft>
              </a:pPr>
              <a:r>
                <a:rPr lang="fr-FR" sz="1500" dirty="0" smtClean="0">
                  <a:latin typeface="Arial" panose="020B0604020202020204" pitchFamily="34" charset="0"/>
                  <a:ea typeface="Arial" panose="020B0604020202020204" pitchFamily="34" charset="0"/>
                </a:rPr>
                <a:t>(</a:t>
              </a:r>
              <a:r>
                <a:rPr lang="fr-FR" sz="1500" dirty="0" err="1" smtClean="0">
                  <a:latin typeface="Arial" panose="020B0604020202020204" pitchFamily="34" charset="0"/>
                  <a:ea typeface="Arial" panose="020B0604020202020204" pitchFamily="34" charset="0"/>
                </a:rPr>
                <a:t>CoSO</a:t>
              </a:r>
              <a:r>
                <a:rPr lang="fr-FR" sz="1500" dirty="0" smtClean="0">
                  <a:latin typeface="Arial" panose="020B0604020202020204" pitchFamily="34" charset="0"/>
                  <a:ea typeface="Arial" panose="020B0604020202020204" pitchFamily="34" charset="0"/>
                </a:rPr>
                <a:t>)</a:t>
              </a:r>
              <a:endParaRPr lang="fr-FR" sz="1500" dirty="0">
                <a:effectLst/>
                <a:latin typeface="Arial" panose="020B0604020202020204" pitchFamily="34" charset="0"/>
                <a:ea typeface="Arial" panose="020B0604020202020204" pitchFamily="34" charset="0"/>
              </a:endParaRPr>
            </a:p>
          </p:txBody>
        </p:sp>
        <p:sp>
          <p:nvSpPr>
            <p:cNvPr id="13" name="Rectangle à coins arrondis 12"/>
            <p:cNvSpPr/>
            <p:nvPr/>
          </p:nvSpPr>
          <p:spPr>
            <a:xfrm>
              <a:off x="1533525" y="0"/>
              <a:ext cx="1457325" cy="70485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Arial" panose="020B0604020202020204" pitchFamily="34" charset="0"/>
                  <a:ea typeface="Arial" panose="020B0604020202020204" pitchFamily="34" charset="0"/>
                </a:rPr>
                <a:t>Administrateur</a:t>
              </a:r>
              <a:br>
                <a:rPr lang="fr-FR" sz="1500" dirty="0">
                  <a:effectLst/>
                  <a:latin typeface="Arial" panose="020B0604020202020204" pitchFamily="34" charset="0"/>
                  <a:ea typeface="Arial" panose="020B0604020202020204" pitchFamily="34" charset="0"/>
                </a:rPr>
              </a:br>
              <a:r>
                <a:rPr lang="fr-FR" sz="1500" dirty="0">
                  <a:effectLst/>
                  <a:latin typeface="Arial" panose="020B0604020202020204" pitchFamily="34" charset="0"/>
                  <a:ea typeface="Arial" panose="020B0604020202020204" pitchFamily="34" charset="0"/>
                </a:rPr>
                <a:t>(Couperin)</a:t>
              </a:r>
            </a:p>
          </p:txBody>
        </p:sp>
      </p:grpSp>
    </p:spTree>
    <p:extLst>
      <p:ext uri="{BB962C8B-B14F-4D97-AF65-F5344CB8AC3E}">
        <p14:creationId xmlns:p14="http://schemas.microsoft.com/office/powerpoint/2010/main" val="3373657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ORCID et les </a:t>
            </a:r>
            <a:r>
              <a:rPr lang="fr-FR" dirty="0"/>
              <a:t>b</a:t>
            </a:r>
            <a:r>
              <a:rPr lang="fr-FR" dirty="0" smtClean="0"/>
              <a:t>ailleurs de fonds</a:t>
            </a:r>
            <a:endParaRPr lang="fr-FR" dirty="0"/>
          </a:p>
        </p:txBody>
      </p:sp>
      <p:pic>
        <p:nvPicPr>
          <p:cNvPr id="12" name="Imag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46751" y="1179872"/>
            <a:ext cx="3777474" cy="5427406"/>
          </a:xfrm>
          <a:prstGeom prst="rect">
            <a:avLst/>
          </a:prstGeom>
          <a:effectLst>
            <a:outerShdw blurRad="292100" dist="139700" dir="2700000" algn="ctr" rotWithShape="0">
              <a:srgbClr val="000000">
                <a:alpha val="65000"/>
              </a:srgbClr>
            </a:outerShdw>
          </a:effectLst>
        </p:spPr>
      </p:pic>
      <p:sp>
        <p:nvSpPr>
          <p:cNvPr id="13" name="Rectangle 12"/>
          <p:cNvSpPr/>
          <p:nvPr/>
        </p:nvSpPr>
        <p:spPr>
          <a:xfrm>
            <a:off x="5943599" y="6577106"/>
            <a:ext cx="1224116" cy="215444"/>
          </a:xfrm>
          <a:prstGeom prst="rect">
            <a:avLst/>
          </a:prstGeom>
        </p:spPr>
        <p:txBody>
          <a:bodyPr wrap="square">
            <a:spAutoFit/>
          </a:bodyPr>
          <a:lstStyle/>
          <a:p>
            <a:r>
              <a:rPr lang="fr-FR" sz="800" dirty="0" smtClean="0">
                <a:hlinkClick r:id="rId4"/>
              </a:rPr>
              <a:t>source</a:t>
            </a:r>
            <a:endParaRPr lang="fr-FR" sz="800" dirty="0"/>
          </a:p>
        </p:txBody>
      </p:sp>
      <p:sp>
        <p:nvSpPr>
          <p:cNvPr id="7" name="Rectangle 6"/>
          <p:cNvSpPr/>
          <p:nvPr/>
        </p:nvSpPr>
        <p:spPr>
          <a:xfrm>
            <a:off x="2854324" y="3765550"/>
            <a:ext cx="1628775" cy="622300"/>
          </a:xfrm>
          <a:prstGeom prst="rect">
            <a:avLst/>
          </a:prstGeom>
          <a:noFill/>
          <a:ln w="4445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425166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Les identifiants pérennes</a:t>
            </a:r>
            <a:endParaRPr lang="fr-F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09" y="1118259"/>
            <a:ext cx="3939915" cy="5575618"/>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626603" y="2943281"/>
            <a:ext cx="4994883" cy="2669962"/>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en-US" sz="1500" i="1" dirty="0" smtClean="0"/>
              <a:t>“ The </a:t>
            </a:r>
            <a:r>
              <a:rPr lang="en-US" sz="1500" i="1" dirty="0"/>
              <a:t>open access mandate comprises </a:t>
            </a:r>
            <a:r>
              <a:rPr lang="en-US" sz="1500" i="1" dirty="0" smtClean="0"/>
              <a:t>2 steps</a:t>
            </a:r>
            <a:r>
              <a:rPr lang="en-US" sz="1500" i="1" dirty="0"/>
              <a:t>:</a:t>
            </a:r>
          </a:p>
          <a:p>
            <a:r>
              <a:rPr lang="en-US" sz="1500" i="1" dirty="0"/>
              <a:t>1</a:t>
            </a:r>
            <a:r>
              <a:rPr lang="en-US" sz="1500" i="1" dirty="0" smtClean="0"/>
              <a:t>. depositing </a:t>
            </a:r>
            <a:r>
              <a:rPr lang="en-US" sz="1500" i="1" dirty="0"/>
              <a:t>publications in </a:t>
            </a:r>
            <a:r>
              <a:rPr lang="en-US" sz="1500" i="1" dirty="0" smtClean="0"/>
              <a:t>repositories</a:t>
            </a:r>
            <a:endParaRPr lang="en-US" sz="1500" i="1" dirty="0"/>
          </a:p>
          <a:p>
            <a:r>
              <a:rPr lang="en-US" sz="1500" i="1" dirty="0"/>
              <a:t>2</a:t>
            </a:r>
            <a:r>
              <a:rPr lang="en-US" sz="1500" i="1" dirty="0" smtClean="0"/>
              <a:t>. providing </a:t>
            </a:r>
            <a:r>
              <a:rPr lang="en-US" sz="1500" i="1" dirty="0"/>
              <a:t>open access to them</a:t>
            </a:r>
          </a:p>
          <a:p>
            <a:pPr>
              <a:spcBef>
                <a:spcPts val="300"/>
              </a:spcBef>
            </a:pPr>
            <a:r>
              <a:rPr lang="en-US" sz="1500" dirty="0" smtClean="0"/>
              <a:t>[</a:t>
            </a:r>
            <a:r>
              <a:rPr lang="en-US" sz="1500" dirty="0" smtClean="0">
                <a:cs typeface="Arial" panose="020B0604020202020204" pitchFamily="34" charset="0"/>
              </a:rPr>
              <a:t>…</a:t>
            </a:r>
            <a:r>
              <a:rPr lang="en-US" sz="1500" dirty="0" smtClean="0"/>
              <a:t>] </a:t>
            </a:r>
            <a:r>
              <a:rPr lang="en-US" sz="1500" i="1" dirty="0" smtClean="0"/>
              <a:t>Where </a:t>
            </a:r>
            <a:r>
              <a:rPr lang="en-US" sz="1500" i="1" dirty="0"/>
              <a:t>possible, </a:t>
            </a:r>
            <a:r>
              <a:rPr lang="en-US" sz="1500" b="1" i="1" dirty="0">
                <a:solidFill>
                  <a:srgbClr val="D21D59"/>
                </a:solidFill>
              </a:rPr>
              <a:t>contributors</a:t>
            </a:r>
            <a:r>
              <a:rPr lang="en-US" sz="1500" i="1" dirty="0">
                <a:solidFill>
                  <a:srgbClr val="D21D59"/>
                </a:solidFill>
              </a:rPr>
              <a:t> </a:t>
            </a:r>
            <a:r>
              <a:rPr lang="en-US" sz="1500" i="1" dirty="0"/>
              <a:t>should also be uniquely identifiable, and </a:t>
            </a:r>
            <a:r>
              <a:rPr lang="en-US" sz="1500" b="1" i="1" dirty="0">
                <a:solidFill>
                  <a:srgbClr val="D21D59"/>
                </a:solidFill>
              </a:rPr>
              <a:t>data</a:t>
            </a:r>
            <a:r>
              <a:rPr lang="en-US" sz="1500" i="1" dirty="0"/>
              <a:t> uniquely </a:t>
            </a:r>
          </a:p>
          <a:p>
            <a:r>
              <a:rPr lang="en-US" sz="1500" i="1" dirty="0"/>
              <a:t>attributable, through </a:t>
            </a:r>
            <a:r>
              <a:rPr lang="en-US" sz="1500" b="1" i="1" dirty="0">
                <a:solidFill>
                  <a:srgbClr val="D21D59"/>
                </a:solidFill>
              </a:rPr>
              <a:t>identifiers</a:t>
            </a:r>
            <a:r>
              <a:rPr lang="en-US" sz="1500" i="1" dirty="0" smtClean="0"/>
              <a:t> which </a:t>
            </a:r>
            <a:r>
              <a:rPr lang="en-US" sz="1500" i="1" dirty="0"/>
              <a:t>are </a:t>
            </a:r>
            <a:r>
              <a:rPr lang="en-US" sz="1500" i="1" dirty="0" smtClean="0"/>
              <a:t>persistent, non-proprietary</a:t>
            </a:r>
            <a:r>
              <a:rPr lang="en-US" sz="1500" i="1" dirty="0"/>
              <a:t>, open and </a:t>
            </a:r>
            <a:r>
              <a:rPr lang="en-US" sz="1500" i="1" dirty="0" smtClean="0"/>
              <a:t>interoperable </a:t>
            </a:r>
            <a:r>
              <a:rPr lang="en-US" sz="1500" i="1" dirty="0"/>
              <a:t>(e.g. through leveraging existing sustainable initiatives such as </a:t>
            </a:r>
          </a:p>
          <a:p>
            <a:r>
              <a:rPr lang="en-US" sz="1500" i="1" dirty="0" smtClean="0"/>
              <a:t>ORCID for </a:t>
            </a:r>
            <a:r>
              <a:rPr lang="en-US" sz="1500" i="1" dirty="0"/>
              <a:t>contributor identifiers </a:t>
            </a:r>
            <a:r>
              <a:rPr lang="en-US" sz="1500" i="1" dirty="0" smtClean="0"/>
              <a:t>and </a:t>
            </a:r>
            <a:r>
              <a:rPr lang="en-US" sz="1500" i="1" dirty="0" err="1" smtClean="0"/>
              <a:t>DataCite</a:t>
            </a:r>
            <a:r>
              <a:rPr lang="en-US" sz="1500" i="1" dirty="0" smtClean="0"/>
              <a:t> for </a:t>
            </a:r>
            <a:r>
              <a:rPr lang="en-US" sz="1500" i="1" dirty="0"/>
              <a:t>data identifiers</a:t>
            </a:r>
            <a:r>
              <a:rPr lang="en-US" sz="1500" i="1" dirty="0" smtClean="0"/>
              <a:t>).”</a:t>
            </a:r>
            <a:endParaRPr lang="fr-FR" sz="1500" i="1" dirty="0"/>
          </a:p>
        </p:txBody>
      </p:sp>
      <p:sp>
        <p:nvSpPr>
          <p:cNvPr id="2" name="Rectangle 1"/>
          <p:cNvSpPr/>
          <p:nvPr/>
        </p:nvSpPr>
        <p:spPr>
          <a:xfrm>
            <a:off x="3924300" y="6680656"/>
            <a:ext cx="628162" cy="214631"/>
          </a:xfrm>
          <a:prstGeom prst="rect">
            <a:avLst/>
          </a:prstGeom>
        </p:spPr>
        <p:txBody>
          <a:bodyPr wrap="square">
            <a:spAutoFit/>
          </a:bodyPr>
          <a:lstStyle/>
          <a:p>
            <a:r>
              <a:rPr lang="en-US" sz="800" dirty="0" smtClean="0">
                <a:hlinkClick r:id="rId4"/>
              </a:rPr>
              <a:t>source</a:t>
            </a:r>
            <a:endParaRPr lang="fr-FR" sz="800" dirty="0"/>
          </a:p>
        </p:txBody>
      </p:sp>
    </p:spTree>
    <p:extLst>
      <p:ext uri="{BB962C8B-B14F-4D97-AF65-F5344CB8AC3E}">
        <p14:creationId xmlns:p14="http://schemas.microsoft.com/office/powerpoint/2010/main" val="13097843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ORCID et les éditeurs</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67523" y="1223350"/>
            <a:ext cx="7135930" cy="5435822"/>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632607" y="6639671"/>
            <a:ext cx="604684" cy="215444"/>
          </a:xfrm>
          <a:prstGeom prst="rect">
            <a:avLst/>
          </a:prstGeom>
        </p:spPr>
        <p:txBody>
          <a:bodyPr wrap="square">
            <a:spAutoFit/>
          </a:bodyPr>
          <a:lstStyle/>
          <a:p>
            <a:r>
              <a:rPr lang="fr-FR" sz="800" smtClean="0">
                <a:hlinkClick r:id="rId4"/>
              </a:rPr>
              <a:t>source</a:t>
            </a:r>
            <a:endParaRPr lang="fr-FR" sz="800"/>
          </a:p>
        </p:txBody>
      </p:sp>
    </p:spTree>
    <p:extLst>
      <p:ext uri="{BB962C8B-B14F-4D97-AF65-F5344CB8AC3E}">
        <p14:creationId xmlns:p14="http://schemas.microsoft.com/office/powerpoint/2010/main" val="32920247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ORCID et les éditeurs</a:t>
            </a:r>
          </a:p>
        </p:txBody>
      </p:sp>
      <p:pic>
        <p:nvPicPr>
          <p:cNvPr id="5" name="Imag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8107" y="1207498"/>
            <a:ext cx="7061323" cy="3857988"/>
          </a:xfrm>
          <a:prstGeom prst="rect">
            <a:avLst/>
          </a:prstGeom>
          <a:effectLst>
            <a:outerShdw blurRad="292100" dist="139700" dir="2700000" algn="ctr" rotWithShape="0">
              <a:srgbClr val="000000">
                <a:alpha val="65000"/>
              </a:srgbClr>
            </a:outerShdw>
          </a:effectLst>
        </p:spPr>
      </p:pic>
      <p:pic>
        <p:nvPicPr>
          <p:cNvPr id="4" name="Image 3"/>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965625" y="3136492"/>
            <a:ext cx="4835475" cy="3310191"/>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8338049" y="6400963"/>
            <a:ext cx="606062" cy="215444"/>
          </a:xfrm>
          <a:prstGeom prst="rect">
            <a:avLst/>
          </a:prstGeom>
        </p:spPr>
        <p:txBody>
          <a:bodyPr wrap="square">
            <a:spAutoFit/>
          </a:bodyPr>
          <a:lstStyle/>
          <a:p>
            <a:r>
              <a:rPr lang="fr-FR" sz="800" dirty="0" smtClean="0">
                <a:hlinkClick r:id="rId5"/>
              </a:rPr>
              <a:t>source</a:t>
            </a:r>
            <a:endParaRPr lang="fr-FR" sz="800" dirty="0"/>
          </a:p>
        </p:txBody>
      </p:sp>
      <p:sp>
        <p:nvSpPr>
          <p:cNvPr id="9" name="Rectangle 8"/>
          <p:cNvSpPr/>
          <p:nvPr/>
        </p:nvSpPr>
        <p:spPr>
          <a:xfrm>
            <a:off x="1768474" y="2679699"/>
            <a:ext cx="1628775" cy="1501775"/>
          </a:xfrm>
          <a:prstGeom prst="rect">
            <a:avLst/>
          </a:prstGeom>
          <a:noFill/>
          <a:ln w="4445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10" name="Rectangle 9"/>
          <p:cNvSpPr/>
          <p:nvPr/>
        </p:nvSpPr>
        <p:spPr>
          <a:xfrm>
            <a:off x="5197175" y="4104822"/>
            <a:ext cx="165402" cy="143780"/>
          </a:xfrm>
          <a:prstGeom prst="rect">
            <a:avLst/>
          </a:prstGeom>
          <a:noFill/>
          <a:ln w="4445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11" name="Rectangle 10"/>
          <p:cNvSpPr/>
          <p:nvPr/>
        </p:nvSpPr>
        <p:spPr>
          <a:xfrm>
            <a:off x="4566143" y="4775486"/>
            <a:ext cx="901208" cy="187551"/>
          </a:xfrm>
          <a:prstGeom prst="rect">
            <a:avLst/>
          </a:prstGeom>
          <a:noFill/>
          <a:ln w="44450">
            <a:solidFill>
              <a:srgbClr val="E3C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38335433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8348" y="1000574"/>
            <a:ext cx="5255215" cy="5649839"/>
          </a:xfrm>
          <a:prstGeom prst="rect">
            <a:avLst/>
          </a:prstGeom>
        </p:spPr>
      </p:pic>
      <p:sp>
        <p:nvSpPr>
          <p:cNvPr id="3" name="Titre 2"/>
          <p:cNvSpPr>
            <a:spLocks noGrp="1"/>
          </p:cNvSpPr>
          <p:nvPr>
            <p:ph type="title"/>
          </p:nvPr>
        </p:nvSpPr>
        <p:spPr/>
        <p:txBody>
          <a:bodyPr/>
          <a:lstStyle/>
          <a:p>
            <a:r>
              <a:rPr lang="fr-FR" smtClean="0"/>
              <a:t>ORCID et les éditeurs</a:t>
            </a:r>
            <a:endParaRPr lang="fr-FR"/>
          </a:p>
        </p:txBody>
      </p:sp>
      <p:sp>
        <p:nvSpPr>
          <p:cNvPr id="6" name="Rectangle 5"/>
          <p:cNvSpPr/>
          <p:nvPr/>
        </p:nvSpPr>
        <p:spPr>
          <a:xfrm>
            <a:off x="5136148" y="6626416"/>
            <a:ext cx="698500" cy="215444"/>
          </a:xfrm>
          <a:prstGeom prst="rect">
            <a:avLst/>
          </a:prstGeom>
        </p:spPr>
        <p:txBody>
          <a:bodyPr wrap="square">
            <a:spAutoFit/>
          </a:bodyPr>
          <a:lstStyle/>
          <a:p>
            <a:r>
              <a:rPr lang="fr-FR" sz="800" dirty="0" smtClean="0">
                <a:hlinkClick r:id="rId4"/>
              </a:rPr>
              <a:t>source</a:t>
            </a:r>
            <a:endParaRPr lang="fr-FR" sz="800" dirty="0"/>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35939" y="3770299"/>
            <a:ext cx="5233748" cy="1677996"/>
          </a:xfrm>
          <a:prstGeom prst="rect">
            <a:avLst/>
          </a:prstGeom>
          <a:effectLst>
            <a:outerShdw blurRad="292100" dist="139700" dir="2700000" algn="ctr" rotWithShape="0">
              <a:srgbClr val="000000">
                <a:alpha val="65000"/>
              </a:srgbClr>
            </a:outerShdw>
          </a:effectLst>
        </p:spPr>
      </p:pic>
      <p:pic>
        <p:nvPicPr>
          <p:cNvPr id="9" name="Image 8"/>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743501" y="4872524"/>
            <a:ext cx="5226185" cy="80587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062192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sz="8600" smtClean="0">
                <a:solidFill>
                  <a:srgbClr val="73A545"/>
                </a:solidFill>
              </a:rPr>
              <a:t>Potentiels </a:t>
            </a:r>
            <a:r>
              <a:rPr lang="fr-FR" sz="4400" smtClean="0">
                <a:solidFill>
                  <a:srgbClr val="73A545"/>
                </a:solidFill>
              </a:rPr>
              <a:t>pour le chercheur</a:t>
            </a:r>
            <a:endParaRPr lang="fr-FR" sz="4400">
              <a:solidFill>
                <a:srgbClr val="73A545"/>
              </a:solidFill>
            </a:endParaRPr>
          </a:p>
        </p:txBody>
      </p:sp>
    </p:spTree>
    <p:extLst>
      <p:ext uri="{BB962C8B-B14F-4D97-AF65-F5344CB8AC3E}">
        <p14:creationId xmlns:p14="http://schemas.microsoft.com/office/powerpoint/2010/main" val="17231759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6713" y="1428749"/>
            <a:ext cx="7340374" cy="2036763"/>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2807" y="4095750"/>
            <a:ext cx="8010525" cy="2266950"/>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8301718" y="6362700"/>
            <a:ext cx="617763" cy="215444"/>
          </a:xfrm>
          <a:prstGeom prst="rect">
            <a:avLst/>
          </a:prstGeom>
        </p:spPr>
        <p:txBody>
          <a:bodyPr wrap="square">
            <a:spAutoFit/>
          </a:bodyPr>
          <a:lstStyle/>
          <a:p>
            <a:r>
              <a:rPr lang="fr-FR" sz="800" dirty="0" smtClean="0">
                <a:hlinkClick r:id="rId5"/>
              </a:rPr>
              <a:t>ORCID</a:t>
            </a:r>
            <a:endParaRPr lang="fr-FR" sz="800" dirty="0"/>
          </a:p>
        </p:txBody>
      </p:sp>
      <p:sp>
        <p:nvSpPr>
          <p:cNvPr id="10" name="Rectangle 9"/>
          <p:cNvSpPr/>
          <p:nvPr/>
        </p:nvSpPr>
        <p:spPr>
          <a:xfrm>
            <a:off x="287732" y="3426600"/>
            <a:ext cx="617763" cy="215444"/>
          </a:xfrm>
          <a:prstGeom prst="rect">
            <a:avLst/>
          </a:prstGeom>
        </p:spPr>
        <p:txBody>
          <a:bodyPr wrap="square">
            <a:spAutoFit/>
          </a:bodyPr>
          <a:lstStyle/>
          <a:p>
            <a:r>
              <a:rPr lang="fr-FR" sz="800" dirty="0" smtClean="0">
                <a:hlinkClick r:id="rId6"/>
              </a:rPr>
              <a:t>ORCID</a:t>
            </a:r>
            <a:endParaRPr lang="fr-FR" sz="800" dirty="0"/>
          </a:p>
        </p:txBody>
      </p:sp>
      <p:sp>
        <p:nvSpPr>
          <p:cNvPr id="11" name="Titre 10"/>
          <p:cNvSpPr>
            <a:spLocks noGrp="1"/>
          </p:cNvSpPr>
          <p:nvPr>
            <p:ph type="title"/>
          </p:nvPr>
        </p:nvSpPr>
        <p:spPr/>
        <p:txBody>
          <a:bodyPr/>
          <a:lstStyle/>
          <a:p>
            <a:r>
              <a:rPr lang="fr-FR" dirty="0" smtClean="0"/>
              <a:t>Enjeux</a:t>
            </a:r>
            <a:endParaRPr lang="fr-FR" dirty="0"/>
          </a:p>
        </p:txBody>
      </p:sp>
    </p:spTree>
    <p:extLst>
      <p:ext uri="{BB962C8B-B14F-4D97-AF65-F5344CB8AC3E}">
        <p14:creationId xmlns:p14="http://schemas.microsoft.com/office/powerpoint/2010/main" val="3830170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Usages</a:t>
            </a:r>
            <a:endParaRPr lang="fr-FR" dirty="0"/>
          </a:p>
        </p:txBody>
      </p:sp>
      <p:pic>
        <p:nvPicPr>
          <p:cNvPr id="6" name="Picture 2" descr="https://101innovations.files.wordpress.com/2015/06/innoscholcomm-logo-cc-by-1024x1024.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935663" y="1047937"/>
            <a:ext cx="5199649" cy="515943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434971" y="6276196"/>
            <a:ext cx="4201033" cy="581804"/>
          </a:xfrm>
          <a:prstGeom prst="rect">
            <a:avLst/>
          </a:prstGeom>
        </p:spPr>
      </p:pic>
      <p:sp>
        <p:nvSpPr>
          <p:cNvPr id="9" name="Rectangle 8"/>
          <p:cNvSpPr/>
          <p:nvPr/>
        </p:nvSpPr>
        <p:spPr>
          <a:xfrm>
            <a:off x="6593796" y="6232252"/>
            <a:ext cx="736099" cy="338554"/>
          </a:xfrm>
          <a:prstGeom prst="rect">
            <a:avLst/>
          </a:prstGeom>
        </p:spPr>
        <p:txBody>
          <a:bodyPr wrap="none">
            <a:spAutoFit/>
          </a:bodyPr>
          <a:lstStyle/>
          <a:p>
            <a:r>
              <a:rPr lang="fr-FR" sz="800" dirty="0" smtClean="0">
                <a:hlinkClick r:id="rId6"/>
              </a:rPr>
              <a:t>B. Kramer </a:t>
            </a:r>
            <a:br>
              <a:rPr lang="fr-FR" sz="800" dirty="0" smtClean="0">
                <a:hlinkClick r:id="rId6"/>
              </a:rPr>
            </a:br>
            <a:r>
              <a:rPr lang="fr-FR" sz="800" dirty="0" smtClean="0">
                <a:hlinkClick r:id="rId6"/>
              </a:rPr>
              <a:t>et J. Bosman</a:t>
            </a:r>
            <a:endParaRPr lang="fr-FR" sz="800" dirty="0"/>
          </a:p>
        </p:txBody>
      </p:sp>
      <p:sp>
        <p:nvSpPr>
          <p:cNvPr id="10" name="Ellipse 9"/>
          <p:cNvSpPr/>
          <p:nvPr/>
        </p:nvSpPr>
        <p:spPr>
          <a:xfrm rot="19682558">
            <a:off x="3238181" y="1632588"/>
            <a:ext cx="677038" cy="383817"/>
          </a:xfrm>
          <a:prstGeom prst="ellipse">
            <a:avLst/>
          </a:prstGeom>
          <a:noFill/>
          <a:ln w="571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87D1A"/>
              </a:solidFill>
            </a:endParaRPr>
          </a:p>
        </p:txBody>
      </p:sp>
      <p:sp>
        <p:nvSpPr>
          <p:cNvPr id="11" name="Ellipse 10"/>
          <p:cNvSpPr/>
          <p:nvPr/>
        </p:nvSpPr>
        <p:spPr>
          <a:xfrm>
            <a:off x="2409571" y="2979374"/>
            <a:ext cx="279200" cy="622877"/>
          </a:xfrm>
          <a:prstGeom prst="ellipse">
            <a:avLst/>
          </a:prstGeom>
          <a:noFill/>
          <a:ln w="571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87D1A"/>
              </a:solidFill>
            </a:endParaRPr>
          </a:p>
        </p:txBody>
      </p:sp>
      <p:sp>
        <p:nvSpPr>
          <p:cNvPr id="12" name="Ellipse 11"/>
          <p:cNvSpPr/>
          <p:nvPr/>
        </p:nvSpPr>
        <p:spPr>
          <a:xfrm rot="19682558">
            <a:off x="3723247" y="1926590"/>
            <a:ext cx="677038" cy="334903"/>
          </a:xfrm>
          <a:prstGeom prst="ellipse">
            <a:avLst/>
          </a:prstGeom>
          <a:noFill/>
          <a:ln w="571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87D1A"/>
              </a:solidFill>
            </a:endParaRPr>
          </a:p>
        </p:txBody>
      </p:sp>
      <p:sp>
        <p:nvSpPr>
          <p:cNvPr id="13" name="Ellipse 12"/>
          <p:cNvSpPr/>
          <p:nvPr/>
        </p:nvSpPr>
        <p:spPr>
          <a:xfrm rot="16200000">
            <a:off x="2555804" y="3272661"/>
            <a:ext cx="677038" cy="334903"/>
          </a:xfrm>
          <a:prstGeom prst="ellipse">
            <a:avLst/>
          </a:prstGeom>
          <a:noFill/>
          <a:ln w="571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87D1A"/>
              </a:solidFill>
            </a:endParaRPr>
          </a:p>
        </p:txBody>
      </p:sp>
    </p:spTree>
    <p:extLst>
      <p:ext uri="{BB962C8B-B14F-4D97-AF65-F5344CB8AC3E}">
        <p14:creationId xmlns:p14="http://schemas.microsoft.com/office/powerpoint/2010/main" val="9230745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Usages</a:t>
            </a:r>
            <a:endParaRPr lang="fr-FR" dirty="0"/>
          </a:p>
        </p:txBody>
      </p:sp>
      <p:sp>
        <p:nvSpPr>
          <p:cNvPr id="5" name="Rectangle 4"/>
          <p:cNvSpPr/>
          <p:nvPr/>
        </p:nvSpPr>
        <p:spPr>
          <a:xfrm>
            <a:off x="2286000" y="3105835"/>
            <a:ext cx="4572000" cy="646331"/>
          </a:xfrm>
          <a:prstGeom prst="rect">
            <a:avLst/>
          </a:prstGeom>
        </p:spPr>
        <p:txBody>
          <a:bodyPr>
            <a:spAutoFit/>
          </a:bodyPr>
          <a:lstStyle/>
          <a:p>
            <a:r>
              <a:rPr lang="fr-FR"/>
              <a:t>http://dashboard101innovations.silk.co/page/Profiles</a:t>
            </a:r>
          </a:p>
        </p:txBody>
      </p:sp>
      <p:grpSp>
        <p:nvGrpSpPr>
          <p:cNvPr id="7" name="Groupe 6"/>
          <p:cNvGrpSpPr/>
          <p:nvPr/>
        </p:nvGrpSpPr>
        <p:grpSpPr>
          <a:xfrm>
            <a:off x="453962" y="1250374"/>
            <a:ext cx="8236075" cy="4846517"/>
            <a:chOff x="1203638" y="3314700"/>
            <a:chExt cx="7469527" cy="390525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03639" y="3429000"/>
              <a:ext cx="7469526" cy="3790950"/>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03638" y="3314700"/>
              <a:ext cx="7469527" cy="342900"/>
            </a:xfrm>
            <a:prstGeom prst="rect">
              <a:avLst/>
            </a:prstGeom>
          </p:spPr>
        </p:pic>
      </p:grpSp>
      <p:sp>
        <p:nvSpPr>
          <p:cNvPr id="9" name="Flèche droite 8"/>
          <p:cNvSpPr/>
          <p:nvPr/>
        </p:nvSpPr>
        <p:spPr>
          <a:xfrm rot="10800000">
            <a:off x="3626017" y="3874667"/>
            <a:ext cx="1203158" cy="191503"/>
          </a:xfrm>
          <a:prstGeom prst="rightArrow">
            <a:avLst/>
          </a:prstGeom>
          <a:solidFill>
            <a:srgbClr val="73A545"/>
          </a:solidFill>
          <a:ln>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rot="10800000">
            <a:off x="3626017" y="4560467"/>
            <a:ext cx="1203158" cy="191503"/>
          </a:xfrm>
          <a:prstGeom prst="rightArrow">
            <a:avLst/>
          </a:prstGeom>
          <a:solidFill>
            <a:srgbClr val="73A545"/>
          </a:solidFill>
          <a:ln>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droite 10"/>
          <p:cNvSpPr/>
          <p:nvPr/>
        </p:nvSpPr>
        <p:spPr>
          <a:xfrm rot="10800000">
            <a:off x="6256421" y="5336609"/>
            <a:ext cx="1203158" cy="191503"/>
          </a:xfrm>
          <a:prstGeom prst="rightArrow">
            <a:avLst/>
          </a:prstGeom>
          <a:solidFill>
            <a:srgbClr val="73A545"/>
          </a:solidFill>
          <a:ln>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7382009" y="6095682"/>
            <a:ext cx="1208985" cy="215444"/>
          </a:xfrm>
          <a:prstGeom prst="rect">
            <a:avLst/>
          </a:prstGeom>
        </p:spPr>
        <p:txBody>
          <a:bodyPr wrap="none">
            <a:spAutoFit/>
          </a:bodyPr>
          <a:lstStyle/>
          <a:p>
            <a:r>
              <a:rPr lang="fr-FR" sz="800" dirty="0" smtClean="0">
                <a:hlinkClick r:id="rId5"/>
              </a:rPr>
              <a:t>B. Kramer et J. Bosman</a:t>
            </a:r>
            <a:endParaRPr lang="fr-FR" sz="800" dirty="0"/>
          </a:p>
        </p:txBody>
      </p:sp>
    </p:spTree>
    <p:extLst>
      <p:ext uri="{BB962C8B-B14F-4D97-AF65-F5344CB8AC3E}">
        <p14:creationId xmlns:p14="http://schemas.microsoft.com/office/powerpoint/2010/main" val="29535391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Usages</a:t>
            </a:r>
            <a:endParaRPr lang="fr-FR" dirty="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67418" y="1850235"/>
            <a:ext cx="5131882" cy="482488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60968" y="1195606"/>
            <a:ext cx="3749040" cy="24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40355" y="6509504"/>
            <a:ext cx="1935145" cy="369332"/>
          </a:xfrm>
          <a:prstGeom prst="rect">
            <a:avLst/>
          </a:prstGeom>
        </p:spPr>
        <p:txBody>
          <a:bodyPr wrap="none">
            <a:spAutoFit/>
          </a:bodyPr>
          <a:lstStyle/>
          <a:p>
            <a:r>
              <a:rPr lang="fr-FR" i="1" dirty="0"/>
              <a:t> </a:t>
            </a:r>
            <a:r>
              <a:rPr lang="fr-FR" sz="800" dirty="0" smtClean="0"/>
              <a:t>d’après </a:t>
            </a:r>
            <a:r>
              <a:rPr lang="fr-FR" sz="800" dirty="0" smtClean="0">
                <a:solidFill>
                  <a:srgbClr val="FF0000"/>
                </a:solidFill>
                <a:hlinkClick r:id="rId5"/>
              </a:rPr>
              <a:t>C. Y. </a:t>
            </a:r>
            <a:r>
              <a:rPr lang="fr-FR" sz="800" dirty="0" err="1" smtClean="0">
                <a:solidFill>
                  <a:srgbClr val="FF0000"/>
                </a:solidFill>
                <a:hlinkClick r:id="rId5"/>
              </a:rPr>
              <a:t>Tran</a:t>
            </a:r>
            <a:r>
              <a:rPr lang="fr-FR" sz="800" dirty="0" smtClean="0">
                <a:solidFill>
                  <a:srgbClr val="FF0000"/>
                </a:solidFill>
                <a:hlinkClick r:id="rId5"/>
              </a:rPr>
              <a:t> et J. A. Lyon</a:t>
            </a:r>
            <a:endParaRPr lang="fr-FR" sz="800" dirty="0" smtClean="0">
              <a:solidFill>
                <a:srgbClr val="FF0000"/>
              </a:solidFill>
            </a:endParaRPr>
          </a:p>
        </p:txBody>
      </p:sp>
      <p:sp>
        <p:nvSpPr>
          <p:cNvPr id="2" name="Rectangle 1"/>
          <p:cNvSpPr/>
          <p:nvPr/>
        </p:nvSpPr>
        <p:spPr>
          <a:xfrm>
            <a:off x="2249488" y="1463563"/>
            <a:ext cx="4572000" cy="415498"/>
          </a:xfrm>
          <a:prstGeom prst="rect">
            <a:avLst/>
          </a:prstGeom>
        </p:spPr>
        <p:txBody>
          <a:bodyPr>
            <a:spAutoFit/>
          </a:bodyPr>
          <a:lstStyle/>
          <a:p>
            <a:pPr algn="ctr"/>
            <a:r>
              <a:rPr lang="fr-FR" sz="1050" b="1" dirty="0"/>
              <a:t>! chiffres sur les seuls utilisateurs d’identifiants </a:t>
            </a:r>
            <a:r>
              <a:rPr lang="fr-FR" sz="1050" b="1" dirty="0" smtClean="0"/>
              <a:t>auteur</a:t>
            </a:r>
            <a:br>
              <a:rPr lang="fr-FR" sz="1050" b="1" dirty="0" smtClean="0"/>
            </a:br>
            <a:r>
              <a:rPr lang="fr-FR" sz="1050" b="1" dirty="0" smtClean="0"/>
              <a:t>de l’enquête (State </a:t>
            </a:r>
            <a:r>
              <a:rPr lang="fr-FR" sz="1050" b="1" dirty="0" err="1" smtClean="0"/>
              <a:t>University</a:t>
            </a:r>
            <a:r>
              <a:rPr lang="fr-FR" sz="1050" b="1" dirty="0" smtClean="0"/>
              <a:t> of New York, 2015)</a:t>
            </a:r>
          </a:p>
        </p:txBody>
      </p:sp>
    </p:spTree>
    <p:extLst>
      <p:ext uri="{BB962C8B-B14F-4D97-AF65-F5344CB8AC3E}">
        <p14:creationId xmlns:p14="http://schemas.microsoft.com/office/powerpoint/2010/main" val="1286376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ext uri="{D42A27DB-BD31-4B8C-83A1-F6EECF244321}">
                <p14:modId xmlns:p14="http://schemas.microsoft.com/office/powerpoint/2010/main" val="2534649577"/>
              </p:ext>
            </p:extLst>
          </p:nvPr>
        </p:nvGraphicFramePr>
        <p:xfrm>
          <a:off x="933080" y="1739571"/>
          <a:ext cx="7277839" cy="4344937"/>
        </p:xfrm>
        <a:graphic>
          <a:graphicData uri="http://schemas.openxmlformats.org/drawingml/2006/table">
            <a:tbl>
              <a:tblPr firstRow="1" bandRow="1">
                <a:tableStyleId>{5C22544A-7EE6-4342-B048-85BDC9FD1C3A}</a:tableStyleId>
              </a:tblPr>
              <a:tblGrid>
                <a:gridCol w="3428457"/>
                <a:gridCol w="1924691"/>
                <a:gridCol w="1924691"/>
              </a:tblGrid>
              <a:tr h="360000">
                <a:tc>
                  <a:txBody>
                    <a:bodyPr/>
                    <a:lstStyle/>
                    <a:p>
                      <a:pPr>
                        <a:lnSpc>
                          <a:spcPct val="107000"/>
                        </a:lnSpc>
                      </a:pPr>
                      <a:endParaRPr lang="fr-FR" sz="1800" dirty="0">
                        <a:effectLst/>
                        <a:latin typeface="+mn-lt"/>
                      </a:endParaRPr>
                    </a:p>
                  </a:txBody>
                  <a:tcPr anchor="ctr">
                    <a:lnR w="12700" cap="flat" cmpd="sng" algn="ctr">
                      <a:solidFill>
                        <a:srgbClr val="73A545"/>
                      </a:solidFill>
                      <a:prstDash val="solid"/>
                      <a:round/>
                      <a:headEnd type="none" w="med" len="med"/>
                      <a:tailEnd type="none" w="med" len="med"/>
                    </a:lnR>
                    <a:lnB w="12700" cap="flat" cmpd="sng" algn="ctr">
                      <a:solidFill>
                        <a:srgbClr val="73A545"/>
                      </a:solidFill>
                      <a:prstDash val="solid"/>
                      <a:round/>
                      <a:headEnd type="none" w="med" len="med"/>
                      <a:tailEnd type="none" w="med" len="med"/>
                    </a:lnB>
                    <a:noFill/>
                  </a:tcPr>
                </a:tc>
                <a:tc>
                  <a:txBody>
                    <a:bodyPr/>
                    <a:lstStyle/>
                    <a:p>
                      <a:pPr algn="ctr">
                        <a:lnSpc>
                          <a:spcPct val="107000"/>
                        </a:lnSpc>
                        <a:spcAft>
                          <a:spcPts val="0"/>
                        </a:spcAft>
                      </a:pPr>
                      <a:endParaRPr lang="fr-FR" sz="18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c>
                  <a:txBody>
                    <a:bodyPr/>
                    <a:lstStyle/>
                    <a:p>
                      <a:pPr algn="ctr">
                        <a:lnSpc>
                          <a:spcPct val="107000"/>
                        </a:lnSpc>
                        <a:spcAft>
                          <a:spcPts val="0"/>
                        </a:spcAft>
                      </a:pPr>
                      <a:endParaRPr lang="fr-FR" sz="18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r>
              <a:tr h="396000">
                <a:tc>
                  <a:txBody>
                    <a:bodyPr/>
                    <a:lstStyle/>
                    <a:p>
                      <a:r>
                        <a:rPr lang="fr-FR" sz="1000" b="1" i="1" dirty="0" err="1" smtClean="0"/>
                        <a:t>Materials</a:t>
                      </a:r>
                      <a:r>
                        <a:rPr lang="fr-FR" sz="1000" b="1" i="1" dirty="0" smtClean="0"/>
                        <a:t> Science, </a:t>
                      </a:r>
                      <a:r>
                        <a:rPr lang="fr-FR" sz="1000" b="1" i="1" dirty="0" err="1" smtClean="0"/>
                        <a:t>Multidisciplinary</a:t>
                      </a:r>
                      <a:endParaRPr lang="fr-FR" sz="1000" b="1"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b="1" dirty="0" smtClean="0">
                          <a:effectLst/>
                          <a:latin typeface="+mn-lt"/>
                          <a:ea typeface="Times New Roman"/>
                          <a:cs typeface="Times New Roman"/>
                        </a:rPr>
                        <a:t>1</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b="1" dirty="0" smtClean="0">
                          <a:effectLst/>
                          <a:latin typeface="+mn-lt"/>
                          <a:ea typeface="Times New Roman"/>
                          <a:cs typeface="Times New Roman"/>
                        </a:rPr>
                        <a:t>1</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96000">
                <a:tc>
                  <a:txBody>
                    <a:bodyPr/>
                    <a:lstStyle/>
                    <a:p>
                      <a:r>
                        <a:rPr lang="fr-FR" sz="1000" b="1" i="1" dirty="0" err="1" smtClean="0"/>
                        <a:t>Chemistry</a:t>
                      </a:r>
                      <a:r>
                        <a:rPr lang="fr-FR" sz="1000" b="1" i="1" dirty="0" smtClean="0"/>
                        <a:t>, Physical</a:t>
                      </a:r>
                      <a:endParaRPr lang="fr-FR" sz="1000" b="1"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b="1" dirty="0" smtClean="0">
                          <a:effectLst/>
                          <a:latin typeface="+mn-lt"/>
                          <a:ea typeface="Times New Roman"/>
                          <a:cs typeface="Times New Roman"/>
                        </a:rPr>
                        <a:t>2</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b="1" dirty="0" smtClean="0">
                          <a:effectLst/>
                          <a:latin typeface="+mn-lt"/>
                          <a:ea typeface="Times New Roman"/>
                          <a:cs typeface="Times New Roman"/>
                        </a:rPr>
                        <a:t>2</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r h="396000">
                <a:tc>
                  <a:txBody>
                    <a:bodyPr/>
                    <a:lstStyle/>
                    <a:p>
                      <a:r>
                        <a:rPr lang="fr-FR" sz="1000" b="1" i="1" dirty="0" err="1" smtClean="0"/>
                        <a:t>Physics</a:t>
                      </a:r>
                      <a:r>
                        <a:rPr lang="fr-FR" sz="1000" b="1" i="1" dirty="0" smtClean="0"/>
                        <a:t>, </a:t>
                      </a:r>
                      <a:r>
                        <a:rPr lang="fr-FR" sz="1000" b="1" i="1" dirty="0" err="1" smtClean="0"/>
                        <a:t>Applied</a:t>
                      </a:r>
                      <a:endParaRPr lang="fr-FR" sz="1000" b="1"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b="1" dirty="0" smtClean="0">
                          <a:effectLst/>
                          <a:latin typeface="+mn-lt"/>
                          <a:ea typeface="Times New Roman"/>
                          <a:cs typeface="Times New Roman"/>
                        </a:rPr>
                        <a:t>3</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b="1" dirty="0" smtClean="0">
                          <a:effectLst/>
                          <a:latin typeface="+mn-lt"/>
                          <a:ea typeface="Times New Roman"/>
                          <a:cs typeface="Times New Roman"/>
                        </a:rPr>
                        <a:t>3</a:t>
                      </a:r>
                      <a:endParaRPr lang="fr-FR" sz="1000" b="1"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96000">
                <a:tc>
                  <a:txBody>
                    <a:bodyPr/>
                    <a:lstStyle/>
                    <a:p>
                      <a:r>
                        <a:rPr lang="fr-FR" sz="1000" i="1" dirty="0" err="1" smtClean="0"/>
                        <a:t>Chemistry</a:t>
                      </a:r>
                      <a:r>
                        <a:rPr lang="fr-FR" sz="1000" i="1" dirty="0" smtClean="0"/>
                        <a:t>, </a:t>
                      </a:r>
                      <a:r>
                        <a:rPr lang="fr-FR" sz="1000" i="1" dirty="0" err="1" smtClean="0"/>
                        <a:t>Multidisciplinary</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4</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4</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r h="396000">
                <a:tc>
                  <a:txBody>
                    <a:bodyPr/>
                    <a:lstStyle/>
                    <a:p>
                      <a:r>
                        <a:rPr lang="fr-FR" sz="1000" i="1" dirty="0" err="1" smtClean="0"/>
                        <a:t>Biochemistry</a:t>
                      </a:r>
                      <a:r>
                        <a:rPr lang="fr-FR" sz="1000" i="1" dirty="0" smtClean="0"/>
                        <a:t> &amp; </a:t>
                      </a:r>
                      <a:r>
                        <a:rPr lang="fr-FR" sz="1000" i="1" dirty="0" err="1" smtClean="0"/>
                        <a:t>Molecular</a:t>
                      </a:r>
                      <a:r>
                        <a:rPr lang="fr-FR" sz="1000" i="1" dirty="0" smtClean="0"/>
                        <a:t> </a:t>
                      </a:r>
                      <a:r>
                        <a:rPr lang="fr-FR" sz="1000" i="1" dirty="0" err="1" smtClean="0"/>
                        <a:t>Biology</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5</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5</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96000">
                <a:tc>
                  <a:txBody>
                    <a:bodyPr/>
                    <a:lstStyle/>
                    <a:p>
                      <a:r>
                        <a:rPr lang="fr-FR" sz="1000" i="1" dirty="0" err="1" smtClean="0"/>
                        <a:t>Physics</a:t>
                      </a:r>
                      <a:r>
                        <a:rPr lang="fr-FR" sz="1000" i="1" dirty="0" smtClean="0"/>
                        <a:t>, Condensed </a:t>
                      </a:r>
                      <a:r>
                        <a:rPr lang="fr-FR" sz="1000" i="1" dirty="0" err="1" smtClean="0"/>
                        <a:t>Matter</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6</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6</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r h="396000">
                <a:tc>
                  <a:txBody>
                    <a:bodyPr/>
                    <a:lstStyle/>
                    <a:p>
                      <a:r>
                        <a:rPr lang="fr-FR" sz="1000" i="1" dirty="0" smtClean="0"/>
                        <a:t>Nanoscience &amp; </a:t>
                      </a:r>
                      <a:r>
                        <a:rPr lang="fr-FR" sz="1000" i="1" dirty="0" err="1" smtClean="0"/>
                        <a:t>Nanotechnology</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7</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8</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96000">
                <a:tc>
                  <a:txBody>
                    <a:bodyPr/>
                    <a:lstStyle/>
                    <a:p>
                      <a:r>
                        <a:rPr lang="fr-FR" sz="1000" i="1" dirty="0" err="1" smtClean="0"/>
                        <a:t>Multidisciplinary</a:t>
                      </a:r>
                      <a:r>
                        <a:rPr lang="fr-FR" sz="1000" i="1" dirty="0" smtClean="0"/>
                        <a:t> Sciences</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8</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7</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r h="396000">
                <a:tc>
                  <a:txBody>
                    <a:bodyPr/>
                    <a:lstStyle/>
                    <a:p>
                      <a:r>
                        <a:rPr lang="fr-FR" sz="1000" i="1" dirty="0" err="1" smtClean="0"/>
                        <a:t>Environmental</a:t>
                      </a:r>
                      <a:r>
                        <a:rPr lang="fr-FR" sz="1000" i="1" dirty="0" smtClean="0"/>
                        <a:t> Sciences</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9</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000" dirty="0" smtClean="0">
                          <a:effectLst/>
                          <a:latin typeface="+mn-lt"/>
                          <a:ea typeface="Times New Roman"/>
                          <a:cs typeface="Times New Roman"/>
                        </a:rPr>
                        <a:t>9</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96000">
                <a:tc>
                  <a:txBody>
                    <a:bodyPr/>
                    <a:lstStyle/>
                    <a:p>
                      <a:r>
                        <a:rPr lang="fr-FR" sz="1000" i="1" dirty="0" err="1" smtClean="0"/>
                        <a:t>Physics</a:t>
                      </a:r>
                      <a:r>
                        <a:rPr lang="fr-FR" sz="1000" i="1" dirty="0" smtClean="0"/>
                        <a:t>, </a:t>
                      </a:r>
                      <a:r>
                        <a:rPr lang="fr-FR" sz="1000" i="1" dirty="0" err="1" smtClean="0"/>
                        <a:t>Multidisciplinary</a:t>
                      </a:r>
                      <a:endParaRPr lang="fr-FR" sz="1000" i="1" dirty="0"/>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10</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000" dirty="0" smtClean="0">
                          <a:effectLst/>
                          <a:latin typeface="+mn-lt"/>
                          <a:ea typeface="Times New Roman"/>
                          <a:cs typeface="Times New Roman"/>
                        </a:rPr>
                        <a:t>10</a:t>
                      </a:r>
                      <a:endParaRPr lang="fr-FR" sz="10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bl>
          </a:graphicData>
        </a:graphic>
      </p:graphicFrame>
      <p:sp>
        <p:nvSpPr>
          <p:cNvPr id="3" name="Titre 2"/>
          <p:cNvSpPr>
            <a:spLocks noGrp="1"/>
          </p:cNvSpPr>
          <p:nvPr>
            <p:ph type="title"/>
          </p:nvPr>
        </p:nvSpPr>
        <p:spPr/>
        <p:txBody>
          <a:bodyPr/>
          <a:lstStyle/>
          <a:p>
            <a:r>
              <a:rPr lang="fr-FR" dirty="0" smtClean="0"/>
              <a:t>Usages</a:t>
            </a:r>
            <a:endParaRPr lang="fr-FR" dirty="0"/>
          </a:p>
        </p:txBody>
      </p:sp>
      <p:sp>
        <p:nvSpPr>
          <p:cNvPr id="5" name="Rectangle 4"/>
          <p:cNvSpPr/>
          <p:nvPr/>
        </p:nvSpPr>
        <p:spPr>
          <a:xfrm>
            <a:off x="794696" y="1231369"/>
            <a:ext cx="7554608" cy="276999"/>
          </a:xfrm>
          <a:prstGeom prst="rect">
            <a:avLst/>
          </a:prstGeom>
        </p:spPr>
        <p:txBody>
          <a:bodyPr wrap="square">
            <a:spAutoFit/>
          </a:bodyPr>
          <a:lstStyle/>
          <a:p>
            <a:pPr algn="ctr"/>
            <a:r>
              <a:rPr lang="en-US" sz="1200" dirty="0"/>
              <a:t>Top 10 </a:t>
            </a:r>
            <a:r>
              <a:rPr lang="en-US" sz="1200" dirty="0" smtClean="0"/>
              <a:t>des </a:t>
            </a:r>
            <a:r>
              <a:rPr lang="en-US" sz="1200" dirty="0" err="1" smtClean="0"/>
              <a:t>sujets</a:t>
            </a:r>
            <a:r>
              <a:rPr lang="en-US" sz="1200" dirty="0" smtClean="0"/>
              <a:t> </a:t>
            </a:r>
            <a:r>
              <a:rPr lang="en-US" sz="1200" dirty="0" err="1" smtClean="0"/>
              <a:t>couverts</a:t>
            </a:r>
            <a:r>
              <a:rPr lang="en-US" sz="1200" dirty="0"/>
              <a:t> </a:t>
            </a:r>
            <a:r>
              <a:rPr lang="en-US" sz="1200" dirty="0" err="1" smtClean="0"/>
              <a:t>en</a:t>
            </a:r>
            <a:r>
              <a:rPr lang="en-US" sz="1200" dirty="0" smtClean="0"/>
              <a:t> </a:t>
            </a:r>
            <a:r>
              <a:rPr lang="en-US" sz="1200" dirty="0" err="1" smtClean="0"/>
              <a:t>fonction</a:t>
            </a:r>
            <a:r>
              <a:rPr lang="en-US" sz="1200" dirty="0" smtClean="0"/>
              <a:t> des ResearcherID et ORCID</a:t>
            </a:r>
            <a:endParaRPr lang="fr-FR" sz="1200" dirty="0"/>
          </a:p>
        </p:txBody>
      </p:sp>
      <p:pic>
        <p:nvPicPr>
          <p:cNvPr id="6" name="Espace réservé du contenu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474" y="1834074"/>
            <a:ext cx="1676061" cy="192880"/>
          </a:xfrm>
          <a:prstGeom prst="rect">
            <a:avLst/>
          </a:prstGeom>
        </p:spPr>
      </p:pic>
      <p:pic>
        <p:nvPicPr>
          <p:cNvPr id="8" name="Imag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927919" y="1832554"/>
            <a:ext cx="570240" cy="194400"/>
          </a:xfrm>
          <a:prstGeom prst="rect">
            <a:avLst/>
          </a:prstGeom>
          <a:effectLst/>
        </p:spPr>
      </p:pic>
      <p:sp>
        <p:nvSpPr>
          <p:cNvPr id="2" name="Rectangle 1"/>
          <p:cNvSpPr/>
          <p:nvPr/>
        </p:nvSpPr>
        <p:spPr>
          <a:xfrm>
            <a:off x="4032611" y="6121145"/>
            <a:ext cx="4447360" cy="215444"/>
          </a:xfrm>
          <a:prstGeom prst="rect">
            <a:avLst/>
          </a:prstGeom>
        </p:spPr>
        <p:txBody>
          <a:bodyPr wrap="square">
            <a:spAutoFit/>
          </a:bodyPr>
          <a:lstStyle/>
          <a:p>
            <a:r>
              <a:rPr lang="en-US" sz="800" dirty="0" err="1">
                <a:solidFill>
                  <a:prstClr val="black"/>
                </a:solidFill>
              </a:rPr>
              <a:t>d’après</a:t>
            </a:r>
            <a:r>
              <a:rPr lang="en-US" sz="800" dirty="0">
                <a:solidFill>
                  <a:prstClr val="black"/>
                </a:solidFill>
              </a:rPr>
              <a:t> </a:t>
            </a:r>
            <a:r>
              <a:rPr lang="fr-FR" sz="800" dirty="0">
                <a:solidFill>
                  <a:prstClr val="black"/>
                </a:solidFill>
                <a:hlinkClick r:id="rId5"/>
              </a:rPr>
              <a:t>T. </a:t>
            </a:r>
            <a:r>
              <a:rPr lang="fr-FR" sz="800" dirty="0" err="1">
                <a:solidFill>
                  <a:prstClr val="black"/>
                </a:solidFill>
                <a:hlinkClick r:id="rId5"/>
              </a:rPr>
              <a:t>Krämer</a:t>
            </a:r>
            <a:r>
              <a:rPr lang="fr-FR" sz="800" dirty="0">
                <a:solidFill>
                  <a:prstClr val="black"/>
                </a:solidFill>
                <a:hlinkClick r:id="rId5"/>
              </a:rPr>
              <a:t> et al., 2017</a:t>
            </a:r>
            <a:r>
              <a:rPr lang="fr-FR" sz="800" dirty="0">
                <a:solidFill>
                  <a:prstClr val="black"/>
                </a:solidFill>
              </a:rPr>
              <a:t> (</a:t>
            </a:r>
            <a:r>
              <a:rPr lang="fr-FR" sz="800" dirty="0" smtClean="0">
                <a:solidFill>
                  <a:prstClr val="black"/>
                </a:solidFill>
              </a:rPr>
              <a:t>chiffres </a:t>
            </a:r>
            <a:r>
              <a:rPr lang="fr-FR" sz="800" dirty="0">
                <a:solidFill>
                  <a:prstClr val="black"/>
                </a:solidFill>
              </a:rPr>
              <a:t>jusqu’en </a:t>
            </a:r>
            <a:r>
              <a:rPr lang="fr-FR" sz="800" dirty="0" smtClean="0">
                <a:solidFill>
                  <a:prstClr val="black"/>
                </a:solidFill>
              </a:rPr>
              <a:t>2014 ; </a:t>
            </a:r>
            <a:r>
              <a:rPr lang="en-US" sz="800" dirty="0" smtClean="0"/>
              <a:t>classification </a:t>
            </a:r>
            <a:r>
              <a:rPr lang="en-US" sz="800" dirty="0"/>
              <a:t>WOS</a:t>
            </a:r>
            <a:r>
              <a:rPr lang="en-US" sz="800" dirty="0" smtClean="0"/>
              <a:t>)</a:t>
            </a:r>
            <a:endParaRPr lang="fr-FR" sz="800" dirty="0"/>
          </a:p>
        </p:txBody>
      </p:sp>
    </p:spTree>
    <p:extLst>
      <p:ext uri="{BB962C8B-B14F-4D97-AF65-F5344CB8AC3E}">
        <p14:creationId xmlns:p14="http://schemas.microsoft.com/office/powerpoint/2010/main" val="25521004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Usages</a:t>
            </a:r>
            <a:endParaRPr lang="fr-FR" dirty="0"/>
          </a:p>
        </p:txBody>
      </p:sp>
      <p:pic>
        <p:nvPicPr>
          <p:cNvPr id="4" name="Imag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67657" y="1292430"/>
            <a:ext cx="3599543" cy="5135058"/>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3614058" y="2764204"/>
            <a:ext cx="4996542" cy="3108543"/>
          </a:xfrm>
          <a:prstGeom prst="rect">
            <a:avLst/>
          </a:prstGeom>
          <a:solidFill>
            <a:schemeClr val="bg1"/>
          </a:solidFill>
        </p:spPr>
        <p:txBody>
          <a:bodyPr wrap="square">
            <a:spAutoFit/>
          </a:bodyPr>
          <a:lstStyle/>
          <a:p>
            <a:r>
              <a:rPr lang="fr-FR" sz="1400" b="1" dirty="0" smtClean="0"/>
              <a:t>« Repérage </a:t>
            </a:r>
            <a:r>
              <a:rPr lang="fr-FR" sz="1400" b="1" dirty="0"/>
              <a:t>fin des auteurs</a:t>
            </a:r>
          </a:p>
          <a:p>
            <a:endParaRPr lang="fr-FR" sz="1400" dirty="0" smtClean="0"/>
          </a:p>
          <a:p>
            <a:r>
              <a:rPr lang="fr-FR" sz="1400" dirty="0" smtClean="0"/>
              <a:t>La question </a:t>
            </a:r>
            <a:r>
              <a:rPr lang="fr-FR" sz="1400" dirty="0"/>
              <a:t>du repérage fin des auteurs, et de la résolution des ambiguïtés de noms, est aussi </a:t>
            </a:r>
            <a:r>
              <a:rPr lang="fr-FR" sz="1400" dirty="0" smtClean="0"/>
              <a:t>un </a:t>
            </a:r>
            <a:r>
              <a:rPr lang="fr-FR" sz="1400" dirty="0"/>
              <a:t>enjeu important pour la qualité des bases de données. </a:t>
            </a:r>
            <a:r>
              <a:rPr lang="fr-FR" sz="1400" b="1" dirty="0">
                <a:solidFill>
                  <a:srgbClr val="73A545"/>
                </a:solidFill>
              </a:rPr>
              <a:t>Il semble utile de recommander ici des </a:t>
            </a:r>
            <a:r>
              <a:rPr lang="fr-FR" sz="1400" b="1" dirty="0" smtClean="0">
                <a:solidFill>
                  <a:srgbClr val="73A545"/>
                </a:solidFill>
              </a:rPr>
              <a:t>solutions </a:t>
            </a:r>
            <a:r>
              <a:rPr lang="fr-FR" sz="1400" b="1" dirty="0">
                <a:solidFill>
                  <a:srgbClr val="73A545"/>
                </a:solidFill>
              </a:rPr>
              <a:t>normalisées, dont certaines </a:t>
            </a:r>
            <a:r>
              <a:rPr lang="fr-FR" sz="1400" b="1" dirty="0" smtClean="0">
                <a:solidFill>
                  <a:srgbClr val="73A545"/>
                </a:solidFill>
              </a:rPr>
              <a:t>non-commerciales </a:t>
            </a:r>
            <a:r>
              <a:rPr lang="fr-FR" sz="1400" b="1" dirty="0">
                <a:solidFill>
                  <a:srgbClr val="73A545"/>
                </a:solidFill>
              </a:rPr>
              <a:t>de type ORCID, </a:t>
            </a:r>
            <a:r>
              <a:rPr lang="fr-FR" sz="1400" b="1" dirty="0" smtClean="0">
                <a:solidFill>
                  <a:srgbClr val="73A545"/>
                </a:solidFill>
              </a:rPr>
              <a:t>qui </a:t>
            </a:r>
            <a:r>
              <a:rPr lang="fr-FR" sz="1400" b="1" dirty="0">
                <a:solidFill>
                  <a:srgbClr val="73A545"/>
                </a:solidFill>
              </a:rPr>
              <a:t>semblent pour le </a:t>
            </a:r>
            <a:r>
              <a:rPr lang="fr-FR" sz="1400" b="1" dirty="0" smtClean="0">
                <a:solidFill>
                  <a:srgbClr val="73A545"/>
                </a:solidFill>
              </a:rPr>
              <a:t>moment </a:t>
            </a:r>
            <a:r>
              <a:rPr lang="fr-FR" sz="1400" b="1" dirty="0">
                <a:solidFill>
                  <a:srgbClr val="73A545"/>
                </a:solidFill>
              </a:rPr>
              <a:t>insuffisamment mobiliser les chercheurs français.</a:t>
            </a:r>
            <a:r>
              <a:rPr lang="fr-FR" sz="1400" dirty="0"/>
              <a:t> ORCID est soutenu par les </a:t>
            </a:r>
            <a:r>
              <a:rPr lang="fr-FR" sz="1400" dirty="0" smtClean="0"/>
              <a:t>deux fournisseurs</a:t>
            </a:r>
            <a:r>
              <a:rPr lang="fr-FR" sz="1400" dirty="0"/>
              <a:t>, qui ont aussi chacun leur système propre </a:t>
            </a:r>
            <a:r>
              <a:rPr lang="fr-FR" sz="1400" dirty="0" smtClean="0"/>
              <a:t>d'identification </a:t>
            </a:r>
            <a:r>
              <a:rPr lang="fr-FR" sz="1400" dirty="0"/>
              <a:t>(</a:t>
            </a:r>
            <a:r>
              <a:rPr lang="fr-FR" sz="1400" dirty="0" err="1" smtClean="0"/>
              <a:t>ResearcherId</a:t>
            </a:r>
            <a:r>
              <a:rPr lang="fr-FR" sz="1400" dirty="0" smtClean="0"/>
              <a:t> </a:t>
            </a:r>
            <a:r>
              <a:rPr lang="fr-FR" sz="1400" dirty="0"/>
              <a:t>pour </a:t>
            </a:r>
            <a:r>
              <a:rPr lang="fr-FR" sz="1400" dirty="0" err="1"/>
              <a:t>WoS</a:t>
            </a:r>
            <a:r>
              <a:rPr lang="fr-FR" sz="1400" dirty="0"/>
              <a:t>), </a:t>
            </a:r>
            <a:r>
              <a:rPr lang="fr-FR" sz="1400" dirty="0" smtClean="0"/>
              <a:t>dans </a:t>
            </a:r>
            <a:r>
              <a:rPr lang="fr-FR" sz="1400" dirty="0"/>
              <a:t>les deux cas interopérable avec </a:t>
            </a:r>
            <a:r>
              <a:rPr lang="fr-FR" sz="1400" dirty="0" smtClean="0"/>
              <a:t>ORCID »</a:t>
            </a:r>
            <a:endParaRPr lang="fr-FR" sz="1400" dirty="0">
              <a:effectLst/>
            </a:endParaRPr>
          </a:p>
        </p:txBody>
      </p:sp>
      <p:sp>
        <p:nvSpPr>
          <p:cNvPr id="7" name="Rectangle 6"/>
          <p:cNvSpPr/>
          <p:nvPr/>
        </p:nvSpPr>
        <p:spPr>
          <a:xfrm>
            <a:off x="3811588" y="6413213"/>
            <a:ext cx="723900" cy="215683"/>
          </a:xfrm>
          <a:prstGeom prst="rect">
            <a:avLst/>
          </a:prstGeom>
        </p:spPr>
        <p:txBody>
          <a:bodyPr wrap="square">
            <a:spAutoFit/>
          </a:bodyPr>
          <a:lstStyle/>
          <a:p>
            <a:r>
              <a:rPr lang="fr-FR" sz="800" dirty="0" smtClean="0">
                <a:hlinkClick r:id="rId4"/>
              </a:rPr>
              <a:t>source</a:t>
            </a:r>
            <a:endParaRPr lang="fr-FR" sz="800" dirty="0"/>
          </a:p>
        </p:txBody>
      </p:sp>
    </p:spTree>
    <p:extLst>
      <p:ext uri="{BB962C8B-B14F-4D97-AF65-F5344CB8AC3E}">
        <p14:creationId xmlns:p14="http://schemas.microsoft.com/office/powerpoint/2010/main" val="3301831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Principes FAIR de la science ouverte</a:t>
            </a:r>
            <a:endParaRPr lang="fr-FR" dirty="0"/>
          </a:p>
        </p:txBody>
      </p:sp>
      <p:sp>
        <p:nvSpPr>
          <p:cNvPr id="3" name="Titre 2"/>
          <p:cNvSpPr>
            <a:spLocks noGrp="1"/>
          </p:cNvSpPr>
          <p:nvPr>
            <p:ph type="title"/>
          </p:nvPr>
        </p:nvSpPr>
        <p:spPr/>
        <p:txBody>
          <a:bodyPr/>
          <a:lstStyle/>
          <a:p>
            <a:r>
              <a:rPr lang="fr-FR" dirty="0" smtClean="0"/>
              <a:t>Identifiants pérennes et science ouverte</a:t>
            </a:r>
            <a:endParaRPr lang="fr-FR" dirty="0"/>
          </a:p>
        </p:txBody>
      </p:sp>
      <p:pic>
        <p:nvPicPr>
          <p:cNvPr id="1026" name="Picture 2" descr="https://upload.wikimedia.org/wikipedia/commons/thumb/a/aa/FAIR_data_principles.jpg/330px-FAIR_data_princip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43" y="2311124"/>
            <a:ext cx="6372314" cy="2162727"/>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176517" y="4736023"/>
            <a:ext cx="5720131" cy="1092607"/>
          </a:xfrm>
          <a:prstGeom prst="rect">
            <a:avLst/>
          </a:prstGeom>
        </p:spPr>
        <p:txBody>
          <a:bodyPr wrap="square">
            <a:spAutoFit/>
          </a:bodyPr>
          <a:lstStyle/>
          <a:p>
            <a:pPr>
              <a:spcBef>
                <a:spcPts val="600"/>
              </a:spcBef>
            </a:pPr>
            <a:r>
              <a:rPr lang="en-US" sz="2000" dirty="0" smtClean="0"/>
              <a:t>première exigence du premier </a:t>
            </a:r>
            <a:r>
              <a:rPr lang="en-US" sz="2000" dirty="0" err="1" smtClean="0"/>
              <a:t>principe</a:t>
            </a:r>
            <a:endParaRPr lang="en-US" sz="2000" dirty="0" smtClean="0"/>
          </a:p>
          <a:p>
            <a:pPr>
              <a:spcBef>
                <a:spcPts val="600"/>
              </a:spcBef>
              <a:spcAft>
                <a:spcPts val="600"/>
              </a:spcAft>
            </a:pPr>
            <a:r>
              <a:rPr lang="en-US" sz="2000" i="1" dirty="0" smtClean="0"/>
              <a:t>“F1: (Meta) data are assigned globally unique and persistent identifiers”</a:t>
            </a:r>
            <a:endParaRPr lang="fr-FR" sz="2000" i="1" dirty="0"/>
          </a:p>
        </p:txBody>
      </p:sp>
      <p:sp>
        <p:nvSpPr>
          <p:cNvPr id="7" name="Virage 6"/>
          <p:cNvSpPr/>
          <p:nvPr/>
        </p:nvSpPr>
        <p:spPr>
          <a:xfrm rot="11463145" flipH="1">
            <a:off x="1412285" y="4411401"/>
            <a:ext cx="838848" cy="747524"/>
          </a:xfrm>
          <a:prstGeom prst="bentArrow">
            <a:avLst>
              <a:gd name="adj1" fmla="val 25000"/>
              <a:gd name="adj2" fmla="val 17167"/>
              <a:gd name="adj3" fmla="val 50000"/>
              <a:gd name="adj4" fmla="val 50000"/>
            </a:avLst>
          </a:prstGeom>
          <a:solidFill>
            <a:srgbClr val="D21D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50248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Assurer sa visibilité</a:t>
            </a:r>
          </a:p>
        </p:txBody>
      </p:sp>
      <p:pic>
        <p:nvPicPr>
          <p:cNvPr id="5" name="Imag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8107" y="1378948"/>
            <a:ext cx="8250136" cy="4507502"/>
          </a:xfrm>
          <a:prstGeom prst="rect">
            <a:avLst/>
          </a:prstGeom>
          <a:effectLst>
            <a:outerShdw blurRad="292100" dist="139700" dir="2700000" algn="ctr" rotWithShape="0">
              <a:srgbClr val="000000">
                <a:alpha val="65000"/>
              </a:srgbClr>
            </a:outerShdw>
          </a:effectLst>
        </p:spPr>
      </p:pic>
      <p:sp>
        <p:nvSpPr>
          <p:cNvPr id="9" name="Flèche droite 8"/>
          <p:cNvSpPr/>
          <p:nvPr/>
        </p:nvSpPr>
        <p:spPr>
          <a:xfrm>
            <a:off x="959017" y="4234249"/>
            <a:ext cx="1203158" cy="191503"/>
          </a:xfrm>
          <a:prstGeom prst="rightArrow">
            <a:avLst/>
          </a:prstGeom>
          <a:solidFill>
            <a:srgbClr val="73A545"/>
          </a:solidFill>
          <a:ln>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droite 9"/>
          <p:cNvSpPr/>
          <p:nvPr/>
        </p:nvSpPr>
        <p:spPr>
          <a:xfrm>
            <a:off x="967038" y="3734297"/>
            <a:ext cx="1203158" cy="191503"/>
          </a:xfrm>
          <a:prstGeom prst="rightArrow">
            <a:avLst/>
          </a:prstGeom>
          <a:solidFill>
            <a:srgbClr val="73A545"/>
          </a:solidFill>
          <a:ln>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49661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45152" y="1179318"/>
            <a:ext cx="5517225" cy="2676402"/>
          </a:xfrm>
          <a:prstGeom prst="rect">
            <a:avLst/>
          </a:prstGeom>
          <a:effectLst>
            <a:outerShdw blurRad="292100" dist="139700" dir="2700000" algn="ctr" rotWithShape="0">
              <a:srgbClr val="000000">
                <a:alpha val="65000"/>
              </a:srgbClr>
            </a:outerShdw>
          </a:effectLst>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b="-3008"/>
          <a:stretch/>
        </p:blipFill>
        <p:spPr>
          <a:xfrm>
            <a:off x="315527" y="3520440"/>
            <a:ext cx="4110222" cy="2395775"/>
          </a:xfrm>
          <a:prstGeom prst="rect">
            <a:avLst/>
          </a:prstGeom>
          <a:effectLst>
            <a:outerShdw blurRad="292100" dist="139700" dir="2700000" algn="ctr" rotWithShape="0">
              <a:srgbClr val="000000">
                <a:alpha val="65000"/>
              </a:srgbClr>
            </a:outerShdw>
          </a:effectLst>
        </p:spPr>
      </p:pic>
      <p:sp>
        <p:nvSpPr>
          <p:cNvPr id="2" name="Titre 1"/>
          <p:cNvSpPr>
            <a:spLocks noGrp="1"/>
          </p:cNvSpPr>
          <p:nvPr>
            <p:ph type="title"/>
          </p:nvPr>
        </p:nvSpPr>
        <p:spPr/>
        <p:txBody>
          <a:bodyPr/>
          <a:lstStyle/>
          <a:p>
            <a:r>
              <a:rPr lang="fr-FR" dirty="0"/>
              <a:t>Assurer sa </a:t>
            </a:r>
            <a:r>
              <a:rPr lang="fr-FR" dirty="0" smtClean="0"/>
              <a:t>visibilité : </a:t>
            </a:r>
            <a:r>
              <a:rPr lang="fr-FR" sz="1800" dirty="0" smtClean="0"/>
              <a:t>recherche d’information</a:t>
            </a:r>
            <a:endParaRPr lang="fr-FR" sz="1800" dirty="0"/>
          </a:p>
        </p:txBody>
      </p:sp>
      <p:sp>
        <p:nvSpPr>
          <p:cNvPr id="15" name="Rectangle 14"/>
          <p:cNvSpPr/>
          <p:nvPr/>
        </p:nvSpPr>
        <p:spPr>
          <a:xfrm>
            <a:off x="234033" y="5916215"/>
            <a:ext cx="561372" cy="215444"/>
          </a:xfrm>
          <a:prstGeom prst="rect">
            <a:avLst/>
          </a:prstGeom>
        </p:spPr>
        <p:txBody>
          <a:bodyPr wrap="none">
            <a:spAutoFit/>
          </a:bodyPr>
          <a:lstStyle/>
          <a:p>
            <a:r>
              <a:rPr lang="fr-FR" sz="800" dirty="0" smtClean="0">
                <a:solidFill>
                  <a:srgbClr val="FF0000"/>
                </a:solidFill>
                <a:hlinkClick r:id="rId5"/>
              </a:rPr>
              <a:t>source</a:t>
            </a:r>
            <a:endParaRPr lang="fr-FR" sz="800" dirty="0">
              <a:solidFill>
                <a:srgbClr val="FF0000"/>
              </a:solidFill>
            </a:endParaRPr>
          </a:p>
        </p:txBody>
      </p:sp>
      <p:sp>
        <p:nvSpPr>
          <p:cNvPr id="6" name="Rectangle 5"/>
          <p:cNvSpPr/>
          <p:nvPr/>
        </p:nvSpPr>
        <p:spPr>
          <a:xfrm>
            <a:off x="8413182" y="6410629"/>
            <a:ext cx="561372" cy="215444"/>
          </a:xfrm>
          <a:prstGeom prst="rect">
            <a:avLst/>
          </a:prstGeom>
        </p:spPr>
        <p:txBody>
          <a:bodyPr wrap="none">
            <a:spAutoFit/>
          </a:bodyPr>
          <a:lstStyle/>
          <a:p>
            <a:r>
              <a:rPr lang="fr-FR" sz="800" dirty="0" smtClean="0">
                <a:hlinkClick r:id="rId6"/>
              </a:rPr>
              <a:t>source</a:t>
            </a:r>
            <a:endParaRPr lang="fr-FR" sz="800" dirty="0"/>
          </a:p>
        </p:txBody>
      </p:sp>
      <p:sp>
        <p:nvSpPr>
          <p:cNvPr id="14" name="Rectangle 13"/>
          <p:cNvSpPr/>
          <p:nvPr/>
        </p:nvSpPr>
        <p:spPr>
          <a:xfrm>
            <a:off x="4960896" y="2837965"/>
            <a:ext cx="830304" cy="141455"/>
          </a:xfrm>
          <a:prstGeom prst="rect">
            <a:avLst/>
          </a:prstGeom>
          <a:noFill/>
          <a:ln w="444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16" name="Rectangle 15"/>
          <p:cNvSpPr/>
          <p:nvPr/>
        </p:nvSpPr>
        <p:spPr>
          <a:xfrm>
            <a:off x="472440" y="5417820"/>
            <a:ext cx="464820" cy="350520"/>
          </a:xfrm>
          <a:prstGeom prst="rect">
            <a:avLst/>
          </a:prstGeom>
          <a:noFill/>
          <a:ln w="444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12" name="Rectangle 11"/>
          <p:cNvSpPr/>
          <p:nvPr/>
        </p:nvSpPr>
        <p:spPr>
          <a:xfrm>
            <a:off x="7208520" y="3814671"/>
            <a:ext cx="561372" cy="215444"/>
          </a:xfrm>
          <a:prstGeom prst="rect">
            <a:avLst/>
          </a:prstGeom>
        </p:spPr>
        <p:txBody>
          <a:bodyPr wrap="none">
            <a:spAutoFit/>
          </a:bodyPr>
          <a:lstStyle/>
          <a:p>
            <a:r>
              <a:rPr lang="fr-FR" sz="800" dirty="0" smtClean="0">
                <a:solidFill>
                  <a:srgbClr val="FF0000"/>
                </a:solidFill>
                <a:hlinkClick r:id="rId7"/>
              </a:rPr>
              <a:t>source</a:t>
            </a:r>
            <a:endParaRPr lang="fr-FR" sz="800" dirty="0">
              <a:solidFill>
                <a:srgbClr val="FF0000"/>
              </a:solidFill>
            </a:endParaRPr>
          </a:p>
        </p:txBody>
      </p:sp>
      <p:pic>
        <p:nvPicPr>
          <p:cNvPr id="11" name="Image 10"/>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427621" y="4154216"/>
            <a:ext cx="4435959" cy="2326447"/>
          </a:xfrm>
          <a:prstGeom prst="rect">
            <a:avLst/>
          </a:prstGeom>
          <a:effectLst>
            <a:outerShdw blurRad="292100" dist="139700" dir="2700000" algn="ctr" rotWithShape="0">
              <a:srgbClr val="000000">
                <a:alpha val="65000"/>
              </a:srgbClr>
            </a:outerShdw>
          </a:effectLst>
        </p:spPr>
      </p:pic>
      <p:sp>
        <p:nvSpPr>
          <p:cNvPr id="17" name="Rectangle 16"/>
          <p:cNvSpPr/>
          <p:nvPr/>
        </p:nvSpPr>
        <p:spPr>
          <a:xfrm>
            <a:off x="6596842" y="5583515"/>
            <a:ext cx="611678" cy="184825"/>
          </a:xfrm>
          <a:prstGeom prst="rect">
            <a:avLst/>
          </a:prstGeom>
          <a:noFill/>
          <a:ln w="444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21441168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Un service à suivre ? : </a:t>
            </a:r>
            <a:r>
              <a:rPr lang="fr-FR" dirty="0" err="1" smtClean="0"/>
              <a:t>GetIds</a:t>
            </a:r>
            <a:endParaRPr lang="fr-FR" dirty="0"/>
          </a:p>
        </p:txBody>
      </p:sp>
      <p:sp>
        <p:nvSpPr>
          <p:cNvPr id="3" name="Titre 2"/>
          <p:cNvSpPr>
            <a:spLocks noGrp="1"/>
          </p:cNvSpPr>
          <p:nvPr>
            <p:ph type="title"/>
          </p:nvPr>
        </p:nvSpPr>
        <p:spPr/>
        <p:txBody>
          <a:bodyPr/>
          <a:lstStyle/>
          <a:p>
            <a:r>
              <a:rPr lang="fr-FR" dirty="0"/>
              <a:t>Assurer sa visibilité : </a:t>
            </a:r>
            <a:r>
              <a:rPr lang="fr-FR" sz="1800" dirty="0"/>
              <a:t>identité numérique</a:t>
            </a:r>
            <a:endParaRPr lang="fr-FR" dirty="0"/>
          </a:p>
        </p:txBody>
      </p:sp>
      <p:sp>
        <p:nvSpPr>
          <p:cNvPr id="6" name="Rectangle 5"/>
          <p:cNvSpPr/>
          <p:nvPr/>
        </p:nvSpPr>
        <p:spPr>
          <a:xfrm>
            <a:off x="6988498" y="4934606"/>
            <a:ext cx="1869423" cy="215444"/>
          </a:xfrm>
          <a:prstGeom prst="rect">
            <a:avLst/>
          </a:prstGeom>
        </p:spPr>
        <p:txBody>
          <a:bodyPr wrap="none">
            <a:spAutoFit/>
          </a:bodyPr>
          <a:lstStyle/>
          <a:p>
            <a:pPr>
              <a:defRPr/>
            </a:pPr>
            <a:r>
              <a:rPr lang="fr-FR" sz="800" dirty="0">
                <a:hlinkClick r:id="rId3"/>
              </a:rPr>
              <a:t>http://</a:t>
            </a:r>
            <a:r>
              <a:rPr lang="fr-FR" sz="800" dirty="0" smtClean="0">
                <a:hlinkClick r:id="rId3"/>
              </a:rPr>
              <a:t>domybiblio.net/getids/</a:t>
            </a:r>
            <a:endParaRPr lang="fr-FR" sz="800" dirty="0"/>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5433" y="1822484"/>
            <a:ext cx="8193133" cy="314000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8803794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Assurer sa visibilité : </a:t>
            </a:r>
            <a:r>
              <a:rPr lang="fr-FR" sz="1800" dirty="0" smtClean="0"/>
              <a:t>identité numérique</a:t>
            </a:r>
            <a:endParaRPr lang="fr-FR" dirty="0"/>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8973" y="990174"/>
            <a:ext cx="2534258" cy="5611386"/>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398291" y="6574666"/>
            <a:ext cx="1480456" cy="215444"/>
          </a:xfrm>
          <a:prstGeom prst="rect">
            <a:avLst/>
          </a:prstGeom>
        </p:spPr>
        <p:txBody>
          <a:bodyPr wrap="square">
            <a:spAutoFit/>
          </a:bodyPr>
          <a:lstStyle/>
          <a:p>
            <a:r>
              <a:rPr lang="fr-FR" sz="800" dirty="0" smtClean="0">
                <a:hlinkClick r:id="rId4"/>
              </a:rPr>
              <a:t>source </a:t>
            </a:r>
            <a:r>
              <a:rPr lang="fr-FR" sz="500" dirty="0" smtClean="0">
                <a:hlinkClick r:id="rId4"/>
              </a:rPr>
              <a:t>(ancienne capture)</a:t>
            </a:r>
            <a:endParaRPr lang="fr-FR" sz="500" dirty="0"/>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b="5831"/>
          <a:stretch/>
        </p:blipFill>
        <p:spPr>
          <a:xfrm>
            <a:off x="4610294" y="4351825"/>
            <a:ext cx="2238376" cy="2319255"/>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6385924" y="6598562"/>
            <a:ext cx="557996" cy="215444"/>
          </a:xfrm>
          <a:prstGeom prst="rect">
            <a:avLst/>
          </a:prstGeom>
        </p:spPr>
        <p:txBody>
          <a:bodyPr wrap="square">
            <a:spAutoFit/>
          </a:bodyPr>
          <a:lstStyle/>
          <a:p>
            <a:r>
              <a:rPr lang="fr-FR" sz="800" dirty="0" smtClean="0">
                <a:hlinkClick r:id="rId6"/>
              </a:rPr>
              <a:t>source</a:t>
            </a:r>
            <a:endParaRPr lang="fr-FR" sz="800" dirty="0"/>
          </a:p>
        </p:txBody>
      </p:sp>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2143" y="3046828"/>
            <a:ext cx="2162175" cy="361950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1836893" y="6608596"/>
            <a:ext cx="571500" cy="215444"/>
          </a:xfrm>
          <a:prstGeom prst="rect">
            <a:avLst/>
          </a:prstGeom>
        </p:spPr>
        <p:txBody>
          <a:bodyPr wrap="square">
            <a:spAutoFit/>
          </a:bodyPr>
          <a:lstStyle/>
          <a:p>
            <a:r>
              <a:rPr lang="fr-FR" sz="800" dirty="0" smtClean="0">
                <a:hlinkClick r:id="rId8"/>
              </a:rPr>
              <a:t>source</a:t>
            </a:r>
            <a:endParaRPr lang="fr-FR" sz="800" dirty="0"/>
          </a:p>
        </p:txBody>
      </p:sp>
      <p:sp>
        <p:nvSpPr>
          <p:cNvPr id="10" name="Rectangle 9"/>
          <p:cNvSpPr/>
          <p:nvPr/>
        </p:nvSpPr>
        <p:spPr>
          <a:xfrm>
            <a:off x="8221740" y="4114140"/>
            <a:ext cx="727231" cy="215444"/>
          </a:xfrm>
          <a:prstGeom prst="rect">
            <a:avLst/>
          </a:prstGeom>
        </p:spPr>
        <p:txBody>
          <a:bodyPr wrap="square">
            <a:spAutoFit/>
          </a:bodyPr>
          <a:lstStyle/>
          <a:p>
            <a:r>
              <a:rPr lang="fr-FR" sz="800" dirty="0" smtClean="0">
                <a:hlinkClick r:id="rId9"/>
              </a:rPr>
              <a:t>source</a:t>
            </a:r>
            <a:endParaRPr lang="fr-FR" sz="800" dirty="0"/>
          </a:p>
        </p:txBody>
      </p:sp>
      <p:pic>
        <p:nvPicPr>
          <p:cNvPr id="11" name="Image 10"/>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97301" y="1259515"/>
            <a:ext cx="5219700" cy="29145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033158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834" y="1755736"/>
            <a:ext cx="7995308" cy="3464634"/>
          </a:xfrm>
        </p:spPr>
      </p:pic>
      <p:sp>
        <p:nvSpPr>
          <p:cNvPr id="2" name="Titre 1"/>
          <p:cNvSpPr>
            <a:spLocks noGrp="1"/>
          </p:cNvSpPr>
          <p:nvPr>
            <p:ph type="title"/>
          </p:nvPr>
        </p:nvSpPr>
        <p:spPr/>
        <p:txBody>
          <a:bodyPr/>
          <a:lstStyle/>
          <a:p>
            <a:r>
              <a:rPr lang="fr-FR" dirty="0"/>
              <a:t>Assurer sa visibilité : </a:t>
            </a:r>
            <a:r>
              <a:rPr lang="fr-FR" sz="1800" dirty="0"/>
              <a:t>identité numérique</a:t>
            </a:r>
            <a:endParaRPr lang="fr-FR" dirty="0"/>
          </a:p>
        </p:txBody>
      </p:sp>
      <p:sp>
        <p:nvSpPr>
          <p:cNvPr id="5" name="Rectangle 4"/>
          <p:cNvSpPr/>
          <p:nvPr/>
        </p:nvSpPr>
        <p:spPr>
          <a:xfrm>
            <a:off x="4450080" y="5220370"/>
            <a:ext cx="4263390" cy="215444"/>
          </a:xfrm>
          <a:prstGeom prst="rect">
            <a:avLst/>
          </a:prstGeom>
        </p:spPr>
        <p:txBody>
          <a:bodyPr wrap="square">
            <a:spAutoFit/>
          </a:bodyPr>
          <a:lstStyle/>
          <a:p>
            <a:r>
              <a:rPr lang="en-US" sz="800" dirty="0"/>
              <a:t>PhD Comics, 7/25/2016, "Author name", Jorge </a:t>
            </a:r>
            <a:r>
              <a:rPr lang="en-US" sz="800" dirty="0" smtClean="0"/>
              <a:t>Cham © </a:t>
            </a:r>
            <a:r>
              <a:rPr lang="en-US" sz="800" dirty="0" smtClean="0">
                <a:hlinkClick r:id="rId4"/>
              </a:rPr>
              <a:t>www.phdcomics.com</a:t>
            </a:r>
            <a:endParaRPr lang="fr-FR" sz="800" dirty="0"/>
          </a:p>
        </p:txBody>
      </p:sp>
    </p:spTree>
    <p:extLst>
      <p:ext uri="{BB962C8B-B14F-4D97-AF65-F5344CB8AC3E}">
        <p14:creationId xmlns:p14="http://schemas.microsoft.com/office/powerpoint/2010/main" val="12108519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Quelle identité choisir ?</a:t>
            </a:r>
            <a:endParaRPr lang="fr-FR" dirty="0"/>
          </a:p>
        </p:txBody>
      </p:sp>
      <p:sp>
        <p:nvSpPr>
          <p:cNvPr id="3" name="Titre 2"/>
          <p:cNvSpPr>
            <a:spLocks noGrp="1"/>
          </p:cNvSpPr>
          <p:nvPr>
            <p:ph type="title"/>
          </p:nvPr>
        </p:nvSpPr>
        <p:spPr/>
        <p:txBody>
          <a:bodyPr/>
          <a:lstStyle/>
          <a:p>
            <a:r>
              <a:rPr lang="fr-FR" dirty="0"/>
              <a:t>Assurer sa visibilité : </a:t>
            </a:r>
            <a:r>
              <a:rPr lang="fr-FR" sz="1800" dirty="0"/>
              <a:t>identité numérique</a:t>
            </a:r>
            <a:endParaRPr lang="fr-FR" dirty="0"/>
          </a:p>
        </p:txBody>
      </p:sp>
      <p:sp>
        <p:nvSpPr>
          <p:cNvPr id="6" name="Rectangle 5"/>
          <p:cNvSpPr/>
          <p:nvPr/>
        </p:nvSpPr>
        <p:spPr>
          <a:xfrm>
            <a:off x="1043486" y="1782523"/>
            <a:ext cx="6990914" cy="3262432"/>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b="1" dirty="0" smtClean="0"/>
              <a:t>« </a:t>
            </a:r>
            <a:r>
              <a:rPr lang="fr-FR" sz="1400" b="1" dirty="0" smtClean="0"/>
              <a:t> </a:t>
            </a:r>
            <a:r>
              <a:rPr lang="fr-FR" sz="1400" b="1" dirty="0" err="1" smtClean="0"/>
              <a:t>Etablir</a:t>
            </a:r>
            <a:r>
              <a:rPr lang="fr-FR" sz="1400" b="1" dirty="0" smtClean="0"/>
              <a:t> ses profils auteur</a:t>
            </a:r>
          </a:p>
          <a:p>
            <a:r>
              <a:rPr lang="fr-FR" sz="1400" dirty="0" smtClean="0"/>
              <a:t>Comment les auteurs peuvent-ils être trouvés si d’autres auteurs ont des noms similaires ? Une astuce est de faire une recherche auteur dans plusieurs bases de données comme </a:t>
            </a:r>
            <a:r>
              <a:rPr lang="fr-FR" sz="1400" dirty="0" err="1" smtClean="0"/>
              <a:t>PubMed</a:t>
            </a:r>
            <a:r>
              <a:rPr lang="fr-FR" sz="1400" dirty="0" smtClean="0"/>
              <a:t>, Scopus ou le Web of science.</a:t>
            </a:r>
          </a:p>
          <a:p>
            <a:pPr marL="285750" indent="-200025">
              <a:buFont typeface="Arial" charset="0"/>
              <a:buChar char="•"/>
            </a:pPr>
            <a:r>
              <a:rPr lang="fr-FR" sz="1400" dirty="0" smtClean="0"/>
              <a:t>Combien de variantes y a-t-il pour votre nom ?</a:t>
            </a:r>
          </a:p>
          <a:p>
            <a:pPr marL="285750" indent="-200025">
              <a:buFont typeface="Arial" charset="0"/>
              <a:buChar char="•"/>
            </a:pPr>
            <a:r>
              <a:rPr lang="fr-FR" sz="1400" dirty="0" smtClean="0"/>
              <a:t>Combien d’auteurs partagent votre nom ?</a:t>
            </a:r>
          </a:p>
          <a:p>
            <a:pPr marL="285750" indent="-200025">
              <a:buFont typeface="Arial" charset="0"/>
              <a:buChar char="•"/>
            </a:pPr>
            <a:r>
              <a:rPr lang="fr-FR" sz="1400" dirty="0" smtClean="0"/>
              <a:t>Combien d’auteurs avec un nom similaire publient dans le même domaine de recherche ?</a:t>
            </a:r>
          </a:p>
          <a:p>
            <a:pPr marL="285750" indent="-200025">
              <a:buFont typeface="Arial" charset="0"/>
              <a:buChar char="•"/>
            </a:pPr>
            <a:r>
              <a:rPr lang="fr-FR" sz="1400" dirty="0" smtClean="0"/>
              <a:t>Est-il possible de distinguer les publications d’auteurs aux noms similaires ?</a:t>
            </a:r>
          </a:p>
          <a:p>
            <a:r>
              <a:rPr lang="fr-FR" sz="1400" dirty="0" smtClean="0"/>
              <a:t>Si  vous trouvez des similarités dans les noms d’auteurs, envisager d’ajouter un deuxième prénom ou l’initiale de votre deuxième prénom pour vous distinguer des autres auteurs .</a:t>
            </a:r>
            <a:r>
              <a:rPr lang="fr-FR" dirty="0" smtClean="0"/>
              <a:t>»</a:t>
            </a:r>
          </a:p>
        </p:txBody>
      </p:sp>
      <p:sp>
        <p:nvSpPr>
          <p:cNvPr id="8" name="Rectangle 7"/>
          <p:cNvSpPr/>
          <p:nvPr/>
        </p:nvSpPr>
        <p:spPr>
          <a:xfrm>
            <a:off x="1425403" y="5485873"/>
            <a:ext cx="7439965" cy="830997"/>
          </a:xfrm>
          <a:prstGeom prst="rect">
            <a:avLst/>
          </a:prstGeom>
        </p:spPr>
        <p:txBody>
          <a:bodyPr wrap="square">
            <a:spAutoFit/>
          </a:bodyPr>
          <a:lstStyle/>
          <a:p>
            <a:r>
              <a:rPr lang="fr-FR" sz="1600" b="1" dirty="0" smtClean="0">
                <a:solidFill>
                  <a:srgbClr val="73A545"/>
                </a:solidFill>
              </a:rPr>
              <a:t>Conseil au jeune chercheur </a:t>
            </a:r>
            <a:r>
              <a:rPr lang="fr-FR" sz="1600" dirty="0" smtClean="0"/>
              <a:t>:  bien choisir son nom de publication dès la première publication, notamment</a:t>
            </a:r>
            <a:br>
              <a:rPr lang="fr-FR" sz="1600" dirty="0" smtClean="0"/>
            </a:br>
            <a:r>
              <a:rPr lang="fr-FR" sz="1600" dirty="0" smtClean="0"/>
              <a:t>en cherchant des homonymes, </a:t>
            </a:r>
            <a:r>
              <a:rPr lang="fr-FR" sz="1600" b="1" dirty="0" smtClean="0"/>
              <a:t>et s’y tenir</a:t>
            </a:r>
          </a:p>
        </p:txBody>
      </p:sp>
      <p:sp>
        <p:nvSpPr>
          <p:cNvPr id="5" name="Rectangle 4"/>
          <p:cNvSpPr/>
          <p:nvPr/>
        </p:nvSpPr>
        <p:spPr>
          <a:xfrm>
            <a:off x="6174433" y="5030920"/>
            <a:ext cx="2102725" cy="215444"/>
          </a:xfrm>
          <a:prstGeom prst="rect">
            <a:avLst/>
          </a:prstGeom>
        </p:spPr>
        <p:txBody>
          <a:bodyPr wrap="square">
            <a:spAutoFit/>
          </a:bodyPr>
          <a:lstStyle/>
          <a:p>
            <a:r>
              <a:rPr lang="fr-FR" sz="800" dirty="0" smtClean="0">
                <a:solidFill>
                  <a:srgbClr val="FF0000"/>
                </a:solidFill>
                <a:hlinkClick r:id="rId3"/>
              </a:rPr>
              <a:t>Bernard </a:t>
            </a:r>
            <a:r>
              <a:rPr lang="fr-FR" sz="800" dirty="0">
                <a:solidFill>
                  <a:srgbClr val="FF0000"/>
                </a:solidFill>
                <a:hlinkClick r:id="rId3"/>
              </a:rPr>
              <a:t>Becker </a:t>
            </a:r>
            <a:r>
              <a:rPr lang="fr-FR" sz="800" dirty="0" err="1">
                <a:solidFill>
                  <a:srgbClr val="FF0000"/>
                </a:solidFill>
                <a:hlinkClick r:id="rId3"/>
              </a:rPr>
              <a:t>Medical</a:t>
            </a:r>
            <a:r>
              <a:rPr lang="fr-FR" sz="800" dirty="0">
                <a:solidFill>
                  <a:srgbClr val="FF0000"/>
                </a:solidFill>
                <a:hlinkClick r:id="rId3"/>
              </a:rPr>
              <a:t> </a:t>
            </a:r>
            <a:r>
              <a:rPr lang="fr-FR" sz="800" dirty="0" smtClean="0">
                <a:solidFill>
                  <a:srgbClr val="FF0000"/>
                </a:solidFill>
                <a:hlinkClick r:id="rId3"/>
              </a:rPr>
              <a:t>Library</a:t>
            </a:r>
            <a:endParaRPr lang="fr-FR" sz="800" dirty="0">
              <a:solidFill>
                <a:srgbClr val="FF0000"/>
              </a:solidFill>
            </a:endParaRPr>
          </a:p>
        </p:txBody>
      </p:sp>
      <p:pic>
        <p:nvPicPr>
          <p:cNvPr id="1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4505" y="5629267"/>
            <a:ext cx="544208" cy="54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452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02862" y="1217369"/>
            <a:ext cx="5203854" cy="3074051"/>
          </a:xfrm>
          <a:prstGeom prst="rect">
            <a:avLst/>
          </a:prstGeom>
        </p:spPr>
      </p:pic>
      <p:sp>
        <p:nvSpPr>
          <p:cNvPr id="6" name="Titre 5"/>
          <p:cNvSpPr>
            <a:spLocks noGrp="1"/>
          </p:cNvSpPr>
          <p:nvPr>
            <p:ph type="title"/>
          </p:nvPr>
        </p:nvSpPr>
        <p:spPr/>
        <p:txBody>
          <a:bodyPr/>
          <a:lstStyle/>
          <a:p>
            <a:r>
              <a:rPr lang="fr-FR" dirty="0"/>
              <a:t>Assurer sa visibilité : </a:t>
            </a:r>
            <a:r>
              <a:rPr lang="fr-FR" sz="1800" dirty="0"/>
              <a:t>identité numérique</a:t>
            </a:r>
            <a:endParaRPr lang="fr-FR" dirty="0"/>
          </a:p>
        </p:txBody>
      </p:sp>
      <p:sp>
        <p:nvSpPr>
          <p:cNvPr id="3" name="Rectangle 2"/>
          <p:cNvSpPr/>
          <p:nvPr/>
        </p:nvSpPr>
        <p:spPr>
          <a:xfrm>
            <a:off x="318638" y="4228228"/>
            <a:ext cx="561372" cy="215444"/>
          </a:xfrm>
          <a:prstGeom prst="rect">
            <a:avLst/>
          </a:prstGeom>
        </p:spPr>
        <p:txBody>
          <a:bodyPr wrap="none">
            <a:spAutoFit/>
          </a:bodyPr>
          <a:lstStyle/>
          <a:p>
            <a:r>
              <a:rPr lang="fr-FR" sz="800" dirty="0" smtClean="0">
                <a:hlinkClick r:id="rId4"/>
              </a:rPr>
              <a:t>source</a:t>
            </a:r>
            <a:endParaRPr lang="fr-FR" sz="800" dirty="0"/>
          </a:p>
        </p:txBody>
      </p:sp>
      <p:sp>
        <p:nvSpPr>
          <p:cNvPr id="7" name="Rectangle 6"/>
          <p:cNvSpPr/>
          <p:nvPr/>
        </p:nvSpPr>
        <p:spPr>
          <a:xfrm>
            <a:off x="8271858" y="6487886"/>
            <a:ext cx="561372" cy="215444"/>
          </a:xfrm>
          <a:prstGeom prst="rect">
            <a:avLst/>
          </a:prstGeom>
        </p:spPr>
        <p:txBody>
          <a:bodyPr wrap="none">
            <a:spAutoFit/>
          </a:bodyPr>
          <a:lstStyle/>
          <a:p>
            <a:r>
              <a:rPr lang="fr-FR" sz="800" dirty="0" smtClean="0">
                <a:hlinkClick r:id="rId5"/>
              </a:rPr>
              <a:t>source</a:t>
            </a:r>
            <a:endParaRPr lang="fr-FR" sz="800" dirty="0"/>
          </a:p>
        </p:txBody>
      </p:sp>
      <p:sp>
        <p:nvSpPr>
          <p:cNvPr id="17" name="Rectangle 16"/>
          <p:cNvSpPr/>
          <p:nvPr/>
        </p:nvSpPr>
        <p:spPr>
          <a:xfrm>
            <a:off x="2641804" y="2927350"/>
            <a:ext cx="869746" cy="184150"/>
          </a:xfrm>
          <a:prstGeom prst="rect">
            <a:avLst/>
          </a:prstGeom>
          <a:noFill/>
          <a:ln w="444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pic>
        <p:nvPicPr>
          <p:cNvPr id="9" name="Image 8"/>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201724" y="3657193"/>
            <a:ext cx="6542640" cy="2830693"/>
          </a:xfrm>
          <a:prstGeom prst="rect">
            <a:avLst/>
          </a:prstGeom>
          <a:effectLst>
            <a:outerShdw blurRad="292100" dist="139700" dir="2700000" algn="ctr" rotWithShape="0">
              <a:srgbClr val="000000">
                <a:alpha val="65000"/>
              </a:srgbClr>
            </a:outerShdw>
          </a:effectLst>
        </p:spPr>
      </p:pic>
      <p:sp>
        <p:nvSpPr>
          <p:cNvPr id="18" name="Rectangle 17"/>
          <p:cNvSpPr/>
          <p:nvPr/>
        </p:nvSpPr>
        <p:spPr>
          <a:xfrm>
            <a:off x="7386797" y="4116686"/>
            <a:ext cx="1118574" cy="223085"/>
          </a:xfrm>
          <a:prstGeom prst="rect">
            <a:avLst/>
          </a:prstGeom>
          <a:noFill/>
          <a:ln w="44450">
            <a:solidFill>
              <a:srgbClr val="73A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33576207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p:txBody>
          <a:bodyPr/>
          <a:lstStyle/>
          <a:p>
            <a:r>
              <a:rPr lang="fr-FR" dirty="0" smtClean="0"/>
              <a:t>Exemple de l’Auto-Update Crossref / ORCID</a:t>
            </a:r>
            <a:endParaRPr lang="fr-FR" dirty="0"/>
          </a:p>
        </p:txBody>
      </p:sp>
      <p:sp>
        <p:nvSpPr>
          <p:cNvPr id="5" name="Titre 4"/>
          <p:cNvSpPr>
            <a:spLocks noGrp="1"/>
          </p:cNvSpPr>
          <p:nvPr>
            <p:ph type="title"/>
          </p:nvPr>
        </p:nvSpPr>
        <p:spPr/>
        <p:txBody>
          <a:bodyPr/>
          <a:lstStyle/>
          <a:p>
            <a:r>
              <a:rPr lang="fr-FR" dirty="0" smtClean="0"/>
              <a:t>Rationaliser son travail</a:t>
            </a:r>
            <a:endParaRPr lang="fr-FR" dirty="0"/>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9788" y="1666876"/>
            <a:ext cx="7391400" cy="4834786"/>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7690245" y="6475254"/>
            <a:ext cx="771525" cy="215444"/>
          </a:xfrm>
          <a:prstGeom prst="rect">
            <a:avLst/>
          </a:prstGeom>
        </p:spPr>
        <p:txBody>
          <a:bodyPr wrap="square">
            <a:spAutoFit/>
          </a:bodyPr>
          <a:lstStyle/>
          <a:p>
            <a:r>
              <a:rPr lang="fr-FR" sz="800" dirty="0" smtClean="0">
                <a:hlinkClick r:id="rId4"/>
              </a:rPr>
              <a:t>J. Brown</a:t>
            </a:r>
            <a:endParaRPr lang="fr-FR" sz="800" dirty="0"/>
          </a:p>
        </p:txBody>
      </p:sp>
    </p:spTree>
    <p:extLst>
      <p:ext uri="{BB962C8B-B14F-4D97-AF65-F5344CB8AC3E}">
        <p14:creationId xmlns:p14="http://schemas.microsoft.com/office/powerpoint/2010/main" val="19180327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Rationaliser son travail</a:t>
            </a: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2533" y="1430213"/>
            <a:ext cx="7765909" cy="4645814"/>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7862829" y="6061513"/>
            <a:ext cx="771525" cy="215444"/>
          </a:xfrm>
          <a:prstGeom prst="rect">
            <a:avLst/>
          </a:prstGeom>
        </p:spPr>
        <p:txBody>
          <a:bodyPr wrap="square">
            <a:spAutoFit/>
          </a:bodyPr>
          <a:lstStyle/>
          <a:p>
            <a:r>
              <a:rPr lang="fr-FR" sz="800" dirty="0" smtClean="0">
                <a:hlinkClick r:id="rId4"/>
              </a:rPr>
              <a:t>J. Brown</a:t>
            </a:r>
            <a:endParaRPr lang="fr-FR" sz="800" dirty="0"/>
          </a:p>
        </p:txBody>
      </p:sp>
    </p:spTree>
    <p:extLst>
      <p:ext uri="{BB962C8B-B14F-4D97-AF65-F5344CB8AC3E}">
        <p14:creationId xmlns:p14="http://schemas.microsoft.com/office/powerpoint/2010/main" val="20485008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75587" y="1701649"/>
            <a:ext cx="5044563" cy="4940907"/>
          </a:xfrm>
          <a:prstGeom prst="rect">
            <a:avLst/>
          </a:prstGeom>
          <a:effectLst>
            <a:outerShdw blurRad="292100" dist="139700" dir="2700000" algn="ctr" rotWithShape="0">
              <a:srgbClr val="000000">
                <a:alpha val="65000"/>
              </a:srgbClr>
            </a:outerShdw>
          </a:effectLst>
        </p:spPr>
      </p:pic>
      <p:sp>
        <p:nvSpPr>
          <p:cNvPr id="2" name="Espace réservé du contenu 1"/>
          <p:cNvSpPr>
            <a:spLocks noGrp="1"/>
          </p:cNvSpPr>
          <p:nvPr>
            <p:ph idx="1"/>
          </p:nvPr>
        </p:nvSpPr>
        <p:spPr/>
        <p:txBody>
          <a:bodyPr>
            <a:normAutofit/>
          </a:bodyPr>
          <a:lstStyle/>
          <a:p>
            <a:r>
              <a:rPr lang="fr-FR" dirty="0" smtClean="0"/>
              <a:t>Exemple de l’université de Lille</a:t>
            </a:r>
            <a:endParaRPr lang="fr-FR" dirty="0"/>
          </a:p>
        </p:txBody>
      </p:sp>
      <p:sp>
        <p:nvSpPr>
          <p:cNvPr id="3" name="Titre 2"/>
          <p:cNvSpPr>
            <a:spLocks noGrp="1"/>
          </p:cNvSpPr>
          <p:nvPr>
            <p:ph type="title"/>
          </p:nvPr>
        </p:nvSpPr>
        <p:spPr/>
        <p:txBody>
          <a:bodyPr/>
          <a:lstStyle/>
          <a:p>
            <a:r>
              <a:rPr lang="fr-FR" dirty="0" smtClean="0"/>
              <a:t>Rationaliser son travail</a:t>
            </a:r>
            <a:endParaRPr lang="fr-FR" dirty="0"/>
          </a:p>
        </p:txBody>
      </p:sp>
      <p:sp>
        <p:nvSpPr>
          <p:cNvPr id="8" name="Rectangle 7"/>
          <p:cNvSpPr/>
          <p:nvPr/>
        </p:nvSpPr>
        <p:spPr>
          <a:xfrm>
            <a:off x="8496300" y="6642556"/>
            <a:ext cx="647700" cy="215444"/>
          </a:xfrm>
          <a:prstGeom prst="rect">
            <a:avLst/>
          </a:prstGeom>
        </p:spPr>
        <p:txBody>
          <a:bodyPr wrap="square">
            <a:spAutoFit/>
          </a:bodyPr>
          <a:lstStyle/>
          <a:p>
            <a:r>
              <a:rPr lang="fr-FR" sz="800" dirty="0" smtClean="0">
                <a:hlinkClick r:id="rId4"/>
              </a:rPr>
              <a:t>source</a:t>
            </a:r>
            <a:endParaRPr lang="fr-FR" sz="800" dirty="0"/>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32" y="3946003"/>
            <a:ext cx="4101042" cy="1428750"/>
          </a:xfrm>
          <a:prstGeom prst="rect">
            <a:avLst/>
          </a:prstGeom>
          <a:effectLst>
            <a:outerShdw blurRad="292100" dist="139700" dir="2700000" algn="ctr" rotWithShape="0">
              <a:srgbClr val="000000">
                <a:alpha val="65000"/>
              </a:srgbClr>
            </a:outerShdw>
          </a:effectLst>
        </p:spPr>
      </p:pic>
      <p:sp>
        <p:nvSpPr>
          <p:cNvPr id="11" name="Rectangle 10"/>
          <p:cNvSpPr/>
          <p:nvPr/>
        </p:nvSpPr>
        <p:spPr>
          <a:xfrm>
            <a:off x="388348" y="5371206"/>
            <a:ext cx="809354" cy="215444"/>
          </a:xfrm>
          <a:prstGeom prst="rect">
            <a:avLst/>
          </a:prstGeom>
        </p:spPr>
        <p:txBody>
          <a:bodyPr wrap="square">
            <a:spAutoFit/>
          </a:bodyPr>
          <a:lstStyle/>
          <a:p>
            <a:r>
              <a:rPr lang="fr-FR" sz="800" dirty="0" smtClean="0">
                <a:hlinkClick r:id="rId6"/>
              </a:rPr>
              <a:t>source</a:t>
            </a:r>
            <a:endParaRPr lang="fr-FR" sz="800" dirty="0"/>
          </a:p>
        </p:txBody>
      </p:sp>
    </p:spTree>
    <p:extLst>
      <p:ext uri="{BB962C8B-B14F-4D97-AF65-F5344CB8AC3E}">
        <p14:creationId xmlns:p14="http://schemas.microsoft.com/office/powerpoint/2010/main" val="150096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a:p>
          <a:p>
            <a:endParaRPr lang="fr-FR"/>
          </a:p>
        </p:txBody>
      </p:sp>
      <p:sp>
        <p:nvSpPr>
          <p:cNvPr id="2" name="Titre 1"/>
          <p:cNvSpPr>
            <a:spLocks noGrp="1"/>
          </p:cNvSpPr>
          <p:nvPr>
            <p:ph type="title"/>
          </p:nvPr>
        </p:nvSpPr>
        <p:spPr/>
        <p:txBody>
          <a:bodyPr/>
          <a:lstStyle/>
          <a:p>
            <a:r>
              <a:rPr lang="fr-FR" smtClean="0"/>
              <a:t>Les identifiants pérennes [PID </a:t>
            </a:r>
            <a:r>
              <a:rPr lang="fr-FR" i="1"/>
              <a:t>: Persistent </a:t>
            </a:r>
            <a:r>
              <a:rPr lang="fr-FR" i="1" smtClean="0"/>
              <a:t>Identifier</a:t>
            </a:r>
            <a:r>
              <a:rPr lang="fr-FR" smtClean="0"/>
              <a:t>]</a:t>
            </a:r>
            <a:endParaRPr lang="fr-FR"/>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5433" y="1561345"/>
            <a:ext cx="8193133" cy="4555425"/>
          </a:xfrm>
          <a:prstGeom prst="rect">
            <a:avLst/>
          </a:prstGeom>
        </p:spPr>
      </p:pic>
      <p:sp>
        <p:nvSpPr>
          <p:cNvPr id="5" name="Rectangle 4"/>
          <p:cNvSpPr/>
          <p:nvPr/>
        </p:nvSpPr>
        <p:spPr>
          <a:xfrm>
            <a:off x="7480287" y="6097273"/>
            <a:ext cx="1460941" cy="215444"/>
          </a:xfrm>
          <a:prstGeom prst="rect">
            <a:avLst/>
          </a:prstGeom>
        </p:spPr>
        <p:txBody>
          <a:bodyPr wrap="square">
            <a:spAutoFit/>
          </a:bodyPr>
          <a:lstStyle/>
          <a:p>
            <a:r>
              <a:rPr lang="fr-FR" sz="800" dirty="0" smtClean="0">
                <a:solidFill>
                  <a:prstClr val="black"/>
                </a:solidFill>
              </a:rPr>
              <a:t>d’après </a:t>
            </a:r>
            <a:r>
              <a:rPr lang="fr-FR" sz="800" dirty="0" smtClean="0">
                <a:hlinkClick r:id="rId4"/>
              </a:rPr>
              <a:t>INIST-CNRS</a:t>
            </a:r>
            <a:endParaRPr lang="fr-FR" sz="800" dirty="0"/>
          </a:p>
        </p:txBody>
      </p:sp>
      <p:sp>
        <p:nvSpPr>
          <p:cNvPr id="6" name="ZoneTexte 5"/>
          <p:cNvSpPr txBox="1"/>
          <p:nvPr/>
        </p:nvSpPr>
        <p:spPr>
          <a:xfrm>
            <a:off x="4281268" y="3997351"/>
            <a:ext cx="1810054" cy="338554"/>
          </a:xfrm>
          <a:prstGeom prst="rect">
            <a:avLst/>
          </a:prstGeom>
          <a:solidFill>
            <a:srgbClr val="D21D59"/>
          </a:solidFill>
        </p:spPr>
        <p:txBody>
          <a:bodyPr wrap="square" rtlCol="0">
            <a:spAutoFit/>
          </a:bodyPr>
          <a:lstStyle/>
          <a:p>
            <a:pPr algn="ctr"/>
            <a:r>
              <a:rPr lang="fr-FR" sz="1600" b="1" dirty="0" smtClean="0">
                <a:solidFill>
                  <a:schemeClr val="bg1"/>
                </a:solidFill>
              </a:rPr>
              <a:t>publications</a:t>
            </a:r>
            <a:endParaRPr lang="fr-FR" sz="1600" b="1" dirty="0">
              <a:solidFill>
                <a:schemeClr val="bg1"/>
              </a:solidFill>
            </a:endParaRPr>
          </a:p>
        </p:txBody>
      </p:sp>
      <p:sp>
        <p:nvSpPr>
          <p:cNvPr id="7" name="ZoneTexte 6"/>
          <p:cNvSpPr txBox="1"/>
          <p:nvPr/>
        </p:nvSpPr>
        <p:spPr>
          <a:xfrm>
            <a:off x="6314518" y="3996220"/>
            <a:ext cx="1998720" cy="584775"/>
          </a:xfrm>
          <a:prstGeom prst="rect">
            <a:avLst/>
          </a:prstGeom>
          <a:solidFill>
            <a:srgbClr val="D21D59"/>
          </a:solidFill>
        </p:spPr>
        <p:txBody>
          <a:bodyPr wrap="square" rtlCol="0">
            <a:spAutoFit/>
          </a:bodyPr>
          <a:lstStyle/>
          <a:p>
            <a:pPr algn="ctr"/>
            <a:r>
              <a:rPr lang="fr-FR" sz="1600" b="1" smtClean="0">
                <a:solidFill>
                  <a:schemeClr val="bg1"/>
                </a:solidFill>
              </a:rPr>
              <a:t>données </a:t>
            </a:r>
            <a:br>
              <a:rPr lang="fr-FR" sz="1600" b="1" smtClean="0">
                <a:solidFill>
                  <a:schemeClr val="bg1"/>
                </a:solidFill>
              </a:rPr>
            </a:br>
            <a:r>
              <a:rPr lang="fr-FR" sz="1600" b="1" smtClean="0">
                <a:solidFill>
                  <a:schemeClr val="bg1"/>
                </a:solidFill>
              </a:rPr>
              <a:t>de la recherche</a:t>
            </a:r>
            <a:endParaRPr lang="fr-FR" sz="1600" b="1">
              <a:solidFill>
                <a:schemeClr val="bg1"/>
              </a:solidFill>
            </a:endParaRPr>
          </a:p>
        </p:txBody>
      </p:sp>
      <p:sp>
        <p:nvSpPr>
          <p:cNvPr id="8" name="ZoneTexte 7"/>
          <p:cNvSpPr txBox="1"/>
          <p:nvPr/>
        </p:nvSpPr>
        <p:spPr>
          <a:xfrm>
            <a:off x="4436162" y="5712752"/>
            <a:ext cx="1572032" cy="338554"/>
          </a:xfrm>
          <a:prstGeom prst="rect">
            <a:avLst/>
          </a:prstGeom>
          <a:solidFill>
            <a:srgbClr val="D21D59"/>
          </a:solidFill>
        </p:spPr>
        <p:txBody>
          <a:bodyPr wrap="square" rtlCol="0">
            <a:spAutoFit/>
          </a:bodyPr>
          <a:lstStyle/>
          <a:p>
            <a:pPr algn="ctr"/>
            <a:r>
              <a:rPr lang="fr-FR" sz="1600" b="1" smtClean="0">
                <a:solidFill>
                  <a:schemeClr val="bg1"/>
                </a:solidFill>
              </a:rPr>
              <a:t>personnes</a:t>
            </a:r>
            <a:endParaRPr lang="fr-FR" sz="1600" b="1">
              <a:solidFill>
                <a:schemeClr val="bg1"/>
              </a:solidFill>
            </a:endParaRPr>
          </a:p>
        </p:txBody>
      </p:sp>
      <p:sp>
        <p:nvSpPr>
          <p:cNvPr id="9" name="ZoneTexte 8"/>
          <p:cNvSpPr txBox="1"/>
          <p:nvPr/>
        </p:nvSpPr>
        <p:spPr>
          <a:xfrm>
            <a:off x="6377934" y="5702102"/>
            <a:ext cx="1850242" cy="338554"/>
          </a:xfrm>
          <a:prstGeom prst="rect">
            <a:avLst/>
          </a:prstGeom>
          <a:solidFill>
            <a:srgbClr val="D21D59"/>
          </a:solidFill>
        </p:spPr>
        <p:txBody>
          <a:bodyPr wrap="square" rtlCol="0">
            <a:spAutoFit/>
          </a:bodyPr>
          <a:lstStyle/>
          <a:p>
            <a:pPr algn="ctr"/>
            <a:r>
              <a:rPr lang="fr-FR" sz="1600" b="1" smtClean="0">
                <a:solidFill>
                  <a:schemeClr val="bg1"/>
                </a:solidFill>
              </a:rPr>
              <a:t>institutions</a:t>
            </a:r>
            <a:endParaRPr lang="fr-FR" sz="1600" b="1">
              <a:solidFill>
                <a:schemeClr val="bg1"/>
              </a:solidFill>
            </a:endParaRPr>
          </a:p>
        </p:txBody>
      </p:sp>
    </p:spTree>
    <p:extLst>
      <p:ext uri="{BB962C8B-B14F-4D97-AF65-F5344CB8AC3E}">
        <p14:creationId xmlns:p14="http://schemas.microsoft.com/office/powerpoint/2010/main" val="368137100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Authentification</a:t>
            </a:r>
          </a:p>
          <a:p>
            <a:endParaRPr lang="fr-FR" dirty="0"/>
          </a:p>
          <a:p>
            <a:endParaRPr lang="fr-FR" dirty="0"/>
          </a:p>
        </p:txBody>
      </p:sp>
      <p:sp>
        <p:nvSpPr>
          <p:cNvPr id="6" name="Titre 5"/>
          <p:cNvSpPr>
            <a:spLocks noGrp="1"/>
          </p:cNvSpPr>
          <p:nvPr>
            <p:ph type="title"/>
          </p:nvPr>
        </p:nvSpPr>
        <p:spPr/>
        <p:txBody>
          <a:bodyPr/>
          <a:lstStyle/>
          <a:p>
            <a:r>
              <a:rPr lang="fr-FR" dirty="0" smtClean="0"/>
              <a:t>Rationaliser son travail</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 y="2322286"/>
            <a:ext cx="3606074" cy="3385094"/>
          </a:xfrm>
          <a:prstGeom prst="rect">
            <a:avLst/>
          </a:prstGeom>
        </p:spPr>
      </p:pic>
      <p:sp>
        <p:nvSpPr>
          <p:cNvPr id="3" name="Rectangle 2"/>
          <p:cNvSpPr/>
          <p:nvPr/>
        </p:nvSpPr>
        <p:spPr>
          <a:xfrm>
            <a:off x="4234809" y="2466496"/>
            <a:ext cx="4572000" cy="3608680"/>
          </a:xfrm>
          <a:prstGeom prst="rect">
            <a:avLst/>
          </a:prstGeom>
        </p:spPr>
        <p:txBody>
          <a:bodyPr>
            <a:spAutoFit/>
          </a:bodyPr>
          <a:lstStyle/>
          <a:p>
            <a:pPr>
              <a:spcAft>
                <a:spcPts val="300"/>
              </a:spcAft>
            </a:pPr>
            <a:r>
              <a:rPr lang="fr-FR" sz="1700" dirty="0" smtClean="0"/>
              <a:t>Pour une vraie </a:t>
            </a:r>
            <a:r>
              <a:rPr lang="fr-FR" sz="1700" dirty="0"/>
              <a:t>interopérabilité : </a:t>
            </a:r>
            <a:endParaRPr lang="fr-FR" sz="1700" dirty="0" smtClean="0"/>
          </a:p>
          <a:p>
            <a:pPr marL="285750" indent="-285750">
              <a:spcAft>
                <a:spcPts val="300"/>
              </a:spcAft>
              <a:buFontTx/>
              <a:buChar char="-"/>
            </a:pPr>
            <a:r>
              <a:rPr lang="fr-FR" sz="1700" dirty="0" smtClean="0">
                <a:solidFill>
                  <a:srgbClr val="73A545"/>
                </a:solidFill>
              </a:rPr>
              <a:t>utiliser les API d’authentification </a:t>
            </a:r>
            <a:r>
              <a:rPr lang="fr-FR" sz="1700" dirty="0" smtClean="0"/>
              <a:t>entre les services (</a:t>
            </a:r>
            <a:r>
              <a:rPr lang="fr-FR" sz="1700" i="1" dirty="0" err="1" smtClean="0"/>
              <a:t>username</a:t>
            </a:r>
            <a:r>
              <a:rPr lang="fr-FR" sz="1700" dirty="0" smtClean="0"/>
              <a:t> et </a:t>
            </a:r>
            <a:r>
              <a:rPr lang="fr-FR" sz="1700" i="1" dirty="0" err="1" smtClean="0"/>
              <a:t>password</a:t>
            </a:r>
            <a:r>
              <a:rPr lang="fr-FR" sz="1700" dirty="0" smtClean="0"/>
              <a:t>) qui permettent une vérification automatique et évitent les erreurs</a:t>
            </a:r>
            <a:br>
              <a:rPr lang="fr-FR" sz="1700" dirty="0" smtClean="0"/>
            </a:br>
            <a:r>
              <a:rPr lang="fr-FR" sz="1700" b="1" u="sng" dirty="0" smtClean="0">
                <a:sym typeface="Wingdings" panose="05000000000000000000" pitchFamily="2" charset="2"/>
              </a:rPr>
              <a:t> </a:t>
            </a:r>
            <a:r>
              <a:rPr lang="fr-FR" sz="1700" b="1" u="sng" dirty="0" smtClean="0"/>
              <a:t>pas de saisie manuelle des caractères</a:t>
            </a:r>
          </a:p>
          <a:p>
            <a:pPr marL="285750" indent="-285750">
              <a:spcAft>
                <a:spcPts val="300"/>
              </a:spcAft>
              <a:buFontTx/>
              <a:buChar char="-"/>
            </a:pPr>
            <a:r>
              <a:rPr lang="fr-FR" sz="1700" dirty="0">
                <a:solidFill>
                  <a:srgbClr val="73A545"/>
                </a:solidFill>
              </a:rPr>
              <a:t>« aligner » </a:t>
            </a:r>
            <a:r>
              <a:rPr lang="fr-FR" sz="1700" dirty="0"/>
              <a:t>les identifiants entre </a:t>
            </a:r>
            <a:r>
              <a:rPr lang="fr-FR" sz="1700" dirty="0" smtClean="0"/>
              <a:t>eux</a:t>
            </a:r>
            <a:endParaRPr lang="fr-FR" sz="1700" dirty="0"/>
          </a:p>
          <a:p>
            <a:pPr marL="285750" indent="-285750">
              <a:spcAft>
                <a:spcPts val="300"/>
              </a:spcAft>
              <a:buFontTx/>
              <a:buChar char="-"/>
            </a:pPr>
            <a:r>
              <a:rPr lang="fr-FR" sz="1700" dirty="0" smtClean="0">
                <a:solidFill>
                  <a:srgbClr val="73A545"/>
                </a:solidFill>
              </a:rPr>
              <a:t>indiquer systématiquement les identifiants objet </a:t>
            </a:r>
            <a:r>
              <a:rPr lang="fr-FR" sz="1700" dirty="0" smtClean="0"/>
              <a:t>(DOI)</a:t>
            </a:r>
            <a:endParaRPr lang="fr-FR" sz="1700" dirty="0"/>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34809" y="1922289"/>
            <a:ext cx="544208" cy="54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9608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Mieux mesurer son impact</a:t>
            </a:r>
            <a:endParaRPr lang="fr-FR" dirty="0"/>
          </a:p>
        </p:txBody>
      </p:sp>
      <p:graphicFrame>
        <p:nvGraphicFramePr>
          <p:cNvPr id="2" name="Tableau 1"/>
          <p:cNvGraphicFramePr>
            <a:graphicFrameLocks noGrp="1"/>
          </p:cNvGraphicFramePr>
          <p:nvPr>
            <p:extLst>
              <p:ext uri="{D42A27DB-BD31-4B8C-83A1-F6EECF244321}">
                <p14:modId xmlns:p14="http://schemas.microsoft.com/office/powerpoint/2010/main" val="1715560526"/>
              </p:ext>
            </p:extLst>
          </p:nvPr>
        </p:nvGraphicFramePr>
        <p:xfrm>
          <a:off x="388348" y="4057835"/>
          <a:ext cx="8336551" cy="2195260"/>
        </p:xfrm>
        <a:graphic>
          <a:graphicData uri="http://schemas.openxmlformats.org/drawingml/2006/table">
            <a:tbl>
              <a:tblPr firstRow="1" bandRow="1">
                <a:tableStyleId>{5C22544A-7EE6-4342-B048-85BDC9FD1C3A}</a:tableStyleId>
              </a:tblPr>
              <a:tblGrid>
                <a:gridCol w="1388735"/>
                <a:gridCol w="1736954"/>
                <a:gridCol w="1736954"/>
                <a:gridCol w="1736954"/>
                <a:gridCol w="1736954"/>
              </a:tblGrid>
              <a:tr h="1040895">
                <a:tc>
                  <a:txBody>
                    <a:bodyPr/>
                    <a:lstStyle/>
                    <a:p>
                      <a:pPr>
                        <a:lnSpc>
                          <a:spcPct val="107000"/>
                        </a:lnSpc>
                      </a:pPr>
                      <a:endParaRPr lang="fr-FR" sz="1800" dirty="0">
                        <a:effectLst/>
                        <a:latin typeface="+mn-lt"/>
                      </a:endParaRPr>
                    </a:p>
                  </a:txBody>
                  <a:tcPr anchor="ctr">
                    <a:lnR w="12700" cap="flat" cmpd="sng" algn="ctr">
                      <a:solidFill>
                        <a:srgbClr val="73A545"/>
                      </a:solidFill>
                      <a:prstDash val="solid"/>
                      <a:round/>
                      <a:headEnd type="none" w="med" len="med"/>
                      <a:tailEnd type="none" w="med" len="med"/>
                    </a:lnR>
                    <a:lnB w="12700" cap="flat" cmpd="sng" algn="ctr">
                      <a:solidFill>
                        <a:srgbClr val="73A545"/>
                      </a:solidFill>
                      <a:prstDash val="solid"/>
                      <a:round/>
                      <a:headEnd type="none" w="med" len="med"/>
                      <a:tailEnd type="none" w="med" len="med"/>
                    </a:lnB>
                    <a:solidFill>
                      <a:schemeClr val="bg1"/>
                    </a:solidFill>
                  </a:tcPr>
                </a:tc>
                <a:tc>
                  <a:txBody>
                    <a:bodyPr/>
                    <a:lstStyle/>
                    <a:p>
                      <a:pPr algn="ctr">
                        <a:lnSpc>
                          <a:spcPct val="107000"/>
                        </a:lnSpc>
                        <a:spcAft>
                          <a:spcPts val="0"/>
                        </a:spcAft>
                      </a:pPr>
                      <a:r>
                        <a:rPr lang="fr-FR" sz="1400" b="0" u="sng" dirty="0">
                          <a:effectLst/>
                          <a:latin typeface="+mn-lt"/>
                          <a:hlinkClick r:id="rId3"/>
                        </a:rPr>
                        <a:t>Google </a:t>
                      </a:r>
                      <a:r>
                        <a:rPr lang="fr-FR" sz="1400" b="0" u="sng" dirty="0" err="1">
                          <a:effectLst/>
                          <a:latin typeface="+mn-lt"/>
                          <a:hlinkClick r:id="rId3"/>
                        </a:rPr>
                        <a:t>Scholar</a:t>
                      </a:r>
                      <a:endParaRPr lang="fr-FR" sz="18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c>
                  <a:txBody>
                    <a:bodyPr/>
                    <a:lstStyle/>
                    <a:p>
                      <a:pPr algn="ctr">
                        <a:lnSpc>
                          <a:spcPct val="107000"/>
                        </a:lnSpc>
                        <a:spcAft>
                          <a:spcPts val="0"/>
                        </a:spcAft>
                      </a:pPr>
                      <a:r>
                        <a:rPr lang="fr-FR" sz="1400" b="0" u="sng" dirty="0">
                          <a:effectLst/>
                          <a:latin typeface="+mn-lt"/>
                          <a:hlinkClick r:id="rId4"/>
                        </a:rPr>
                        <a:t>ResearcherID</a:t>
                      </a:r>
                      <a:endParaRPr lang="fr-FR" sz="18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c>
                  <a:txBody>
                    <a:bodyPr/>
                    <a:lstStyle/>
                    <a:p>
                      <a:pPr algn="ctr">
                        <a:lnSpc>
                          <a:spcPct val="107000"/>
                        </a:lnSpc>
                        <a:spcAft>
                          <a:spcPts val="0"/>
                        </a:spcAft>
                      </a:pPr>
                      <a:r>
                        <a:rPr lang="fr-FR" sz="1400" b="0" u="sng" dirty="0">
                          <a:effectLst/>
                          <a:latin typeface="+mn-lt"/>
                          <a:hlinkClick r:id="rId5"/>
                        </a:rPr>
                        <a:t>Scopus </a:t>
                      </a:r>
                      <a:r>
                        <a:rPr lang="fr-FR" sz="1400" b="0" u="sng" dirty="0" err="1">
                          <a:effectLst/>
                          <a:latin typeface="+mn-lt"/>
                          <a:hlinkClick r:id="rId5"/>
                        </a:rPr>
                        <a:t>Author</a:t>
                      </a:r>
                      <a:r>
                        <a:rPr lang="fr-FR" sz="1400" b="0" u="sng" dirty="0">
                          <a:effectLst/>
                          <a:latin typeface="+mn-lt"/>
                          <a:hlinkClick r:id="rId5"/>
                        </a:rPr>
                        <a:t> ID</a:t>
                      </a:r>
                      <a:endParaRPr lang="fr-FR" sz="18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c>
                  <a:txBody>
                    <a:bodyPr/>
                    <a:lstStyle/>
                    <a:p>
                      <a:pPr algn="ctr">
                        <a:lnSpc>
                          <a:spcPct val="107000"/>
                        </a:lnSpc>
                        <a:spcAft>
                          <a:spcPts val="0"/>
                        </a:spcAft>
                      </a:pPr>
                      <a:r>
                        <a:rPr lang="fr-FR" sz="1400" b="0" dirty="0" smtClean="0">
                          <a:effectLst/>
                          <a:latin typeface="+mn-lt"/>
                          <a:ea typeface="Times New Roman"/>
                          <a:cs typeface="Times New Roman"/>
                          <a:hlinkClick r:id="rId6"/>
                        </a:rPr>
                        <a:t>IdRef</a:t>
                      </a:r>
                      <a:endParaRPr lang="fr-FR" sz="1400" b="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noFill/>
                  </a:tcPr>
                </a:tc>
              </a:tr>
              <a:tr h="316610">
                <a:tc>
                  <a:txBody>
                    <a:bodyPr/>
                    <a:lstStyle/>
                    <a:p>
                      <a:pPr algn="l">
                        <a:lnSpc>
                          <a:spcPct val="107000"/>
                        </a:lnSpc>
                        <a:spcAft>
                          <a:spcPts val="0"/>
                        </a:spcAft>
                      </a:pPr>
                      <a:r>
                        <a:rPr lang="fr-FR" sz="1400" dirty="0">
                          <a:effectLst/>
                          <a:latin typeface="+mn-lt"/>
                        </a:rPr>
                        <a:t>documents</a:t>
                      </a:r>
                      <a:endParaRPr lang="fr-FR" sz="18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70</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16</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21</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69 </a:t>
                      </a:r>
                      <a:r>
                        <a:rPr lang="fr-FR" sz="1400" dirty="0" smtClean="0">
                          <a:effectLst/>
                          <a:latin typeface="+mn-lt"/>
                          <a:ea typeface="Times New Roman"/>
                          <a:cs typeface="Times New Roman"/>
                        </a:rPr>
                        <a:t>réf. </a:t>
                      </a:r>
                      <a:br>
                        <a:rPr lang="fr-FR" sz="1400" dirty="0" smtClean="0">
                          <a:effectLst/>
                          <a:latin typeface="+mn-lt"/>
                          <a:ea typeface="Times New Roman"/>
                          <a:cs typeface="Times New Roman"/>
                        </a:rPr>
                      </a:br>
                      <a:r>
                        <a:rPr lang="fr-FR" sz="1400" dirty="0" smtClean="0">
                          <a:effectLst/>
                          <a:latin typeface="+mn-lt"/>
                          <a:ea typeface="Times New Roman"/>
                          <a:cs typeface="Times New Roman"/>
                        </a:rPr>
                        <a:t>comme auteur</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r h="316610">
                <a:tc>
                  <a:txBody>
                    <a:bodyPr/>
                    <a:lstStyle/>
                    <a:p>
                      <a:pPr algn="l">
                        <a:lnSpc>
                          <a:spcPct val="107000"/>
                        </a:lnSpc>
                        <a:spcAft>
                          <a:spcPts val="0"/>
                        </a:spcAft>
                      </a:pPr>
                      <a:r>
                        <a:rPr lang="fr-FR" sz="1400" dirty="0">
                          <a:effectLst/>
                          <a:latin typeface="+mn-lt"/>
                        </a:rPr>
                        <a:t>citations</a:t>
                      </a:r>
                      <a:endParaRPr lang="fr-FR" sz="18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400" dirty="0" smtClean="0">
                          <a:effectLst/>
                          <a:latin typeface="+mn-lt"/>
                          <a:ea typeface="Times New Roman"/>
                          <a:cs typeface="Times New Roman"/>
                        </a:rPr>
                        <a:t>440</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400" dirty="0" smtClean="0">
                          <a:effectLst/>
                          <a:latin typeface="+mn-lt"/>
                          <a:ea typeface="Times New Roman"/>
                          <a:cs typeface="Times New Roman"/>
                        </a:rPr>
                        <a:t>150</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400" dirty="0" smtClean="0">
                          <a:effectLst/>
                          <a:latin typeface="+mn-lt"/>
                          <a:ea typeface="Times New Roman"/>
                          <a:cs typeface="Times New Roman"/>
                        </a:rPr>
                        <a:t>204</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c>
                  <a:txBody>
                    <a:bodyPr/>
                    <a:lstStyle/>
                    <a:p>
                      <a:pPr algn="ctr">
                        <a:lnSpc>
                          <a:spcPct val="107000"/>
                        </a:lnSpc>
                        <a:spcAft>
                          <a:spcPts val="0"/>
                        </a:spcAft>
                      </a:pPr>
                      <a:r>
                        <a:rPr lang="fr-FR" sz="1400" dirty="0" smtClean="0">
                          <a:effectLst/>
                          <a:latin typeface="+mn-lt"/>
                          <a:ea typeface="Times New Roman"/>
                          <a:cs typeface="Times New Roman"/>
                        </a:rPr>
                        <a:t>?</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E1EED6"/>
                    </a:solidFill>
                  </a:tcPr>
                </a:tc>
              </a:tr>
              <a:tr h="316610">
                <a:tc>
                  <a:txBody>
                    <a:bodyPr/>
                    <a:lstStyle/>
                    <a:p>
                      <a:pPr algn="l">
                        <a:lnSpc>
                          <a:spcPct val="107000"/>
                        </a:lnSpc>
                        <a:spcAft>
                          <a:spcPts val="0"/>
                        </a:spcAft>
                      </a:pPr>
                      <a:r>
                        <a:rPr lang="fr-FR" sz="1400" dirty="0">
                          <a:effectLst/>
                          <a:latin typeface="+mn-lt"/>
                        </a:rPr>
                        <a:t>h-index</a:t>
                      </a:r>
                      <a:endParaRPr lang="fr-FR" sz="18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10 (</a:t>
                      </a:r>
                      <a:r>
                        <a:rPr lang="fr-FR" sz="1400" dirty="0" err="1" smtClean="0">
                          <a:effectLst/>
                          <a:latin typeface="+mn-lt"/>
                          <a:ea typeface="Times New Roman"/>
                          <a:cs typeface="Times New Roman"/>
                        </a:rPr>
                        <a:t>dep</a:t>
                      </a:r>
                      <a:r>
                        <a:rPr lang="fr-FR" sz="1400" dirty="0" smtClean="0">
                          <a:effectLst/>
                          <a:latin typeface="+mn-lt"/>
                          <a:ea typeface="Times New Roman"/>
                          <a:cs typeface="Times New Roman"/>
                        </a:rPr>
                        <a:t>. </a:t>
                      </a:r>
                      <a:r>
                        <a:rPr lang="fr-FR" sz="1400" dirty="0" smtClean="0">
                          <a:effectLst/>
                          <a:latin typeface="+mn-lt"/>
                          <a:ea typeface="Times New Roman"/>
                          <a:cs typeface="Times New Roman"/>
                        </a:rPr>
                        <a:t>2014)</a:t>
                      </a:r>
                      <a:endParaRPr lang="fr-FR" sz="1400" dirty="0">
                        <a:effectLst/>
                        <a:latin typeface="+mn-lt"/>
                        <a:ea typeface="Times New Roman"/>
                        <a:cs typeface="Times New Roman"/>
                      </a:endParaRPr>
                    </a:p>
                  </a:txBody>
                  <a:tcPr anchor="ct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7</a:t>
                      </a:r>
                      <a:endParaRPr lang="fr-FR" sz="1400" dirty="0">
                        <a:effectLst/>
                        <a:latin typeface="+mn-lt"/>
                        <a:ea typeface="Times New Roman"/>
                        <a:cs typeface="Times New Roman"/>
                      </a:endParaRPr>
                    </a:p>
                  </a:txBody>
                  <a:tcP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8</a:t>
                      </a:r>
                      <a:endParaRPr lang="fr-FR" sz="1400" dirty="0">
                        <a:effectLst/>
                        <a:latin typeface="+mn-lt"/>
                        <a:ea typeface="Times New Roman"/>
                        <a:cs typeface="Times New Roman"/>
                      </a:endParaRPr>
                    </a:p>
                  </a:txBody>
                  <a:tcP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c>
                  <a:txBody>
                    <a:bodyPr/>
                    <a:lstStyle/>
                    <a:p>
                      <a:pPr algn="ctr">
                        <a:lnSpc>
                          <a:spcPct val="107000"/>
                        </a:lnSpc>
                        <a:spcAft>
                          <a:spcPts val="0"/>
                        </a:spcAft>
                      </a:pPr>
                      <a:r>
                        <a:rPr lang="fr-FR" sz="1400" dirty="0" smtClean="0">
                          <a:effectLst/>
                          <a:latin typeface="+mn-lt"/>
                          <a:ea typeface="Times New Roman"/>
                          <a:cs typeface="Times New Roman"/>
                        </a:rPr>
                        <a:t>?</a:t>
                      </a:r>
                      <a:endParaRPr lang="fr-FR" sz="1400" dirty="0">
                        <a:effectLst/>
                        <a:latin typeface="+mn-lt"/>
                        <a:ea typeface="Times New Roman"/>
                        <a:cs typeface="Times New Roman"/>
                      </a:endParaRPr>
                    </a:p>
                  </a:txBody>
                  <a:tcPr>
                    <a:lnL w="12700" cap="flat" cmpd="sng" algn="ctr">
                      <a:solidFill>
                        <a:srgbClr val="73A545"/>
                      </a:solidFill>
                      <a:prstDash val="solid"/>
                      <a:round/>
                      <a:headEnd type="none" w="med" len="med"/>
                      <a:tailEnd type="none" w="med" len="med"/>
                    </a:lnL>
                    <a:lnR w="12700" cap="flat" cmpd="sng" algn="ctr">
                      <a:solidFill>
                        <a:srgbClr val="73A545"/>
                      </a:solidFill>
                      <a:prstDash val="solid"/>
                      <a:round/>
                      <a:headEnd type="none" w="med" len="med"/>
                      <a:tailEnd type="none" w="med" len="med"/>
                    </a:lnR>
                    <a:lnT w="12700" cap="flat" cmpd="sng" algn="ctr">
                      <a:solidFill>
                        <a:srgbClr val="73A545"/>
                      </a:solidFill>
                      <a:prstDash val="solid"/>
                      <a:round/>
                      <a:headEnd type="none" w="med" len="med"/>
                      <a:tailEnd type="none" w="med" len="med"/>
                    </a:lnT>
                    <a:lnB w="12700" cap="flat" cmpd="sng" algn="ctr">
                      <a:solidFill>
                        <a:srgbClr val="73A545"/>
                      </a:solidFill>
                      <a:prstDash val="solid"/>
                      <a:round/>
                      <a:headEnd type="none" w="med" len="med"/>
                      <a:tailEnd type="none" w="med" len="med"/>
                    </a:lnB>
                    <a:solidFill>
                      <a:srgbClr val="C3DCAC"/>
                    </a:solidFill>
                  </a:tcPr>
                </a:tc>
              </a:tr>
            </a:tbl>
          </a:graphicData>
        </a:graphic>
      </p:graphicFrame>
      <p:pic>
        <p:nvPicPr>
          <p:cNvPr id="6" name="Image 5"/>
          <p:cNvPicPr>
            <a:picLocks noChangeAspect="1"/>
          </p:cNvPicPr>
          <p:nvPr/>
        </p:nvPicPr>
        <p:blipFill rotWithShape="1">
          <a:blip r:embed="rId7" cstate="print">
            <a:extLst>
              <a:ext uri="{28A0092B-C50C-407E-A947-70E740481C1C}">
                <a14:useLocalDpi xmlns:a14="http://schemas.microsoft.com/office/drawing/2010/main" val="0"/>
              </a:ext>
            </a:extLst>
          </a:blip>
          <a:srcRect b="5831"/>
          <a:stretch/>
        </p:blipFill>
        <p:spPr>
          <a:xfrm>
            <a:off x="3370607" y="1219200"/>
            <a:ext cx="2402785" cy="248960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9180327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Mieux mesurer son </a:t>
            </a:r>
            <a:r>
              <a:rPr lang="fr-FR" dirty="0" smtClean="0"/>
              <a:t>impact : </a:t>
            </a:r>
            <a:r>
              <a:rPr lang="fr-FR" sz="1800" dirty="0" smtClean="0"/>
              <a:t>les métriques traditionnelles</a:t>
            </a:r>
            <a:endParaRPr lang="fr-FR" sz="180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63" y="1170214"/>
            <a:ext cx="3638550" cy="5129969"/>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3713878" y="6223983"/>
            <a:ext cx="562847" cy="214917"/>
          </a:xfrm>
          <a:prstGeom prst="rect">
            <a:avLst/>
          </a:prstGeom>
        </p:spPr>
        <p:txBody>
          <a:bodyPr wrap="square">
            <a:spAutoFit/>
          </a:bodyPr>
          <a:lstStyle/>
          <a:p>
            <a:r>
              <a:rPr lang="en-US" sz="800" dirty="0" smtClean="0">
                <a:hlinkClick r:id="rId4"/>
              </a:rPr>
              <a:t>source</a:t>
            </a:r>
            <a:endParaRPr lang="fr-FR" sz="800" dirty="0"/>
          </a:p>
        </p:txBody>
      </p:sp>
      <p:sp>
        <p:nvSpPr>
          <p:cNvPr id="9" name="Rectangle 8"/>
          <p:cNvSpPr/>
          <p:nvPr/>
        </p:nvSpPr>
        <p:spPr>
          <a:xfrm>
            <a:off x="3989876" y="2754522"/>
            <a:ext cx="4719605" cy="2308324"/>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sz="1600" dirty="0" smtClean="0"/>
              <a:t>« </a:t>
            </a:r>
            <a:r>
              <a:rPr lang="fr-FR" sz="1600" b="1" dirty="0" smtClean="0"/>
              <a:t>Les indicateurs ne rencontreront leur potentiel que s’ils sont soutenus par une infrastructure de données ouverte et interopérable</a:t>
            </a:r>
            <a:r>
              <a:rPr lang="fr-FR" sz="1600" dirty="0" smtClean="0"/>
              <a:t>.</a:t>
            </a:r>
            <a:br>
              <a:rPr lang="fr-FR" sz="1600" dirty="0" smtClean="0"/>
            </a:br>
            <a:r>
              <a:rPr lang="fr-FR" sz="1600" dirty="0" smtClean="0"/>
              <a:t>[…] Des identifiants uniques pour les personnes et les travaux amélioreront progressivement la solidité des métriques et réduiront la charge administrative. »</a:t>
            </a:r>
            <a:endParaRPr lang="fr-FR" sz="1600" dirty="0"/>
          </a:p>
        </p:txBody>
      </p:sp>
    </p:spTree>
    <p:extLst>
      <p:ext uri="{BB962C8B-B14F-4D97-AF65-F5344CB8AC3E}">
        <p14:creationId xmlns:p14="http://schemas.microsoft.com/office/powerpoint/2010/main" val="3609130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Exemple de l’INSERM</a:t>
            </a:r>
          </a:p>
          <a:p>
            <a:endParaRPr lang="fr-FR" b="1" dirty="0">
              <a:solidFill>
                <a:srgbClr val="FF0000"/>
              </a:solidFill>
            </a:endParaRPr>
          </a:p>
        </p:txBody>
      </p:sp>
      <p:sp>
        <p:nvSpPr>
          <p:cNvPr id="3" name="Titre 2"/>
          <p:cNvSpPr>
            <a:spLocks noGrp="1"/>
          </p:cNvSpPr>
          <p:nvPr>
            <p:ph type="title"/>
          </p:nvPr>
        </p:nvSpPr>
        <p:spPr/>
        <p:txBody>
          <a:bodyPr/>
          <a:lstStyle/>
          <a:p>
            <a:r>
              <a:rPr lang="fr-FR" dirty="0"/>
              <a:t>Mieux mesurer son impact : les métriques traditionnelles</a:t>
            </a:r>
          </a:p>
        </p:txBody>
      </p:sp>
      <p:pic>
        <p:nvPicPr>
          <p:cNvPr id="4" name="Espace réservé du contenu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101" y="2771360"/>
            <a:ext cx="2400300" cy="276225"/>
          </a:xfrm>
          <a:prstGeom prst="rect">
            <a:avLst/>
          </a:prstGeom>
        </p:spPr>
      </p:pic>
      <p:sp>
        <p:nvSpPr>
          <p:cNvPr id="7" name="Rectangle 6"/>
          <p:cNvSpPr/>
          <p:nvPr/>
        </p:nvSpPr>
        <p:spPr>
          <a:xfrm>
            <a:off x="1066800" y="3477031"/>
            <a:ext cx="6944519" cy="1077218"/>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pPr algn="ctr"/>
            <a:r>
              <a:rPr lang="fr-FR" sz="1600" dirty="0" smtClean="0"/>
              <a:t>« Avec un identifiant auteur unique (ResearcherID),</a:t>
            </a:r>
            <a:br>
              <a:rPr lang="fr-FR" sz="1600" dirty="0" smtClean="0"/>
            </a:br>
            <a:r>
              <a:rPr lang="fr-FR" sz="1600" dirty="0" smtClean="0"/>
              <a:t>nous pouvons facilement identifier les seules publications</a:t>
            </a:r>
            <a:br>
              <a:rPr lang="fr-FR" sz="1600" dirty="0" smtClean="0"/>
            </a:br>
            <a:r>
              <a:rPr lang="fr-FR" sz="1600" dirty="0" smtClean="0"/>
              <a:t> de cet auteur dans le WOS </a:t>
            </a:r>
            <a:r>
              <a:rPr lang="fr-FR" sz="1600" dirty="0" err="1" smtClean="0"/>
              <a:t>Core</a:t>
            </a:r>
            <a:r>
              <a:rPr lang="fr-FR" sz="1600" dirty="0" smtClean="0"/>
              <a:t> Collection</a:t>
            </a:r>
            <a:br>
              <a:rPr lang="fr-FR" sz="1600" dirty="0" smtClean="0"/>
            </a:br>
            <a:r>
              <a:rPr lang="fr-FR" sz="1600" dirty="0" smtClean="0"/>
              <a:t> et établir nos propres indicateurs »</a:t>
            </a:r>
            <a:endParaRPr lang="fr-FR" sz="1600" dirty="0"/>
          </a:p>
        </p:txBody>
      </p:sp>
      <p:sp>
        <p:nvSpPr>
          <p:cNvPr id="5" name="Rectangle 4"/>
          <p:cNvSpPr/>
          <p:nvPr/>
        </p:nvSpPr>
        <p:spPr>
          <a:xfrm>
            <a:off x="7162305" y="4508425"/>
            <a:ext cx="1149927" cy="219523"/>
          </a:xfrm>
          <a:prstGeom prst="rect">
            <a:avLst/>
          </a:prstGeom>
        </p:spPr>
        <p:txBody>
          <a:bodyPr wrap="square">
            <a:spAutoFit/>
          </a:bodyPr>
          <a:lstStyle/>
          <a:p>
            <a:r>
              <a:rPr lang="fr-FR" sz="800" dirty="0" smtClean="0">
                <a:hlinkClick r:id="rId4"/>
              </a:rPr>
              <a:t>S. </a:t>
            </a:r>
            <a:r>
              <a:rPr lang="fr-FR" sz="800" dirty="0" err="1" smtClean="0">
                <a:hlinkClick r:id="rId4"/>
              </a:rPr>
              <a:t>Duchaussoy</a:t>
            </a:r>
            <a:endParaRPr lang="fr-FR" sz="800" dirty="0"/>
          </a:p>
        </p:txBody>
      </p:sp>
    </p:spTree>
    <p:extLst>
      <p:ext uri="{BB962C8B-B14F-4D97-AF65-F5344CB8AC3E}">
        <p14:creationId xmlns:p14="http://schemas.microsoft.com/office/powerpoint/2010/main" val="17098751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p:txBody>
          <a:bodyPr/>
          <a:lstStyle/>
          <a:p>
            <a:r>
              <a:rPr lang="fr-FR" dirty="0"/>
              <a:t>Mieux mesurer son impact : </a:t>
            </a:r>
            <a:r>
              <a:rPr lang="fr-FR" sz="1800" dirty="0"/>
              <a:t>les </a:t>
            </a:r>
            <a:r>
              <a:rPr lang="fr-FR" sz="1800" i="1" dirty="0" smtClean="0"/>
              <a:t>altmetrics</a:t>
            </a:r>
            <a:endParaRPr lang="fr-FR" dirty="0"/>
          </a:p>
        </p:txBody>
      </p:sp>
      <p:sp>
        <p:nvSpPr>
          <p:cNvPr id="5" name="Rectangle 4"/>
          <p:cNvSpPr/>
          <p:nvPr/>
        </p:nvSpPr>
        <p:spPr>
          <a:xfrm>
            <a:off x="6952343" y="5302751"/>
            <a:ext cx="1875993" cy="215444"/>
          </a:xfrm>
          <a:prstGeom prst="rect">
            <a:avLst/>
          </a:prstGeom>
        </p:spPr>
        <p:txBody>
          <a:bodyPr wrap="square">
            <a:spAutoFit/>
          </a:bodyPr>
          <a:lstStyle/>
          <a:p>
            <a:r>
              <a:rPr lang="fr-FR" sz="800" i="1" dirty="0">
                <a:hlinkClick r:id="rId3"/>
              </a:rPr>
              <a:t>Altmetrics : a </a:t>
            </a:r>
            <a:r>
              <a:rPr lang="fr-FR" sz="800" i="1" dirty="0" err="1">
                <a:hlinkClick r:id="rId3"/>
              </a:rPr>
              <a:t>manifesto</a:t>
            </a:r>
            <a:r>
              <a:rPr lang="fr-FR" sz="800" i="1" dirty="0"/>
              <a:t> </a:t>
            </a:r>
          </a:p>
        </p:txBody>
      </p:sp>
      <p:pic>
        <p:nvPicPr>
          <p:cNvPr id="6" name="Picture 2" descr="http://altmetrics.org/wp-content/uploads/2010/10/four-ways-to-measure-impact-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25" y="1606982"/>
            <a:ext cx="7754749" cy="372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311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noFill/>
        </p:spPr>
        <p:txBody>
          <a:bodyPr/>
          <a:lstStyle/>
          <a:p>
            <a:r>
              <a:rPr lang="fr-FR" dirty="0" smtClean="0"/>
              <a:t>Exemple : Altmetric</a:t>
            </a:r>
            <a:endParaRPr lang="fr-FR" dirty="0"/>
          </a:p>
        </p:txBody>
      </p:sp>
      <p:sp>
        <p:nvSpPr>
          <p:cNvPr id="3" name="Titre 2"/>
          <p:cNvSpPr>
            <a:spLocks noGrp="1"/>
          </p:cNvSpPr>
          <p:nvPr>
            <p:ph type="title"/>
          </p:nvPr>
        </p:nvSpPr>
        <p:spPr/>
        <p:txBody>
          <a:bodyPr/>
          <a:lstStyle/>
          <a:p>
            <a:r>
              <a:rPr lang="fr-FR" dirty="0"/>
              <a:t>Mieux mesurer son impact : </a:t>
            </a:r>
            <a:r>
              <a:rPr lang="fr-FR" sz="1800" dirty="0"/>
              <a:t>les </a:t>
            </a:r>
            <a:r>
              <a:rPr lang="fr-FR" sz="1800" i="1" dirty="0"/>
              <a:t>altmetrics</a:t>
            </a:r>
            <a:endParaRPr lang="fr-FR" dirty="0"/>
          </a:p>
        </p:txBody>
      </p:sp>
      <p:sp>
        <p:nvSpPr>
          <p:cNvPr id="4" name="Rectangle 3"/>
          <p:cNvSpPr/>
          <p:nvPr/>
        </p:nvSpPr>
        <p:spPr>
          <a:xfrm>
            <a:off x="8192314" y="6271638"/>
            <a:ext cx="571500" cy="215444"/>
          </a:xfrm>
          <a:prstGeom prst="rect">
            <a:avLst/>
          </a:prstGeom>
        </p:spPr>
        <p:txBody>
          <a:bodyPr wrap="square">
            <a:spAutoFit/>
          </a:bodyPr>
          <a:lstStyle/>
          <a:p>
            <a:r>
              <a:rPr lang="fr-FR" sz="800" dirty="0" smtClean="0">
                <a:hlinkClick r:id="rId3"/>
              </a:rPr>
              <a:t>source</a:t>
            </a:r>
            <a:endParaRPr lang="fr-FR" sz="800" dirty="0"/>
          </a:p>
        </p:txBody>
      </p:sp>
      <p:pic>
        <p:nvPicPr>
          <p:cNvPr id="6" name="Image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7613" y="1833475"/>
            <a:ext cx="8220951" cy="44339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9315506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Mieux mesurer son impact : </a:t>
            </a:r>
            <a:r>
              <a:rPr lang="fr-FR" sz="1800" dirty="0"/>
              <a:t>les </a:t>
            </a:r>
            <a:r>
              <a:rPr lang="fr-FR" sz="1800" i="1" dirty="0"/>
              <a:t>altmetrics</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96191" y="1775461"/>
            <a:ext cx="8078593" cy="4045176"/>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8115190" y="5806576"/>
            <a:ext cx="590550" cy="215444"/>
          </a:xfrm>
          <a:prstGeom prst="rect">
            <a:avLst/>
          </a:prstGeom>
        </p:spPr>
        <p:txBody>
          <a:bodyPr wrap="square">
            <a:spAutoFit/>
          </a:bodyPr>
          <a:lstStyle/>
          <a:p>
            <a:r>
              <a:rPr lang="fr-FR" sz="800" dirty="0" smtClean="0">
                <a:hlinkClick r:id="rId4"/>
              </a:rPr>
              <a:t>source</a:t>
            </a:r>
            <a:endParaRPr lang="fr-FR" sz="800" dirty="0"/>
          </a:p>
        </p:txBody>
      </p:sp>
      <p:sp>
        <p:nvSpPr>
          <p:cNvPr id="2" name="Rectangle 1"/>
          <p:cNvSpPr/>
          <p:nvPr/>
        </p:nvSpPr>
        <p:spPr>
          <a:xfrm>
            <a:off x="566058" y="6209949"/>
            <a:ext cx="7950670" cy="261610"/>
          </a:xfrm>
          <a:prstGeom prst="rect">
            <a:avLst/>
          </a:prstGeom>
        </p:spPr>
        <p:txBody>
          <a:bodyPr wrap="square">
            <a:spAutoFit/>
          </a:bodyPr>
          <a:lstStyle/>
          <a:p>
            <a:pPr algn="ctr"/>
            <a:r>
              <a:rPr lang="fr-FR" sz="1100" dirty="0" smtClean="0"/>
              <a:t>FP9</a:t>
            </a:r>
            <a:r>
              <a:rPr lang="fr-FR" sz="1100" i="1" dirty="0" smtClean="0"/>
              <a:t> : Framework </a:t>
            </a:r>
            <a:r>
              <a:rPr lang="fr-FR" sz="1100" i="1" dirty="0"/>
              <a:t>Programme 9</a:t>
            </a:r>
            <a:r>
              <a:rPr lang="fr-FR" sz="1100" dirty="0"/>
              <a:t>, </a:t>
            </a:r>
            <a:r>
              <a:rPr lang="en-US" sz="1100" dirty="0" err="1" smtClean="0"/>
              <a:t>programme</a:t>
            </a:r>
            <a:r>
              <a:rPr lang="en-US" sz="1100" dirty="0" smtClean="0"/>
              <a:t> </a:t>
            </a:r>
            <a:r>
              <a:rPr lang="en-US" sz="1100" dirty="0"/>
              <a:t>cadre </a:t>
            </a:r>
            <a:r>
              <a:rPr lang="en-US" sz="1100" dirty="0" err="1" smtClean="0"/>
              <a:t>européen</a:t>
            </a:r>
            <a:r>
              <a:rPr lang="en-US" sz="1100" dirty="0" smtClean="0"/>
              <a:t> </a:t>
            </a:r>
            <a:r>
              <a:rPr lang="en-US" sz="1100" dirty="0"/>
              <a:t>qui </a:t>
            </a:r>
            <a:r>
              <a:rPr lang="en-US" sz="1100" dirty="0" err="1"/>
              <a:t>prendra</a:t>
            </a:r>
            <a:r>
              <a:rPr lang="en-US" sz="1100" dirty="0"/>
              <a:t> la suite </a:t>
            </a:r>
            <a:r>
              <a:rPr lang="en-US" sz="1100" dirty="0" err="1" smtClean="0"/>
              <a:t>d’Horizon</a:t>
            </a:r>
            <a:r>
              <a:rPr lang="en-US" sz="1100" dirty="0" smtClean="0"/>
              <a:t> 2020</a:t>
            </a:r>
            <a:endParaRPr lang="fr-FR" sz="1100" dirty="0"/>
          </a:p>
        </p:txBody>
      </p:sp>
    </p:spTree>
    <p:extLst>
      <p:ext uri="{BB962C8B-B14F-4D97-AF65-F5344CB8AC3E}">
        <p14:creationId xmlns:p14="http://schemas.microsoft.com/office/powerpoint/2010/main" val="7540209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069267" y="1563572"/>
            <a:ext cx="6932442" cy="3348219"/>
          </a:xfrm>
        </p:spPr>
        <p:txBody>
          <a:bodyPr>
            <a:noAutofit/>
          </a:bodyPr>
          <a:lstStyle/>
          <a:p>
            <a:pPr algn="ctr">
              <a:spcAft>
                <a:spcPts val="300"/>
              </a:spcAft>
            </a:pPr>
            <a:r>
              <a:rPr lang="fr-FR" sz="2400" spc="0" dirty="0" smtClean="0"/>
              <a:t>pour toutes les étapes de la recherche</a:t>
            </a:r>
          </a:p>
          <a:p>
            <a:pPr marL="434975" indent="-342900" algn="ctr">
              <a:lnSpc>
                <a:spcPct val="100000"/>
              </a:lnSpc>
              <a:spcBef>
                <a:spcPts val="150"/>
              </a:spcBef>
              <a:buFontTx/>
              <a:buChar char="-"/>
            </a:pPr>
            <a:r>
              <a:rPr lang="fr-FR" sz="1800" spc="0" dirty="0" smtClean="0"/>
              <a:t>thèses</a:t>
            </a:r>
          </a:p>
          <a:p>
            <a:pPr marL="434975" indent="-342900" algn="ctr">
              <a:lnSpc>
                <a:spcPct val="100000"/>
              </a:lnSpc>
              <a:spcBef>
                <a:spcPts val="150"/>
              </a:spcBef>
              <a:buFontTx/>
              <a:buChar char="-"/>
            </a:pPr>
            <a:r>
              <a:rPr lang="fr-FR" sz="1800" i="1" dirty="0" err="1" smtClean="0"/>
              <a:t>proceedings</a:t>
            </a:r>
            <a:endParaRPr lang="fr-FR" sz="1800" i="1" spc="0" dirty="0"/>
          </a:p>
          <a:p>
            <a:pPr algn="ctr">
              <a:lnSpc>
                <a:spcPct val="100000"/>
              </a:lnSpc>
              <a:spcBef>
                <a:spcPts val="150"/>
              </a:spcBef>
            </a:pPr>
            <a:r>
              <a:rPr lang="fr-FR" sz="1800" spc="0" dirty="0" smtClean="0"/>
              <a:t> - articles à plusieurs auteurs</a:t>
            </a:r>
          </a:p>
          <a:p>
            <a:pPr algn="ctr">
              <a:lnSpc>
                <a:spcPct val="100000"/>
              </a:lnSpc>
              <a:spcBef>
                <a:spcPts val="150"/>
              </a:spcBef>
            </a:pPr>
            <a:r>
              <a:rPr lang="fr-FR" sz="1800" spc="0" dirty="0" smtClean="0"/>
              <a:t>- </a:t>
            </a:r>
            <a:r>
              <a:rPr lang="fr-FR" sz="1800" i="1" spc="0" dirty="0" err="1" smtClean="0"/>
              <a:t>peer-review</a:t>
            </a:r>
            <a:endParaRPr lang="fr-FR" sz="1800" i="1" spc="0" dirty="0" smtClean="0"/>
          </a:p>
          <a:p>
            <a:pPr algn="ctr"/>
            <a:endParaRPr lang="fr-FR" dirty="0" smtClean="0"/>
          </a:p>
          <a:p>
            <a:pPr algn="ctr">
              <a:spcAft>
                <a:spcPts val="300"/>
              </a:spcAft>
            </a:pPr>
            <a:r>
              <a:rPr lang="fr-FR" sz="2400" spc="0" dirty="0" smtClean="0"/>
              <a:t>et pour toutes les autres contributions à la science aussi</a:t>
            </a:r>
            <a:r>
              <a:rPr lang="fr-FR" sz="2400" spc="0" dirty="0" smtClean="0">
                <a:latin typeface="Times New Roman" panose="02020603050405020304" pitchFamily="18" charset="0"/>
                <a:cs typeface="Times New Roman" panose="02020603050405020304" pitchFamily="18" charset="0"/>
              </a:rPr>
              <a:t>…</a:t>
            </a:r>
          </a:p>
          <a:p>
            <a:pPr algn="ctr">
              <a:lnSpc>
                <a:spcPct val="100000"/>
              </a:lnSpc>
              <a:spcBef>
                <a:spcPts val="150"/>
              </a:spcBef>
            </a:pPr>
            <a:r>
              <a:rPr lang="fr-FR" sz="1800" spc="0" dirty="0" smtClean="0"/>
              <a:t>- </a:t>
            </a:r>
            <a:r>
              <a:rPr lang="fr-FR" sz="1800" i="1" spc="0" dirty="0" smtClean="0"/>
              <a:t>open </a:t>
            </a:r>
            <a:r>
              <a:rPr lang="fr-FR" sz="1800" i="1" spc="0" dirty="0" err="1"/>
              <a:t>reviews</a:t>
            </a:r>
            <a:r>
              <a:rPr lang="fr-FR" sz="1800" i="1" spc="0" dirty="0"/>
              <a:t> </a:t>
            </a:r>
          </a:p>
          <a:p>
            <a:pPr algn="ctr">
              <a:lnSpc>
                <a:spcPct val="100000"/>
              </a:lnSpc>
              <a:spcBef>
                <a:spcPts val="150"/>
              </a:spcBef>
            </a:pPr>
            <a:r>
              <a:rPr lang="fr-FR" sz="1800" spc="0" dirty="0" smtClean="0"/>
              <a:t>- éditoriaux</a:t>
            </a:r>
          </a:p>
          <a:p>
            <a:pPr algn="ctr">
              <a:lnSpc>
                <a:spcPct val="100000"/>
              </a:lnSpc>
              <a:spcBef>
                <a:spcPts val="150"/>
              </a:spcBef>
            </a:pPr>
            <a:r>
              <a:rPr lang="fr-FR" sz="1800" spc="0" dirty="0" smtClean="0"/>
              <a:t>- travaux </a:t>
            </a:r>
            <a:r>
              <a:rPr lang="fr-FR" sz="1800" spc="0" dirty="0"/>
              <a:t>collaboratifs</a:t>
            </a:r>
          </a:p>
          <a:p>
            <a:pPr marL="434975" indent="-342900" algn="ctr">
              <a:lnSpc>
                <a:spcPct val="100000"/>
              </a:lnSpc>
              <a:spcBef>
                <a:spcPts val="150"/>
              </a:spcBef>
              <a:buFontTx/>
              <a:buChar char="-"/>
            </a:pPr>
            <a:r>
              <a:rPr lang="fr-FR" sz="1800" spc="0" dirty="0" smtClean="0"/>
              <a:t>sets </a:t>
            </a:r>
            <a:r>
              <a:rPr lang="fr-FR" sz="1800" spc="0" dirty="0"/>
              <a:t>de </a:t>
            </a:r>
            <a:r>
              <a:rPr lang="fr-FR" sz="1800" spc="0" dirty="0" smtClean="0"/>
              <a:t>données</a:t>
            </a:r>
          </a:p>
          <a:p>
            <a:pPr marL="434975" indent="-342900" algn="ctr">
              <a:lnSpc>
                <a:spcPct val="100000"/>
              </a:lnSpc>
              <a:spcBef>
                <a:spcPts val="150"/>
              </a:spcBef>
              <a:buFontTx/>
              <a:buChar char="-"/>
            </a:pPr>
            <a:r>
              <a:rPr lang="fr-FR" sz="1800" dirty="0" smtClean="0"/>
              <a:t>billets de blog</a:t>
            </a:r>
            <a:endParaRPr lang="fr-FR" sz="1800" spc="0" dirty="0" smtClean="0"/>
          </a:p>
          <a:p>
            <a:pPr marL="434975" indent="-342900" algn="ctr">
              <a:lnSpc>
                <a:spcPct val="100000"/>
              </a:lnSpc>
              <a:spcBef>
                <a:spcPts val="150"/>
              </a:spcBef>
              <a:buFontTx/>
              <a:buChar char="-"/>
            </a:pPr>
            <a:r>
              <a:rPr lang="fr-FR" sz="1800" spc="0" dirty="0" smtClean="0"/>
              <a:t>contributions sur Wikipédia</a:t>
            </a:r>
            <a:endParaRPr lang="fr-FR" sz="1800" spc="0" dirty="0"/>
          </a:p>
        </p:txBody>
      </p:sp>
      <p:sp>
        <p:nvSpPr>
          <p:cNvPr id="3" name="Titre 2"/>
          <p:cNvSpPr>
            <a:spLocks noGrp="1"/>
          </p:cNvSpPr>
          <p:nvPr>
            <p:ph type="title"/>
          </p:nvPr>
        </p:nvSpPr>
        <p:spPr/>
        <p:txBody>
          <a:bodyPr/>
          <a:lstStyle/>
          <a:p>
            <a:r>
              <a:rPr lang="fr-FR" dirty="0"/>
              <a:t>S’ouvrir à </a:t>
            </a:r>
            <a:r>
              <a:rPr lang="fr-FR" dirty="0" smtClean="0"/>
              <a:t>d’autres productions</a:t>
            </a:r>
            <a:endParaRPr lang="fr-FR" dirty="0"/>
          </a:p>
        </p:txBody>
      </p:sp>
    </p:spTree>
    <p:extLst>
      <p:ext uri="{BB962C8B-B14F-4D97-AF65-F5344CB8AC3E}">
        <p14:creationId xmlns:p14="http://schemas.microsoft.com/office/powerpoint/2010/main" val="2005458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9150421" cy="6858000"/>
          </a:xfrm>
          <a:prstGeom prst="rect">
            <a:avLst/>
          </a:prstGeom>
        </p:spPr>
      </p:pic>
      <p:sp>
        <p:nvSpPr>
          <p:cNvPr id="2" name="Titre 1"/>
          <p:cNvSpPr>
            <a:spLocks noGrp="1"/>
          </p:cNvSpPr>
          <p:nvPr>
            <p:ph type="ctrTitle"/>
          </p:nvPr>
        </p:nvSpPr>
        <p:spPr/>
        <p:txBody>
          <a:bodyPr/>
          <a:lstStyle/>
          <a:p>
            <a:r>
              <a:rPr lang="fr-FR" sz="8600" dirty="0" smtClean="0">
                <a:solidFill>
                  <a:srgbClr val="2CACD7"/>
                </a:solidFill>
              </a:rPr>
              <a:t>Potentiels </a:t>
            </a:r>
            <a:r>
              <a:rPr lang="fr-FR" sz="3600" dirty="0" smtClean="0">
                <a:solidFill>
                  <a:srgbClr val="2CACD7"/>
                </a:solidFill>
              </a:rPr>
              <a:t>pour les institutions</a:t>
            </a:r>
            <a:endParaRPr lang="fr-FR" sz="3600" dirty="0">
              <a:solidFill>
                <a:srgbClr val="2CACD7"/>
              </a:solidFill>
            </a:endParaRPr>
          </a:p>
        </p:txBody>
      </p:sp>
    </p:spTree>
    <p:extLst>
      <p:ext uri="{BB962C8B-B14F-4D97-AF65-F5344CB8AC3E}">
        <p14:creationId xmlns:p14="http://schemas.microsoft.com/office/powerpoint/2010/main" val="28088321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7458" y="4148198"/>
            <a:ext cx="617763" cy="215444"/>
          </a:xfrm>
          <a:prstGeom prst="rect">
            <a:avLst/>
          </a:prstGeom>
        </p:spPr>
        <p:txBody>
          <a:bodyPr wrap="square">
            <a:spAutoFit/>
          </a:bodyPr>
          <a:lstStyle/>
          <a:p>
            <a:r>
              <a:rPr lang="fr-FR" sz="800" dirty="0" smtClean="0">
                <a:hlinkClick r:id="rId3"/>
              </a:rPr>
              <a:t>ORCID</a:t>
            </a:r>
            <a:endParaRPr lang="fr-FR" sz="800" dirty="0"/>
          </a:p>
        </p:txBody>
      </p:sp>
      <p:sp>
        <p:nvSpPr>
          <p:cNvPr id="11" name="Titre 10"/>
          <p:cNvSpPr>
            <a:spLocks noGrp="1"/>
          </p:cNvSpPr>
          <p:nvPr>
            <p:ph type="title"/>
          </p:nvPr>
        </p:nvSpPr>
        <p:spPr/>
        <p:txBody>
          <a:bodyPr/>
          <a:lstStyle/>
          <a:p>
            <a:r>
              <a:rPr lang="fr-FR" dirty="0" smtClean="0"/>
              <a:t>Enjeux</a:t>
            </a:r>
            <a:endParaRPr lang="fr-FR" dirty="0"/>
          </a:p>
        </p:txBody>
      </p:sp>
      <p:pic>
        <p:nvPicPr>
          <p:cNvPr id="8" name="Imag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5826" y="1664969"/>
            <a:ext cx="8191500" cy="2522141"/>
          </a:xfrm>
          <a:prstGeom prst="rect">
            <a:avLst/>
          </a:prstGeom>
          <a:effectLst>
            <a:outerShdw blurRad="292100" dist="139700" dir="2700000" algn="ctr" rotWithShape="0">
              <a:srgbClr val="000000">
                <a:alpha val="65000"/>
              </a:srgbClr>
            </a:outerShdw>
          </a:effectLst>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26" y="4430951"/>
            <a:ext cx="8202984" cy="1405970"/>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8591236" y="5796508"/>
            <a:ext cx="609600" cy="215444"/>
          </a:xfrm>
          <a:prstGeom prst="rect">
            <a:avLst/>
          </a:prstGeom>
        </p:spPr>
        <p:txBody>
          <a:bodyPr wrap="square">
            <a:spAutoFit/>
          </a:bodyPr>
          <a:lstStyle/>
          <a:p>
            <a:r>
              <a:rPr lang="fr-FR" sz="800" dirty="0" smtClean="0">
                <a:hlinkClick r:id="rId6"/>
              </a:rPr>
              <a:t>ORCID</a:t>
            </a:r>
            <a:endParaRPr lang="fr-FR" sz="800" dirty="0"/>
          </a:p>
        </p:txBody>
      </p:sp>
    </p:spTree>
    <p:extLst>
      <p:ext uri="{BB962C8B-B14F-4D97-AF65-F5344CB8AC3E}">
        <p14:creationId xmlns:p14="http://schemas.microsoft.com/office/powerpoint/2010/main" val="3770976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endParaRPr lang="fr-FR"/>
          </a:p>
          <a:p>
            <a:endParaRPr lang="fr-FR"/>
          </a:p>
        </p:txBody>
      </p:sp>
      <p:sp>
        <p:nvSpPr>
          <p:cNvPr id="2" name="Titre 1"/>
          <p:cNvSpPr>
            <a:spLocks noGrp="1"/>
          </p:cNvSpPr>
          <p:nvPr>
            <p:ph type="title"/>
          </p:nvPr>
        </p:nvSpPr>
        <p:spPr/>
        <p:txBody>
          <a:bodyPr/>
          <a:lstStyle/>
          <a:p>
            <a:r>
              <a:rPr lang="fr-FR" dirty="0" smtClean="0"/>
              <a:t>Les identifiants pérennes objet</a:t>
            </a:r>
            <a:endParaRPr lang="fr-FR" dirty="0"/>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7147" y="1319667"/>
            <a:ext cx="7224653" cy="5135893"/>
          </a:xfrm>
          <a:prstGeom prst="rect">
            <a:avLst/>
          </a:prstGeom>
          <a:effectLst>
            <a:outerShdw blurRad="292100" dist="139700" dir="2700000" algn="ctr" rotWithShape="0">
              <a:srgbClr val="000000">
                <a:alpha val="65000"/>
              </a:srgbClr>
            </a:outerShdw>
          </a:effectLst>
        </p:spPr>
      </p:pic>
      <p:sp>
        <p:nvSpPr>
          <p:cNvPr id="3" name="Rectangle 2"/>
          <p:cNvSpPr/>
          <p:nvPr/>
        </p:nvSpPr>
        <p:spPr>
          <a:xfrm>
            <a:off x="7658741" y="6403425"/>
            <a:ext cx="561372" cy="215444"/>
          </a:xfrm>
          <a:prstGeom prst="rect">
            <a:avLst/>
          </a:prstGeom>
        </p:spPr>
        <p:txBody>
          <a:bodyPr wrap="none">
            <a:spAutoFit/>
          </a:bodyPr>
          <a:lstStyle/>
          <a:p>
            <a:r>
              <a:rPr lang="fr-FR" sz="800" dirty="0" smtClean="0">
                <a:solidFill>
                  <a:srgbClr val="FF0000"/>
                </a:solidFill>
                <a:hlinkClick r:id="rId4"/>
              </a:rPr>
              <a:t>source</a:t>
            </a:r>
            <a:endParaRPr lang="fr-FR" sz="800" dirty="0">
              <a:solidFill>
                <a:srgbClr val="FF0000"/>
              </a:solidFill>
            </a:endParaRPr>
          </a:p>
        </p:txBody>
      </p:sp>
      <p:sp>
        <p:nvSpPr>
          <p:cNvPr id="8" name="Rectangle 7"/>
          <p:cNvSpPr/>
          <p:nvPr/>
        </p:nvSpPr>
        <p:spPr>
          <a:xfrm>
            <a:off x="5838825" y="2348504"/>
            <a:ext cx="1304037" cy="327183"/>
          </a:xfrm>
          <a:prstGeom prst="rect">
            <a:avLst/>
          </a:prstGeom>
          <a:noFill/>
          <a:ln w="44450">
            <a:solidFill>
              <a:srgbClr val="D21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9" name="Rectangle 8"/>
          <p:cNvSpPr/>
          <p:nvPr/>
        </p:nvSpPr>
        <p:spPr>
          <a:xfrm>
            <a:off x="5838825" y="3048000"/>
            <a:ext cx="1447800" cy="428625"/>
          </a:xfrm>
          <a:prstGeom prst="rect">
            <a:avLst/>
          </a:prstGeom>
          <a:noFill/>
          <a:ln w="44450">
            <a:solidFill>
              <a:srgbClr val="D21D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16855489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4894" y="1266825"/>
            <a:ext cx="6961187" cy="511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2"/>
          <p:cNvSpPr>
            <a:spLocks noGrp="1"/>
          </p:cNvSpPr>
          <p:nvPr>
            <p:ph type="title"/>
          </p:nvPr>
        </p:nvSpPr>
        <p:spPr/>
        <p:txBody>
          <a:bodyPr/>
          <a:lstStyle/>
          <a:p>
            <a:r>
              <a:rPr lang="fr-FR" dirty="0" smtClean="0"/>
              <a:t>Enjeux</a:t>
            </a:r>
            <a:endParaRPr lang="fr-FR" dirty="0"/>
          </a:p>
        </p:txBody>
      </p:sp>
      <p:sp>
        <p:nvSpPr>
          <p:cNvPr id="7" name="Rectangle 6"/>
          <p:cNvSpPr/>
          <p:nvPr/>
        </p:nvSpPr>
        <p:spPr>
          <a:xfrm>
            <a:off x="7286171" y="6385916"/>
            <a:ext cx="874578" cy="215444"/>
          </a:xfrm>
          <a:prstGeom prst="rect">
            <a:avLst/>
          </a:prstGeom>
        </p:spPr>
        <p:txBody>
          <a:bodyPr wrap="square">
            <a:spAutoFit/>
          </a:bodyPr>
          <a:lstStyle/>
          <a:p>
            <a:r>
              <a:rPr lang="fr-FR" sz="800" dirty="0" smtClean="0">
                <a:solidFill>
                  <a:srgbClr val="FF0000"/>
                </a:solidFill>
                <a:cs typeface="Arial" panose="020B0604020202020204" pitchFamily="34" charset="0"/>
                <a:hlinkClick r:id="rId4"/>
              </a:rPr>
              <a:t>P. </a:t>
            </a:r>
            <a:r>
              <a:rPr lang="fr-FR" sz="800" dirty="0" err="1" smtClean="0">
                <a:solidFill>
                  <a:srgbClr val="FF0000"/>
                </a:solidFill>
                <a:cs typeface="Arial" panose="020B0604020202020204" pitchFamily="34" charset="0"/>
                <a:hlinkClick r:id="rId4"/>
              </a:rPr>
              <a:t>Vierkant</a:t>
            </a:r>
            <a:endParaRPr lang="fr-FR" sz="800" dirty="0">
              <a:solidFill>
                <a:srgbClr val="FF0000"/>
              </a:solidFill>
            </a:endParaRPr>
          </a:p>
        </p:txBody>
      </p:sp>
    </p:spTree>
    <p:extLst>
      <p:ext uri="{BB962C8B-B14F-4D97-AF65-F5344CB8AC3E}">
        <p14:creationId xmlns:p14="http://schemas.microsoft.com/office/powerpoint/2010/main" val="179877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233" y="2161062"/>
            <a:ext cx="7406481" cy="3139321"/>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dirty="0" smtClean="0"/>
              <a:t>« Les experts en </a:t>
            </a:r>
            <a:r>
              <a:rPr lang="fr-FR" i="1" dirty="0" err="1" smtClean="0"/>
              <a:t>data-mining</a:t>
            </a:r>
            <a:r>
              <a:rPr lang="fr-FR" dirty="0" smtClean="0"/>
              <a:t> et en bibliométrie disent qu’ils sont très excités par le potentiel d’ORCID de relier de multiples systèmes pour </a:t>
            </a:r>
            <a:r>
              <a:rPr lang="fr-FR" dirty="0"/>
              <a:t>suivre</a:t>
            </a:r>
            <a:r>
              <a:rPr lang="fr-FR" b="1" dirty="0" smtClean="0">
                <a:solidFill>
                  <a:srgbClr val="FF0000"/>
                </a:solidFill>
              </a:rPr>
              <a:t> </a:t>
            </a:r>
            <a:r>
              <a:rPr lang="fr-FR" dirty="0" smtClean="0"/>
              <a:t>la recherche, créer une vue de la science centrée sur le chercheur, qui permettrait </a:t>
            </a:r>
            <a:r>
              <a:rPr lang="fr-FR" b="1" dirty="0" smtClean="0">
                <a:solidFill>
                  <a:srgbClr val="2CACD7"/>
                </a:solidFill>
              </a:rPr>
              <a:t>l’analyse des réseaux de scientifiques et les informations qui leur sont associées</a:t>
            </a:r>
            <a:r>
              <a:rPr lang="fr-FR" dirty="0" smtClean="0"/>
              <a:t>. […] Cela ouvrirait l’étude </a:t>
            </a:r>
            <a:r>
              <a:rPr lang="fr-FR" b="1" dirty="0">
                <a:solidFill>
                  <a:srgbClr val="2CACD7"/>
                </a:solidFill>
              </a:rPr>
              <a:t>aux trajectoires de recherche des chercheurs individuels </a:t>
            </a:r>
            <a:r>
              <a:rPr lang="fr-FR" dirty="0"/>
              <a:t> « à l’échelle des </a:t>
            </a:r>
            <a:r>
              <a:rPr lang="fr-FR" i="1" dirty="0" err="1"/>
              <a:t>big</a:t>
            </a:r>
            <a:r>
              <a:rPr lang="fr-FR" i="1" dirty="0"/>
              <a:t> data</a:t>
            </a:r>
            <a:r>
              <a:rPr lang="fr-FR" dirty="0"/>
              <a:t> »  - explorant la manière dont leurs intérêts de recherche, leurs modes de collaboration et leurs tendances de publication changent dans le temps. </a:t>
            </a:r>
            <a:r>
              <a:rPr lang="fr-FR" b="1" dirty="0"/>
              <a:t>»</a:t>
            </a:r>
          </a:p>
        </p:txBody>
      </p:sp>
      <p:sp>
        <p:nvSpPr>
          <p:cNvPr id="4" name="Titre 3"/>
          <p:cNvSpPr>
            <a:spLocks noGrp="1"/>
          </p:cNvSpPr>
          <p:nvPr>
            <p:ph type="title"/>
          </p:nvPr>
        </p:nvSpPr>
        <p:spPr/>
        <p:txBody>
          <a:bodyPr/>
          <a:lstStyle/>
          <a:p>
            <a:r>
              <a:rPr lang="fr-FR" dirty="0"/>
              <a:t>Mieux connaître les chercheurs</a:t>
            </a:r>
          </a:p>
        </p:txBody>
      </p:sp>
      <p:sp>
        <p:nvSpPr>
          <p:cNvPr id="5" name="Rectangle 4"/>
          <p:cNvSpPr/>
          <p:nvPr/>
        </p:nvSpPr>
        <p:spPr>
          <a:xfrm>
            <a:off x="7612743" y="5271355"/>
            <a:ext cx="782241" cy="219229"/>
          </a:xfrm>
          <a:prstGeom prst="rect">
            <a:avLst/>
          </a:prstGeom>
        </p:spPr>
        <p:txBody>
          <a:bodyPr wrap="square">
            <a:spAutoFit/>
          </a:bodyPr>
          <a:lstStyle/>
          <a:p>
            <a:r>
              <a:rPr lang="fr-FR" sz="800" dirty="0" smtClean="0">
                <a:hlinkClick r:id="rId3"/>
              </a:rPr>
              <a:t>D. Butler</a:t>
            </a:r>
            <a:endParaRPr lang="fr-FR" sz="800" dirty="0"/>
          </a:p>
        </p:txBody>
      </p:sp>
    </p:spTree>
    <p:extLst>
      <p:ext uri="{BB962C8B-B14F-4D97-AF65-F5344CB8AC3E}">
        <p14:creationId xmlns:p14="http://schemas.microsoft.com/office/powerpoint/2010/main" val="3179942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9023" y="1223147"/>
            <a:ext cx="3164785" cy="4049486"/>
          </a:xfr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lstStyle/>
          <a:p>
            <a:r>
              <a:rPr lang="fr-FR" dirty="0"/>
              <a:t>Mieux connaître les </a:t>
            </a:r>
            <a:r>
              <a:rPr lang="fr-FR" dirty="0" smtClean="0"/>
              <a:t>chercheurs </a:t>
            </a:r>
            <a:r>
              <a:rPr lang="fr-FR" dirty="0">
                <a:solidFill>
                  <a:prstClr val="black"/>
                </a:solidFill>
              </a:rPr>
              <a:t>: </a:t>
            </a:r>
            <a:r>
              <a:rPr lang="fr-FR" sz="1800" dirty="0" smtClean="0">
                <a:solidFill>
                  <a:prstClr val="black"/>
                </a:solidFill>
              </a:rPr>
              <a:t>trajectoires individuelles</a:t>
            </a:r>
            <a:endParaRPr lang="fr-FR" dirty="0"/>
          </a:p>
        </p:txBody>
      </p:sp>
      <p:sp>
        <p:nvSpPr>
          <p:cNvPr id="5" name="Rectangle 4"/>
          <p:cNvSpPr/>
          <p:nvPr/>
        </p:nvSpPr>
        <p:spPr>
          <a:xfrm>
            <a:off x="604248" y="5190311"/>
            <a:ext cx="641350" cy="215444"/>
          </a:xfrm>
          <a:prstGeom prst="rect">
            <a:avLst/>
          </a:prstGeom>
        </p:spPr>
        <p:txBody>
          <a:bodyPr wrap="square">
            <a:spAutoFit/>
          </a:bodyPr>
          <a:lstStyle/>
          <a:p>
            <a:r>
              <a:rPr lang="en-US" sz="800" dirty="0" smtClean="0">
                <a:hlinkClick r:id="rId4"/>
              </a:rPr>
              <a:t>source</a:t>
            </a:r>
            <a:endParaRPr lang="fr-FR" sz="800" dirty="0"/>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t="15899" b="18519"/>
          <a:stretch/>
        </p:blipFill>
        <p:spPr>
          <a:xfrm>
            <a:off x="4292689" y="1167652"/>
            <a:ext cx="4322446" cy="5613400"/>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6392635" y="6565608"/>
            <a:ext cx="2336800" cy="215444"/>
          </a:xfrm>
          <a:prstGeom prst="rect">
            <a:avLst/>
          </a:prstGeom>
        </p:spPr>
        <p:txBody>
          <a:bodyPr wrap="square">
            <a:spAutoFit/>
          </a:bodyPr>
          <a:lstStyle/>
          <a:p>
            <a:r>
              <a:rPr lang="fr-FR" altLang="fr-FR" sz="800" dirty="0" smtClean="0">
                <a:hlinkClick r:id="rId6"/>
              </a:rPr>
              <a:t>J. </a:t>
            </a:r>
            <a:r>
              <a:rPr lang="fr-FR" altLang="fr-FR" sz="800" dirty="0" err="1" smtClean="0">
                <a:hlinkClick r:id="rId6"/>
              </a:rPr>
              <a:t>Bohannon</a:t>
            </a:r>
            <a:r>
              <a:rPr lang="fr-FR" altLang="fr-FR" sz="800" dirty="0" smtClean="0">
                <a:hlinkClick r:id="rId6"/>
              </a:rPr>
              <a:t> et K. </a:t>
            </a:r>
            <a:r>
              <a:rPr lang="fr-FR" altLang="fr-FR" sz="800" dirty="0" err="1" smtClean="0">
                <a:hlinkClick r:id="rId6"/>
              </a:rPr>
              <a:t>Doran</a:t>
            </a:r>
            <a:r>
              <a:rPr lang="fr-FR" altLang="fr-FR" sz="800" dirty="0" smtClean="0">
                <a:hlinkClick r:id="rId6"/>
              </a:rPr>
              <a:t> d’après ORCID</a:t>
            </a:r>
            <a:endParaRPr lang="fr-FR" sz="800" dirty="0"/>
          </a:p>
        </p:txBody>
      </p:sp>
    </p:spTree>
    <p:extLst>
      <p:ext uri="{BB962C8B-B14F-4D97-AF65-F5344CB8AC3E}">
        <p14:creationId xmlns:p14="http://schemas.microsoft.com/office/powerpoint/2010/main" val="27768061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Mieux connaître les </a:t>
            </a:r>
            <a:r>
              <a:rPr lang="fr-FR" dirty="0" smtClean="0"/>
              <a:t>chercheurs</a:t>
            </a:r>
            <a:r>
              <a:rPr lang="fr-FR" dirty="0">
                <a:solidFill>
                  <a:prstClr val="black"/>
                </a:solidFill>
              </a:rPr>
              <a:t> : </a:t>
            </a:r>
            <a:r>
              <a:rPr lang="fr-FR" sz="1800" dirty="0" smtClean="0">
                <a:solidFill>
                  <a:prstClr val="black"/>
                </a:solidFill>
              </a:rPr>
              <a:t>évaluation de la pertinence</a:t>
            </a:r>
            <a:endParaRPr lang="fr-FR" dirty="0"/>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44979" y="1208257"/>
            <a:ext cx="5381018" cy="5302652"/>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6754897" y="6510909"/>
            <a:ext cx="593387" cy="215444"/>
          </a:xfrm>
          <a:prstGeom prst="rect">
            <a:avLst/>
          </a:prstGeom>
        </p:spPr>
        <p:txBody>
          <a:bodyPr wrap="square">
            <a:spAutoFit/>
          </a:bodyPr>
          <a:lstStyle/>
          <a:p>
            <a:r>
              <a:rPr lang="fr-FR" sz="800" dirty="0" smtClean="0">
                <a:hlinkClick r:id="rId4"/>
              </a:rPr>
              <a:t>source</a:t>
            </a:r>
            <a:endParaRPr lang="fr-FR" sz="800" dirty="0"/>
          </a:p>
        </p:txBody>
      </p:sp>
    </p:spTree>
    <p:extLst>
      <p:ext uri="{BB962C8B-B14F-4D97-AF65-F5344CB8AC3E}">
        <p14:creationId xmlns:p14="http://schemas.microsoft.com/office/powerpoint/2010/main" val="5973654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8348" y="1162049"/>
            <a:ext cx="7652566" cy="4194589"/>
          </a:xfrm>
          <a:prstGeom prst="rect">
            <a:avLst/>
          </a:prstGeom>
          <a:effectLst>
            <a:outerShdw blurRad="292100" dist="139700" dir="2700000" algn="ctr" rotWithShape="0">
              <a:srgbClr val="000000">
                <a:alpha val="65000"/>
              </a:srgbClr>
            </a:outerShdw>
          </a:effectLst>
        </p:spPr>
      </p:pic>
      <p:sp>
        <p:nvSpPr>
          <p:cNvPr id="3" name="Titre 2"/>
          <p:cNvSpPr>
            <a:spLocks noGrp="1"/>
          </p:cNvSpPr>
          <p:nvPr>
            <p:ph type="title"/>
          </p:nvPr>
        </p:nvSpPr>
        <p:spPr/>
        <p:txBody>
          <a:bodyPr/>
          <a:lstStyle/>
          <a:p>
            <a:r>
              <a:rPr lang="fr-FR" dirty="0" smtClean="0"/>
              <a:t>!     Attention Fraude : </a:t>
            </a:r>
            <a:r>
              <a:rPr lang="fr-FR" sz="1800" dirty="0">
                <a:solidFill>
                  <a:prstClr val="black"/>
                </a:solidFill>
              </a:rPr>
              <a:t>l’attribution d’identifiants auteurs à des </a:t>
            </a:r>
            <a:r>
              <a:rPr lang="fr-FR" sz="1800" dirty="0" smtClean="0">
                <a:solidFill>
                  <a:prstClr val="black"/>
                </a:solidFill>
              </a:rPr>
              <a:t>journaux   !</a:t>
            </a:r>
            <a:endParaRPr lang="fr-FR" sz="1800" dirty="0">
              <a:solidFill>
                <a:prstClr val="black"/>
              </a:solidFill>
            </a:endParaRPr>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b="11320"/>
          <a:stretch/>
        </p:blipFill>
        <p:spPr>
          <a:xfrm>
            <a:off x="3369473" y="3693885"/>
            <a:ext cx="5374032" cy="2794001"/>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312239" y="5356638"/>
            <a:ext cx="686615" cy="215444"/>
          </a:xfrm>
          <a:prstGeom prst="rect">
            <a:avLst/>
          </a:prstGeom>
          <a:effectLst/>
        </p:spPr>
        <p:txBody>
          <a:bodyPr wrap="square">
            <a:spAutoFit/>
          </a:bodyPr>
          <a:lstStyle/>
          <a:p>
            <a:r>
              <a:rPr lang="fr-FR" sz="800" dirty="0" smtClean="0">
                <a:hlinkClick r:id="rId5"/>
              </a:rPr>
              <a:t>source</a:t>
            </a:r>
            <a:endParaRPr lang="fr-FR" sz="800" dirty="0"/>
          </a:p>
        </p:txBody>
      </p:sp>
      <p:sp>
        <p:nvSpPr>
          <p:cNvPr id="10" name="Rectangle 9"/>
          <p:cNvSpPr/>
          <p:nvPr/>
        </p:nvSpPr>
        <p:spPr>
          <a:xfrm>
            <a:off x="8157028" y="6487886"/>
            <a:ext cx="732971" cy="215444"/>
          </a:xfrm>
          <a:prstGeom prst="rect">
            <a:avLst/>
          </a:prstGeom>
        </p:spPr>
        <p:txBody>
          <a:bodyPr wrap="square">
            <a:spAutoFit/>
          </a:bodyPr>
          <a:lstStyle/>
          <a:p>
            <a:pPr marL="87313" lvl="1"/>
            <a:r>
              <a:rPr lang="fr-FR" sz="800" dirty="0" smtClean="0">
                <a:solidFill>
                  <a:prstClr val="black"/>
                </a:solidFill>
                <a:cs typeface="Arial" panose="020B0604020202020204" pitchFamily="34" charset="0"/>
                <a:hlinkClick r:id="rId6"/>
              </a:rPr>
              <a:t>J. </a:t>
            </a:r>
            <a:r>
              <a:rPr lang="fr-FR" sz="800" dirty="0" err="1" smtClean="0">
                <a:solidFill>
                  <a:prstClr val="black"/>
                </a:solidFill>
                <a:cs typeface="Arial" panose="020B0604020202020204" pitchFamily="34" charset="0"/>
                <a:hlinkClick r:id="rId6"/>
              </a:rPr>
              <a:t>Beall</a:t>
            </a:r>
            <a:endParaRPr lang="fr-FR" sz="800" dirty="0"/>
          </a:p>
        </p:txBody>
      </p:sp>
      <p:sp>
        <p:nvSpPr>
          <p:cNvPr id="11" name="Rectangle 10"/>
          <p:cNvSpPr/>
          <p:nvPr/>
        </p:nvSpPr>
        <p:spPr>
          <a:xfrm>
            <a:off x="508000" y="3236686"/>
            <a:ext cx="1016000" cy="1233713"/>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
        <p:nvSpPr>
          <p:cNvPr id="12" name="Rectangle 11"/>
          <p:cNvSpPr/>
          <p:nvPr/>
        </p:nvSpPr>
        <p:spPr>
          <a:xfrm>
            <a:off x="3701143" y="5601838"/>
            <a:ext cx="1625599" cy="261933"/>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30351707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41" y="1793994"/>
            <a:ext cx="7210894" cy="4698349"/>
          </a:xfrm>
          <a:prstGeom prst="rect">
            <a:avLst/>
          </a:prstGeom>
          <a:effectLst>
            <a:outerShdw blurRad="292100" dist="139700" dir="2700000" algn="ctr" rotWithShape="0">
              <a:srgbClr val="000000">
                <a:alpha val="65000"/>
              </a:srgbClr>
            </a:outerShdw>
          </a:effectLst>
        </p:spPr>
      </p:pic>
      <p:sp>
        <p:nvSpPr>
          <p:cNvPr id="8" name="Espace réservé du contenu 7"/>
          <p:cNvSpPr>
            <a:spLocks noGrp="1"/>
          </p:cNvSpPr>
          <p:nvPr>
            <p:ph idx="1"/>
          </p:nvPr>
        </p:nvSpPr>
        <p:spPr/>
        <p:txBody>
          <a:bodyPr/>
          <a:lstStyle/>
          <a:p>
            <a:r>
              <a:rPr lang="fr-FR" dirty="0" smtClean="0"/>
              <a:t>Exemple : le consortium australien</a:t>
            </a:r>
            <a:endParaRPr lang="fr-FR" dirty="0"/>
          </a:p>
        </p:txBody>
      </p:sp>
      <p:sp>
        <p:nvSpPr>
          <p:cNvPr id="2" name="Titre 1"/>
          <p:cNvSpPr>
            <a:spLocks noGrp="1"/>
          </p:cNvSpPr>
          <p:nvPr>
            <p:ph type="title"/>
          </p:nvPr>
        </p:nvSpPr>
        <p:spPr/>
        <p:txBody>
          <a:bodyPr/>
          <a:lstStyle/>
          <a:p>
            <a:r>
              <a:rPr lang="fr-FR" dirty="0"/>
              <a:t>Augmenter sa visibilité</a:t>
            </a:r>
          </a:p>
        </p:txBody>
      </p:sp>
      <p:sp>
        <p:nvSpPr>
          <p:cNvPr id="12" name="Rectangle 11"/>
          <p:cNvSpPr/>
          <p:nvPr/>
        </p:nvSpPr>
        <p:spPr>
          <a:xfrm>
            <a:off x="1477033" y="5561822"/>
            <a:ext cx="6614681" cy="893737"/>
          </a:xfrm>
          <a:prstGeom prst="rect">
            <a:avLst/>
          </a:prstGeom>
          <a:solidFill>
            <a:srgbClr val="2CACD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313251" y="6455559"/>
            <a:ext cx="2091499" cy="215444"/>
          </a:xfrm>
          <a:prstGeom prst="rect">
            <a:avLst/>
          </a:prstGeom>
        </p:spPr>
        <p:txBody>
          <a:bodyPr wrap="square">
            <a:spAutoFit/>
          </a:bodyPr>
          <a:lstStyle/>
          <a:p>
            <a:r>
              <a:rPr lang="fr-FR" sz="800" i="1" dirty="0" smtClean="0">
                <a:hlinkClick r:id="rId4"/>
              </a:rPr>
              <a:t>Joint </a:t>
            </a:r>
            <a:r>
              <a:rPr lang="fr-FR" sz="800" i="1" dirty="0" err="1" smtClean="0">
                <a:hlinkClick r:id="rId4"/>
              </a:rPr>
              <a:t>Statement</a:t>
            </a:r>
            <a:r>
              <a:rPr lang="fr-FR" sz="800" i="1" dirty="0" smtClean="0">
                <a:hlinkClick r:id="rId4"/>
              </a:rPr>
              <a:t> of </a:t>
            </a:r>
            <a:r>
              <a:rPr lang="fr-FR" sz="800" i="1" dirty="0" err="1" smtClean="0">
                <a:hlinkClick r:id="rId4"/>
              </a:rPr>
              <a:t>Principle</a:t>
            </a:r>
            <a:r>
              <a:rPr lang="fr-FR" sz="800" i="1" dirty="0" smtClean="0">
                <a:hlinkClick r:id="rId4"/>
              </a:rPr>
              <a:t>.</a:t>
            </a:r>
            <a:r>
              <a:rPr lang="fr-FR" sz="800" dirty="0" smtClean="0">
                <a:hlinkClick r:id="rId4"/>
              </a:rPr>
              <a:t>...</a:t>
            </a:r>
            <a:endParaRPr lang="fr-FR" sz="800" dirty="0"/>
          </a:p>
        </p:txBody>
      </p:sp>
      <p:sp>
        <p:nvSpPr>
          <p:cNvPr id="13" name="Rectangle 12"/>
          <p:cNvSpPr/>
          <p:nvPr/>
        </p:nvSpPr>
        <p:spPr>
          <a:xfrm>
            <a:off x="1482712" y="4483100"/>
            <a:ext cx="6614681" cy="1041938"/>
          </a:xfrm>
          <a:prstGeom prst="rect">
            <a:avLst/>
          </a:prstGeom>
          <a:solidFill>
            <a:srgbClr val="2CACD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88611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smtClean="0"/>
              <a:t>Rôle des institutions de recherche</a:t>
            </a:r>
            <a:endParaRPr lang="fr-FR" sz="1400" dirty="0"/>
          </a:p>
        </p:txBody>
      </p:sp>
      <p:sp>
        <p:nvSpPr>
          <p:cNvPr id="2" name="Titre 1"/>
          <p:cNvSpPr>
            <a:spLocks noGrp="1"/>
          </p:cNvSpPr>
          <p:nvPr>
            <p:ph type="title"/>
          </p:nvPr>
        </p:nvSpPr>
        <p:spPr/>
        <p:txBody>
          <a:bodyPr/>
          <a:lstStyle/>
          <a:p>
            <a:r>
              <a:rPr lang="fr-FR" dirty="0" smtClean="0"/>
              <a:t>Augmenter sa visibilité</a:t>
            </a:r>
            <a:endParaRPr lang="fr-FR" dirty="0"/>
          </a:p>
        </p:txBody>
      </p:sp>
      <p:sp>
        <p:nvSpPr>
          <p:cNvPr id="6" name="ZoneTexte 5"/>
          <p:cNvSpPr txBox="1"/>
          <p:nvPr/>
        </p:nvSpPr>
        <p:spPr>
          <a:xfrm>
            <a:off x="1218974" y="2046513"/>
            <a:ext cx="6633028" cy="3139321"/>
          </a:xfrm>
          <a:prstGeom prst="rect">
            <a:avLst/>
          </a:prstGeom>
          <a:solidFill>
            <a:schemeClr val="bg1"/>
          </a:solidFill>
          <a:effectLst>
            <a:outerShdw blurRad="292100" dist="139700" dir="2700000" algn="ctr" rotWithShape="0">
              <a:srgbClr val="000000">
                <a:alpha val="65000"/>
              </a:srgbClr>
            </a:outerShdw>
          </a:effectLst>
        </p:spPr>
        <p:txBody>
          <a:bodyPr wrap="square" rtlCol="0">
            <a:spAutoFit/>
          </a:bodyPr>
          <a:lstStyle/>
          <a:p>
            <a:pPr marL="285750" indent="-285750">
              <a:buFontTx/>
              <a:buChar char="-"/>
            </a:pPr>
            <a:r>
              <a:rPr lang="fr-FR" sz="1600" dirty="0" smtClean="0"/>
              <a:t>affirmer l’affiliation en utilisant des identifiants pour les chercheurs et les organisations</a:t>
            </a:r>
          </a:p>
          <a:p>
            <a:pPr marL="285750" indent="-285750">
              <a:buFontTx/>
              <a:buChar char="-"/>
            </a:pPr>
            <a:r>
              <a:rPr lang="fr-FR" sz="1600" dirty="0" smtClean="0"/>
              <a:t>utiliser des identifiants dans le cycle de la thèse</a:t>
            </a:r>
          </a:p>
          <a:p>
            <a:pPr marL="285750" indent="-285750">
              <a:buFontTx/>
              <a:buChar char="-"/>
            </a:pPr>
            <a:r>
              <a:rPr lang="fr-FR" sz="1600" dirty="0" smtClean="0"/>
              <a:t>utiliser des identifiants à l’arrivée et au départ de personnel</a:t>
            </a:r>
          </a:p>
          <a:p>
            <a:pPr marL="285750" indent="-285750">
              <a:buFontTx/>
              <a:buChar char="-"/>
            </a:pPr>
            <a:r>
              <a:rPr lang="fr-FR" sz="1600" dirty="0" smtClean="0"/>
              <a:t>connecter les identifiants aux systèmes d’informations</a:t>
            </a:r>
          </a:p>
          <a:p>
            <a:pPr marL="285750" indent="-285750">
              <a:buFontTx/>
              <a:buChar char="-"/>
            </a:pPr>
            <a:r>
              <a:rPr lang="fr-FR" sz="1600" dirty="0" smtClean="0"/>
              <a:t>recevoir des alertes et des mises à jour depuis les services d’identifiants</a:t>
            </a:r>
          </a:p>
          <a:p>
            <a:pPr marL="285750" indent="-285750">
              <a:buFontTx/>
              <a:buChar char="-"/>
            </a:pPr>
            <a:endParaRPr lang="fr-FR" sz="1600" dirty="0"/>
          </a:p>
          <a:p>
            <a:pPr marL="285750" indent="-285750">
              <a:buFontTx/>
              <a:buChar char="-"/>
            </a:pPr>
            <a:r>
              <a:rPr lang="fr-FR" sz="1600" b="1" dirty="0" smtClean="0">
                <a:solidFill>
                  <a:srgbClr val="2CACD7"/>
                </a:solidFill>
              </a:rPr>
              <a:t>le plus important : engager les chercheurs à se créer des identifiants, et à les utiliser</a:t>
            </a:r>
            <a:endParaRPr lang="fr-FR" sz="1600" b="1" dirty="0">
              <a:solidFill>
                <a:srgbClr val="2CACD7"/>
              </a:solidFill>
            </a:endParaRPr>
          </a:p>
        </p:txBody>
      </p:sp>
      <p:sp>
        <p:nvSpPr>
          <p:cNvPr id="4" name="Rectangle 3"/>
          <p:cNvSpPr/>
          <p:nvPr/>
        </p:nvSpPr>
        <p:spPr>
          <a:xfrm>
            <a:off x="6407376" y="5171799"/>
            <a:ext cx="1444626" cy="215444"/>
          </a:xfrm>
          <a:prstGeom prst="rect">
            <a:avLst/>
          </a:prstGeom>
        </p:spPr>
        <p:txBody>
          <a:bodyPr wrap="none">
            <a:spAutoFit/>
          </a:bodyPr>
          <a:lstStyle/>
          <a:p>
            <a:r>
              <a:rPr lang="fr-FR" sz="800" dirty="0" smtClean="0"/>
              <a:t>d’après </a:t>
            </a:r>
            <a:r>
              <a:rPr lang="fr-FR" sz="800" dirty="0">
                <a:hlinkClick r:id="rId3"/>
              </a:rPr>
              <a:t>L. L. </a:t>
            </a:r>
            <a:r>
              <a:rPr lang="fr-FR" sz="800" dirty="0" err="1">
                <a:hlinkClick r:id="rId3"/>
              </a:rPr>
              <a:t>Haak</a:t>
            </a:r>
            <a:r>
              <a:rPr lang="fr-FR" sz="800" dirty="0">
                <a:hlinkClick r:id="rId3"/>
              </a:rPr>
              <a:t>, </a:t>
            </a:r>
            <a:r>
              <a:rPr lang="fr-FR" sz="800" dirty="0" smtClean="0">
                <a:hlinkClick r:id="rId3"/>
              </a:rPr>
              <a:t>ORCID</a:t>
            </a:r>
            <a:endParaRPr lang="fr-FR" dirty="0"/>
          </a:p>
        </p:txBody>
      </p:sp>
    </p:spTree>
    <p:extLst>
      <p:ext uri="{BB962C8B-B14F-4D97-AF65-F5344CB8AC3E}">
        <p14:creationId xmlns:p14="http://schemas.microsoft.com/office/powerpoint/2010/main" val="5230904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Une convergence nécessaire</a:t>
            </a:r>
            <a:endParaRPr lang="fr-FR" dirty="0"/>
          </a:p>
          <a:p>
            <a:endParaRPr lang="fr-FR" dirty="0"/>
          </a:p>
        </p:txBody>
      </p:sp>
      <p:sp>
        <p:nvSpPr>
          <p:cNvPr id="4" name="Titre 3"/>
          <p:cNvSpPr>
            <a:spLocks noGrp="1"/>
          </p:cNvSpPr>
          <p:nvPr>
            <p:ph type="title"/>
          </p:nvPr>
        </p:nvSpPr>
        <p:spPr/>
        <p:txBody>
          <a:bodyPr/>
          <a:lstStyle/>
          <a:p>
            <a:r>
              <a:rPr lang="fr-FR" dirty="0"/>
              <a:t>Augmenter sa visibilité</a:t>
            </a:r>
          </a:p>
        </p:txBody>
      </p:sp>
      <p:sp>
        <p:nvSpPr>
          <p:cNvPr id="3" name="Rectangle 2"/>
          <p:cNvSpPr/>
          <p:nvPr/>
        </p:nvSpPr>
        <p:spPr>
          <a:xfrm>
            <a:off x="2199927" y="1827210"/>
            <a:ext cx="6410673" cy="4478149"/>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sz="1500" b="1" i="1" dirty="0" smtClean="0"/>
              <a:t>Améliorer l’infrastructure de données qui soutient la gestion de l’information scientifique</a:t>
            </a:r>
          </a:p>
          <a:p>
            <a:endParaRPr lang="fr-FR" sz="1500" dirty="0" smtClean="0"/>
          </a:p>
          <a:p>
            <a:pPr marL="285750" indent="-285750">
              <a:buFontTx/>
              <a:buChar char="-"/>
            </a:pPr>
            <a:r>
              <a:rPr lang="fr-FR" sz="1500" b="1" dirty="0" smtClean="0"/>
              <a:t>Le système  de recherche anglais doit tirer pleinement avantage d’ORCID comme système préféré d’identifiants uniques. Les ORCID ID devraient être obligatoires pour tous les chercheurs dans le prochain REF. </a:t>
            </a:r>
            <a:r>
              <a:rPr lang="fr-FR" sz="1500" dirty="0" smtClean="0"/>
              <a:t>Les bailleurs de fonds et les institutions de l’ESR devraient utiliser ORCID pour les demandes de bourses,  les systèmes de gestion et de rapport, et les bénéfices d’ORCID devraient être mieux communiqués aux chercheurs.</a:t>
            </a:r>
          </a:p>
          <a:p>
            <a:pPr marL="285750" indent="-285750">
              <a:buFontTx/>
              <a:buChar char="-"/>
            </a:pPr>
            <a:r>
              <a:rPr lang="fr-FR" sz="1500" b="1" dirty="0" smtClean="0"/>
              <a:t>Les éditeurs devraient rendre obligatoires les ORCID ID, les ISNI et les références des bailleurs de fonds lors de la soumission des articles, et conserver ces métadonnées tout le long de la publication. </a:t>
            </a:r>
            <a:r>
              <a:rPr lang="fr-FR" sz="1500" dirty="0" smtClean="0"/>
              <a:t>Cela facilitera l’échange d’information sur les activités de recherche et aidera à fournir des données et des métriques au prix d’une charge minimale pour les chercheurs et les administrateurs.</a:t>
            </a:r>
            <a:endParaRPr lang="fr-FR" sz="1500" dirty="0"/>
          </a:p>
        </p:txBody>
      </p:sp>
      <p:pic>
        <p:nvPicPr>
          <p:cNvPr id="8" name="Imag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7566" y="1885948"/>
            <a:ext cx="1523652" cy="2148187"/>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1601174" y="4034135"/>
            <a:ext cx="681093" cy="215444"/>
          </a:xfrm>
          <a:prstGeom prst="rect">
            <a:avLst/>
          </a:prstGeom>
        </p:spPr>
        <p:txBody>
          <a:bodyPr wrap="square">
            <a:spAutoFit/>
          </a:bodyPr>
          <a:lstStyle/>
          <a:p>
            <a:r>
              <a:rPr lang="en-US" sz="800" dirty="0" smtClean="0">
                <a:hlinkClick r:id="rId4"/>
              </a:rPr>
              <a:t>source</a:t>
            </a:r>
            <a:endParaRPr lang="fr-FR" sz="800" dirty="0"/>
          </a:p>
        </p:txBody>
      </p:sp>
    </p:spTree>
    <p:extLst>
      <p:ext uri="{BB962C8B-B14F-4D97-AF65-F5344CB8AC3E}">
        <p14:creationId xmlns:p14="http://schemas.microsoft.com/office/powerpoint/2010/main" val="36133071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Faciliter le suivi de la recherche</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9326" y="1800971"/>
            <a:ext cx="7356062" cy="4251488"/>
          </a:xfrm>
          <a:prstGeom prst="rect">
            <a:avLst/>
          </a:prstGeom>
        </p:spPr>
      </p:pic>
      <p:sp>
        <p:nvSpPr>
          <p:cNvPr id="5" name="Rectangle 4"/>
          <p:cNvSpPr/>
          <p:nvPr/>
        </p:nvSpPr>
        <p:spPr>
          <a:xfrm>
            <a:off x="7599911" y="6012753"/>
            <a:ext cx="666318" cy="215444"/>
          </a:xfrm>
          <a:prstGeom prst="rect">
            <a:avLst/>
          </a:prstGeom>
        </p:spPr>
        <p:txBody>
          <a:bodyPr wrap="square">
            <a:spAutoFit/>
          </a:bodyPr>
          <a:lstStyle/>
          <a:p>
            <a:r>
              <a:rPr lang="fr-FR" sz="800" dirty="0" smtClean="0">
                <a:hlinkClick r:id="rId4"/>
              </a:rPr>
              <a:t>J. Brown</a:t>
            </a:r>
            <a:endParaRPr lang="fr-FR" sz="800" dirty="0"/>
          </a:p>
        </p:txBody>
      </p:sp>
      <p:sp>
        <p:nvSpPr>
          <p:cNvPr id="9" name="Espace réservé du contenu 1"/>
          <p:cNvSpPr>
            <a:spLocks noGrp="1"/>
          </p:cNvSpPr>
          <p:nvPr>
            <p:ph idx="1"/>
          </p:nvPr>
        </p:nvSpPr>
        <p:spPr>
          <a:xfrm>
            <a:off x="475432" y="1118258"/>
            <a:ext cx="8193133" cy="5135893"/>
          </a:xfrm>
        </p:spPr>
        <p:txBody>
          <a:bodyPr/>
          <a:lstStyle/>
          <a:p>
            <a:r>
              <a:rPr lang="fr-FR" dirty="0" smtClean="0"/>
              <a:t>Exemple d’ORCID</a:t>
            </a:r>
            <a:endParaRPr lang="fr-FR" dirty="0"/>
          </a:p>
        </p:txBody>
      </p:sp>
      <p:sp>
        <p:nvSpPr>
          <p:cNvPr id="10" name="ZoneTexte 9"/>
          <p:cNvSpPr txBox="1"/>
          <p:nvPr/>
        </p:nvSpPr>
        <p:spPr>
          <a:xfrm>
            <a:off x="390932" y="2110559"/>
            <a:ext cx="856788" cy="261610"/>
          </a:xfrm>
          <a:prstGeom prst="rect">
            <a:avLst/>
          </a:prstGeom>
          <a:solidFill>
            <a:srgbClr val="2CACD7"/>
          </a:solidFill>
        </p:spPr>
        <p:txBody>
          <a:bodyPr wrap="square" rtlCol="0">
            <a:spAutoFit/>
          </a:bodyPr>
          <a:lstStyle/>
          <a:p>
            <a:pPr algn="ctr"/>
            <a:r>
              <a:rPr lang="fr-FR" sz="1100" dirty="0" smtClean="0">
                <a:solidFill>
                  <a:schemeClr val="bg1"/>
                </a:solidFill>
              </a:rPr>
              <a:t>éditeurs</a:t>
            </a:r>
            <a:endParaRPr lang="fr-FR" sz="1100" dirty="0">
              <a:solidFill>
                <a:schemeClr val="bg1"/>
              </a:solidFill>
            </a:endParaRPr>
          </a:p>
        </p:txBody>
      </p:sp>
      <p:sp>
        <p:nvSpPr>
          <p:cNvPr id="11" name="ZoneTexte 10"/>
          <p:cNvSpPr txBox="1"/>
          <p:nvPr/>
        </p:nvSpPr>
        <p:spPr>
          <a:xfrm>
            <a:off x="7599911" y="1889866"/>
            <a:ext cx="1151189" cy="261610"/>
          </a:xfrm>
          <a:prstGeom prst="rect">
            <a:avLst/>
          </a:prstGeom>
          <a:solidFill>
            <a:srgbClr val="2CACD7"/>
          </a:solidFill>
        </p:spPr>
        <p:txBody>
          <a:bodyPr wrap="square" rtlCol="0">
            <a:spAutoFit/>
          </a:bodyPr>
          <a:lstStyle/>
          <a:p>
            <a:pPr algn="ctr"/>
            <a:r>
              <a:rPr lang="fr-FR" sz="1100" dirty="0" smtClean="0">
                <a:solidFill>
                  <a:schemeClr val="bg1"/>
                </a:solidFill>
              </a:rPr>
              <a:t>institutions</a:t>
            </a:r>
            <a:endParaRPr lang="fr-FR" sz="1100" dirty="0">
              <a:solidFill>
                <a:schemeClr val="bg1"/>
              </a:solidFill>
            </a:endParaRPr>
          </a:p>
        </p:txBody>
      </p:sp>
      <p:sp>
        <p:nvSpPr>
          <p:cNvPr id="13" name="ZoneTexte 12"/>
          <p:cNvSpPr txBox="1"/>
          <p:nvPr/>
        </p:nvSpPr>
        <p:spPr>
          <a:xfrm>
            <a:off x="7773070" y="4642736"/>
            <a:ext cx="1156822" cy="430887"/>
          </a:xfrm>
          <a:prstGeom prst="rect">
            <a:avLst/>
          </a:prstGeom>
          <a:solidFill>
            <a:srgbClr val="2CACD7"/>
          </a:solidFill>
        </p:spPr>
        <p:txBody>
          <a:bodyPr wrap="square" rtlCol="0">
            <a:spAutoFit/>
          </a:bodyPr>
          <a:lstStyle/>
          <a:p>
            <a:pPr algn="ctr"/>
            <a:r>
              <a:rPr lang="fr-FR" sz="1100" dirty="0" smtClean="0">
                <a:solidFill>
                  <a:schemeClr val="bg1"/>
                </a:solidFill>
              </a:rPr>
              <a:t>bailleurs </a:t>
            </a:r>
            <a:br>
              <a:rPr lang="fr-FR" sz="1100" dirty="0" smtClean="0">
                <a:solidFill>
                  <a:schemeClr val="bg1"/>
                </a:solidFill>
              </a:rPr>
            </a:br>
            <a:r>
              <a:rPr lang="fr-FR" sz="1100" dirty="0" smtClean="0">
                <a:solidFill>
                  <a:schemeClr val="bg1"/>
                </a:solidFill>
              </a:rPr>
              <a:t>de fonds</a:t>
            </a:r>
            <a:endParaRPr lang="fr-FR" sz="1100" dirty="0">
              <a:solidFill>
                <a:schemeClr val="bg1"/>
              </a:solidFill>
            </a:endParaRPr>
          </a:p>
        </p:txBody>
      </p:sp>
      <p:sp>
        <p:nvSpPr>
          <p:cNvPr id="15" name="ZoneTexte 14"/>
          <p:cNvSpPr txBox="1"/>
          <p:nvPr/>
        </p:nvSpPr>
        <p:spPr>
          <a:xfrm>
            <a:off x="7693672" y="3334274"/>
            <a:ext cx="1236219" cy="261610"/>
          </a:xfrm>
          <a:prstGeom prst="rect">
            <a:avLst/>
          </a:prstGeom>
          <a:solidFill>
            <a:srgbClr val="2CACD7"/>
          </a:solidFill>
        </p:spPr>
        <p:txBody>
          <a:bodyPr wrap="square" rtlCol="0">
            <a:spAutoFit/>
          </a:bodyPr>
          <a:lstStyle/>
          <a:p>
            <a:pPr algn="ctr"/>
            <a:r>
              <a:rPr lang="fr-FR" sz="1100" dirty="0" smtClean="0">
                <a:solidFill>
                  <a:schemeClr val="bg1"/>
                </a:solidFill>
              </a:rPr>
              <a:t>institutions</a:t>
            </a:r>
            <a:endParaRPr lang="fr-FR" sz="1100" dirty="0">
              <a:solidFill>
                <a:schemeClr val="bg1"/>
              </a:solidFill>
            </a:endParaRPr>
          </a:p>
        </p:txBody>
      </p:sp>
    </p:spTree>
    <p:extLst>
      <p:ext uri="{BB962C8B-B14F-4D97-AF65-F5344CB8AC3E}">
        <p14:creationId xmlns:p14="http://schemas.microsoft.com/office/powerpoint/2010/main" val="34232415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a:t>Faciliter le suivi de la </a:t>
            </a:r>
            <a:r>
              <a:rPr lang="fr-FR" dirty="0" smtClean="0"/>
              <a:t>recherche : </a:t>
            </a:r>
            <a:r>
              <a:rPr lang="fr-FR" sz="1800" dirty="0" smtClean="0"/>
              <a:t>exemples d’implémentation</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850" y="1151671"/>
            <a:ext cx="3830638" cy="5461122"/>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628650" y="6566356"/>
            <a:ext cx="561372" cy="215444"/>
          </a:xfrm>
          <a:prstGeom prst="rect">
            <a:avLst/>
          </a:prstGeom>
        </p:spPr>
        <p:txBody>
          <a:bodyPr wrap="none">
            <a:spAutoFit/>
          </a:bodyPr>
          <a:lstStyle/>
          <a:p>
            <a:r>
              <a:rPr lang="en-US" sz="800" dirty="0" smtClean="0">
                <a:solidFill>
                  <a:srgbClr val="FF0000"/>
                </a:solidFill>
                <a:hlinkClick r:id="rId4"/>
              </a:rPr>
              <a:t>source</a:t>
            </a:r>
            <a:endParaRPr lang="fr-FR" sz="800" dirty="0">
              <a:solidFill>
                <a:srgbClr val="FF0000"/>
              </a:solidFill>
            </a:endParaRPr>
          </a:p>
        </p:txBody>
      </p:sp>
      <p:sp>
        <p:nvSpPr>
          <p:cNvPr id="3" name="Rectangle 2"/>
          <p:cNvSpPr/>
          <p:nvPr/>
        </p:nvSpPr>
        <p:spPr>
          <a:xfrm>
            <a:off x="4143375" y="2424470"/>
            <a:ext cx="4572000" cy="3046988"/>
          </a:xfrm>
          <a:prstGeom prst="rect">
            <a:avLst/>
          </a:prstGeom>
          <a:solidFill>
            <a:schemeClr val="bg1"/>
          </a:solidFill>
          <a:effectLst>
            <a:outerShdw blurRad="292100" dist="139700" dir="2700000" algn="ctr" rotWithShape="0">
              <a:srgbClr val="000000">
                <a:alpha val="65000"/>
              </a:srgbClr>
            </a:outerShdw>
          </a:effectLst>
        </p:spPr>
        <p:txBody>
          <a:bodyPr>
            <a:spAutoFit/>
          </a:bodyPr>
          <a:lstStyle/>
          <a:p>
            <a:r>
              <a:rPr lang="fr-FR" sz="1600" dirty="0" smtClean="0"/>
              <a:t>Les six facteurs de succès de l’implémentation d’ORCID </a:t>
            </a:r>
          </a:p>
          <a:p>
            <a:pPr marL="266700" indent="-266700"/>
            <a:r>
              <a:rPr lang="fr-FR" sz="1600" dirty="0" smtClean="0"/>
              <a:t>- un engagement précoce avec toutes les parties prenantes </a:t>
            </a:r>
          </a:p>
          <a:p>
            <a:pPr marL="266700" indent="-266700"/>
            <a:r>
              <a:rPr lang="fr-FR" sz="1600" dirty="0" smtClean="0"/>
              <a:t>- la prise en compte de la culture de l’institution</a:t>
            </a:r>
          </a:p>
          <a:p>
            <a:pPr marL="266700" indent="-266700"/>
            <a:r>
              <a:rPr lang="fr-FR" sz="1600" dirty="0" smtClean="0"/>
              <a:t>- une coopération de tous les services centraux</a:t>
            </a:r>
          </a:p>
          <a:p>
            <a:pPr marL="266700" indent="-266700"/>
            <a:r>
              <a:rPr lang="fr-FR" sz="1600" dirty="0" smtClean="0"/>
              <a:t>- une implication du personnel académique</a:t>
            </a:r>
          </a:p>
          <a:p>
            <a:pPr marL="266700" indent="-266700"/>
            <a:r>
              <a:rPr lang="fr-FR" sz="1600" dirty="0" smtClean="0"/>
              <a:t>- le soutien des chercheurs seniors</a:t>
            </a:r>
          </a:p>
          <a:p>
            <a:pPr marL="266700" indent="-266700"/>
            <a:r>
              <a:rPr lang="fr-FR" sz="1600" dirty="0" smtClean="0"/>
              <a:t>- une communication claire et ciblée</a:t>
            </a:r>
            <a:endParaRPr lang="fr-FR" sz="1600" dirty="0"/>
          </a:p>
        </p:txBody>
      </p:sp>
      <p:sp>
        <p:nvSpPr>
          <p:cNvPr id="5" name="Rectangle 4"/>
          <p:cNvSpPr/>
          <p:nvPr/>
        </p:nvSpPr>
        <p:spPr>
          <a:xfrm>
            <a:off x="8099884" y="5468541"/>
            <a:ext cx="713657" cy="215444"/>
          </a:xfrm>
          <a:prstGeom prst="rect">
            <a:avLst/>
          </a:prstGeom>
        </p:spPr>
        <p:txBody>
          <a:bodyPr wrap="none">
            <a:spAutoFit/>
          </a:bodyPr>
          <a:lstStyle/>
          <a:p>
            <a:r>
              <a:rPr lang="fr-FR" sz="800" dirty="0" smtClean="0">
                <a:solidFill>
                  <a:srgbClr val="FF0000"/>
                </a:solidFill>
                <a:hlinkClick r:id="rId5"/>
              </a:rPr>
              <a:t>T. Reimer</a:t>
            </a:r>
            <a:endParaRPr lang="fr-FR" sz="800" dirty="0">
              <a:solidFill>
                <a:srgbClr val="FF0000"/>
              </a:solidFill>
            </a:endParaRPr>
          </a:p>
        </p:txBody>
      </p:sp>
    </p:spTree>
    <p:extLst>
      <p:ext uri="{BB962C8B-B14F-4D97-AF65-F5344CB8AC3E}">
        <p14:creationId xmlns:p14="http://schemas.microsoft.com/office/powerpoint/2010/main" val="1718011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identifiants pérennes auteur</a:t>
            </a: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7287" y="1122848"/>
            <a:ext cx="7279742" cy="5423095"/>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7621281" y="6545943"/>
            <a:ext cx="736225" cy="215444"/>
          </a:xfrm>
          <a:prstGeom prst="rect">
            <a:avLst/>
          </a:prstGeom>
        </p:spPr>
        <p:txBody>
          <a:bodyPr wrap="square">
            <a:spAutoFit/>
          </a:bodyPr>
          <a:lstStyle/>
          <a:p>
            <a:r>
              <a:rPr lang="fr-FR" sz="800" dirty="0" smtClean="0">
                <a:hlinkClick r:id="rId4"/>
              </a:rPr>
              <a:t>J. Brown</a:t>
            </a:r>
            <a:endParaRPr lang="fr-FR" sz="800" dirty="0"/>
          </a:p>
        </p:txBody>
      </p:sp>
    </p:spTree>
    <p:extLst>
      <p:ext uri="{BB962C8B-B14F-4D97-AF65-F5344CB8AC3E}">
        <p14:creationId xmlns:p14="http://schemas.microsoft.com/office/powerpoint/2010/main" val="21934998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Faciliter le suivi de la </a:t>
            </a:r>
            <a:r>
              <a:rPr lang="fr-FR" dirty="0" smtClean="0"/>
              <a:t>recherche : </a:t>
            </a:r>
            <a:r>
              <a:rPr lang="fr-FR" sz="1800" dirty="0"/>
              <a:t>exemples d’implémentation</a:t>
            </a:r>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86" y="1334949"/>
            <a:ext cx="8057804" cy="5042368"/>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7371988" y="6377317"/>
            <a:ext cx="1301959" cy="215444"/>
          </a:xfrm>
          <a:prstGeom prst="rect">
            <a:avLst/>
          </a:prstGeom>
        </p:spPr>
        <p:txBody>
          <a:bodyPr wrap="none">
            <a:spAutoFit/>
          </a:bodyPr>
          <a:lstStyle/>
          <a:p>
            <a:r>
              <a:rPr lang="en-US" sz="800" dirty="0" smtClean="0">
                <a:solidFill>
                  <a:srgbClr val="FF0000"/>
                </a:solidFill>
                <a:hlinkClick r:id="rId4"/>
              </a:rPr>
              <a:t>rapport JISC / ARMA</a:t>
            </a:r>
            <a:endParaRPr lang="fr-FR" sz="800" dirty="0">
              <a:solidFill>
                <a:srgbClr val="FF0000"/>
              </a:solidFill>
            </a:endParaRPr>
          </a:p>
        </p:txBody>
      </p:sp>
    </p:spTree>
    <p:extLst>
      <p:ext uri="{BB962C8B-B14F-4D97-AF65-F5344CB8AC3E}">
        <p14:creationId xmlns:p14="http://schemas.microsoft.com/office/powerpoint/2010/main" val="27333825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Faciliter le suivi de la recherche : </a:t>
            </a:r>
            <a:r>
              <a:rPr lang="fr-FR" sz="1800" dirty="0"/>
              <a:t>exemples d’implémentation</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4400" y="1104611"/>
            <a:ext cx="7315199" cy="5442937"/>
          </a:xfrm>
          <a:prstGeom prst="rect">
            <a:avLst/>
          </a:prstGeom>
        </p:spPr>
      </p:pic>
      <p:sp>
        <p:nvSpPr>
          <p:cNvPr id="5" name="Rectangle 4"/>
          <p:cNvSpPr/>
          <p:nvPr/>
        </p:nvSpPr>
        <p:spPr>
          <a:xfrm>
            <a:off x="7761515" y="6506957"/>
            <a:ext cx="762000" cy="215444"/>
          </a:xfrm>
          <a:prstGeom prst="rect">
            <a:avLst/>
          </a:prstGeom>
        </p:spPr>
        <p:txBody>
          <a:bodyPr wrap="square">
            <a:spAutoFit/>
          </a:bodyPr>
          <a:lstStyle/>
          <a:p>
            <a:r>
              <a:rPr lang="fr-FR" sz="800" dirty="0" smtClean="0">
                <a:hlinkClick r:id="rId4"/>
              </a:rPr>
              <a:t>source</a:t>
            </a:r>
            <a:endParaRPr lang="fr-FR" sz="800" dirty="0"/>
          </a:p>
        </p:txBody>
      </p:sp>
    </p:spTree>
    <p:extLst>
      <p:ext uri="{BB962C8B-B14F-4D97-AF65-F5344CB8AC3E}">
        <p14:creationId xmlns:p14="http://schemas.microsoft.com/office/powerpoint/2010/main" val="3488039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Faciliter le suivi de la </a:t>
            </a:r>
            <a:r>
              <a:rPr lang="fr-FR" dirty="0" smtClean="0"/>
              <a:t>recherche : </a:t>
            </a:r>
            <a:r>
              <a:rPr lang="fr-FR" sz="1800" dirty="0" smtClean="0"/>
              <a:t>CRIS et entrepôts institutionnels</a:t>
            </a:r>
            <a:endParaRPr lang="fr-FR" dirty="0"/>
          </a:p>
        </p:txBody>
      </p:sp>
      <p:sp>
        <p:nvSpPr>
          <p:cNvPr id="8" name="Rectangle 7"/>
          <p:cNvSpPr/>
          <p:nvPr/>
        </p:nvSpPr>
        <p:spPr>
          <a:xfrm>
            <a:off x="7924800" y="5743624"/>
            <a:ext cx="862879" cy="215444"/>
          </a:xfrm>
          <a:prstGeom prst="rect">
            <a:avLst/>
          </a:prstGeom>
        </p:spPr>
        <p:txBody>
          <a:bodyPr wrap="square">
            <a:spAutoFit/>
          </a:bodyPr>
          <a:lstStyle/>
          <a:p>
            <a:pPr marL="182563" indent="-96838">
              <a:lnSpc>
                <a:spcPct val="100000"/>
              </a:lnSpc>
              <a:spcBef>
                <a:spcPts val="300"/>
              </a:spcBef>
            </a:pPr>
            <a:r>
              <a:rPr lang="fr-FR" sz="800" dirty="0" err="1" smtClean="0">
                <a:hlinkClick r:id="rId3"/>
              </a:rPr>
              <a:t>euroCRIS</a:t>
            </a:r>
            <a:endParaRPr lang="fr-FR" sz="800" dirty="0" smtClean="0">
              <a:solidFill>
                <a:srgbClr val="FF0000"/>
              </a:solidFill>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00" y="1346199"/>
            <a:ext cx="8186999" cy="4435525"/>
          </a:xfrm>
          <a:prstGeom prst="rect">
            <a:avLst/>
          </a:prstGeom>
        </p:spPr>
      </p:pic>
      <p:sp>
        <p:nvSpPr>
          <p:cNvPr id="7" name="Rectangle 6"/>
          <p:cNvSpPr/>
          <p:nvPr/>
        </p:nvSpPr>
        <p:spPr>
          <a:xfrm>
            <a:off x="6908800" y="4792582"/>
            <a:ext cx="1447439" cy="820818"/>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25638685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Exemple de SAMPRA</a:t>
            </a:r>
          </a:p>
          <a:p>
            <a:endParaRPr lang="fr-FR" dirty="0"/>
          </a:p>
          <a:p>
            <a:endParaRPr lang="fr-FR" dirty="0" smtClean="0"/>
          </a:p>
          <a:p>
            <a:endParaRPr lang="fr-FR" b="1" dirty="0">
              <a:solidFill>
                <a:srgbClr val="FF0000"/>
              </a:solidFill>
            </a:endParaRPr>
          </a:p>
        </p:txBody>
      </p:sp>
      <p:sp>
        <p:nvSpPr>
          <p:cNvPr id="3" name="Titre 2"/>
          <p:cNvSpPr>
            <a:spLocks noGrp="1"/>
          </p:cNvSpPr>
          <p:nvPr>
            <p:ph type="title"/>
          </p:nvPr>
        </p:nvSpPr>
        <p:spPr/>
        <p:txBody>
          <a:bodyPr/>
          <a:lstStyle/>
          <a:p>
            <a:r>
              <a:rPr lang="fr-FR" dirty="0"/>
              <a:t>Faciliter le suivi de la </a:t>
            </a:r>
            <a:r>
              <a:rPr lang="fr-FR" dirty="0" smtClean="0"/>
              <a:t>recherche : </a:t>
            </a:r>
            <a:r>
              <a:rPr lang="fr-FR" sz="1800" dirty="0" smtClean="0"/>
              <a:t>CRIS et entrepôts institutionnels</a:t>
            </a:r>
            <a:endParaRPr lang="fr-FR" dirty="0"/>
          </a:p>
        </p:txBody>
      </p:sp>
      <p:sp>
        <p:nvSpPr>
          <p:cNvPr id="4" name="Rectangle 3"/>
          <p:cNvSpPr/>
          <p:nvPr/>
        </p:nvSpPr>
        <p:spPr>
          <a:xfrm>
            <a:off x="6972857" y="6462628"/>
            <a:ext cx="689675" cy="215444"/>
          </a:xfrm>
          <a:prstGeom prst="rect">
            <a:avLst/>
          </a:prstGeom>
        </p:spPr>
        <p:txBody>
          <a:bodyPr wrap="square">
            <a:spAutoFit/>
          </a:bodyPr>
          <a:lstStyle/>
          <a:p>
            <a:pPr algn="r"/>
            <a:r>
              <a:rPr lang="fr-FR" sz="800" dirty="0" smtClean="0">
                <a:hlinkClick r:id="rId3"/>
              </a:rPr>
              <a:t>source</a:t>
            </a:r>
            <a:endParaRPr lang="fr-FR" sz="800" dirty="0"/>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82479" y="1639706"/>
            <a:ext cx="5680493" cy="4815853"/>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5442857" y="5476459"/>
            <a:ext cx="1900979" cy="97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222500" y="5476459"/>
            <a:ext cx="3182938" cy="986169"/>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278783838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0">
              <a:srgbClr val="ECECEC"/>
            </a:gs>
            <a:gs pos="100000">
              <a:srgbClr val="ECECEC"/>
            </a:gs>
          </a:gsLst>
          <a:lin ang="2700000" scaled="1"/>
        </a:grad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p:txBody>
          <a:bodyPr>
            <a:normAutofit fontScale="90000"/>
          </a:bodyPr>
          <a:lstStyle/>
          <a:p>
            <a:r>
              <a:rPr lang="fr-FR" sz="2200" dirty="0"/>
              <a:t>Faciliter le suivi de la recherche : </a:t>
            </a:r>
            <a:r>
              <a:rPr lang="fr-FR" dirty="0" smtClean="0"/>
              <a:t>l’</a:t>
            </a:r>
            <a:r>
              <a:rPr lang="fr-FR" i="1" dirty="0" smtClean="0"/>
              <a:t>open access</a:t>
            </a:r>
            <a:r>
              <a:rPr lang="fr-FR" dirty="0"/>
              <a:t/>
            </a:r>
            <a:br>
              <a:rPr lang="fr-FR" dirty="0"/>
            </a:br>
            <a:r>
              <a:rPr lang="fr-FR" dirty="0" smtClean="0"/>
              <a:t> </a:t>
            </a:r>
            <a:endParaRPr lang="fr-FR" dirty="0"/>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033" r="1476" b="404"/>
          <a:stretch/>
        </p:blipFill>
        <p:spPr>
          <a:xfrm>
            <a:off x="4912970" y="1134360"/>
            <a:ext cx="3756593" cy="534264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273935" y="6480360"/>
            <a:ext cx="631939" cy="215444"/>
          </a:xfrm>
          <a:prstGeom prst="rect">
            <a:avLst/>
          </a:prstGeom>
        </p:spPr>
        <p:txBody>
          <a:bodyPr wrap="square">
            <a:spAutoFit/>
          </a:bodyPr>
          <a:lstStyle/>
          <a:p>
            <a:r>
              <a:rPr lang="fr-FR" sz="800" dirty="0" smtClean="0">
                <a:hlinkClick r:id="rId4"/>
              </a:rPr>
              <a:t>source</a:t>
            </a:r>
            <a:endParaRPr lang="fr-FR" sz="800" dirty="0"/>
          </a:p>
        </p:txBody>
      </p:sp>
      <p:sp>
        <p:nvSpPr>
          <p:cNvPr id="3" name="Rectangle 2"/>
          <p:cNvSpPr/>
          <p:nvPr/>
        </p:nvSpPr>
        <p:spPr>
          <a:xfrm>
            <a:off x="388348" y="6480360"/>
            <a:ext cx="587829" cy="215444"/>
          </a:xfrm>
          <a:prstGeom prst="rect">
            <a:avLst/>
          </a:prstGeom>
        </p:spPr>
        <p:txBody>
          <a:bodyPr wrap="square">
            <a:spAutoFit/>
          </a:bodyPr>
          <a:lstStyle/>
          <a:p>
            <a:r>
              <a:rPr lang="fr-FR" sz="800" dirty="0" smtClean="0">
                <a:hlinkClick r:id="rId5"/>
              </a:rPr>
              <a:t>source</a:t>
            </a:r>
            <a:endParaRPr lang="fr-FR" sz="800" dirty="0"/>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02920" y="1134674"/>
            <a:ext cx="3827149" cy="5364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6654598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a:bodyPr>
          <a:lstStyle/>
          <a:p>
            <a:r>
              <a:rPr lang="fr-FR" dirty="0"/>
              <a:t>Faciliter le suivi de la recherche : </a:t>
            </a:r>
            <a:r>
              <a:rPr lang="fr-FR" sz="1800" dirty="0" smtClean="0"/>
              <a:t>le </a:t>
            </a:r>
            <a:r>
              <a:rPr lang="fr-FR" sz="1800" i="1" dirty="0" smtClean="0"/>
              <a:t>gold open </a:t>
            </a:r>
            <a:r>
              <a:rPr lang="fr-FR" sz="1800" i="1" dirty="0"/>
              <a:t>access</a:t>
            </a:r>
            <a:endParaRPr lang="fr-FR" sz="1800"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8760" y="1483712"/>
            <a:ext cx="8137412" cy="4655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266562" y="6146429"/>
            <a:ext cx="1458675" cy="215444"/>
          </a:xfrm>
          <a:prstGeom prst="rect">
            <a:avLst/>
          </a:prstGeom>
        </p:spPr>
        <p:txBody>
          <a:bodyPr wrap="square">
            <a:spAutoFit/>
          </a:bodyPr>
          <a:lstStyle/>
          <a:p>
            <a:r>
              <a:rPr lang="fr-FR" sz="800" dirty="0" smtClean="0">
                <a:hlinkClick r:id="rId4"/>
              </a:rPr>
              <a:t>R. Johnson et M. </a:t>
            </a:r>
            <a:r>
              <a:rPr lang="fr-FR" sz="800" dirty="0" err="1" smtClean="0">
                <a:hlinkClick r:id="rId4"/>
              </a:rPr>
              <a:t>Fosci</a:t>
            </a:r>
            <a:endParaRPr lang="fr-FR" sz="800" dirty="0"/>
          </a:p>
        </p:txBody>
      </p:sp>
      <p:sp>
        <p:nvSpPr>
          <p:cNvPr id="6" name="Rectangle 5"/>
          <p:cNvSpPr/>
          <p:nvPr/>
        </p:nvSpPr>
        <p:spPr>
          <a:xfrm>
            <a:off x="5857876" y="2049219"/>
            <a:ext cx="1238250" cy="1460743"/>
          </a:xfrm>
          <a:prstGeom prst="rect">
            <a:avLst/>
          </a:prstGeom>
          <a:noFill/>
          <a:ln w="44450">
            <a:solidFill>
              <a:srgbClr val="2C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D21D59"/>
              </a:solidFill>
            </a:endParaRPr>
          </a:p>
        </p:txBody>
      </p:sp>
    </p:spTree>
    <p:extLst>
      <p:ext uri="{BB962C8B-B14F-4D97-AF65-F5344CB8AC3E}">
        <p14:creationId xmlns:p14="http://schemas.microsoft.com/office/powerpoint/2010/main" val="25216382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pPr>
              <a:lnSpc>
                <a:spcPct val="80000"/>
              </a:lnSpc>
              <a:spcBef>
                <a:spcPts val="475"/>
              </a:spcBef>
              <a:buClr>
                <a:srgbClr val="3333CC"/>
              </a:buClr>
              <a:buSzPct val="50000"/>
            </a:pPr>
            <a:r>
              <a:rPr lang="en-GB" altLang="fr-FR" sz="1800" dirty="0" err="1" smtClean="0">
                <a:latin typeface="+mn-lt"/>
              </a:rPr>
              <a:t>Exemple</a:t>
            </a:r>
            <a:r>
              <a:rPr lang="en-GB" altLang="fr-FR" sz="1800" dirty="0" smtClean="0">
                <a:latin typeface="+mn-lt"/>
              </a:rPr>
              <a:t> de service : </a:t>
            </a:r>
            <a:r>
              <a:rPr lang="en-GB" altLang="fr-FR" sz="1800" dirty="0" err="1" smtClean="0">
                <a:latin typeface="+mn-lt"/>
              </a:rPr>
              <a:t>Dissemin</a:t>
            </a:r>
            <a:endParaRPr lang="en-GB" altLang="fr-FR" sz="2400" b="1" dirty="0">
              <a:solidFill>
                <a:srgbClr val="FF0000"/>
              </a:solidFill>
              <a:latin typeface="Tahoma" pitchFamily="34" charset="0"/>
            </a:endParaRPr>
          </a:p>
          <a:p>
            <a:endParaRPr lang="fr-FR" dirty="0"/>
          </a:p>
        </p:txBody>
      </p:sp>
      <p:sp>
        <p:nvSpPr>
          <p:cNvPr id="3" name="Titre 2"/>
          <p:cNvSpPr>
            <a:spLocks noGrp="1"/>
          </p:cNvSpPr>
          <p:nvPr>
            <p:ph type="title"/>
          </p:nvPr>
        </p:nvSpPr>
        <p:spPr/>
        <p:txBody>
          <a:bodyPr/>
          <a:lstStyle/>
          <a:p>
            <a:r>
              <a:rPr lang="fr-FR" dirty="0"/>
              <a:t>Faciliter le suivi de la recherche : </a:t>
            </a:r>
            <a:r>
              <a:rPr lang="fr-FR" sz="1800" dirty="0" smtClean="0"/>
              <a:t>le </a:t>
            </a:r>
            <a:r>
              <a:rPr lang="fr-FR" sz="1800" i="1" dirty="0" smtClean="0"/>
              <a:t>green open </a:t>
            </a:r>
            <a:r>
              <a:rPr lang="fr-FR" sz="1800" i="1" dirty="0"/>
              <a:t>access</a:t>
            </a:r>
            <a:endParaRPr lang="fr-FR" sz="1800" dirty="0"/>
          </a:p>
        </p:txBody>
      </p:sp>
      <p:sp>
        <p:nvSpPr>
          <p:cNvPr id="6" name="Rectangle 5"/>
          <p:cNvSpPr/>
          <p:nvPr/>
        </p:nvSpPr>
        <p:spPr>
          <a:xfrm>
            <a:off x="388348" y="5629671"/>
            <a:ext cx="1149674" cy="215444"/>
          </a:xfrm>
          <a:prstGeom prst="rect">
            <a:avLst/>
          </a:prstGeom>
        </p:spPr>
        <p:txBody>
          <a:bodyPr wrap="none">
            <a:spAutoFit/>
          </a:bodyPr>
          <a:lstStyle/>
          <a:p>
            <a:r>
              <a:rPr lang="fr-FR" sz="800" dirty="0">
                <a:hlinkClick r:id="rId3"/>
              </a:rPr>
              <a:t>http://dissem.in</a:t>
            </a:r>
            <a:r>
              <a:rPr lang="fr-FR" sz="800" dirty="0" smtClean="0">
                <a:hlinkClick r:id="rId3"/>
              </a:rPr>
              <a:t>/</a:t>
            </a:r>
            <a:endParaRPr lang="fr-FR" sz="800" dirty="0"/>
          </a:p>
        </p:txBody>
      </p:sp>
      <p:pic>
        <p:nvPicPr>
          <p:cNvPr id="7" name="Imag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5432" y="1579458"/>
            <a:ext cx="6634592" cy="4050213"/>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1952" y="3589500"/>
            <a:ext cx="3376613" cy="286606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239125" y="6416648"/>
            <a:ext cx="742950" cy="215444"/>
          </a:xfrm>
          <a:prstGeom prst="rect">
            <a:avLst/>
          </a:prstGeom>
        </p:spPr>
        <p:txBody>
          <a:bodyPr wrap="square">
            <a:spAutoFit/>
          </a:bodyPr>
          <a:lstStyle/>
          <a:p>
            <a:r>
              <a:rPr lang="fr-FR" sz="800" dirty="0" smtClean="0">
                <a:hlinkClick r:id="rId6"/>
              </a:rPr>
              <a:t>source</a:t>
            </a:r>
            <a:endParaRPr lang="fr-FR" sz="800" dirty="0"/>
          </a:p>
        </p:txBody>
      </p:sp>
    </p:spTree>
    <p:extLst>
      <p:ext uri="{BB962C8B-B14F-4D97-AF65-F5344CB8AC3E}">
        <p14:creationId xmlns:p14="http://schemas.microsoft.com/office/powerpoint/2010/main" val="39607956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Quel vocabulaire ?</a:t>
            </a:r>
            <a:endParaRPr lang="fr-FR" dirty="0"/>
          </a:p>
        </p:txBody>
      </p:sp>
      <p:sp>
        <p:nvSpPr>
          <p:cNvPr id="3" name="Titre 2"/>
          <p:cNvSpPr>
            <a:spLocks noGrp="1"/>
          </p:cNvSpPr>
          <p:nvPr>
            <p:ph type="title"/>
          </p:nvPr>
        </p:nvSpPr>
        <p:spPr/>
        <p:txBody>
          <a:bodyPr/>
          <a:lstStyle/>
          <a:p>
            <a:r>
              <a:rPr lang="fr-FR" dirty="0"/>
              <a:t>Faciliter le suivi de la </a:t>
            </a:r>
            <a:r>
              <a:rPr lang="fr-FR" dirty="0" smtClean="0"/>
              <a:t>recherche : </a:t>
            </a:r>
            <a:r>
              <a:rPr lang="fr-FR" sz="1800" dirty="0" smtClean="0"/>
              <a:t>points d’attention</a:t>
            </a:r>
            <a:endParaRPr lang="fr-FR" sz="18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48" y="3109692"/>
            <a:ext cx="7734300" cy="1228725"/>
          </a:xfrm>
          <a:prstGeom prst="rect">
            <a:avLst/>
          </a:prstGeom>
          <a:effectLst>
            <a:outerShdw blurRad="292100" dist="139700" dir="2700000" algn="ctr" rotWithShape="0">
              <a:srgbClr val="000000">
                <a:alpha val="65000"/>
              </a:srgbClr>
            </a:outerShdw>
          </a:effectLst>
        </p:spPr>
      </p:pic>
      <p:pic>
        <p:nvPicPr>
          <p:cNvPr id="8" name="Espace réservé du contenu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701" y="2732762"/>
            <a:ext cx="2400300" cy="276225"/>
          </a:xfrm>
          <a:prstGeom prst="rect">
            <a:avLst/>
          </a:prstGeom>
        </p:spPr>
      </p:pic>
      <p:pic>
        <p:nvPicPr>
          <p:cNvPr id="9" name="Imag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714873" y="2717561"/>
            <a:ext cx="899613" cy="306686"/>
          </a:xfrm>
          <a:prstGeom prst="rect">
            <a:avLst/>
          </a:prstGeom>
          <a:effectLst/>
        </p:spPr>
      </p:pic>
      <p:sp>
        <p:nvSpPr>
          <p:cNvPr id="10" name="Rectangle 9"/>
          <p:cNvSpPr/>
          <p:nvPr/>
        </p:nvSpPr>
        <p:spPr>
          <a:xfrm>
            <a:off x="7979137" y="4358360"/>
            <a:ext cx="660400" cy="215444"/>
          </a:xfrm>
          <a:prstGeom prst="rect">
            <a:avLst/>
          </a:prstGeom>
        </p:spPr>
        <p:txBody>
          <a:bodyPr wrap="square">
            <a:spAutoFit/>
          </a:bodyPr>
          <a:lstStyle/>
          <a:p>
            <a:r>
              <a:rPr lang="fr-FR" sz="800" dirty="0" smtClean="0">
                <a:hlinkClick r:id="rId6"/>
              </a:rPr>
              <a:t>Lille 2</a:t>
            </a:r>
            <a:endParaRPr lang="fr-FR" sz="800" dirty="0"/>
          </a:p>
        </p:txBody>
      </p:sp>
    </p:spTree>
    <p:extLst>
      <p:ext uri="{BB962C8B-B14F-4D97-AF65-F5344CB8AC3E}">
        <p14:creationId xmlns:p14="http://schemas.microsoft.com/office/powerpoint/2010/main" val="13661250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smtClean="0"/>
              <a:t>Quelle récupération des données ?</a:t>
            </a:r>
            <a:endParaRPr lang="fr-FR" dirty="0"/>
          </a:p>
        </p:txBody>
      </p:sp>
      <p:sp>
        <p:nvSpPr>
          <p:cNvPr id="3" name="Titre 2"/>
          <p:cNvSpPr>
            <a:spLocks noGrp="1"/>
          </p:cNvSpPr>
          <p:nvPr>
            <p:ph type="title"/>
          </p:nvPr>
        </p:nvSpPr>
        <p:spPr/>
        <p:txBody>
          <a:bodyPr/>
          <a:lstStyle/>
          <a:p>
            <a:r>
              <a:rPr lang="fr-FR" dirty="0"/>
              <a:t>Faciliter le suivi de la </a:t>
            </a:r>
            <a:r>
              <a:rPr lang="fr-FR" dirty="0" smtClean="0"/>
              <a:t>recherche : </a:t>
            </a:r>
            <a:r>
              <a:rPr lang="fr-FR" sz="1800" dirty="0" smtClean="0"/>
              <a:t>points d’attention</a:t>
            </a:r>
            <a:endParaRPr lang="fr-FR" sz="1800"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2644" y="2451110"/>
            <a:ext cx="8098708" cy="2720965"/>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8119988" y="5120676"/>
            <a:ext cx="636587" cy="215444"/>
          </a:xfrm>
          <a:prstGeom prst="rect">
            <a:avLst/>
          </a:prstGeom>
        </p:spPr>
        <p:txBody>
          <a:bodyPr wrap="square">
            <a:spAutoFit/>
          </a:bodyPr>
          <a:lstStyle/>
          <a:p>
            <a:r>
              <a:rPr lang="fr-FR" sz="800" dirty="0" smtClean="0">
                <a:solidFill>
                  <a:srgbClr val="FF0000"/>
                </a:solidFill>
              </a:rPr>
              <a:t> </a:t>
            </a:r>
            <a:r>
              <a:rPr lang="fr-FR" sz="800" dirty="0" smtClean="0">
                <a:solidFill>
                  <a:srgbClr val="FF0000"/>
                </a:solidFill>
                <a:hlinkClick r:id="rId4"/>
              </a:rPr>
              <a:t>source</a:t>
            </a:r>
            <a:endParaRPr lang="fr-FR" sz="800" dirty="0">
              <a:solidFill>
                <a:srgbClr val="FF0000"/>
              </a:solidFill>
            </a:endParaRPr>
          </a:p>
        </p:txBody>
      </p:sp>
    </p:spTree>
    <p:extLst>
      <p:ext uri="{BB962C8B-B14F-4D97-AF65-F5344CB8AC3E}">
        <p14:creationId xmlns:p14="http://schemas.microsoft.com/office/powerpoint/2010/main" val="334426320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Interopérabilité et normalisation</a:t>
            </a:r>
          </a:p>
        </p:txBody>
      </p:sp>
      <p:sp>
        <p:nvSpPr>
          <p:cNvPr id="5" name="Espace réservé du contenu 4"/>
          <p:cNvSpPr>
            <a:spLocks noGrp="1"/>
          </p:cNvSpPr>
          <p:nvPr>
            <p:ph idx="1"/>
          </p:nvPr>
        </p:nvSpPr>
        <p:spPr/>
        <p:txBody>
          <a:bodyPr/>
          <a:lstStyle/>
          <a:p>
            <a:r>
              <a:rPr lang="fr-FR" dirty="0" smtClean="0"/>
              <a:t>Une nécessité</a:t>
            </a:r>
            <a:endParaRPr lang="fr-FR" dirty="0"/>
          </a:p>
        </p:txBody>
      </p:sp>
      <p:sp>
        <p:nvSpPr>
          <p:cNvPr id="6" name="Rectangle 5"/>
          <p:cNvSpPr/>
          <p:nvPr/>
        </p:nvSpPr>
        <p:spPr>
          <a:xfrm>
            <a:off x="2199927" y="1999567"/>
            <a:ext cx="6410673" cy="3293209"/>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sz="1600" dirty="0" smtClean="0"/>
              <a:t>« Les systèmes pour collecter et analyser les données se sont développés organiquement</a:t>
            </a:r>
            <a:r>
              <a:rPr lang="fr-FR" sz="1600" dirty="0" smtClean="0">
                <a:solidFill>
                  <a:srgbClr val="FF0000"/>
                </a:solidFill>
              </a:rPr>
              <a:t> </a:t>
            </a:r>
            <a:r>
              <a:rPr lang="fr-FR" sz="1600" dirty="0" smtClean="0"/>
              <a:t>et ont proliféré ces dix dernières années. [</a:t>
            </a:r>
            <a:r>
              <a:rPr lang="fr-FR" sz="1600" dirty="0" smtClean="0">
                <a:latin typeface="Arial" panose="020B0604020202020204" pitchFamily="34" charset="0"/>
                <a:cs typeface="Arial" panose="020B0604020202020204" pitchFamily="34" charset="0"/>
              </a:rPr>
              <a:t>…</a:t>
            </a:r>
            <a:r>
              <a:rPr lang="fr-FR" sz="1600" dirty="0" smtClean="0"/>
              <a:t>] Nombre d’institutions de l’enseignement supérieur ont signalé [dans l’étude] la charge associée à l’alimentation et à la mise à jour de multiples systèmes, et le besoin de normes et d’identifiants plus uniformes qui pourraient </a:t>
            </a:r>
            <a:r>
              <a:rPr lang="en-US" sz="1600" dirty="0" err="1" smtClean="0"/>
              <a:t>fonctionner</a:t>
            </a:r>
            <a:r>
              <a:rPr lang="en-US" sz="1600" dirty="0" smtClean="0"/>
              <a:t> sur </a:t>
            </a:r>
            <a:r>
              <a:rPr lang="en-US" sz="1600" dirty="0" err="1" smtClean="0"/>
              <a:t>tous</a:t>
            </a:r>
            <a:r>
              <a:rPr lang="en-US" sz="1600" dirty="0" smtClean="0"/>
              <a:t>. [</a:t>
            </a:r>
            <a:r>
              <a:rPr lang="en-US" sz="1600" dirty="0">
                <a:latin typeface="Arial" panose="020B0604020202020204" pitchFamily="34" charset="0"/>
                <a:cs typeface="Arial" panose="020B0604020202020204" pitchFamily="34" charset="0"/>
              </a:rPr>
              <a:t>…</a:t>
            </a:r>
            <a:r>
              <a:rPr lang="en-US" sz="1600" dirty="0" smtClean="0"/>
              <a:t>]</a:t>
            </a:r>
            <a:endParaRPr lang="fr-FR" sz="1600" dirty="0"/>
          </a:p>
          <a:p>
            <a:r>
              <a:rPr lang="fr-FR" sz="1600" dirty="0" smtClean="0"/>
              <a:t>« L’infrastructure sous-jacente doit être adaptée à la production d’indicateurs solides et fiables. [</a:t>
            </a:r>
            <a:r>
              <a:rPr lang="fr-FR" sz="1600" dirty="0">
                <a:latin typeface="Arial" panose="020B0604020202020204" pitchFamily="34" charset="0"/>
                <a:cs typeface="Arial" panose="020B0604020202020204" pitchFamily="34" charset="0"/>
              </a:rPr>
              <a:t>…</a:t>
            </a:r>
            <a:r>
              <a:rPr lang="fr-FR" sz="1600" dirty="0" smtClean="0"/>
              <a:t>]</a:t>
            </a:r>
          </a:p>
          <a:p>
            <a:r>
              <a:rPr lang="fr-FR" sz="1600" b="1" dirty="0" smtClean="0">
                <a:solidFill>
                  <a:srgbClr val="2CACD7"/>
                </a:solidFill>
              </a:rPr>
              <a:t>Sans cette sainte trinité identifiants - normes - sémantique, nous risquons de développer des métriques qui ne sont pas solides, fiables ou bien comprises. </a:t>
            </a:r>
            <a:r>
              <a:rPr lang="fr-FR" sz="1600" dirty="0" smtClean="0"/>
              <a:t>»</a:t>
            </a:r>
          </a:p>
        </p:txBody>
      </p:sp>
      <p:pic>
        <p:nvPicPr>
          <p:cNvPr id="7" name="Imag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7566" y="2305048"/>
            <a:ext cx="1523652" cy="2148187"/>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1533525" y="4453235"/>
            <a:ext cx="666402" cy="215444"/>
          </a:xfrm>
          <a:prstGeom prst="rect">
            <a:avLst/>
          </a:prstGeom>
        </p:spPr>
        <p:txBody>
          <a:bodyPr wrap="square">
            <a:spAutoFit/>
          </a:bodyPr>
          <a:lstStyle/>
          <a:p>
            <a:r>
              <a:rPr lang="en-US" sz="800" dirty="0" smtClean="0">
                <a:hlinkClick r:id="rId4"/>
              </a:rPr>
              <a:t>source</a:t>
            </a:r>
            <a:endParaRPr lang="fr-FR" sz="800" dirty="0"/>
          </a:p>
        </p:txBody>
      </p:sp>
    </p:spTree>
    <p:extLst>
      <p:ext uri="{BB962C8B-B14F-4D97-AF65-F5344CB8AC3E}">
        <p14:creationId xmlns:p14="http://schemas.microsoft.com/office/powerpoint/2010/main" val="3717785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nalisé 16">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030A0"/>
      </a:hlink>
      <a:folHlink>
        <a:srgbClr val="7030A0"/>
      </a:folHlink>
    </a:clrScheme>
    <a:fontScheme name="Personnalisé 3">
      <a:majorFont>
        <a:latin typeface="Impact"/>
        <a:ea typeface=""/>
        <a:cs typeface=""/>
      </a:majorFont>
      <a:minorFont>
        <a:latin typeface="Gungsuh"/>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23171</TotalTime>
  <Words>12290</Words>
  <Application>Microsoft Office PowerPoint</Application>
  <PresentationFormat>Affichage à l'écran (4:3)</PresentationFormat>
  <Paragraphs>2922</Paragraphs>
  <Slides>141</Slides>
  <Notes>141</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141</vt:i4>
      </vt:variant>
    </vt:vector>
  </HeadingPairs>
  <TitlesOfParts>
    <vt:vector size="156" baseType="lpstr">
      <vt:lpstr>Gungsuh</vt:lpstr>
      <vt:lpstr>Aharoni</vt:lpstr>
      <vt:lpstr>Arial</vt:lpstr>
      <vt:lpstr>Arial</vt:lpstr>
      <vt:lpstr>Arial Rounded MT Bold</vt:lpstr>
      <vt:lpstr>Baskerville Old Face</vt:lpstr>
      <vt:lpstr>Calibri</vt:lpstr>
      <vt:lpstr>Century Schoolbook</vt:lpstr>
      <vt:lpstr>Impact</vt:lpstr>
      <vt:lpstr>Segoe UI Semilight</vt:lpstr>
      <vt:lpstr>Tahoma</vt:lpstr>
      <vt:lpstr>Times New Roman</vt:lpstr>
      <vt:lpstr>Utsaah</vt:lpstr>
      <vt:lpstr>Wingdings</vt:lpstr>
      <vt:lpstr>Thème Office</vt:lpstr>
      <vt:lpstr>Présentation PowerPoint</vt:lpstr>
      <vt:lpstr>Plan</vt:lpstr>
      <vt:lpstr>Contexte et enjeux</vt:lpstr>
      <vt:lpstr> Un « code-barre » pour chercheur</vt:lpstr>
      <vt:lpstr>Les identifiants pérennes</vt:lpstr>
      <vt:lpstr>Identifiants pérennes et science ouverte</vt:lpstr>
      <vt:lpstr>Les identifiants pérennes [PID : Persistent Identifier]</vt:lpstr>
      <vt:lpstr>Les identifiants pérennes objet</vt:lpstr>
      <vt:lpstr>Les identifiants pérennes auteur</vt:lpstr>
      <vt:lpstr>Les identifiants pérennes auteur</vt:lpstr>
      <vt:lpstr>Les identifiants pérennes auteur</vt:lpstr>
      <vt:lpstr>Les identifiants pérennes auteur</vt:lpstr>
      <vt:lpstr>Les identifiants pérennes auteur</vt:lpstr>
      <vt:lpstr>Les identifiants : situation en France</vt:lpstr>
      <vt:lpstr>Les identifiants : situation en Europe</vt:lpstr>
      <vt:lpstr>Offre</vt:lpstr>
      <vt:lpstr>Généralités</vt:lpstr>
      <vt:lpstr>Généralités</vt:lpstr>
      <vt:lpstr>Généralités</vt:lpstr>
      <vt:lpstr>Généralités</vt:lpstr>
      <vt:lpstr>Généralités</vt:lpstr>
      <vt:lpstr>Les éditeurs commerciaux : Scopus Author ID</vt:lpstr>
      <vt:lpstr>Les éditeurs commerciaux : ResearcherID</vt:lpstr>
      <vt:lpstr>Les archives ouvertes : IdHAL</vt:lpstr>
      <vt:lpstr>Les archives ouvertes : IdHAL</vt:lpstr>
      <vt:lpstr>Les archives ouvertes : IdHAL</vt:lpstr>
      <vt:lpstr>Les bibliothèques : IdRef</vt:lpstr>
      <vt:lpstr>Les bibliothèques : IdRef</vt:lpstr>
      <vt:lpstr>Les bibliothèques : VIAF</vt:lpstr>
      <vt:lpstr>Les bibliothèques : ISNI</vt:lpstr>
      <vt:lpstr>Pour résumer</vt:lpstr>
      <vt:lpstr>ORCID</vt:lpstr>
      <vt:lpstr>Présentation</vt:lpstr>
      <vt:lpstr>L’écosystème ORCID</vt:lpstr>
      <vt:lpstr>Présentation : principes</vt:lpstr>
      <vt:lpstr>Présentation : fonctionnement</vt:lpstr>
      <vt:lpstr>Présentation : fonctionnement</vt:lpstr>
      <vt:lpstr>Présentation : fonctionnement</vt:lpstr>
      <vt:lpstr>Présentation : principes</vt:lpstr>
      <vt:lpstr>Présentation : usages</vt:lpstr>
      <vt:lpstr>Présentation : usages</vt:lpstr>
      <vt:lpstr>Présentation : usages</vt:lpstr>
      <vt:lpstr>ORCID, institutions et financeurs</vt:lpstr>
      <vt:lpstr>ORCID en  France : membres et partenaire (pré 2019)</vt:lpstr>
      <vt:lpstr>ORCID en  France : réflexions institutionnelles (pré 2019)</vt:lpstr>
      <vt:lpstr>ORCID en  France : vers une adhésion nationale (2018-)</vt:lpstr>
      <vt:lpstr>ORCID en  France : le consortium « Communauté française ORCID »</vt:lpstr>
      <vt:lpstr>ORCID en  France : le consortium « Communauté française ORCID »</vt:lpstr>
      <vt:lpstr>ORCID et les bailleurs de fonds</vt:lpstr>
      <vt:lpstr>ORCID et les éditeurs</vt:lpstr>
      <vt:lpstr>ORCID et les éditeurs</vt:lpstr>
      <vt:lpstr>ORCID et les éditeurs</vt:lpstr>
      <vt:lpstr>Potentiels pour le chercheur</vt:lpstr>
      <vt:lpstr>Enjeux</vt:lpstr>
      <vt:lpstr>Usages</vt:lpstr>
      <vt:lpstr>Usages</vt:lpstr>
      <vt:lpstr>Usages</vt:lpstr>
      <vt:lpstr>Usages</vt:lpstr>
      <vt:lpstr>Usages</vt:lpstr>
      <vt:lpstr>Assurer sa visibilité</vt:lpstr>
      <vt:lpstr>Assurer sa visibilité : recherche d’information</vt:lpstr>
      <vt:lpstr>Assurer sa visibilité : identité numérique</vt:lpstr>
      <vt:lpstr>Assurer sa visibilité : identité numérique</vt:lpstr>
      <vt:lpstr>Assurer sa visibilité : identité numérique</vt:lpstr>
      <vt:lpstr>Assurer sa visibilité : identité numérique</vt:lpstr>
      <vt:lpstr>Assurer sa visibilité : identité numérique</vt:lpstr>
      <vt:lpstr>Rationaliser son travail</vt:lpstr>
      <vt:lpstr>Rationaliser son travail</vt:lpstr>
      <vt:lpstr>Rationaliser son travail</vt:lpstr>
      <vt:lpstr>Rationaliser son travail</vt:lpstr>
      <vt:lpstr>Mieux mesurer son impact</vt:lpstr>
      <vt:lpstr>Mieux mesurer son impact : les métriques traditionnelles</vt:lpstr>
      <vt:lpstr>Mieux mesurer son impact : les métriques traditionnelles</vt:lpstr>
      <vt:lpstr>Mieux mesurer son impact : les altmetrics</vt:lpstr>
      <vt:lpstr>Mieux mesurer son impact : les altmetrics</vt:lpstr>
      <vt:lpstr>Mieux mesurer son impact : les altmetrics</vt:lpstr>
      <vt:lpstr>S’ouvrir à d’autres productions</vt:lpstr>
      <vt:lpstr>Potentiels pour les institutions</vt:lpstr>
      <vt:lpstr>Enjeux</vt:lpstr>
      <vt:lpstr>Enjeux</vt:lpstr>
      <vt:lpstr>Mieux connaître les chercheurs</vt:lpstr>
      <vt:lpstr>Mieux connaître les chercheurs : trajectoires individuelles</vt:lpstr>
      <vt:lpstr>Mieux connaître les chercheurs : évaluation de la pertinence</vt:lpstr>
      <vt:lpstr>!     Attention Fraude : l’attribution d’identifiants auteurs à des journaux   !</vt:lpstr>
      <vt:lpstr>Augmenter sa visibilité</vt:lpstr>
      <vt:lpstr>Augmenter sa visibilité</vt:lpstr>
      <vt:lpstr>Augmenter sa visibilité</vt:lpstr>
      <vt:lpstr>Faciliter le suivi de la recherche</vt:lpstr>
      <vt:lpstr>Faciliter le suivi de la recherche : exemples d’implémentation</vt:lpstr>
      <vt:lpstr>Faciliter le suivi de la recherche : exemples d’implémentation</vt:lpstr>
      <vt:lpstr>Faciliter le suivi de la recherche : exemples d’implémentation</vt:lpstr>
      <vt:lpstr>Faciliter le suivi de la recherche : CRIS et entrepôts institutionnels</vt:lpstr>
      <vt:lpstr>Faciliter le suivi de la recherche : CRIS et entrepôts institutionnels</vt:lpstr>
      <vt:lpstr>Faciliter le suivi de la recherche : l’open access  </vt:lpstr>
      <vt:lpstr>Faciliter le suivi de la recherche : le gold open access</vt:lpstr>
      <vt:lpstr>Faciliter le suivi de la recherche : le green open access</vt:lpstr>
      <vt:lpstr>Faciliter le suivi de la recherche : points d’attention</vt:lpstr>
      <vt:lpstr>Faciliter le suivi de la recherche : points d’attention</vt:lpstr>
      <vt:lpstr>Interopérabilité et normalisation</vt:lpstr>
      <vt:lpstr>Interopérabilité et normalisation</vt:lpstr>
      <vt:lpstr>Interopérabilité et normalisation : formats et référentiels</vt:lpstr>
      <vt:lpstr>Interopérabilité et normalisation : référentiels</vt:lpstr>
      <vt:lpstr>Web de données et linked data : principes</vt:lpstr>
      <vt:lpstr>Web de données et linked data : principes</vt:lpstr>
      <vt:lpstr>Web de données et linked data : principes</vt:lpstr>
      <vt:lpstr>Web de données et linked data : réalisations</vt:lpstr>
      <vt:lpstr>Web de données et linked data : projets</vt:lpstr>
      <vt:lpstr>Web de données et linked data : projets</vt:lpstr>
      <vt:lpstr>Web de données et linked data : réalisations</vt:lpstr>
      <vt:lpstr>Vers un référentiel bibliographique national</vt:lpstr>
      <vt:lpstr>Quelle place pour les professionnels de l’IST ?</vt:lpstr>
      <vt:lpstr>Quelle place pour les professionnels de l’IST ?</vt:lpstr>
      <vt:lpstr>Quelle place pour les professionnels de l’IST ?</vt:lpstr>
      <vt:lpstr>Quelle place pour les professionnels de l’IST ?</vt:lpstr>
      <vt:lpstr>Quelle place pour les professionnels de l’IST ?</vt:lpstr>
      <vt:lpstr>Et au-delà ?</vt:lpstr>
      <vt:lpstr>Encore d’autres identifiants pérennes…</vt:lpstr>
      <vt:lpstr>Encore d’autres identifiants pérennes…</vt:lpstr>
      <vt:lpstr>Les identifiants pérennes pour les organisations (OrgID) : au niveau mondial</vt:lpstr>
      <vt:lpstr>Les identifiants pérennes pour les organisations (OrgID) : au niveau mondial</vt:lpstr>
      <vt:lpstr>Les identifiants pérennes pour les organisations  (OrgID) : au niveau français</vt:lpstr>
      <vt:lpstr>Vers un référentiel IST national</vt:lpstr>
      <vt:lpstr>Pour une action nationale en faveur des identifiants pour la science ouverte</vt:lpstr>
      <vt:lpstr>Conclusion</vt:lpstr>
      <vt:lpstr>Des temps intéressants…</vt:lpstr>
      <vt:lpstr>Des bénéfices pour tous</vt:lpstr>
      <vt:lpstr>Une nécessaire implication de tous les acteurs</vt:lpstr>
      <vt:lpstr>Avantages et inconvénients</vt:lpstr>
      <vt:lpstr>It’s a long way to the top…</vt:lpstr>
      <vt:lpstr>Bibliographie</vt:lpstr>
      <vt:lpstr>Généralités</vt:lpstr>
      <vt:lpstr>Présentation des identifiants</vt:lpstr>
      <vt:lpstr>Présentation des identifiants</vt:lpstr>
      <vt:lpstr>Présentation des identifiants</vt:lpstr>
      <vt:lpstr>Présentation des identifiants</vt:lpstr>
      <vt:lpstr>Présentation des identifiants</vt:lpstr>
      <vt:lpstr>Identifiants et institutions</vt:lpstr>
      <vt:lpstr>Identifiants et institutions</vt:lpstr>
      <vt:lpstr>Identifiants et institutions</vt:lpstr>
      <vt:lpstr>Accompagnement des chercheurs et place de l’IST</vt:lpstr>
      <vt:lpstr>Accompagnement des chercheurs et place de l’IST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Identifiants chercheurs</dc:title>
  <dc:creator>gobelin</dc:creator>
  <cp:lastModifiedBy>gobelin</cp:lastModifiedBy>
  <cp:revision>3223</cp:revision>
  <cp:lastPrinted>2018-04-03T07:58:43Z</cp:lastPrinted>
  <dcterms:created xsi:type="dcterms:W3CDTF">2016-03-31T09:45:50Z</dcterms:created>
  <dcterms:modified xsi:type="dcterms:W3CDTF">2019-12-18T15:54:55Z</dcterms:modified>
</cp:coreProperties>
</file>