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5" r:id="rId2"/>
    <p:sldId id="357" r:id="rId3"/>
    <p:sldId id="268" r:id="rId4"/>
    <p:sldId id="277" r:id="rId5"/>
    <p:sldId id="273" r:id="rId6"/>
    <p:sldId id="284" r:id="rId7"/>
    <p:sldId id="286" r:id="rId8"/>
    <p:sldId id="287" r:id="rId9"/>
    <p:sldId id="280" r:id="rId10"/>
    <p:sldId id="288" r:id="rId11"/>
    <p:sldId id="326" r:id="rId12"/>
    <p:sldId id="340" r:id="rId13"/>
    <p:sldId id="298" r:id="rId14"/>
    <p:sldId id="312" r:id="rId15"/>
    <p:sldId id="315" r:id="rId16"/>
    <p:sldId id="316" r:id="rId17"/>
    <p:sldId id="362" r:id="rId18"/>
    <p:sldId id="317" r:id="rId19"/>
    <p:sldId id="324" r:id="rId20"/>
    <p:sldId id="322" r:id="rId21"/>
    <p:sldId id="305" r:id="rId22"/>
    <p:sldId id="289" r:id="rId23"/>
    <p:sldId id="293" r:id="rId24"/>
    <p:sldId id="292" r:id="rId25"/>
    <p:sldId id="304" r:id="rId26"/>
    <p:sldId id="361" r:id="rId27"/>
    <p:sldId id="296" r:id="rId28"/>
    <p:sldId id="327" r:id="rId29"/>
    <p:sldId id="364" r:id="rId30"/>
    <p:sldId id="355" r:id="rId31"/>
    <p:sldId id="332" r:id="rId32"/>
    <p:sldId id="356" r:id="rId33"/>
    <p:sldId id="341" r:id="rId34"/>
    <p:sldId id="301" r:id="rId35"/>
    <p:sldId id="335" r:id="rId36"/>
    <p:sldId id="336" r:id="rId37"/>
    <p:sldId id="338" r:id="rId38"/>
    <p:sldId id="339" r:id="rId39"/>
    <p:sldId id="300" r:id="rId40"/>
    <p:sldId id="330" r:id="rId41"/>
    <p:sldId id="346" r:id="rId42"/>
    <p:sldId id="360" r:id="rId43"/>
    <p:sldId id="329" r:id="rId44"/>
    <p:sldId id="307" r:id="rId45"/>
    <p:sldId id="308" r:id="rId46"/>
    <p:sldId id="342" r:id="rId47"/>
    <p:sldId id="278" r:id="rId48"/>
    <p:sldId id="347" r:id="rId49"/>
    <p:sldId id="297" r:id="rId50"/>
    <p:sldId id="349" r:id="rId51"/>
    <p:sldId id="334" r:id="rId52"/>
    <p:sldId id="359" r:id="rId53"/>
    <p:sldId id="343" r:id="rId54"/>
    <p:sldId id="351" r:id="rId55"/>
    <p:sldId id="352" r:id="rId56"/>
    <p:sldId id="290" r:id="rId57"/>
    <p:sldId id="353" r:id="rId58"/>
    <p:sldId id="354" r:id="rId59"/>
    <p:sldId id="345" r:id="rId60"/>
    <p:sldId id="314" r:id="rId61"/>
    <p:sldId id="344" r:id="rId62"/>
    <p:sldId id="313" r:id="rId63"/>
    <p:sldId id="272" r:id="rId64"/>
    <p:sldId id="303" r:id="rId65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820"/>
    <a:srgbClr val="0044CC"/>
    <a:srgbClr val="343434"/>
    <a:srgbClr val="E9EDF4"/>
    <a:srgbClr val="666666"/>
    <a:srgbClr val="464646"/>
    <a:srgbClr val="333333"/>
    <a:srgbClr val="E8E1DA"/>
    <a:srgbClr val="D0D8E8"/>
    <a:srgbClr val="124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3" autoAdjust="0"/>
    <p:restoredTop sz="91495" autoAdjust="0"/>
  </p:normalViewPr>
  <p:slideViewPr>
    <p:cSldViewPr>
      <p:cViewPr varScale="1">
        <p:scale>
          <a:sx n="100" d="100"/>
          <a:sy n="100" d="100"/>
        </p:scale>
        <p:origin x="20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116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CC65-D1CE-439A-89AD-483E2CB7C32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261D-EC93-4552-A7F9-59277AB383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0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9B853-C19F-4D26-A9B6-621376F30078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73966-4AB7-4D9D-8226-13C442FA9C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C5C-7072-4A7E-938F-E124611D0BD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28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9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9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9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33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09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8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4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10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06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9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C5C-7072-4A7E-938F-E124611D0BD8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3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754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2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265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36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746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78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872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87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4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3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7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966-4AB7-4D9D-8226-13C442FA9C0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22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C5C-7072-4A7E-938F-E124611D0BD8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1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C5C-7072-4A7E-938F-E124611D0BD8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8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78A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2CA-8347-48A3-9895-EB7D6D7ED0B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E64-D39D-4069-A6E7-8C1EFDFC2E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062664" cy="3026767"/>
          </a:xfrm>
          <a:solidFill>
            <a:srgbClr val="085D9F"/>
          </a:solidFill>
          <a:ln w="6350">
            <a:noFill/>
          </a:ln>
        </p:spPr>
        <p:txBody>
          <a:bodyPr>
            <a:normAutofit/>
          </a:bodyPr>
          <a:lstStyle/>
          <a:p>
            <a:pPr algn="ctr"/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5536" y="980728"/>
            <a:ext cx="8352928" cy="5472608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200" kern="0" baseline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500" kern="0" baseline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spcBef>
                <a:spcPts val="0"/>
              </a:spcBef>
              <a:buNone/>
              <a:defRPr sz="1500" kern="0" baseline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spcBef>
                <a:spcPts val="0"/>
              </a:spcBef>
              <a:buFont typeface="Arial" pitchFamily="34" charset="0"/>
              <a:buNone/>
              <a:defRPr sz="1500" baseline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2"/>
            <a:endParaRPr lang="fr-FR" dirty="0" smtClean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sz="2000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2CA-8347-48A3-9895-EB7D6D7ED0B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E64-D39D-4069-A6E7-8C1EFDFC2E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2CA-8347-48A3-9895-EB7D6D7ED0B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E64-D39D-4069-A6E7-8C1EFDFC2E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2CA-8347-48A3-9895-EB7D6D7ED0B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E64-D39D-4069-A6E7-8C1EFDFC2E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E2CA-8347-48A3-9895-EB7D6D7ED0B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AE64-D39D-4069-A6E7-8C1EFDFC2E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4145-095C-44E7-B2D8-27FD8D75626E}" type="datetimeFigureOut">
              <a:rPr lang="fr-FR" smtClean="0">
                <a:solidFill>
                  <a:prstClr val="black">
                    <a:tint val="95000"/>
                  </a:prstClr>
                </a:solidFill>
              </a:rPr>
              <a:pPr/>
              <a:t>28/01/2016</a:t>
            </a:fld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567B-A056-47DC-902C-00CB530B4387}" type="slidenum">
              <a:rPr lang="fr-FR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57200" y="1484784"/>
            <a:ext cx="8229600" cy="491601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lvl1pPr>
            <a:extLst/>
          </a:lstStyle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Premier niveau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Deuxième niveau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Arial"/>
              <a:buChar char="▪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Troisième niveau</a:t>
            </a:r>
          </a:p>
          <a:p>
            <a:pPr marL="1216152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Arial"/>
              <a:buChar char="▪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Quatrième niveau</a:t>
            </a:r>
          </a:p>
          <a:p>
            <a:pPr marL="1426464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Wingdings 3"/>
              <a:buChar char="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Cinquième niveau</a:t>
            </a:r>
            <a:r>
              <a:rPr kumimoji="0" lang="fr-FR" dirty="0" smtClean="0"/>
              <a:t>eau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4145-095C-44E7-B2D8-27FD8D75626E}" type="datetimeFigureOut">
              <a:rPr lang="fr-FR" smtClean="0">
                <a:solidFill>
                  <a:prstClr val="black">
                    <a:tint val="95000"/>
                  </a:prstClr>
                </a:solidFill>
              </a:rPr>
              <a:pPr/>
              <a:t>28/01/2016</a:t>
            </a:fld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567B-A056-47DC-902C-00CB530B4387}" type="slidenum">
              <a:rPr lang="fr-FR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323528" y="980728"/>
            <a:ext cx="8568952" cy="56166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extLst/>
          </a:lstStyle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Premier niveau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Deuxième niveau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Arial"/>
              <a:buChar char="▪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Troisième niveau</a:t>
            </a:r>
          </a:p>
          <a:p>
            <a:pPr marL="1216152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Arial"/>
              <a:buChar char="▪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Quatrième niveau</a:t>
            </a:r>
          </a:p>
          <a:p>
            <a:pPr marL="1426464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Wingdings 3"/>
              <a:buChar char="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Cinquième 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4145-095C-44E7-B2D8-27FD8D75626E}" type="datetimeFigureOut">
              <a:rPr lang="fr-FR" smtClean="0">
                <a:solidFill>
                  <a:prstClr val="black">
                    <a:tint val="95000"/>
                  </a:prstClr>
                </a:solidFill>
              </a:rPr>
              <a:pPr/>
              <a:t>28/01/2016</a:t>
            </a:fld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567B-A056-47DC-902C-00CB530B4387}" type="slidenum">
              <a:rPr lang="fr-FR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323528" y="980728"/>
            <a:ext cx="8568952" cy="56166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extLst/>
          </a:lstStyle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Premier niveau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Deuxième niveau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Arial"/>
              <a:buChar char="▪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Troisième niveau</a:t>
            </a:r>
          </a:p>
          <a:p>
            <a:pPr marL="1216152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Arial"/>
              <a:buChar char="▪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Quatrième niveau</a:t>
            </a:r>
          </a:p>
          <a:p>
            <a:pPr marL="1426464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00"/>
              </a:buClr>
              <a:buSzTx/>
              <a:buFont typeface="Wingdings 3"/>
              <a:buChar char="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Cinquième 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E2CA-8347-48A3-9895-EB7D6D7ED0B4}" type="datetimeFigureOut">
              <a:rPr lang="fr-FR" smtClean="0"/>
              <a:pPr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AE64-D39D-4069-A6E7-8C1EFDFC2E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4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igo.com/" TargetMode="External"/><Relationship Id="rId2" Type="http://schemas.openxmlformats.org/officeDocument/2006/relationships/hyperlink" Target="http://www.diig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s.univ-rennes2.fr/urfist/ressources/gerer-ses-signets-en-ligne-avec-diigo-et-delicio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igo.com/buzz/ho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diigo.com/sign-u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igo.com/tools/import_all" TargetMode="External"/><Relationship Id="rId5" Type="http://schemas.openxmlformats.org/officeDocument/2006/relationships/hyperlink" Target="https://www.diigo.com/profile/edit/basic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www.diigo.com/too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diigo.com/tools/diigolet" TargetMode="External"/><Relationship Id="rId4" Type="http://schemas.openxmlformats.org/officeDocument/2006/relationships/hyperlink" Target="http://www.diigo.com/too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mbodia4kidsorg/260004685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meister.com/fr/66503926/veille-de-silvae-sur-diig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tZmg8aZSE#t=91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ppchangelog.com/log/20/Diigo-Web-Collector-Capture-and-Annotate/Meet-Diigo-Outliner-the-best-way-to-structurally-organize-your-information-and-thoughts" TargetMode="Externa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changelog.com/log/20/Diigo-Web-Collector-Capture-and-Annotate/Meet-Diigo-Outliner-the-best-way-to-structurally-organize-your-information-and-thought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://www.sites.univ-rennes2.fr/urfist/ressources/connaitre-les-moteurs-de-recherche-de-linformation-scientifique/50-outils-de-recherche-po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igo.com/user/cristod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igo.com/people/search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igo.com/profile/faerim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oups.diigo.com/group/lecture-et-criture-du-texte-numriq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diigo.com/group/moodlela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es.google.com/site/team8project9440/using-diigo-in-the-classroom-2/using-diigo-in-the-classroom-1" TargetMode="External"/><Relationship Id="rId5" Type="http://schemas.openxmlformats.org/officeDocument/2006/relationships/hyperlink" Target="http://www.slideshare.net/bfoenix/bfr-adbs-veille-web-20" TargetMode="External"/><Relationship Id="rId4" Type="http://schemas.openxmlformats.org/officeDocument/2006/relationships/hyperlink" Target="http://groups.diigo.com/group/c2i2emes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groups.diigo.com/group/formist" TargetMode="External"/><Relationship Id="rId3" Type="http://schemas.openxmlformats.org/officeDocument/2006/relationships/hyperlink" Target="http://www.diigo.com/user/Esseclc" TargetMode="External"/><Relationship Id="rId7" Type="http://schemas.openxmlformats.org/officeDocument/2006/relationships/hyperlink" Target="http://bibliothequemusicale.tumblr.com/tagged/veil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igo.com/user/B_m_a_s" TargetMode="External"/><Relationship Id="rId11" Type="http://schemas.openxmlformats.org/officeDocument/2006/relationships/hyperlink" Target="http://antoninbenoitdiouf.com/2009/12/20/n%C2%B0-46-%E2%80%93-pour-une-bibliotheconomie-2-0-plus-professionnelle/" TargetMode="External"/><Relationship Id="rId5" Type="http://schemas.openxmlformats.org/officeDocument/2006/relationships/hyperlink" Target="https://www.diigo.com/list/sidra_docmae" TargetMode="External"/><Relationship Id="rId10" Type="http://schemas.openxmlformats.org/officeDocument/2006/relationships/hyperlink" Target="https://groups.diigo.com/group/lecture-et-criture-du-texte-numrique" TargetMode="External"/><Relationship Id="rId4" Type="http://schemas.openxmlformats.org/officeDocument/2006/relationships/hyperlink" Target="https://www.diigo.com/user/Ithqrep" TargetMode="External"/><Relationship Id="rId9" Type="http://schemas.openxmlformats.org/officeDocument/2006/relationships/hyperlink" Target="https://groups.diigo.com/group/formist/content/objectifs-du-diigo-formist-659637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4lpt.co.uk/directory/diigo/" TargetMode="External"/><Relationship Id="rId7" Type="http://schemas.openxmlformats.org/officeDocument/2006/relationships/hyperlink" Target="http://cursus.edu/dossiers-articles/articles/5192/partager-analyser-les-ressources-classe-un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s.diigo.com/group/creation_site_web" TargetMode="External"/><Relationship Id="rId5" Type="http://schemas.openxmlformats.org/officeDocument/2006/relationships/hyperlink" Target="https://www.diigo.com/outliner/2tbt23/Utilisations-de-Diigo?key=n2at5i9rx3" TargetMode="External"/><Relationship Id="rId4" Type="http://schemas.openxmlformats.org/officeDocument/2006/relationships/hyperlink" Target="http://groups.diigo.com/group/med-nu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reviews.cnet.com/4520-9239_7-6654999-1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igo.com/search/advanced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igo.com/setting#account_setting" TargetMode="External"/><Relationship Id="rId7" Type="http://schemas.openxmlformats.org/officeDocument/2006/relationships/hyperlink" Target="http://blog.recherche-eveillee.com/2012/09/veille-outils-gratuits-vs-plateforme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theques.wordpress.com/tag/bouillon/" TargetMode="External"/><Relationship Id="rId5" Type="http://schemas.openxmlformats.org/officeDocument/2006/relationships/hyperlink" Target="http://www.bibliobsession.net/bouillon/" TargetMode="Externa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fr.slideshare.net/crid/comparatif-de-12-solutions-de-cura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s://www.diigo.com/tools" TargetMode="External"/><Relationship Id="rId7" Type="http://schemas.openxmlformats.org/officeDocument/2006/relationships/hyperlink" Target="http://www.sites.univ-rennes2.fr/urfist/ressources/gerer-ses-signets-en-ligne-avec-diigo-fonctions-de-base-et-avance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riurbain.hypotheses.org/" TargetMode="Externa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s://ifttt.com/" TargetMode="External"/><Relationship Id="rId7" Type="http://schemas.openxmlformats.org/officeDocument/2006/relationships/hyperlink" Target="https://www.diigo.com/aggrega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crid" TargetMode="External"/><Relationship Id="rId5" Type="http://schemas.openxmlformats.org/officeDocument/2006/relationships/hyperlink" Target="http://www.thethinkingstick.com/why-i-hashtag-all-me-tweeted-links" TargetMode="External"/><Relationship Id="rId4" Type="http://schemas.openxmlformats.org/officeDocument/2006/relationships/hyperlink" Target="http://packrati.us/" TargetMode="External"/><Relationship Id="rId9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igo.com/premium/pricing_table_detail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hyperlink" Target="https://www.diigo.com/education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bsession.net/2011/10/11/pkm1/" TargetMode="External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hyperlink" Target="http://www.bibliobsession.net/2011/10/12/ifttt-le-chainon-manquant-de-mon-ecosysteme-informationnel-22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igo.com/terms" TargetMode="External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ralipomenes.net/wordpress/archives/476" TargetMode="External"/><Relationship Id="rId5" Type="http://schemas.openxmlformats.org/officeDocument/2006/relationships/hyperlink" Target="http://creativecommons.org/" TargetMode="External"/><Relationship Id="rId4" Type="http://schemas.openxmlformats.org/officeDocument/2006/relationships/hyperlink" Target="https://www.diigo.com/privacy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cherche-eveillee.com/2012/10/de-linteret-de-twitter-pour-de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diigo.com/group/Web2?view=recent&amp;dm=simple&amp;page_num=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brarything.com/tag/web+2.0" TargetMode="Externa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fr.calameo.com/read/000017682850f0b217433" TargetMode="External"/><Relationship Id="rId13" Type="http://schemas.openxmlformats.org/officeDocument/2006/relationships/hyperlink" Target="http://cursus.edu/dossiers-articles/articles/17639/diigo-mode-emploi-pour-utilisateurs-avances/" TargetMode="External"/><Relationship Id="rId3" Type="http://schemas.openxmlformats.org/officeDocument/2006/relationships/hyperlink" Target="https://www.diigo.com/privacy" TargetMode="External"/><Relationship Id="rId7" Type="http://schemas.openxmlformats.org/officeDocument/2006/relationships/hyperlink" Target="https://twitter.com/diigo" TargetMode="External"/><Relationship Id="rId12" Type="http://schemas.openxmlformats.org/officeDocument/2006/relationships/hyperlink" Target="http://cursus.edu/dossiers-articles/articles/9750/diigo-mode-emploi-pour-debutants/" TargetMode="External"/><Relationship Id="rId2" Type="http://schemas.openxmlformats.org/officeDocument/2006/relationships/hyperlink" Target="https://www.diigo.com/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diigo.com/" TargetMode="External"/><Relationship Id="rId11" Type="http://schemas.openxmlformats.org/officeDocument/2006/relationships/hyperlink" Target="http://fr.slideshare.net/jmmermet/formation-diigo-niveau-2-mai-2011" TargetMode="External"/><Relationship Id="rId5" Type="http://schemas.openxmlformats.org/officeDocument/2006/relationships/hyperlink" Target="http://help.diigo.com/" TargetMode="External"/><Relationship Id="rId10" Type="http://schemas.openxmlformats.org/officeDocument/2006/relationships/hyperlink" Target="http://fr.slideshare.net/jmmermet/formation-diigo-niveau-1-mai-2011-8158392" TargetMode="External"/><Relationship Id="rId4" Type="http://schemas.openxmlformats.org/officeDocument/2006/relationships/hyperlink" Target="http://feedback.diigo.com/forums/76211-ideas" TargetMode="External"/><Relationship Id="rId9" Type="http://schemas.openxmlformats.org/officeDocument/2006/relationships/hyperlink" Target="http://fusionfinds.wordpress.com/2011/10/02/using-diigo-for-collaborative-curation/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cherche-eveillee.com/2012/10/de-linteret-de-twitter-pour-des-recherches-en-temps-reel.html" TargetMode="External"/><Relationship Id="rId13" Type="http://schemas.openxmlformats.org/officeDocument/2006/relationships/hyperlink" Target="http://searchengineland.com/10-alternatives-to-delicious-com-bookmarking-59058" TargetMode="External"/><Relationship Id="rId3" Type="http://schemas.openxmlformats.org/officeDocument/2006/relationships/hyperlink" Target="http://paralipomenes.net/wordpress/archives/476" TargetMode="External"/><Relationship Id="rId7" Type="http://schemas.openxmlformats.org/officeDocument/2006/relationships/hyperlink" Target="http://www.bases-netsources.com/2010/01/diigocom-un-outil-de-stockage-de.html" TargetMode="External"/><Relationship Id="rId12" Type="http://schemas.openxmlformats.org/officeDocument/2006/relationships/hyperlink" Target="http://www.sites.univ-rennes2.fr/urfist/ressources/gerer-ses-signets-en-ligne-avec-diigo-fonctions-de-base-et-avancees" TargetMode="External"/><Relationship Id="rId17" Type="http://schemas.openxmlformats.org/officeDocument/2006/relationships/hyperlink" Target="http://www.adbs.fr/diigo-le-gestionnaire-de-signets-en-ligne-de-nouvelle-generation-76677.htm?RH=ACCUEIL" TargetMode="External"/><Relationship Id="rId2" Type="http://schemas.openxmlformats.org/officeDocument/2006/relationships/hyperlink" Target="http://urfist.enc.sorbonne.fr/sites/default/files/file/traitementdoc/Signetsv4.pdf" TargetMode="External"/><Relationship Id="rId16" Type="http://schemas.openxmlformats.org/officeDocument/2006/relationships/hyperlink" Target="http://fr.slideshare.net/UrfistRennes/grer-ses-signets-en-ligne-avec-dii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slideshare.net/crid/comparatif-de-12-solutions-de-curation" TargetMode="External"/><Relationship Id="rId11" Type="http://schemas.openxmlformats.org/officeDocument/2006/relationships/hyperlink" Target="http://www.sites.univ-rennes2.fr/urfist/ressources/gerer-ses-signets-en-ligne-avec-diigo-et-delicious" TargetMode="External"/><Relationship Id="rId5" Type="http://schemas.openxmlformats.org/officeDocument/2006/relationships/hyperlink" Target="http://sites.google.com/site/team8project9440/" TargetMode="External"/><Relationship Id="rId15" Type="http://schemas.openxmlformats.org/officeDocument/2006/relationships/hyperlink" Target="http://wiki-urfist.unice.fr/wiki_urfist/index.php/M%C3%A9moriser_et_partager_ses_lectures_d'articles_avec_Diigo" TargetMode="External"/><Relationship Id="rId10" Type="http://schemas.openxmlformats.org/officeDocument/2006/relationships/hyperlink" Target="http://www.sites.univ-rennes2.fr/urfist/ressources/gerer-ses-signets-en-ligne-avec-diigo-approfondissement?destination=ressources" TargetMode="External"/><Relationship Id="rId4" Type="http://schemas.openxmlformats.org/officeDocument/2006/relationships/hyperlink" Target="http://reviews.cnet.com/4520-9239_7-6654999-1.html" TargetMode="External"/><Relationship Id="rId9" Type="http://schemas.openxmlformats.org/officeDocument/2006/relationships/hyperlink" Target="http://c4lpt.co.uk/top100tools/" TargetMode="External"/><Relationship Id="rId14" Type="http://schemas.openxmlformats.org/officeDocument/2006/relationships/hyperlink" Target="http://cursus.edu/dossiers-articles/articles/5192/partager-analyser-les-ressources-classe-une/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fr.slideshare.net/bfoenix/bfr-adbs-veille-web-20" TargetMode="External"/><Relationship Id="rId13" Type="http://schemas.openxmlformats.org/officeDocument/2006/relationships/hyperlink" Target="http://www.bibliobsession.net/2011/10/12/ifttt-le-chainon-manquant-de-mon-ecosysteme-informationnel-22/" TargetMode="External"/><Relationship Id="rId3" Type="http://schemas.openxmlformats.org/officeDocument/2006/relationships/hyperlink" Target="http://www.vagabondages.org/post/2011/03/07/Dis-moi-comment-tu-veilles..." TargetMode="External"/><Relationship Id="rId7" Type="http://schemas.openxmlformats.org/officeDocument/2006/relationships/hyperlink" Target="http://www.profweb.qc.ca/fr/publications/recits/diigo-un-outil-web-propice-a-la-collecte-darticles-et-a-la-preparation-dun-debat/index.html" TargetMode="External"/><Relationship Id="rId12" Type="http://schemas.openxmlformats.org/officeDocument/2006/relationships/hyperlink" Target="http://www.bibliobsession.net/2011/10/11/pkm1/" TargetMode="External"/><Relationship Id="rId2" Type="http://schemas.openxmlformats.org/officeDocument/2006/relationships/hyperlink" Target="http://bibliotheques.wordpress.com/2010/05/31/veille-dhier-et-daujourdhui-22-aujourdhui-et-dema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oninbenoitdiouf.com/2009/12/20/n%C2%B0-46-%E2%80%93-pour-une-bibliotheconomie-2-0-plus-professionnelle/" TargetMode="External"/><Relationship Id="rId11" Type="http://schemas.openxmlformats.org/officeDocument/2006/relationships/hyperlink" Target="http://www.bibliobsession.net/2011/01/05/comment-veiller-et-faire-de-la-mediation-efficacement-avec-google-reader-et-diigo/" TargetMode="External"/><Relationship Id="rId5" Type="http://schemas.openxmlformats.org/officeDocument/2006/relationships/hyperlink" Target="http://espace-cdi.ac-toulouse.fr/spip.php?article35" TargetMode="External"/><Relationship Id="rId15" Type="http://schemas.openxmlformats.org/officeDocument/2006/relationships/hyperlink" Target="http://cursus.edu/dossiers-articles/articles/9750/diigo-mode-emploi-pour-debutants/" TargetMode="External"/><Relationship Id="rId10" Type="http://schemas.openxmlformats.org/officeDocument/2006/relationships/hyperlink" Target="http://www.vedocci.fr/" TargetMode="External"/><Relationship Id="rId4" Type="http://schemas.openxmlformats.org/officeDocument/2006/relationships/hyperlink" Target="http://www.diigo.com/user/faerim" TargetMode="External"/><Relationship Id="rId9" Type="http://schemas.openxmlformats.org/officeDocument/2006/relationships/hyperlink" Target="http://www.recherche-eveillee.com/2012/09/veille-outils-gratuits-vs-plateformes-payantes.html" TargetMode="External"/><Relationship Id="rId14" Type="http://schemas.openxmlformats.org/officeDocument/2006/relationships/hyperlink" Target="http://www.thethinkingstick.com/why-i-hashtag-all-me-tweeted-link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rarything.com/work/4690003" TargetMode="External"/><Relationship Id="rId5" Type="http://schemas.openxmlformats.org/officeDocument/2006/relationships/hyperlink" Target="http://catalog.loc.gov/cgi-bin/Pwebrecon.cgi?SAB1=tagging+people-powered&amp;BOOL1=all+of+these&amp;FLD1=Keyword+Anywhere+(GKEY)+(GKEY)&amp;GRP1=AND+with+next+set&amp;SAB2=&amp;BOOL2=all+of+these&amp;FLD2=Keyword+Anywhere+(GKEY)+(GKEY)&amp;GRP2=AND+with+next+set&amp;SAB3=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brarything.com/tag/web+2.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licious.com/" TargetMode="External"/><Relationship Id="rId13" Type="http://schemas.openxmlformats.org/officeDocument/2006/relationships/hyperlink" Target="http://www.citeulike.org/" TargetMode="External"/><Relationship Id="rId18" Type="http://schemas.openxmlformats.org/officeDocument/2006/relationships/hyperlink" Target="http://wiki-urfist.unice.fr/wiki_urfist/index.php/M%C3%A9moriser_et_partager_ses_lectures_d'articles_avec_Diigo" TargetMode="External"/><Relationship Id="rId3" Type="http://schemas.openxmlformats.org/officeDocument/2006/relationships/hyperlink" Target="http://bibus-biblio.sourceforge.net/wiki/index.php/Base_de_donn%C3%A9es_bibliographiques_Bibus" TargetMode="External"/><Relationship Id="rId7" Type="http://schemas.openxmlformats.org/officeDocument/2006/relationships/hyperlink" Target="http://www.endnote.com/" TargetMode="External"/><Relationship Id="rId12" Type="http://schemas.openxmlformats.org/officeDocument/2006/relationships/hyperlink" Target="https://accounts.google.com/ServiceLogin?hl=fr&amp;continue=https://www.google.com/bookmarks/l&amp;nui=1&amp;service=bookmarks&amp;authuser=0" TargetMode="External"/><Relationship Id="rId17" Type="http://schemas.openxmlformats.org/officeDocument/2006/relationships/hyperlink" Target="http://wikindx.sourceforge.net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framasoft.net/article375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deley.com/" TargetMode="External"/><Relationship Id="rId11" Type="http://schemas.openxmlformats.org/officeDocument/2006/relationships/hyperlink" Target="http://evernote.com/intl/fr/" TargetMode="External"/><Relationship Id="rId5" Type="http://schemas.openxmlformats.org/officeDocument/2006/relationships/hyperlink" Target="http://bibdesk.sourceforge.net/" TargetMode="External"/><Relationship Id="rId15" Type="http://schemas.openxmlformats.org/officeDocument/2006/relationships/hyperlink" Target="http://www.bibsonomy.org/" TargetMode="External"/><Relationship Id="rId10" Type="http://schemas.openxmlformats.org/officeDocument/2006/relationships/hyperlink" Target="http://blinklist.com/" TargetMode="External"/><Relationship Id="rId19" Type="http://schemas.openxmlformats.org/officeDocument/2006/relationships/hyperlink" Target="http://searchengineland.com/10-alternatives-to-delicious-com-bookmarking-59058" TargetMode="External"/><Relationship Id="rId4" Type="http://schemas.openxmlformats.org/officeDocument/2006/relationships/hyperlink" Target="http://www.zotero.org/" TargetMode="External"/><Relationship Id="rId9" Type="http://schemas.openxmlformats.org/officeDocument/2006/relationships/hyperlink" Target="http://www.diigo.com/" TargetMode="External"/><Relationship Id="rId14" Type="http://schemas.openxmlformats.org/officeDocument/2006/relationships/hyperlink" Target="http://www.refworks.com/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2160240"/>
          </a:xfrm>
          <a:solidFill>
            <a:srgbClr val="F09820"/>
          </a:solidFill>
          <a:ln w="6350">
            <a:noFill/>
          </a:ln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Un outil </a:t>
            </a:r>
            <a:r>
              <a:rPr lang="fr-FR" sz="3600" dirty="0" smtClean="0">
                <a:solidFill>
                  <a:schemeClr val="bg1"/>
                </a:solidFill>
              </a:rPr>
              <a:t>de </a:t>
            </a:r>
            <a:r>
              <a:rPr lang="fr-FR" sz="3600" dirty="0">
                <a:solidFill>
                  <a:schemeClr val="bg1"/>
                </a:solidFill>
              </a:rPr>
              <a:t>gestion de </a:t>
            </a:r>
            <a:r>
              <a:rPr lang="fr-FR" sz="3600" dirty="0" smtClean="0">
                <a:solidFill>
                  <a:schemeClr val="bg1"/>
                </a:solidFill>
              </a:rPr>
              <a:t>signets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en ligne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logoUrfistParis blanc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79" y="6422380"/>
            <a:ext cx="636661" cy="42868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6272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104" y="548681"/>
            <a:ext cx="2123728" cy="10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10561" y="6543467"/>
            <a:ext cx="100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A. Bouchard </a:t>
            </a:r>
            <a:b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01/2016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836712"/>
            <a:ext cx="8424614" cy="576064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Présentation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https://www.diigo.com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i="1" dirty="0" smtClean="0"/>
              <a:t>Digest </a:t>
            </a:r>
            <a:r>
              <a:rPr lang="en-US" i="1" dirty="0"/>
              <a:t>of Internet Information, </a:t>
            </a:r>
            <a:r>
              <a:rPr lang="en-US" i="1" dirty="0" smtClean="0"/>
              <a:t>Groups </a:t>
            </a:r>
            <a:r>
              <a:rPr lang="en-US" i="1" dirty="0"/>
              <a:t>and Other </a:t>
            </a:r>
            <a:r>
              <a:rPr lang="en-US" i="1" dirty="0" smtClean="0"/>
              <a:t>stuff</a:t>
            </a:r>
          </a:p>
          <a:p>
            <a:pPr lvl="1"/>
            <a:r>
              <a:rPr lang="en-US" dirty="0" err="1" smtClean="0"/>
              <a:t>ouvert</a:t>
            </a:r>
            <a:r>
              <a:rPr lang="en-US" dirty="0" smtClean="0"/>
              <a:t> en 2006</a:t>
            </a:r>
          </a:p>
          <a:p>
            <a:pPr lvl="1"/>
            <a:r>
              <a:rPr lang="en-US" dirty="0" smtClean="0"/>
              <a:t>+ 9 millions </a:t>
            </a:r>
            <a:r>
              <a:rPr lang="en-US" dirty="0" err="1" smtClean="0"/>
              <a:t>d’inscrits</a:t>
            </a:r>
            <a:r>
              <a:rPr lang="en-US" dirty="0" smtClean="0"/>
              <a:t>, + 350 millions </a:t>
            </a:r>
            <a:r>
              <a:rPr lang="en-US" dirty="0" err="1" smtClean="0"/>
              <a:t>d’items</a:t>
            </a:r>
            <a:endParaRPr lang="en-US" dirty="0" smtClean="0"/>
          </a:p>
          <a:p>
            <a:pPr lvl="1"/>
            <a:endParaRPr lang="en-US" sz="2000" dirty="0"/>
          </a:p>
          <a:p>
            <a:pPr lvl="1"/>
            <a:r>
              <a:rPr lang="en-US" dirty="0"/>
              <a:t>un </a:t>
            </a:r>
            <a:r>
              <a:rPr lang="en-US" dirty="0" err="1"/>
              <a:t>outil</a:t>
            </a:r>
            <a:r>
              <a:rPr lang="en-US" dirty="0"/>
              <a:t> de :</a:t>
            </a:r>
          </a:p>
          <a:p>
            <a:pPr lvl="1"/>
            <a:r>
              <a:rPr lang="en-US" dirty="0"/>
              <a:t>	- </a:t>
            </a:r>
            <a:r>
              <a:rPr lang="en-US" dirty="0" err="1" smtClean="0"/>
              <a:t>gestion</a:t>
            </a:r>
            <a:r>
              <a:rPr lang="en-US" dirty="0" smtClean="0"/>
              <a:t> de signets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300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i="1" dirty="0" smtClean="0"/>
              <a:t>(personal) knowledge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4000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	- collaboration et </a:t>
            </a:r>
            <a:r>
              <a:rPr lang="en-US" dirty="0" err="1" smtClean="0"/>
              <a:t>partage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Diigo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2536484"/>
            <a:ext cx="2987127" cy="1132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443" y="3622673"/>
            <a:ext cx="2987127" cy="20377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5696580"/>
            <a:ext cx="2987127" cy="10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193355"/>
              </p:ext>
            </p:extLst>
          </p:nvPr>
        </p:nvGraphicFramePr>
        <p:xfrm>
          <a:off x="143508" y="980728"/>
          <a:ext cx="8856983" cy="518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40"/>
                <a:gridCol w="3490626"/>
                <a:gridCol w="3744417"/>
              </a:tblGrid>
              <a:tr h="30860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Delicious</a:t>
                      </a:r>
                      <a:endParaRPr lang="fr-FR" sz="13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Diigo</a:t>
                      </a:r>
                      <a:endParaRPr lang="fr-FR" sz="13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/>
                    </a:solidFill>
                  </a:tcPr>
                </a:tc>
              </a:tr>
              <a:tr h="308609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Création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2003 –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Avos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(rachat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en 2011)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2006 – Diigo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</a:t>
                      </a:r>
                      <a:endParaRPr lang="fr-FR" sz="1200" baseline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</a:tr>
              <a:tr h="308609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Général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interface en anglais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8609">
                <a:tc vMerge="1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 simple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 plus complexe (plus de fonctionnalités)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</a:tr>
              <a:tr h="421748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Fonctionnalités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bookmarks,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tags et commentaires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possibilité de rendre un bookmark privé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72660">
                <a:tc vMerge="1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bundles privés (listes par tags)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pas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surlignement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ou de commentaire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pas de captures ni de pages en cache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</a:t>
                      </a:r>
                      <a:r>
                        <a:rPr lang="fr-FR" sz="1200" i="1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outliners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(listes)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surlignement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et commentaires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captures et pages en cache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</a:t>
                      </a:r>
                      <a:r>
                        <a:rPr lang="fr-FR" sz="1200" i="1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read</a:t>
                      </a:r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later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Aspect social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peu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développé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 des points forts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Diigo : réseau, groupes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</a:tr>
              <a:tr h="301708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Communauté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généraliste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et non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académique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35269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Outils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sur le navigateur :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bookmarklet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voire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extension de navigateur (Diigo)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utilisation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nomade : iPhone,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iPad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voire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Android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(Diigo)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export de bookmarks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interfaçage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avec d’autres services (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blog, Twitter…)</a:t>
                      </a:r>
                      <a:endParaRPr lang="fr-FR" sz="1200" baseline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5493">
                <a:tc vMerge="1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RSS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import de bookmarks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flux RSS</a:t>
                      </a:r>
                    </a:p>
                  </a:txBody>
                  <a:tcPr>
                    <a:solidFill>
                      <a:srgbClr val="0044CC">
                        <a:alpha val="10000"/>
                      </a:srgbClr>
                    </a:solidFill>
                  </a:tcPr>
                </a:tc>
              </a:tr>
              <a:tr h="622920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Moteur</a:t>
                      </a:r>
                      <a:r>
                        <a:rPr lang="fr-FR" sz="1200" i="1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recherche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44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recherche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sur l’ensemble de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Delicious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mais classement des bookmarks peu clair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recherche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sur l’ensemble de Diigo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 moteur de recherche avancée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opérateurs booléens</a:t>
                      </a:r>
                      <a:endParaRPr lang="fr-FR" sz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0044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Diigo ou Delicious ?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286000" y="649644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Pour aller plus loin, support Diigo/</a:t>
            </a:r>
            <a:r>
              <a:rPr lang="fr-FR" sz="10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Delicious</a:t>
            </a: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, URFIST de Rennes</a:t>
            </a: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72751"/>
              </p:ext>
            </p:extLst>
          </p:nvPr>
        </p:nvGraphicFramePr>
        <p:xfrm>
          <a:off x="1" y="836712"/>
          <a:ext cx="9143999" cy="4038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0346"/>
                <a:gridCol w="1341453"/>
                <a:gridCol w="1365988"/>
                <a:gridCol w="1328179"/>
                <a:gridCol w="1226011"/>
                <a:gridCol w="1226011"/>
                <a:gridCol w="1226011"/>
              </a:tblGrid>
              <a:tr h="60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Présentation générale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gestion de signets</a:t>
                      </a:r>
                      <a:endParaRPr lang="fr-FR" sz="1200" b="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2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200" b="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Recherche, veille et curation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Pour aller plus loin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2455070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Signets,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bookmarks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Plates-formes en ligne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000" i="1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000" i="1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Panorama de l’existant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ou Delicious ?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Présentation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Inscription et profil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extensions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Bookmarker</a:t>
                      </a: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Naviguer dans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tags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Quelle description ?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Surligner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Annoter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cas des images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fr-FR" sz="1000" i="1" kern="12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outliners</a:t>
                      </a:r>
                      <a:endParaRPr lang="fr-FR" sz="1000" i="1" kern="12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rapports</a:t>
                      </a:r>
                      <a:endParaRPr lang="fr-FR" sz="1000" kern="12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fr-FR" sz="1000" kern="12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réseaux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groupes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bibliothèque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formation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Intérêt</a:t>
                      </a: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la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 dans la communauté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son compte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Veille</a:t>
                      </a:r>
                      <a:endParaRPr lang="en-US" sz="10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Curation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Diffusion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Alimentation automatique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Diigo et mobilité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Questions de droit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modèle économique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Sécurité des données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Adresses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et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tutoriels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du support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Retours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d’expérience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" y="874966"/>
            <a:ext cx="1164937" cy="5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373" y="1684001"/>
            <a:ext cx="5903254" cy="4820724"/>
          </a:xfrm>
          <a:prstGeom prst="rect">
            <a:avLst/>
          </a:prstGeom>
          <a:effectLst>
            <a:outerShdw blurRad="292100" dist="5588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857733"/>
            <a:ext cx="8229600" cy="4785395"/>
          </a:xfrm>
        </p:spPr>
        <p:txBody>
          <a:bodyPr>
            <a:normAutofit/>
          </a:bodyPr>
          <a:lstStyle/>
          <a:p>
            <a:r>
              <a:rPr lang="fr-FR" dirty="0" smtClean="0"/>
              <a:t>Accès sans inscription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13320" y="2297400"/>
            <a:ext cx="1394596" cy="471833"/>
          </a:xfrm>
          <a:prstGeom prst="rect">
            <a:avLst/>
          </a:prstGeom>
          <a:noFill/>
          <a:ln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5496" y="3250431"/>
            <a:ext cx="12382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r"/>
            <a:r>
              <a:rPr lang="fr-FR" sz="1200" i="1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Hot bookmarks</a:t>
            </a:r>
          </a:p>
          <a:p>
            <a:pPr marL="0" lvl="1" algn="r">
              <a:buFontTx/>
              <a:buChar char="-"/>
            </a:pPr>
            <a:r>
              <a:rPr lang="fr-FR" sz="11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signets</a:t>
            </a:r>
          </a:p>
          <a:p>
            <a:pPr marL="0" lvl="1" algn="r">
              <a:buFontTx/>
              <a:buChar char="-"/>
            </a:pPr>
            <a:r>
              <a:rPr lang="fr-FR" sz="11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tags associés</a:t>
            </a:r>
          </a:p>
          <a:p>
            <a:pPr marL="0" lvl="1" algn="r">
              <a:buFontTx/>
              <a:buChar char="-"/>
            </a:pPr>
            <a:r>
              <a:rPr lang="fr-FR" sz="11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nombre de sauvegardes</a:t>
            </a:r>
            <a:endParaRPr lang="fr-FR" sz="11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15920" y="4491940"/>
            <a:ext cx="112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Hot tags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812360" y="2319263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Moteur de recherche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0899" y="6536891"/>
            <a:ext cx="16353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www.diigo.com/buzz/hot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7440207" y="2566873"/>
            <a:ext cx="372153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7020272" y="4551511"/>
            <a:ext cx="810716" cy="101625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1313012" y="3736338"/>
            <a:ext cx="714096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19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145622"/>
            <a:ext cx="2316742" cy="279938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2" y="1885979"/>
            <a:ext cx="3978615" cy="340674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et profil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677260" y="2636912"/>
            <a:ext cx="936241" cy="249273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660095" y="4198090"/>
            <a:ext cx="770732" cy="249273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07807" y="745752"/>
            <a:ext cx="2325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Profile &gt; </a:t>
            </a:r>
            <a:r>
              <a:rPr lang="fr-FR" sz="12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5"/>
              </a:rPr>
              <a:t>Edit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5"/>
              </a:rPr>
              <a:t> </a:t>
            </a:r>
            <a:r>
              <a:rPr lang="fr-FR" sz="12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5"/>
              </a:rPr>
              <a:t>my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5"/>
              </a:rPr>
              <a:t> profile</a:t>
            </a:r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174625" lvl="1" indent="-87313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présentation (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basic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</a:p>
          <a:p>
            <a:pPr marL="174625" lvl="1" indent="-87313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centres d’intérêts (</a:t>
            </a:r>
            <a:r>
              <a:rPr lang="fr-FR" sz="12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interests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</a:p>
          <a:p>
            <a:pPr marL="174625" lvl="1" indent="-87313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confidentialité (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privacy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 </a:t>
            </a:r>
            <a:r>
              <a:rPr lang="fr-FR" sz="1200" b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!</a:t>
            </a:r>
            <a:endParaRPr lang="fr-FR" sz="1200" b="1" kern="0" dirty="0">
              <a:solidFill>
                <a:srgbClr val="F0982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174625" lvl="1" indent="-87313">
              <a:buFontTx/>
              <a:buChar char="-"/>
            </a:pPr>
            <a:r>
              <a:rPr lang="fr-FR" sz="1200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présence 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en ligne (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me </a:t>
            </a:r>
            <a:r>
              <a:rPr lang="fr-FR" sz="12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elsewhere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  <a:endParaRPr lang="fr-FR" sz="1200" kern="0" dirty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174625" lvl="1" indent="-87313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avatar (</a:t>
            </a:r>
            <a:r>
              <a:rPr lang="fr-FR" sz="12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picture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390176" y="980728"/>
            <a:ext cx="517631" cy="1750994"/>
          </a:xfrm>
          <a:prstGeom prst="straightConnector1">
            <a:avLst/>
          </a:prstGeom>
          <a:ln w="12700">
            <a:solidFill>
              <a:srgbClr val="F098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51963" y="5054743"/>
            <a:ext cx="2237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Settings</a:t>
            </a:r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285750" lvl="1" indent="-285750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préférences d’affichage et de navigation</a:t>
            </a:r>
          </a:p>
          <a:p>
            <a:pPr marL="285750" lvl="1" indent="-285750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notifications et alertes</a:t>
            </a:r>
            <a:r>
              <a:rPr lang="fr-FR" sz="1200" b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!</a:t>
            </a:r>
          </a:p>
          <a:p>
            <a:pPr marL="285750" lvl="1" indent="-285750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mot de passe et compte</a:t>
            </a:r>
          </a:p>
          <a:p>
            <a:pPr marL="285750" lvl="1" indent="-285750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suppression du compte</a:t>
            </a:r>
          </a:p>
          <a:p>
            <a:pPr marL="285750" lvl="1" indent="-285750">
              <a:buFontTx/>
              <a:buChar char="-"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4837" y="6499831"/>
            <a:ext cx="3021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importer des signets, cf. Tools &gt;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Import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7877" y="5292719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www.diigo.com/sign-up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390176" y="4447363"/>
            <a:ext cx="373616" cy="781837"/>
          </a:xfrm>
          <a:prstGeom prst="straightConnector1">
            <a:avLst/>
          </a:prstGeom>
          <a:ln w="12700">
            <a:solidFill>
              <a:srgbClr val="F098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4139952" y="3454987"/>
            <a:ext cx="557672" cy="268725"/>
          </a:xfrm>
          <a:prstGeom prst="rightArrow">
            <a:avLst/>
          </a:prstGeom>
          <a:solidFill>
            <a:srgbClr val="F09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4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876" y="2939294"/>
            <a:ext cx="1400810" cy="223092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20688"/>
            <a:ext cx="7580002" cy="55172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dirty="0" err="1" smtClean="0"/>
              <a:t>Diigo</a:t>
            </a:r>
            <a:r>
              <a:rPr lang="fr-FR" dirty="0" smtClean="0"/>
              <a:t> </a:t>
            </a:r>
            <a:r>
              <a:rPr lang="fr-FR" i="1" dirty="0" err="1" smtClean="0"/>
              <a:t>Toolbar</a:t>
            </a:r>
            <a:r>
              <a:rPr lang="fr-FR" i="1" dirty="0" smtClean="0"/>
              <a:t> / </a:t>
            </a:r>
            <a:r>
              <a:rPr lang="fr-FR" dirty="0" smtClean="0"/>
              <a:t>barre d’outils</a:t>
            </a:r>
            <a:endParaRPr lang="fr-FR" i="1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>
                <a:solidFill>
                  <a:schemeClr val="tx1"/>
                </a:solidFill>
              </a:rPr>
              <a:t>1. Installation (</a:t>
            </a:r>
            <a:r>
              <a:rPr lang="fr-FR" sz="1200" kern="12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sz="1200" kern="1200" dirty="0">
                <a:solidFill>
                  <a:prstClr val="black"/>
                </a:solidFill>
              </a:rPr>
              <a:t>rubrique </a:t>
            </a:r>
            <a:r>
              <a:rPr lang="fr-FR" sz="1200" i="1" kern="1200" dirty="0" smtClean="0">
                <a:solidFill>
                  <a:prstClr val="black"/>
                </a:solidFill>
                <a:hlinkClick r:id="rId4"/>
              </a:rPr>
              <a:t>Tools</a:t>
            </a:r>
            <a:r>
              <a:rPr lang="fr-FR" sz="1200" i="1" kern="1200" dirty="0" smtClean="0">
                <a:solidFill>
                  <a:prstClr val="black"/>
                </a:solidFill>
              </a:rPr>
              <a:t>) : </a:t>
            </a:r>
            <a:r>
              <a:rPr lang="fr-FR" sz="1200" i="1" kern="1200" dirty="0" err="1" smtClean="0">
                <a:solidFill>
                  <a:prstClr val="black"/>
                </a:solidFill>
              </a:rPr>
              <a:t>Diigo</a:t>
            </a:r>
            <a:r>
              <a:rPr lang="fr-FR" sz="1200" i="1" kern="1200" dirty="0" smtClean="0">
                <a:solidFill>
                  <a:prstClr val="black"/>
                </a:solidFill>
              </a:rPr>
              <a:t> Extension</a:t>
            </a:r>
            <a:endParaRPr lang="fr-FR" sz="1200" i="1" kern="1200" dirty="0">
              <a:solidFill>
                <a:prstClr val="black"/>
              </a:solidFill>
            </a:endParaRPr>
          </a:p>
          <a:p>
            <a:endParaRPr lang="fr-FR" sz="1500" dirty="0" smtClean="0">
              <a:solidFill>
                <a:schemeClr val="tx1"/>
              </a:solidFill>
            </a:endParaRPr>
          </a:p>
          <a:p>
            <a:endParaRPr lang="fr-FR" sz="1500" dirty="0" smtClean="0">
              <a:solidFill>
                <a:schemeClr val="tx1"/>
              </a:solidFill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1"/>
                </a:solidFill>
              </a:rPr>
              <a:t>2. Configuration</a:t>
            </a:r>
            <a:endParaRPr lang="fr-FR" dirty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dirty="0" smtClean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dirty="0" smtClean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1"/>
                </a:solidFill>
              </a:rPr>
              <a:t>3. Autres cas</a:t>
            </a:r>
          </a:p>
          <a:p>
            <a:pPr marL="685800" lvl="2">
              <a:spcBef>
                <a:spcPts val="6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3.1 Terminaux mobiles : Android, iPad, iPhone</a:t>
            </a:r>
          </a:p>
          <a:p>
            <a:pPr marL="685800" lvl="2"/>
            <a:r>
              <a:rPr lang="fr-FR" sz="1200" dirty="0" smtClean="0">
                <a:solidFill>
                  <a:schemeClr val="tx1"/>
                </a:solidFill>
              </a:rPr>
              <a:t>        Navigateurs Safari et autres</a:t>
            </a:r>
          </a:p>
          <a:p>
            <a:pPr marL="685800" lvl="2">
              <a:spcBef>
                <a:spcPts val="12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3.2 </a:t>
            </a:r>
            <a:r>
              <a:rPr lang="fr-FR" sz="1200" dirty="0"/>
              <a:t>Impossibilité de télécharger </a:t>
            </a:r>
            <a:r>
              <a:rPr lang="fr-FR" sz="1200" dirty="0" smtClean="0"/>
              <a:t>? </a:t>
            </a:r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>
                <a:solidFill>
                  <a:schemeClr val="tx1"/>
                </a:solidFill>
              </a:rPr>
              <a:t>installer la </a:t>
            </a:r>
            <a:r>
              <a:rPr lang="fr-FR" sz="1200" dirty="0" err="1">
                <a:solidFill>
                  <a:schemeClr val="tx1"/>
                </a:solidFill>
                <a:hlinkClick r:id="rId5"/>
              </a:rPr>
              <a:t>Diigolet</a:t>
            </a:r>
            <a:r>
              <a:rPr lang="fr-FR" sz="1200" dirty="0">
                <a:solidFill>
                  <a:schemeClr val="tx1"/>
                </a:solidFill>
              </a:rPr>
              <a:t> par glisser-déposer</a:t>
            </a:r>
          </a:p>
          <a:p>
            <a:pPr marL="685800" lvl="2"/>
            <a:endParaRPr lang="fr-FR" sz="1200" dirty="0"/>
          </a:p>
          <a:p>
            <a:pPr marL="685800" lvl="2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extensions Diigo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2770" y="1387133"/>
            <a:ext cx="2127250" cy="5083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9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6008" y="1387133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Systèmes : Linux, Mac OS, Windows</a:t>
            </a:r>
          </a:p>
          <a:p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Navigateurs 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Chrome (recommandé) 	Firefox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, Internet Explorer</a:t>
            </a:r>
          </a:p>
          <a:p>
            <a:endParaRPr lang="fr-FR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5288500"/>
            <a:ext cx="1343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rubrique </a:t>
            </a: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Tools</a:t>
            </a:r>
            <a:endParaRPr lang="fr-FR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667" y="3073112"/>
            <a:ext cx="5872956" cy="169288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9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lipse 12"/>
          <p:cNvSpPr/>
          <p:nvPr/>
        </p:nvSpPr>
        <p:spPr>
          <a:xfrm>
            <a:off x="5220071" y="3061649"/>
            <a:ext cx="561215" cy="249273"/>
          </a:xfrm>
          <a:prstGeom prst="ellipse">
            <a:avLst/>
          </a:prstGeom>
          <a:noFill/>
          <a:ln w="1905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74071" y="3497270"/>
            <a:ext cx="17861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05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configuration de la barre d’outils</a:t>
            </a:r>
          </a:p>
        </p:txBody>
      </p:sp>
      <p:sp>
        <p:nvSpPr>
          <p:cNvPr id="15" name="Ellipse 14"/>
          <p:cNvSpPr/>
          <p:nvPr/>
        </p:nvSpPr>
        <p:spPr>
          <a:xfrm>
            <a:off x="647792" y="3038851"/>
            <a:ext cx="247127" cy="237810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5872" y="3513415"/>
            <a:ext cx="12399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050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Diigo</a:t>
            </a:r>
            <a:r>
              <a:rPr lang="fr-FR" sz="105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fr-FR" sz="105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sidebar</a:t>
            </a:r>
            <a:endParaRPr lang="fr-FR" sz="1050" i="1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269875" lvl="2" indent="-171450">
              <a:buFontTx/>
              <a:buChar char="-"/>
            </a:pPr>
            <a:r>
              <a:rPr lang="fr-FR" sz="105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My</a:t>
            </a:r>
            <a:r>
              <a:rPr lang="fr-FR" sz="105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fr-FR" sz="1050" i="1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L</a:t>
            </a:r>
            <a:r>
              <a:rPr lang="fr-FR" sz="105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ibrary</a:t>
            </a:r>
          </a:p>
          <a:p>
            <a:pPr marL="269875" lvl="2" indent="-171450">
              <a:buFontTx/>
              <a:buChar char="-"/>
            </a:pPr>
            <a:r>
              <a:rPr lang="fr-FR" sz="105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This URL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503096" y="3330601"/>
            <a:ext cx="11626" cy="229089"/>
          </a:xfrm>
          <a:prstGeom prst="straightConnector1">
            <a:avLst/>
          </a:prstGeom>
          <a:ln w="12700">
            <a:solidFill>
              <a:srgbClr val="F098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73290" y="3310922"/>
            <a:ext cx="54444" cy="220846"/>
          </a:xfrm>
          <a:prstGeom prst="straightConnector1">
            <a:avLst/>
          </a:prstGeom>
          <a:ln w="12700">
            <a:solidFill>
              <a:srgbClr val="F098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fermante 8"/>
          <p:cNvSpPr/>
          <p:nvPr/>
        </p:nvSpPr>
        <p:spPr>
          <a:xfrm>
            <a:off x="4532770" y="5229200"/>
            <a:ext cx="111238" cy="4083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75636" y="2751152"/>
            <a:ext cx="2600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sur Firefox et Internet Explorer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7256050" y="2634759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i="1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sur </a:t>
            </a:r>
            <a:r>
              <a:rPr lang="fr-FR" sz="1400" i="1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Chrome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297621" y="2937409"/>
            <a:ext cx="450843" cy="293925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256050" y="4769768"/>
            <a:ext cx="556310" cy="186839"/>
          </a:xfrm>
          <a:prstGeom prst="ellipse">
            <a:avLst/>
          </a:prstGeom>
          <a:noFill/>
          <a:ln w="1905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139" y="6408108"/>
            <a:ext cx="865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!! : fonctionnalités et apparences pouvant varier selon l’extension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720" y="2624531"/>
            <a:ext cx="5301159" cy="346876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375618" y="913764"/>
            <a:ext cx="8084814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B5C5E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kumimoji="0" lang="fr-FR" sz="1500" i="0" u="none" strike="noStrike" kern="0" cap="none" spc="0" normalizeH="0" baseline="0" noProof="0" dirty="0" smtClean="0">
                <a:ln>
                  <a:noFill/>
                </a:ln>
                <a:solidFill>
                  <a:srgbClr val="0044C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Sur la page web à </a:t>
            </a:r>
            <a:r>
              <a:rPr kumimoji="0" lang="fr-FR" sz="15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4C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bookmarker</a:t>
            </a:r>
            <a:r>
              <a:rPr kumimoji="0" lang="fr-FR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:  bouton de la </a:t>
            </a:r>
            <a:r>
              <a:rPr lang="fr-FR" sz="1500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barre d’outils</a:t>
            </a:r>
            <a:endParaRPr kumimoji="0" lang="fr-FR" sz="15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81300" algn="l"/>
              </a:tabLst>
              <a:defRPr/>
            </a:pPr>
            <a:r>
              <a:rPr lang="fr-FR" sz="1500" kern="0" baseline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fr-FR" sz="1500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 clic droit </a:t>
            </a:r>
            <a:r>
              <a:rPr lang="fr-FR" sz="1500" kern="0" baseline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tabLst>
                <a:tab pos="2781300" algn="l"/>
              </a:tabLst>
              <a:defRPr/>
            </a:pPr>
            <a:r>
              <a:rPr lang="fr-FR" sz="1500" kern="0" baseline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ou </a:t>
            </a:r>
            <a:r>
              <a:rPr lang="fr-FR" sz="1500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raccourci clavier</a:t>
            </a:r>
            <a:r>
              <a:rPr lang="fr-FR" sz="1400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(option à définir via la barre d’outils)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FR" sz="1500" kern="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Ou, sur son compte </a:t>
            </a:r>
            <a:r>
              <a:rPr lang="fr-FR" sz="1500" kern="0" dirty="0" err="1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Diigo</a:t>
            </a:r>
            <a:r>
              <a:rPr lang="fr-FR" sz="1500" kern="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fr-FR" sz="1500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menu de gauche </a:t>
            </a:r>
            <a:endParaRPr kumimoji="0" lang="fr-FR" sz="15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Bookmarker</a:t>
            </a:r>
            <a:r>
              <a:rPr lang="fr-FR" dirty="0" smtClean="0"/>
              <a:t> un document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2099" y="915686"/>
            <a:ext cx="871351" cy="242738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3364" y="4314520"/>
            <a:ext cx="1984518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description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ex. : </a:t>
            </a:r>
            <a:r>
              <a:rPr kumimoji="0" lang="fr-FR" sz="9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titre, résumé ou extraits, nom de l’auteur… </a:t>
            </a:r>
            <a:r>
              <a:rPr lang="fr-FR" sz="9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(2 000 signes)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7453711" y="4821432"/>
            <a:ext cx="2158849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indexation par des </a:t>
            </a:r>
            <a:b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mots-clés libres (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tags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fr-FR" sz="900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et, le cas échéant, proposition </a:t>
            </a:r>
            <a:br>
              <a:rPr lang="fr-FR" sz="900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900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suggestions </a:t>
            </a:r>
            <a:r>
              <a:rPr lang="fr-FR" sz="900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automatiques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7440008" y="3692740"/>
            <a:ext cx="1726421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action sur le signet : </a:t>
            </a: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rendre privé,</a:t>
            </a:r>
            <a:r>
              <a:rPr kumimoji="0" lang="fr-FR" sz="11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différer la lecture</a:t>
            </a:r>
            <a:endParaRPr kumimoji="0" lang="fr-FR" sz="11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(par défaut : Options de la </a:t>
            </a:r>
            <a:br>
              <a:rPr lang="fr-FR" sz="9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9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barre d’outils)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1955020" y="4515732"/>
            <a:ext cx="1120695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149243" y="6316912"/>
            <a:ext cx="1871662" cy="504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1916825" y="5485768"/>
            <a:ext cx="566944" cy="18602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72353" y="3604659"/>
            <a:ext cx="187166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titre du signet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1955020" y="3783904"/>
            <a:ext cx="1088572" cy="65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92109" y="3218996"/>
            <a:ext cx="187166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URL du signet </a:t>
            </a: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1963771" y="3363207"/>
            <a:ext cx="1111944" cy="88881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-4474" y="5181515"/>
            <a:ext cx="1984518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autres options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kern="0" noProof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1° ajout à une </a:t>
            </a:r>
            <a:r>
              <a:rPr lang="fr-FR" sz="900" i="1" kern="0" noProof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outliner</a:t>
            </a:r>
            <a:endParaRPr lang="fr-FR" sz="900" i="1" kern="0" noProof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2°</a:t>
            </a:r>
            <a:r>
              <a:rPr kumimoji="0" lang="fr-FR" sz="90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partage du signet avec un groupe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555513" y="6270922"/>
            <a:ext cx="1278001" cy="33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enregistrement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 flipV="1">
            <a:off x="6156175" y="5764491"/>
            <a:ext cx="20361" cy="511347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83968" y="5348753"/>
            <a:ext cx="232467" cy="215444"/>
          </a:xfrm>
          <a:prstGeom prst="rect">
            <a:avLst/>
          </a:prstGeom>
          <a:solidFill>
            <a:srgbClr val="F09820"/>
          </a:solidFill>
          <a:ln>
            <a:solidFill>
              <a:srgbClr val="F098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fr-FR" sz="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149" y="1874680"/>
            <a:ext cx="1343025" cy="35242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5940151" y="5003974"/>
            <a:ext cx="1540626" cy="16456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025" y="1292965"/>
            <a:ext cx="1944216" cy="26546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4516435" y="4055127"/>
            <a:ext cx="2964343" cy="10036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83968" y="5316150"/>
            <a:ext cx="232467" cy="215444"/>
          </a:xfrm>
          <a:prstGeom prst="rect">
            <a:avLst/>
          </a:prstGeom>
          <a:solidFill>
            <a:srgbClr val="F09820"/>
          </a:solidFill>
          <a:ln>
            <a:solidFill>
              <a:srgbClr val="F098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fr-FR" sz="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83968" y="5589820"/>
            <a:ext cx="232467" cy="215444"/>
          </a:xfrm>
          <a:prstGeom prst="rect">
            <a:avLst/>
          </a:prstGeom>
          <a:solidFill>
            <a:srgbClr val="F09820"/>
          </a:solidFill>
          <a:ln>
            <a:solidFill>
              <a:srgbClr val="F098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fr-FR" sz="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873" y="765899"/>
            <a:ext cx="705997" cy="43204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450" y="1313691"/>
            <a:ext cx="2550947" cy="19857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0" y="65601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!! :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apparence </a:t>
            </a:r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pouvant varier selon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chemin utilisé</a:t>
            </a:r>
            <a:endParaRPr lang="fr-FR" sz="11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3690" y="123942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521646" y="85238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0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4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types de documents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118" y="2124594"/>
            <a:ext cx="2916324" cy="3198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6947" y="6492986"/>
            <a:ext cx="4370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!! :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nombre d’items pouvant </a:t>
            </a:r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varier selon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l’abonnement souscrit</a:t>
            </a:r>
            <a:endParaRPr lang="fr-FR" sz="11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878119"/>
            <a:ext cx="2520000" cy="7491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120" y="2348604"/>
            <a:ext cx="2520000" cy="14257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906246"/>
            <a:ext cx="2520000" cy="1545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349" y="3849255"/>
            <a:ext cx="2520000" cy="24868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1637" y="967104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 outil de stockage en ligne plus large que les seuls signets</a:t>
            </a:r>
            <a:endParaRPr lang="fr-FR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994440" y="2996952"/>
            <a:ext cx="509455" cy="15147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982211" y="4339727"/>
            <a:ext cx="509455" cy="15147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076056" y="3148430"/>
            <a:ext cx="1152128" cy="47816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018354" y="4857165"/>
            <a:ext cx="1209830" cy="300027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1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131" y="3190980"/>
            <a:ext cx="4750402" cy="304633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861" y="1318486"/>
            <a:ext cx="1255459" cy="15344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328592"/>
          </a:xfrm>
        </p:spPr>
        <p:txBody>
          <a:bodyPr>
            <a:normAutofit/>
          </a:bodyPr>
          <a:lstStyle/>
          <a:p>
            <a:r>
              <a:rPr lang="fr-FR" sz="1500" dirty="0" smtClean="0"/>
              <a:t>Sur son compte </a:t>
            </a:r>
            <a:r>
              <a:rPr lang="fr-FR" sz="1500" dirty="0" err="1" smtClean="0"/>
              <a:t>Diigo</a:t>
            </a:r>
            <a:r>
              <a:rPr lang="fr-FR" sz="1500" dirty="0" smtClean="0"/>
              <a:t> : onglet </a:t>
            </a:r>
          </a:p>
          <a:p>
            <a:r>
              <a:rPr lang="fr-FR" sz="1500" dirty="0" smtClean="0"/>
              <a:t>Ou via la barre d’outils</a:t>
            </a:r>
            <a:endParaRPr lang="fr-FR" sz="15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Gérer ses signets : </a:t>
            </a:r>
            <a:r>
              <a:rPr lang="fr-FR" i="1" dirty="0" err="1" smtClean="0"/>
              <a:t>my</a:t>
            </a:r>
            <a:r>
              <a:rPr lang="fr-FR" i="1" dirty="0" smtClean="0"/>
              <a:t> </a:t>
            </a:r>
            <a:r>
              <a:rPr lang="fr-FR" i="1" dirty="0" err="1" smtClean="0"/>
              <a:t>library</a:t>
            </a: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0456" y="1455912"/>
            <a:ext cx="1584176" cy="829319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3671930" y="2033323"/>
            <a:ext cx="720080" cy="180021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7727" y="4307657"/>
            <a:ext cx="1873250" cy="5562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tags</a:t>
            </a:r>
          </a:p>
          <a:p>
            <a:pPr marL="171450" lvl="0" indent="-171450" algn="r">
              <a:buFontTx/>
              <a:buChar char="-"/>
              <a:defRPr/>
            </a:pP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plus récents</a:t>
            </a:r>
          </a:p>
          <a:p>
            <a:pPr marL="171450" lvl="0" indent="-171450" algn="r">
              <a:buFontTx/>
              <a:buChar char="-"/>
              <a:defRPr/>
            </a:pP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ensemble des signets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47938" y="4863914"/>
            <a:ext cx="1763688" cy="629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signets rangés par ordre </a:t>
            </a:r>
            <a:r>
              <a:rPr kumimoji="0" lang="fr-FR" sz="110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antéchronologique</a:t>
            </a: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d’enregistrement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447938" y="3503775"/>
            <a:ext cx="1872324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affichage des signets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filtre (bookmark, image ; public, privé…)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visualisation de la liste (simple </a:t>
            </a:r>
            <a:r>
              <a:rPr kumimoji="0" lang="fr-FR" sz="9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ou avancée)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</a:t>
            </a:r>
            <a:endParaRPr kumimoji="0" lang="fr-FR" sz="900" i="0" u="none" strike="noStrike" kern="0" cap="none" spc="0" normalizeH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23031" y="3516661"/>
            <a:ext cx="1871662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recherche</a:t>
            </a:r>
            <a:r>
              <a:rPr kumimoji="0" lang="fr-FR" sz="11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dans ses signets</a:t>
            </a:r>
            <a:endParaRPr kumimoji="0" lang="fr-FR" sz="11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194693" y="3703207"/>
            <a:ext cx="1441203" cy="35504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207934" y="5707391"/>
            <a:ext cx="730612" cy="11564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6337419" y="5830748"/>
            <a:ext cx="100532" cy="557604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387617" y="6330658"/>
            <a:ext cx="4768045" cy="5562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interventions 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sur un signet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i="1" kern="0" baseline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(le menu apparaît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900" i="1" kern="0" baseline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passant 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souris sur le signet)</a:t>
            </a: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modifications, suppressions…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192" y="851987"/>
            <a:ext cx="800100" cy="400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lipse 22"/>
          <p:cNvSpPr/>
          <p:nvPr/>
        </p:nvSpPr>
        <p:spPr>
          <a:xfrm>
            <a:off x="5569490" y="3874847"/>
            <a:ext cx="1419552" cy="26201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060651" y="3959873"/>
            <a:ext cx="352124" cy="21316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-67626" y="5645973"/>
            <a:ext cx="2438135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action sur un ou plusieurs signets</a:t>
            </a:r>
          </a:p>
          <a:p>
            <a:pPr marL="171450" marR="0" lvl="0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suppression</a:t>
            </a:r>
          </a:p>
          <a:p>
            <a:pPr marL="171450" marR="0" lvl="0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ajout à des </a:t>
            </a:r>
            <a:r>
              <a:rPr kumimoji="0" lang="fr-FR" sz="900" i="1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outliners</a:t>
            </a:r>
            <a:r>
              <a:rPr kumimoji="0" lang="fr-FR" sz="9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fr-FR" sz="9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ou des groupes</a:t>
            </a:r>
          </a:p>
          <a:p>
            <a:pPr marL="171450" marR="0" lvl="0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fonctionnalités complémentaires</a:t>
            </a: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1" u="none" strike="noStrike" kern="0" cap="none" spc="0" normalizeH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r>
              <a:rPr kumimoji="0" lang="fr-FR" sz="900" b="1" i="1" u="none" strike="noStrike" kern="0" cap="none" spc="0" normalizeH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pour faire </a:t>
            </a:r>
            <a:r>
              <a:rPr kumimoji="0" lang="fr-FR" sz="900" b="1" i="1" u="none" strike="noStrike" kern="0" cap="none" spc="0" normalizeH="0" noProof="0" dirty="0" err="1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appa</a:t>
            </a:r>
            <a:r>
              <a:rPr lang="fr-FR" sz="900" b="1" i="1" kern="0" dirty="0" err="1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raître</a:t>
            </a:r>
            <a:r>
              <a:rPr kumimoji="0" lang="fr-FR" sz="900" b="1" i="1" u="none" strike="noStrike" kern="0" cap="none" spc="0" normalizeH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le menu </a:t>
            </a:r>
          </a:p>
          <a:p>
            <a:pPr algn="r">
              <a:defRPr/>
            </a:pPr>
            <a:r>
              <a:rPr lang="fr-FR" sz="85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1° passer la souris sur un signet</a:t>
            </a:r>
            <a:endParaRPr lang="fr-FR" sz="850" i="1" kern="0" dirty="0">
              <a:solidFill>
                <a:srgbClr val="F098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850" i="1" u="none" strike="noStrike" kern="0" cap="none" spc="0" normalizeH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2° sélectionner alors un ou plusieurs signets</a:t>
            </a: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2394382" y="4063248"/>
            <a:ext cx="1150196" cy="2002937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ccolade ouvrante 6"/>
          <p:cNvSpPr/>
          <p:nvPr/>
        </p:nvSpPr>
        <p:spPr>
          <a:xfrm>
            <a:off x="2265549" y="4098752"/>
            <a:ext cx="188582" cy="1127459"/>
          </a:xfrm>
          <a:prstGeom prst="leftBrace">
            <a:avLst/>
          </a:prstGeom>
          <a:ln>
            <a:solidFill>
              <a:srgbClr val="F09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269321" y="2622158"/>
            <a:ext cx="494957" cy="151301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Accolade ouvrante 34"/>
          <p:cNvSpPr/>
          <p:nvPr/>
        </p:nvSpPr>
        <p:spPr>
          <a:xfrm flipH="1">
            <a:off x="7308328" y="4143490"/>
            <a:ext cx="216000" cy="2093822"/>
          </a:xfrm>
          <a:prstGeom prst="leftBrace">
            <a:avLst/>
          </a:prstGeom>
          <a:ln>
            <a:solidFill>
              <a:srgbClr val="F09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27010" y="1378238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sur Firefox 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5210694" y="1411139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sur 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Chrome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26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513" y="4526334"/>
            <a:ext cx="4042974" cy="225205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13008"/>
            <a:ext cx="3833478" cy="100881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4"/>
          <a:stretch/>
        </p:blipFill>
        <p:spPr>
          <a:xfrm>
            <a:off x="293183" y="1747083"/>
            <a:ext cx="3950153" cy="230425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8574" y="908720"/>
            <a:ext cx="8352928" cy="5328592"/>
          </a:xfrm>
        </p:spPr>
        <p:txBody>
          <a:bodyPr>
            <a:normAutofit/>
          </a:bodyPr>
          <a:lstStyle/>
          <a:p>
            <a:r>
              <a:rPr lang="fr-FR" sz="1500" dirty="0" smtClean="0"/>
              <a:t>Depuis </a:t>
            </a:r>
            <a:r>
              <a:rPr lang="fr-FR" sz="1500" i="1" dirty="0" err="1" smtClean="0"/>
              <a:t>My</a:t>
            </a:r>
            <a:r>
              <a:rPr lang="fr-FR" sz="1500" i="1" dirty="0" smtClean="0"/>
              <a:t> Library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Naviguer dans ses signets</a:t>
            </a:r>
            <a:endParaRPr lang="fr-FR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89044" y="2657768"/>
            <a:ext cx="1389620" cy="22941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clic sur les 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tags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911220" y="2808897"/>
            <a:ext cx="1442258" cy="40564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653270" y="1757653"/>
            <a:ext cx="2134754" cy="252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recherche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dans ses signets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H="1" flipV="1">
            <a:off x="2103626" y="1898472"/>
            <a:ext cx="549644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2084472" y="2443773"/>
            <a:ext cx="269006" cy="365124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908720"/>
            <a:ext cx="27542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kern="0" dirty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Depuis la liste des </a:t>
            </a:r>
            <a:r>
              <a:rPr lang="fr-FR" sz="1500" kern="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tags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Menu de 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gauche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&gt;                         ou </a:t>
            </a:r>
            <a:endParaRPr lang="fr-FR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93184" y="5216191"/>
            <a:ext cx="1895860" cy="27932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le cas échéant, </a:t>
            </a:r>
            <a:r>
              <a:rPr kumimoji="0" lang="fr-FR" sz="11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related</a:t>
            </a:r>
            <a:r>
              <a:rPr kumimoji="0" lang="fr-FR" sz="11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tags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(tags associés)</a:t>
            </a:r>
            <a:endParaRPr kumimoji="0" lang="fr-FR" sz="9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667070" y="2477904"/>
            <a:ext cx="479869" cy="179864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Flèche vers le bas 24"/>
          <p:cNvSpPr/>
          <p:nvPr/>
        </p:nvSpPr>
        <p:spPr>
          <a:xfrm>
            <a:off x="6228184" y="1593965"/>
            <a:ext cx="72008" cy="754915"/>
          </a:xfrm>
          <a:prstGeom prst="down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2189044" y="5355855"/>
            <a:ext cx="464226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lèche droite 6"/>
          <p:cNvSpPr/>
          <p:nvPr/>
        </p:nvSpPr>
        <p:spPr>
          <a:xfrm rot="3049561">
            <a:off x="2510477" y="4223742"/>
            <a:ext cx="1728192" cy="72008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7103489" flipV="1">
            <a:off x="4654442" y="4032403"/>
            <a:ext cx="1980120" cy="72000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272" y="1157271"/>
            <a:ext cx="866775" cy="200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695" y="1193834"/>
            <a:ext cx="731068" cy="20761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8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02425"/>
              </p:ext>
            </p:extLst>
          </p:nvPr>
        </p:nvGraphicFramePr>
        <p:xfrm>
          <a:off x="1" y="836712"/>
          <a:ext cx="9143999" cy="4038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0346"/>
                <a:gridCol w="1341453"/>
                <a:gridCol w="1365988"/>
                <a:gridCol w="1328179"/>
                <a:gridCol w="1226011"/>
                <a:gridCol w="1226011"/>
                <a:gridCol w="1226011"/>
              </a:tblGrid>
              <a:tr h="60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66666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Présentation générale</a:t>
                      </a:r>
                      <a:endParaRPr lang="fr-FR" sz="1200" b="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gestion de signets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2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200" b="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Recherche, veille et curation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Pour aller plus loin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245507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fr-FR" sz="1000" dirty="0">
                        <a:solidFill>
                          <a:srgbClr val="666666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Signets, </a:t>
                      </a:r>
                      <a:r>
                        <a:rPr lang="fr-FR" sz="1000" i="1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bookmarks</a:t>
                      </a: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Plates-formes en ligne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i="1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000" i="1" noProof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000" i="1" noProof="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Panorama de l’existant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ou Delicious ?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Présentation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Inscription et profil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extensions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Bookmarker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signets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Naviguer dans ses signets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tags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Quelle description ?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Surligner un document web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Annoter un document web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cas des images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fr-FR" sz="1000" i="1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outliners</a:t>
                      </a:r>
                      <a:endParaRPr lang="fr-FR" sz="1000" i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rapports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réseaux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groupes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bibliothèque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formation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Intérêt</a:t>
                      </a: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la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la communauté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son compte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Veille</a:t>
                      </a:r>
                      <a:endParaRPr lang="en-US" sz="10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Curation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Diffusion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Alimentation automatique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Diigo et mobilité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Questions de droit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modèle économique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Sécurité des données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Adresses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et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tutoriels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du support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Retours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d’expérience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/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" y="874966"/>
            <a:ext cx="1164937" cy="5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9616" y="3282849"/>
            <a:ext cx="3712623" cy="291706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980728"/>
            <a:ext cx="8352928" cy="5328592"/>
          </a:xfrm>
        </p:spPr>
        <p:txBody>
          <a:bodyPr>
            <a:normAutofit/>
          </a:bodyPr>
          <a:lstStyle/>
          <a:p>
            <a:r>
              <a:rPr lang="fr-FR" sz="1500" dirty="0" smtClean="0"/>
              <a:t>Depuis la liste des tags : </a:t>
            </a:r>
          </a:p>
          <a:p>
            <a:pPr marL="361950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>
                <a:solidFill>
                  <a:schemeClr val="tx1"/>
                </a:solidFill>
              </a:rPr>
              <a:t>Menu de gauche &gt;                 ou 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Gérer ses tags</a:t>
            </a:r>
            <a:endParaRPr lang="fr-FR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04248" y="6384007"/>
            <a:ext cx="2232247" cy="437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</a:rPr>
              <a:t>Les </a:t>
            </a:r>
            <a:r>
              <a:rPr lang="fr-FR" sz="1200" kern="0" dirty="0">
                <a:solidFill>
                  <a:srgbClr val="F09820"/>
                </a:solidFill>
              </a:rPr>
              <a:t>b</a:t>
            </a:r>
            <a:r>
              <a:rPr kumimoji="0" lang="fr-FR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</a:rPr>
              <a:t>ookmarks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</a:rPr>
              <a:t> sans tag se trouvent sous </a:t>
            </a:r>
            <a:r>
              <a:rPr kumimoji="0" lang="fr-FR" sz="1200" i="1" u="none" strike="noStrike" kern="0" cap="none" spc="0" normalizeH="0" noProof="0" dirty="0" err="1" smtClean="0">
                <a:ln>
                  <a:noFill/>
                </a:ln>
                <a:solidFill>
                  <a:srgbClr val="F09820"/>
                </a:solidFill>
                <a:effectLst/>
                <a:uLnTx/>
                <a:uFillTx/>
              </a:rPr>
              <a:t>no_tag</a:t>
            </a:r>
            <a:endParaRPr kumimoji="0" lang="fr-FR" sz="1800" i="1" u="none" strike="noStrike" kern="0" cap="none" spc="0" normalizeH="0" baseline="0" noProof="0" dirty="0" smtClean="0">
              <a:ln>
                <a:noFill/>
              </a:ln>
              <a:solidFill>
                <a:srgbClr val="F0982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0410" y="6294740"/>
            <a:ext cx="703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180" y="1371225"/>
            <a:ext cx="866775" cy="200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/>
          <p:cNvSpPr/>
          <p:nvPr/>
        </p:nvSpPr>
        <p:spPr>
          <a:xfrm>
            <a:off x="4636765" y="4958782"/>
            <a:ext cx="367283" cy="270417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 flipV="1">
            <a:off x="4932039" y="5157191"/>
            <a:ext cx="400307" cy="7200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332347" y="4524403"/>
            <a:ext cx="1288850" cy="1200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interventions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sur un tag</a:t>
            </a:r>
          </a:p>
          <a:p>
            <a:pPr lvl="0" algn="ctr">
              <a:defRPr/>
            </a:pPr>
            <a:r>
              <a:rPr lang="fr-FR" sz="900" i="1" kern="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(le menu apparaît 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passant la </a:t>
            </a:r>
            <a:r>
              <a:rPr lang="fr-FR" sz="900" i="1" kern="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souris sur le signet)</a:t>
            </a: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modification et suppression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1" y="2063812"/>
            <a:ext cx="3715649" cy="97780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3" name="Ellipse 22"/>
          <p:cNvSpPr/>
          <p:nvPr/>
        </p:nvSpPr>
        <p:spPr>
          <a:xfrm>
            <a:off x="864026" y="2332029"/>
            <a:ext cx="755646" cy="179635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642" y="1353612"/>
            <a:ext cx="731068" cy="20761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8" name="Flèche vers le bas 17"/>
          <p:cNvSpPr/>
          <p:nvPr/>
        </p:nvSpPr>
        <p:spPr>
          <a:xfrm flipH="1">
            <a:off x="2773090" y="1673444"/>
            <a:ext cx="70718" cy="390368"/>
          </a:xfrm>
          <a:prstGeom prst="down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2617330">
            <a:off x="867158" y="3481121"/>
            <a:ext cx="2803766" cy="73369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2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3528" y="1036302"/>
            <a:ext cx="8712969" cy="4785395"/>
          </a:xfrm>
        </p:spPr>
        <p:txBody>
          <a:bodyPr>
            <a:normAutofit/>
          </a:bodyPr>
          <a:lstStyle/>
          <a:p>
            <a:r>
              <a:rPr lang="fr-FR" dirty="0" smtClean="0"/>
              <a:t>Le titre</a:t>
            </a:r>
          </a:p>
          <a:p>
            <a:pPr lvl="1"/>
            <a:r>
              <a:rPr lang="fr-FR" dirty="0" smtClean="0"/>
              <a:t>par défaut</a:t>
            </a:r>
            <a:r>
              <a:rPr lang="fr-FR" dirty="0"/>
              <a:t>, c’est la balise &lt;</a:t>
            </a:r>
            <a:r>
              <a:rPr lang="fr-FR" dirty="0" err="1"/>
              <a:t>title</a:t>
            </a:r>
            <a:r>
              <a:rPr lang="fr-FR" dirty="0"/>
              <a:t>&gt; des métadonnées du document et de </a:t>
            </a:r>
            <a:r>
              <a:rPr lang="fr-FR" dirty="0" smtClean="0"/>
              <a:t>l’URL</a:t>
            </a:r>
          </a:p>
          <a:p>
            <a:pPr lvl="1"/>
            <a:r>
              <a:rPr lang="fr-FR" dirty="0" smtClean="0"/>
              <a:t>peut / doit être modifié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notamment pour : </a:t>
            </a:r>
            <a:r>
              <a:rPr lang="fr-FR" sz="1200" dirty="0" smtClean="0"/>
              <a:t>- PDF</a:t>
            </a:r>
          </a:p>
          <a:p>
            <a:pPr lvl="1"/>
            <a:r>
              <a:rPr lang="fr-FR" sz="1200" dirty="0" smtClean="0"/>
              <a:t>                                              - certains liens créés automatiquement (cf. …</a:t>
            </a:r>
            <a:r>
              <a:rPr lang="fr-FR" sz="1200" dirty="0" err="1" smtClean="0"/>
              <a:t>utm_content</a:t>
            </a:r>
            <a:r>
              <a:rPr lang="fr-FR" sz="1200" dirty="0" smtClean="0"/>
              <a:t>=buffer055e1&amp;utm_medium=…)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description (1) ? : le titre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156" y="2492896"/>
            <a:ext cx="6048672" cy="35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6284" y="4320456"/>
            <a:ext cx="3168352" cy="246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5652120" y="4681498"/>
            <a:ext cx="1224136" cy="360041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16200000">
            <a:off x="5065144" y="4606466"/>
            <a:ext cx="180021" cy="44622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139594"/>
            <a:ext cx="8352928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Les tags : un constat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description </a:t>
            </a:r>
            <a:r>
              <a:rPr lang="fr-FR" dirty="0" smtClean="0"/>
              <a:t>(2) ? : les tags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379" y="1900629"/>
            <a:ext cx="4104456" cy="357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24434" y="5877272"/>
            <a:ext cx="6408712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/>
              <a:buChar char="à"/>
            </a:pPr>
            <a:r>
              <a:rPr lang="fr-FR" sz="15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Le tag ne concerne pas uniquement le contenu</a:t>
            </a:r>
          </a:p>
          <a:p>
            <a:pPr marL="742950" lvl="1" indent="-285750">
              <a:buFont typeface="Wingdings"/>
              <a:buChar char="à"/>
            </a:pPr>
            <a:r>
              <a:rPr lang="fr-FR" sz="15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Le tag est lié à un besoin et une utilisation ultérieure </a:t>
            </a:r>
            <a:br>
              <a:rPr lang="fr-FR" sz="15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15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	(ex. : un projet, une formation…)</a:t>
            </a:r>
            <a:endParaRPr lang="fr-FR" sz="15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5169567" y="3886290"/>
            <a:ext cx="2956067" cy="16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Cambodia4kidsorg. </a:t>
            </a:r>
            <a:r>
              <a:rPr lang="en-US" sz="500" i="1" dirty="0">
                <a:latin typeface="Helvetica" panose="020B0604020202020204" pitchFamily="34" charset="0"/>
                <a:cs typeface="Helvetica" panose="020B0604020202020204" pitchFamily="34" charset="0"/>
              </a:rPr>
              <a:t>Tags: Keywords to describe digital </a:t>
            </a:r>
            <a:r>
              <a:rPr lang="en-US" sz="5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objects</a:t>
            </a:r>
            <a:r>
              <a:rPr lang="en-US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CC-BY. Source : </a:t>
            </a:r>
            <a:r>
              <a:rPr lang="en-US" sz="5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Flickr</a:t>
            </a:r>
            <a:r>
              <a:rPr lang="en-US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description </a:t>
            </a:r>
            <a:r>
              <a:rPr lang="fr-FR" dirty="0" smtClean="0"/>
              <a:t>(3) ? : les tags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45493"/>
              </p:ext>
            </p:extLst>
          </p:nvPr>
        </p:nvGraphicFramePr>
        <p:xfrm>
          <a:off x="251520" y="1772816"/>
          <a:ext cx="864096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 </a:t>
                      </a:r>
                      <a:b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du contenu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br>
                        <a:rPr lang="fr-FR" sz="1400" b="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 du thème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ype de ressource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Source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Précisions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</a:tr>
              <a:tr h="96294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Général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: </a:t>
                      </a:r>
                      <a:r>
                        <a:rPr lang="fr-FR" sz="1200" i="1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histoire, restaurant…</a:t>
                      </a:r>
                    </a:p>
                    <a:p>
                      <a:endParaRPr lang="fr-FR" sz="1200" baseline="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Spécifique : </a:t>
                      </a:r>
                      <a:r>
                        <a:rPr lang="fr-FR" sz="1200" i="1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Révolution_française</a:t>
                      </a:r>
                      <a:r>
                        <a:rPr lang="fr-FR" sz="1200" i="1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chinois…</a:t>
                      </a:r>
                      <a:endParaRPr lang="fr-FR" sz="120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blog, 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article, </a:t>
                      </a:r>
                      <a:r>
                        <a:rPr lang="fr-FR" sz="1200" i="1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PPT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statistiques, annuaire…</a:t>
                      </a:r>
                      <a:endParaRPr lang="fr-FR" sz="12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lemonde.fr, </a:t>
                      </a:r>
                      <a:r>
                        <a:rPr lang="fr-FR" sz="1200" i="1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CDeschamps</a:t>
                      </a:r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Diigo, @Twitter…</a:t>
                      </a:r>
                      <a:endParaRPr lang="fr-FR" sz="12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Zone</a:t>
                      </a:r>
                      <a:r>
                        <a:rPr lang="fr-FR" sz="1200" i="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géographique : 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France, </a:t>
                      </a:r>
                      <a:r>
                        <a:rPr lang="fr-FR" sz="1200" i="1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Etats-Unis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endParaRPr lang="fr-FR" sz="1200" i="0" baseline="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200" i="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Langue</a:t>
                      </a:r>
                    </a:p>
                    <a:p>
                      <a:endParaRPr lang="fr-FR" sz="1200" i="0" baseline="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200" i="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Date : 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01062012…</a:t>
                      </a:r>
                    </a:p>
                    <a:p>
                      <a:endParaRPr lang="fr-FR" sz="1200" i="0" baseline="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200" i="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Outils : 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Twitter, Firefox…</a:t>
                      </a:r>
                    </a:p>
                    <a:p>
                      <a:endParaRPr lang="fr-FR" sz="1200" i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65043"/>
              </p:ext>
            </p:extLst>
          </p:nvPr>
        </p:nvGraphicFramePr>
        <p:xfrm>
          <a:off x="251520" y="4437112"/>
          <a:ext cx="864096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815716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Evaluation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Association </a:t>
                      </a:r>
                      <a:b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à une tâche </a:t>
                      </a:r>
                      <a:b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 un contexte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Auto-référentiel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Expressif </a:t>
                      </a:r>
                      <a:b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 ludique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/>
                    </a:solidFill>
                  </a:tcPr>
                </a:tc>
              </a:tr>
              <a:tr h="984484">
                <a:tc>
                  <a:txBody>
                    <a:bodyPr/>
                    <a:lstStyle/>
                    <a:p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académique, cool, ****…</a:t>
                      </a:r>
                      <a:endParaRPr lang="fr-FR" sz="12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à_lire</a:t>
                      </a:r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fr-FR" sz="1200" i="1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to_do</a:t>
                      </a:r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kids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exemples</a:t>
                      </a:r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  <a:endParaRPr lang="fr-FR" sz="12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à_moi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fr-FR" sz="1200" i="1" baseline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sélection_rime_HEC</a:t>
                      </a:r>
                      <a:r>
                        <a:rPr lang="fr-FR" sz="1200" i="1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personnel, 2011…</a:t>
                      </a:r>
                      <a:endParaRPr lang="fr-FR" sz="12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humour, </a:t>
                      </a:r>
                      <a:r>
                        <a:rPr lang="fr-FR" sz="1200" i="1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seenlive</a:t>
                      </a:r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fr-FR" sz="1200" i="1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nsfw</a:t>
                      </a:r>
                      <a:r>
                        <a:rPr lang="fr-FR" sz="12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  <a:endParaRPr lang="fr-FR" sz="12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4CC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940152" y="6359729"/>
            <a:ext cx="3095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0" dirty="0">
                <a:latin typeface="Helvetica" panose="020B0604020202020204" pitchFamily="34" charset="0"/>
                <a:cs typeface="Helvetica" panose="020B0604020202020204" pitchFamily="34" charset="0"/>
              </a:rPr>
              <a:t>D’après M. </a:t>
            </a:r>
            <a:r>
              <a:rPr lang="fr-FR" sz="1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Amar, Th</a:t>
            </a:r>
            <a:r>
              <a:rPr lang="fr-FR" sz="1000" kern="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Chaimbault et C. Deschamps</a:t>
            </a:r>
            <a:endParaRPr lang="fr-FR" sz="10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Espace réservé du contenu 3"/>
          <p:cNvSpPr>
            <a:spLocks noGrp="1"/>
          </p:cNvSpPr>
          <p:nvPr>
            <p:ph idx="1"/>
          </p:nvPr>
        </p:nvSpPr>
        <p:spPr>
          <a:xfrm>
            <a:off x="395536" y="1031137"/>
            <a:ext cx="8352928" cy="5328592"/>
          </a:xfrm>
        </p:spPr>
        <p:txBody>
          <a:bodyPr>
            <a:normAutofit/>
          </a:bodyPr>
          <a:lstStyle/>
          <a:p>
            <a:r>
              <a:rPr lang="fr-FR" sz="2200" dirty="0" smtClean="0"/>
              <a:t>Types de tags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126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76064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/>
              <a:t>Quelques conseils et suggestions pour les tags</a:t>
            </a:r>
          </a:p>
          <a:p>
            <a:pPr lvl="1">
              <a:spcAft>
                <a:spcPts val="300"/>
              </a:spcAft>
            </a:pPr>
            <a:r>
              <a:rPr lang="fr-FR" sz="1900" dirty="0" smtClean="0"/>
              <a:t>choix des termes</a:t>
            </a:r>
          </a:p>
          <a:p>
            <a:pPr lvl="2">
              <a:lnSpc>
                <a:spcPct val="120000"/>
              </a:lnSpc>
            </a:pPr>
            <a:r>
              <a:rPr lang="fr-FR" dirty="0" smtClean="0"/>
              <a:t>penser à des termes spécifiques à sa communauté</a:t>
            </a:r>
          </a:p>
          <a:p>
            <a:pPr lvl="2">
              <a:lnSpc>
                <a:spcPct val="120000"/>
              </a:lnSpc>
            </a:pPr>
            <a:r>
              <a:rPr lang="fr-FR" dirty="0" smtClean="0"/>
              <a:t>utiliser plusieurs tags pour un document (même synonymes)</a:t>
            </a:r>
          </a:p>
          <a:p>
            <a:pPr lvl="2">
              <a:lnSpc>
                <a:spcPct val="120000"/>
              </a:lnSpc>
            </a:pPr>
            <a:r>
              <a:rPr lang="fr-FR" dirty="0" smtClean="0"/>
              <a:t>profiter des suggestions de l’outil</a:t>
            </a:r>
          </a:p>
          <a:p>
            <a:pPr lvl="2">
              <a:lnSpc>
                <a:spcPct val="120000"/>
              </a:lnSpc>
            </a:pPr>
            <a:r>
              <a:rPr lang="fr-FR" dirty="0" smtClean="0"/>
              <a:t>limiter le nombre de caractères du tag</a:t>
            </a:r>
          </a:p>
          <a:p>
            <a:pPr lvl="2"/>
            <a:endParaRPr lang="fr-FR" sz="1900" dirty="0" smtClean="0"/>
          </a:p>
          <a:p>
            <a:pPr lvl="1">
              <a:spcAft>
                <a:spcPts val="300"/>
              </a:spcAft>
            </a:pPr>
            <a:r>
              <a:rPr lang="fr-FR" sz="1900" dirty="0"/>
              <a:t>ponctuation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éviter les majuscules pour les noms communs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utiliser l’</a:t>
            </a:r>
            <a:r>
              <a:rPr lang="fr-FR" i="1" dirty="0" err="1"/>
              <a:t>underscore</a:t>
            </a:r>
            <a:r>
              <a:rPr lang="fr-FR" dirty="0"/>
              <a:t> (_) ou les guillemets («  ») pour rassembler une expression </a:t>
            </a:r>
          </a:p>
          <a:p>
            <a:pPr marL="1371600" lvl="3" indent="0">
              <a:buNone/>
            </a:pPr>
            <a:r>
              <a:rPr lang="fr-FR" sz="1300" dirty="0" smtClean="0"/>
              <a:t>ex. : </a:t>
            </a:r>
            <a:r>
              <a:rPr lang="fr-FR" sz="1300" dirty="0" err="1" smtClean="0"/>
              <a:t>recherche_documentaire</a:t>
            </a:r>
            <a:r>
              <a:rPr lang="fr-FR" sz="1300" dirty="0" smtClean="0"/>
              <a:t>, « recherche documentaire »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se fixer des règles : singulier ou pluriel, accent ou non…</a:t>
            </a:r>
          </a:p>
          <a:p>
            <a:pPr lvl="3"/>
            <a:r>
              <a:rPr lang="fr-FR" sz="1300" dirty="0"/>
              <a:t>ex. : </a:t>
            </a:r>
            <a:r>
              <a:rPr lang="fr-FR" sz="1300" dirty="0" err="1"/>
              <a:t>bibliothèque_2.0</a:t>
            </a:r>
            <a:r>
              <a:rPr lang="fr-FR" sz="1300" dirty="0"/>
              <a:t>, </a:t>
            </a:r>
            <a:r>
              <a:rPr lang="fr-FR" sz="1300" dirty="0" err="1"/>
              <a:t>bibliotheque_2.0</a:t>
            </a:r>
            <a:r>
              <a:rPr lang="fr-FR" sz="1300" dirty="0"/>
              <a:t>, </a:t>
            </a:r>
            <a:r>
              <a:rPr lang="fr-FR" sz="1300" dirty="0" err="1"/>
              <a:t>bibliothèques_2.0</a:t>
            </a:r>
            <a:r>
              <a:rPr lang="fr-FR" sz="1300" dirty="0"/>
              <a:t>…</a:t>
            </a:r>
          </a:p>
          <a:p>
            <a:pPr lvl="2"/>
            <a:endParaRPr lang="fr-FR" sz="1900" dirty="0" smtClean="0"/>
          </a:p>
          <a:p>
            <a:pPr lvl="1">
              <a:spcAft>
                <a:spcPts val="300"/>
              </a:spcAft>
            </a:pPr>
            <a:r>
              <a:rPr lang="fr-FR" sz="1900" dirty="0"/>
              <a:t>gestion</a:t>
            </a:r>
          </a:p>
          <a:p>
            <a:pPr lvl="2">
              <a:lnSpc>
                <a:spcPct val="120000"/>
              </a:lnSpc>
            </a:pPr>
            <a:r>
              <a:rPr lang="fr-FR" dirty="0"/>
              <a:t>limiter la création de nouveaux </a:t>
            </a:r>
            <a:r>
              <a:rPr lang="fr-FR" dirty="0" smtClean="0"/>
              <a:t>tags (éparpillement</a:t>
            </a:r>
            <a:r>
              <a:rPr lang="fr-FR" dirty="0"/>
              <a:t>)</a:t>
            </a:r>
          </a:p>
          <a:p>
            <a:pPr marL="1371600" lvl="3" indent="0">
              <a:buNone/>
            </a:pPr>
            <a:r>
              <a:rPr lang="fr-FR" sz="1300" dirty="0" smtClean="0"/>
              <a:t>ex. : </a:t>
            </a:r>
            <a:r>
              <a:rPr lang="fr-FR" sz="1300" dirty="0" smtClean="0">
                <a:hlinkClick r:id="rId2"/>
              </a:rPr>
              <a:t>arborescence</a:t>
            </a:r>
            <a:r>
              <a:rPr lang="fr-FR" sz="1300" dirty="0" smtClean="0"/>
              <a:t> de Silvère Mercier</a:t>
            </a:r>
            <a:endParaRPr lang="fr-FR" sz="1300" dirty="0"/>
          </a:p>
          <a:p>
            <a:pPr lvl="2">
              <a:lnSpc>
                <a:spcPct val="120000"/>
              </a:lnSpc>
            </a:pPr>
            <a:r>
              <a:rPr lang="fr-FR" dirty="0"/>
              <a:t>faire un ménage régulier (fautes, redondance…)</a:t>
            </a:r>
          </a:p>
          <a:p>
            <a:pPr lvl="3"/>
            <a:r>
              <a:rPr lang="fr-FR" sz="1300" dirty="0"/>
              <a:t>ex. : </a:t>
            </a:r>
            <a:r>
              <a:rPr lang="fr-FR" sz="1300" dirty="0" smtClean="0"/>
              <a:t>TIC / TICE / NTIC…</a:t>
            </a:r>
          </a:p>
          <a:p>
            <a:pPr lvl="2">
              <a:lnSpc>
                <a:spcPct val="130000"/>
              </a:lnSpc>
            </a:pPr>
            <a:r>
              <a:rPr lang="fr-FR" dirty="0"/>
              <a:t>attention aux accents (pas toujours rangés par ordre alphabétique)</a:t>
            </a:r>
          </a:p>
          <a:p>
            <a:pPr lvl="2"/>
            <a:endParaRPr lang="fr-FR" dirty="0"/>
          </a:p>
          <a:p>
            <a:pPr marL="914400" lvl="2" indent="0" algn="r">
              <a:buNone/>
            </a:pPr>
            <a:r>
              <a:rPr lang="fr-FR" sz="1400" dirty="0"/>
              <a:t>		</a:t>
            </a:r>
            <a:r>
              <a:rPr lang="fr-FR" sz="1300" dirty="0" smtClean="0"/>
              <a:t>D’après Th. Chaimbault, T. </a:t>
            </a:r>
            <a:r>
              <a:rPr lang="fr-FR" sz="1300" dirty="0" err="1" smtClean="0"/>
              <a:t>Faragasso</a:t>
            </a:r>
            <a:r>
              <a:rPr lang="fr-FR" sz="1300" dirty="0" smtClean="0"/>
              <a:t> et S</a:t>
            </a:r>
            <a:r>
              <a:rPr lang="fr-FR" sz="1300" dirty="0"/>
              <a:t>. </a:t>
            </a:r>
            <a:r>
              <a:rPr lang="fr-FR" sz="1300" dirty="0" smtClean="0"/>
              <a:t>Mercier</a:t>
            </a:r>
            <a:endParaRPr lang="fr-FR" sz="1400" dirty="0" smtClean="0"/>
          </a:p>
          <a:p>
            <a:pPr marL="914400" lvl="2" indent="0" algn="r">
              <a:buNone/>
            </a:pPr>
            <a:endParaRPr lang="fr-FR" sz="1400" dirty="0" smtClean="0"/>
          </a:p>
          <a:p>
            <a:pPr marL="914400" lvl="2" indent="0" algn="r">
              <a:buNone/>
            </a:pPr>
            <a:endParaRPr lang="fr-FR" sz="1400" dirty="0" smtClean="0"/>
          </a:p>
          <a:p>
            <a:pPr marL="914400" lvl="2" indent="0" algn="r">
              <a:buNone/>
            </a:pP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description </a:t>
            </a:r>
            <a:r>
              <a:rPr lang="fr-FR" dirty="0" smtClean="0"/>
              <a:t>(4) </a:t>
            </a:r>
            <a:r>
              <a:rPr lang="fr-FR" dirty="0"/>
              <a:t>? : les tags</a:t>
            </a:r>
          </a:p>
        </p:txBody>
      </p:sp>
    </p:spTree>
    <p:extLst>
      <p:ext uri="{BB962C8B-B14F-4D97-AF65-F5344CB8AC3E}">
        <p14:creationId xmlns:p14="http://schemas.microsoft.com/office/powerpoint/2010/main" val="4080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description (5) ? : description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38" y="2204864"/>
            <a:ext cx="8883723" cy="263796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colade fermante 4"/>
          <p:cNvSpPr/>
          <p:nvPr/>
        </p:nvSpPr>
        <p:spPr>
          <a:xfrm>
            <a:off x="7291088" y="2592577"/>
            <a:ext cx="216024" cy="274865"/>
          </a:xfrm>
          <a:prstGeom prst="rightBrace">
            <a:avLst/>
          </a:prstGeom>
          <a:ln w="12700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7308304" y="3545247"/>
            <a:ext cx="216024" cy="274865"/>
          </a:xfrm>
          <a:prstGeom prst="rightBrace">
            <a:avLst/>
          </a:prstGeom>
          <a:ln w="12700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>
            <a:off x="7308304" y="2994164"/>
            <a:ext cx="198808" cy="421355"/>
          </a:xfrm>
          <a:prstGeom prst="rightBrace">
            <a:avLst/>
          </a:prstGeom>
          <a:ln w="12700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96336" y="2390863"/>
            <a:ext cx="14175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>
                <a:latin typeface="Helvetica" panose="020B0604020202020204" pitchFamily="34" charset="0"/>
                <a:cs typeface="Helvetica" panose="020B0604020202020204" pitchFamily="34" charset="0"/>
              </a:rPr>
              <a:t>Présentation du document + date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68344" y="3035735"/>
            <a:ext cx="122413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Plan / résumé</a:t>
            </a:r>
            <a:endParaRPr lang="fr-FR" sz="12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21848" y="3545247"/>
            <a:ext cx="1292013" cy="274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Avis, pistes…</a:t>
            </a:r>
            <a:endParaRPr lang="fr-FR" sz="12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732" y="692696"/>
            <a:ext cx="4208745" cy="5472608"/>
          </a:xfrm>
        </p:spPr>
        <p:txBody>
          <a:bodyPr>
            <a:normAutofit/>
          </a:bodyPr>
          <a:lstStyle/>
          <a:p>
            <a:pPr marL="0" lvl="1"/>
            <a:r>
              <a:rPr lang="fr-FR" sz="1400" i="1" dirty="0" smtClean="0">
                <a:solidFill>
                  <a:schemeClr val="tx1"/>
                </a:solidFill>
              </a:rPr>
              <a:t>sur </a:t>
            </a:r>
            <a:r>
              <a:rPr lang="fr-FR" sz="1400" i="1" dirty="0">
                <a:solidFill>
                  <a:schemeClr val="tx1"/>
                </a:solidFill>
              </a:rPr>
              <a:t>Firefox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1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Surligner un document web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942" y="1569584"/>
            <a:ext cx="975381" cy="1112914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lipse 18"/>
          <p:cNvSpPr/>
          <p:nvPr/>
        </p:nvSpPr>
        <p:spPr>
          <a:xfrm>
            <a:off x="515647" y="1537786"/>
            <a:ext cx="1031399" cy="28803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417" y="5691780"/>
            <a:ext cx="2247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passages surlignés </a:t>
            </a: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visibles directement dans </a:t>
            </a:r>
            <a:r>
              <a:rPr lang="fr-FR" sz="1000" i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My</a:t>
            </a:r>
            <a:r>
              <a:rPr lang="fr-FR" sz="1000" i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Library</a:t>
            </a:r>
            <a:br>
              <a:rPr lang="fr-FR" sz="1000" i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9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9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bouton </a:t>
            </a:r>
            <a:r>
              <a:rPr lang="fr-FR" sz="9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Collapse/</a:t>
            </a:r>
            <a:r>
              <a:rPr lang="fr-FR" sz="900" i="1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</a:t>
            </a:r>
            <a:r>
              <a:rPr lang="fr-FR" sz="9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90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8345" y="1602378"/>
            <a:ext cx="2015623" cy="5357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e 14"/>
          <p:cNvSpPr/>
          <p:nvPr/>
        </p:nvSpPr>
        <p:spPr>
          <a:xfrm>
            <a:off x="2284369" y="1865777"/>
            <a:ext cx="1687244" cy="293763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11" y="1124744"/>
            <a:ext cx="178766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barre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d’outil</a:t>
            </a:r>
          </a:p>
          <a:p>
            <a:pPr marL="180975" lvl="1" indent="-95250"/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</a:rPr>
              <a:t>(utilisation comme un surligneur)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7704" y="1124851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tabLst>
                <a:tab pos="542925" algn="l"/>
              </a:tabLst>
            </a:pP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ou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clic </a:t>
            </a: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droit de la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souris</a:t>
            </a:r>
          </a:p>
          <a:p>
            <a:pPr marL="180975" lvl="1" indent="533400"/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(après sélection du </a:t>
            </a:r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</a:rPr>
              <a:t>passage)</a:t>
            </a:r>
          </a:p>
        </p:txBody>
      </p:sp>
      <p:pic>
        <p:nvPicPr>
          <p:cNvPr id="25" name="Image 24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3136" y="2894190"/>
            <a:ext cx="6722093" cy="222152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7" name="Espace réservé du contenu 2"/>
          <p:cNvSpPr txBox="1">
            <a:spLocks/>
          </p:cNvSpPr>
          <p:nvPr/>
        </p:nvSpPr>
        <p:spPr>
          <a:xfrm>
            <a:off x="4790845" y="692696"/>
            <a:ext cx="4208745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kern="0" baseline="0">
                <a:solidFill>
                  <a:srgbClr val="0044CC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0" baseline="0">
                <a:solidFill>
                  <a:srgbClr val="333333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0" baseline="0">
                <a:solidFill>
                  <a:srgbClr val="333333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1200" baseline="0">
                <a:solidFill>
                  <a:srgbClr val="333333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fr-FR" sz="1400" i="1" dirty="0" smtClean="0">
                <a:solidFill>
                  <a:schemeClr val="tx1"/>
                </a:solidFill>
              </a:rPr>
              <a:t>sur Chrome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100" dirty="0" smtClean="0"/>
          </a:p>
        </p:txBody>
      </p:sp>
      <p:sp>
        <p:nvSpPr>
          <p:cNvPr id="28" name="Flèche droite 27"/>
          <p:cNvSpPr/>
          <p:nvPr/>
        </p:nvSpPr>
        <p:spPr>
          <a:xfrm rot="2617330">
            <a:off x="2256070" y="2854236"/>
            <a:ext cx="1450565" cy="86307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602" y="1559255"/>
            <a:ext cx="1265006" cy="54795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4610701" y="1124744"/>
            <a:ext cx="178766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1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barre d’outil </a:t>
            </a:r>
            <a:r>
              <a:rPr lang="fr-FR" sz="11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 </a:t>
            </a:r>
            <a:r>
              <a:rPr lang="fr-FR" sz="1100" i="1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Annotate</a:t>
            </a:r>
            <a:endParaRPr lang="fr-FR" sz="1100" i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0975" lvl="1" indent="-95250"/>
            <a:r>
              <a:rPr lang="fr-FR" sz="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(utilisation comme un surligneur) </a:t>
            </a:r>
          </a:p>
        </p:txBody>
      </p:sp>
      <p:sp>
        <p:nvSpPr>
          <p:cNvPr id="33" name="Ellipse 32"/>
          <p:cNvSpPr/>
          <p:nvPr/>
        </p:nvSpPr>
        <p:spPr>
          <a:xfrm>
            <a:off x="4968042" y="1775775"/>
            <a:ext cx="504056" cy="316133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786" y="1610638"/>
            <a:ext cx="1144671" cy="44519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409554" y="110814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tabLst>
                <a:tab pos="542925" algn="l"/>
              </a:tabLst>
            </a:pP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ou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menu contextuel</a:t>
            </a:r>
          </a:p>
          <a:p>
            <a:pPr marL="180975" lvl="1" indent="533400"/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(après sélection du </a:t>
            </a:r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</a:rPr>
              <a:t>passage)</a:t>
            </a:r>
          </a:p>
        </p:txBody>
      </p:sp>
      <p:sp>
        <p:nvSpPr>
          <p:cNvPr id="36" name="Ellipse 35"/>
          <p:cNvSpPr/>
          <p:nvPr/>
        </p:nvSpPr>
        <p:spPr>
          <a:xfrm>
            <a:off x="7229268" y="1652083"/>
            <a:ext cx="439075" cy="33092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7830702">
            <a:off x="5477325" y="2835635"/>
            <a:ext cx="1450565" cy="86307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684" y="5451150"/>
            <a:ext cx="4377878" cy="129021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3" name="Ellipse 42"/>
          <p:cNvSpPr/>
          <p:nvPr/>
        </p:nvSpPr>
        <p:spPr>
          <a:xfrm>
            <a:off x="5517395" y="5504275"/>
            <a:ext cx="479639" cy="18796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4" name="Flèche droite 43"/>
          <p:cNvSpPr/>
          <p:nvPr/>
        </p:nvSpPr>
        <p:spPr>
          <a:xfrm rot="5400000">
            <a:off x="4076769" y="5112548"/>
            <a:ext cx="991939" cy="75924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565230" y="3861048"/>
            <a:ext cx="15787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passages </a:t>
            </a:r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surlignés </a:t>
            </a: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visibles directement</a:t>
            </a:r>
            <a:b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sur la page</a:t>
            </a:r>
            <a:endParaRPr lang="fr-FR" sz="90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98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732" y="692696"/>
            <a:ext cx="4208745" cy="5472608"/>
          </a:xfrm>
        </p:spPr>
        <p:txBody>
          <a:bodyPr>
            <a:normAutofit/>
          </a:bodyPr>
          <a:lstStyle/>
          <a:p>
            <a:pPr marL="0" lvl="1"/>
            <a:r>
              <a:rPr lang="fr-FR" sz="1400" i="1" dirty="0" smtClean="0">
                <a:solidFill>
                  <a:schemeClr val="tx1"/>
                </a:solidFill>
              </a:rPr>
              <a:t>sur </a:t>
            </a:r>
            <a:r>
              <a:rPr lang="fr-FR" sz="1400" i="1" dirty="0">
                <a:solidFill>
                  <a:schemeClr val="tx1"/>
                </a:solidFill>
              </a:rPr>
              <a:t>Firefox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1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Annoter un document web </a:t>
            </a:r>
            <a:r>
              <a:rPr lang="fr-FR" sz="1600" dirty="0" smtClean="0"/>
              <a:t>: commentaires et post-it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6657426" y="5416677"/>
            <a:ext cx="224717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commentaires et post-it visibles directement dans </a:t>
            </a:r>
            <a:r>
              <a:rPr lang="fr-FR" sz="1000" i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My</a:t>
            </a:r>
            <a:r>
              <a:rPr lang="fr-FR" sz="1000" i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Library</a:t>
            </a:r>
            <a:br>
              <a:rPr lang="fr-FR" sz="1000" i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9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9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bouton </a:t>
            </a:r>
            <a:r>
              <a:rPr lang="fr-FR" sz="9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Collapse/</a:t>
            </a:r>
            <a:r>
              <a:rPr lang="fr-FR" sz="900" i="1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</a:t>
            </a:r>
            <a:r>
              <a:rPr lang="fr-FR" sz="9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90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11" y="1124744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barre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d’outil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7704" y="112485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tabLst>
                <a:tab pos="542925" algn="l"/>
              </a:tabLst>
            </a:pP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ou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clic </a:t>
            </a: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droit de la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souris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790845" y="692696"/>
            <a:ext cx="4208745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kern="0" baseline="0">
                <a:solidFill>
                  <a:srgbClr val="0044CC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0" baseline="0">
                <a:solidFill>
                  <a:srgbClr val="333333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0" baseline="0">
                <a:solidFill>
                  <a:srgbClr val="333333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1200" baseline="0">
                <a:solidFill>
                  <a:srgbClr val="333333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fr-FR" sz="1400" i="1" dirty="0" smtClean="0">
                <a:solidFill>
                  <a:schemeClr val="tx1"/>
                </a:solidFill>
              </a:rPr>
              <a:t>sur Chrome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100" dirty="0" smtClean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602" y="1440883"/>
            <a:ext cx="1265006" cy="54795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4610701" y="1124744"/>
            <a:ext cx="16450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1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barre d’outil </a:t>
            </a:r>
            <a:r>
              <a:rPr lang="fr-FR" sz="11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 </a:t>
            </a:r>
            <a:r>
              <a:rPr lang="fr-FR" sz="1100" i="1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Annotate</a:t>
            </a:r>
            <a:endParaRPr lang="fr-FR" sz="1100" i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5328084" y="1657403"/>
            <a:ext cx="322571" cy="280055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9554" y="110814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tabLst>
                <a:tab pos="542925" algn="l"/>
              </a:tabLst>
            </a:pP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ou 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clic droit de la souris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159" y="1506730"/>
            <a:ext cx="942164" cy="290705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1589" y="1484304"/>
            <a:ext cx="1491252" cy="354683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Ellipse 46"/>
          <p:cNvSpPr/>
          <p:nvPr/>
        </p:nvSpPr>
        <p:spPr>
          <a:xfrm>
            <a:off x="1322140" y="1571640"/>
            <a:ext cx="182183" cy="204135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282" y="1413406"/>
            <a:ext cx="2196308" cy="60290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6" name="Ellipse 35"/>
          <p:cNvSpPr/>
          <p:nvPr/>
        </p:nvSpPr>
        <p:spPr>
          <a:xfrm>
            <a:off x="8455807" y="1797430"/>
            <a:ext cx="479494" cy="21289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801" y="2882991"/>
            <a:ext cx="4032449" cy="1800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051" y="5367700"/>
            <a:ext cx="4127951" cy="79760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8" name="Flèche droite 27"/>
          <p:cNvSpPr/>
          <p:nvPr/>
        </p:nvSpPr>
        <p:spPr>
          <a:xfrm rot="2617330">
            <a:off x="2111007" y="2533356"/>
            <a:ext cx="993512" cy="56777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7830702">
            <a:off x="5915831" y="2580422"/>
            <a:ext cx="1029534" cy="53789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 rot="5400000">
            <a:off x="3961372" y="5227946"/>
            <a:ext cx="1222733" cy="75924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524021" y="5308919"/>
            <a:ext cx="479639" cy="18796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2459104" y="1619815"/>
            <a:ext cx="1392816" cy="21917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16002" y="3414409"/>
            <a:ext cx="2254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commentaires et </a:t>
            </a:r>
            <a:r>
              <a:rPr lang="fr-FR" sz="1000" i="1" dirty="0" err="1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sticky</a:t>
            </a:r>
            <a:r>
              <a:rPr lang="fr-FR" sz="1000" i="1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notes </a:t>
            </a:r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(post-it) visibles </a:t>
            </a: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directement sur la page</a:t>
            </a:r>
            <a:endParaRPr lang="fr-FR" sz="90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4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5328592"/>
          </a:xfrm>
        </p:spPr>
        <p:txBody>
          <a:bodyPr/>
          <a:lstStyle/>
          <a:p>
            <a:r>
              <a:rPr lang="fr-FR" sz="2200" dirty="0" smtClean="0"/>
              <a:t>Sauvegarder une image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sz="500" dirty="0" smtClean="0"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cas des images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490798" y="1771707"/>
            <a:ext cx="334280" cy="346116"/>
          </a:xfrm>
          <a:prstGeom prst="ellipse">
            <a:avLst/>
          </a:prstGeom>
          <a:noFill/>
          <a:ln w="508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5078" y="1947139"/>
            <a:ext cx="35559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Passer la souris sur l’image &gt;</a:t>
            </a:r>
          </a:p>
          <a:p>
            <a:pPr algn="ctr"/>
            <a:r>
              <a:rPr lang="fr-FR" sz="16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clic sur l’icône</a:t>
            </a:r>
          </a:p>
          <a:p>
            <a:pPr algn="ctr"/>
            <a:r>
              <a:rPr lang="fr-FR" sz="9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(au préalable, s’assurer qu’option sélectionnée </a:t>
            </a:r>
            <a:br>
              <a:rPr lang="fr-FR" sz="9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9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dans les options de la barre d’outils</a:t>
            </a:r>
            <a:r>
              <a:rPr lang="fr-FR" sz="9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  <a:endParaRPr lang="fr-FR" sz="9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83661" y="5826959"/>
            <a:ext cx="1584176" cy="3383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filtre sur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les images</a:t>
            </a:r>
            <a:endParaRPr kumimoji="0" lang="fr-FR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82198" y="6359022"/>
            <a:ext cx="6579604" cy="33264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Voir également l’extension de navigateur </a:t>
            </a:r>
            <a:r>
              <a:rPr lang="fr-FR" sz="1200" kern="0" dirty="0" err="1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Awesome</a:t>
            </a:r>
            <a: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kern="0" dirty="0" err="1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Screenshot</a:t>
            </a:r>
            <a: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 </a:t>
            </a:r>
            <a:r>
              <a:rPr lang="fr-FR" sz="1200" kern="0" dirty="0" err="1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Diigo</a:t>
            </a:r>
            <a: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sur Firefox </a:t>
            </a:r>
            <a:b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 la fonctionnalité </a:t>
            </a:r>
            <a:r>
              <a:rPr lang="fr-FR" sz="1200" kern="0" dirty="0" err="1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Screenshot</a:t>
            </a:r>
            <a:r>
              <a:rPr lang="fr-FR" sz="1200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sur Chrome pour des captures d’écran annotées</a:t>
            </a:r>
            <a:endParaRPr kumimoji="0" lang="fr-FR" sz="1200" i="0" u="none" strike="noStrike" kern="0" cap="none" spc="0" normalizeH="0" baseline="0" noProof="0" dirty="0" smtClean="0">
              <a:ln>
                <a:noFill/>
              </a:ln>
              <a:solidFill>
                <a:srgbClr val="F0982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084" y="1313543"/>
            <a:ext cx="2160240" cy="2143274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8296486" y="3110701"/>
            <a:ext cx="334280" cy="346116"/>
          </a:xfrm>
          <a:prstGeom prst="ellipse">
            <a:avLst/>
          </a:prstGeom>
          <a:noFill/>
          <a:ln w="508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6072" y="38910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1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fr-FR" sz="11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image visible </a:t>
            </a:r>
            <a:r>
              <a:rPr lang="fr-FR" sz="11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directement dans </a:t>
            </a:r>
            <a:r>
              <a:rPr lang="fr-FR" sz="1100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My</a:t>
            </a:r>
            <a:r>
              <a:rPr lang="fr-FR" sz="11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Library</a:t>
            </a:r>
            <a:br>
              <a:rPr lang="fr-FR" sz="11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9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(bouton Collapse/</a:t>
            </a:r>
            <a:r>
              <a:rPr lang="fr-FR" sz="900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</a:t>
            </a:r>
            <a:r>
              <a:rPr lang="fr-FR" sz="900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9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552" y="4531296"/>
            <a:ext cx="4688712" cy="147607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5580112" y="5596586"/>
            <a:ext cx="1440160" cy="35599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926" y="1114906"/>
            <a:ext cx="9412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sz="1100" i="1" dirty="0"/>
              <a:t>sur Firefox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1204" y="1102035"/>
            <a:ext cx="10134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sz="1100" i="1" dirty="0"/>
              <a:t>sur </a:t>
            </a:r>
            <a:r>
              <a:rPr lang="fr-FR" sz="1100" i="1" dirty="0" smtClean="0"/>
              <a:t>Chrome</a:t>
            </a:r>
            <a:endParaRPr lang="fr-FR" sz="1100" i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05137"/>
            <a:ext cx="1987369" cy="2036101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2585931" y="3049054"/>
            <a:ext cx="334280" cy="346116"/>
          </a:xfrm>
          <a:prstGeom prst="ellipse">
            <a:avLst/>
          </a:prstGeom>
          <a:noFill/>
          <a:ln w="508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7952" y="1052736"/>
            <a:ext cx="7918504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 smtClean="0"/>
              <a:t>Les tags peuvent être rassemblés dans des </a:t>
            </a:r>
            <a:r>
              <a:rPr lang="fr-FR" sz="2200" i="1" dirty="0" err="1" smtClean="0"/>
              <a:t>outliners</a:t>
            </a:r>
            <a:endParaRPr lang="fr-FR" i="1" dirty="0"/>
          </a:p>
          <a:p>
            <a:pPr marL="3773488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(nouveauté 12/2014 : remplacent les listes)</a:t>
            </a:r>
            <a:endParaRPr lang="fr-FR" sz="1800" dirty="0" smtClean="0"/>
          </a:p>
          <a:p>
            <a:endParaRPr lang="fr-FR" sz="1600" dirty="0" smtClean="0"/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i="1" dirty="0" err="1" smtClean="0"/>
              <a:t>outliners</a:t>
            </a:r>
            <a:r>
              <a:rPr lang="fr-FR" dirty="0" smtClean="0"/>
              <a:t> (1) : principes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51" y="1866124"/>
            <a:ext cx="2851067" cy="201622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7019" y="3882348"/>
            <a:ext cx="1800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Vidéo de démonstration</a:t>
            </a:r>
            <a:endParaRPr lang="fr-FR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Screen Shot 2014-12-04 at 2.08.07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113" y="3361903"/>
            <a:ext cx="5715000" cy="3019425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413860" y="6356042"/>
            <a:ext cx="793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Exemple</a:t>
            </a: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fr-FR" dirty="0"/>
              <a:t>Signets, bookmarks, favoris, marque-pages…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785395"/>
          </a:xfrm>
        </p:spPr>
        <p:txBody>
          <a:bodyPr/>
          <a:lstStyle/>
          <a:p>
            <a:r>
              <a:rPr lang="fr-FR" dirty="0" smtClean="0"/>
              <a:t>Définition</a:t>
            </a:r>
          </a:p>
          <a:p>
            <a:pPr lvl="1"/>
            <a:r>
              <a:rPr lang="fr-FR" dirty="0" smtClean="0"/>
              <a:t>adresse d’une ressource web mémorisée pour un accès ultérieur</a:t>
            </a:r>
          </a:p>
          <a:p>
            <a:pPr lvl="1"/>
            <a:endParaRPr lang="fr-FR" sz="1000" dirty="0" smtClean="0"/>
          </a:p>
          <a:p>
            <a:r>
              <a:rPr lang="fr-FR" dirty="0"/>
              <a:t>Description</a:t>
            </a:r>
          </a:p>
          <a:p>
            <a:pPr lvl="1"/>
            <a:r>
              <a:rPr lang="fr-FR" dirty="0"/>
              <a:t>un titre </a:t>
            </a:r>
          </a:p>
          <a:p>
            <a:pPr lvl="1"/>
            <a:r>
              <a:rPr lang="fr-FR" dirty="0"/>
              <a:t>l’URL de la </a:t>
            </a:r>
            <a:r>
              <a:rPr lang="fr-FR" dirty="0" smtClean="0"/>
              <a:t>ressource</a:t>
            </a:r>
          </a:p>
          <a:p>
            <a:pPr lvl="1"/>
            <a:endParaRPr lang="fr-FR" sz="1000" dirty="0"/>
          </a:p>
          <a:p>
            <a:r>
              <a:rPr lang="fr-FR" dirty="0" smtClean="0"/>
              <a:t>Outils </a:t>
            </a:r>
          </a:p>
          <a:p>
            <a:pPr lvl="1"/>
            <a:r>
              <a:rPr lang="fr-FR" dirty="0" smtClean="0"/>
              <a:t>gestionnaires de signets des navigateurs</a:t>
            </a:r>
          </a:p>
          <a:p>
            <a:pPr lvl="1"/>
            <a:r>
              <a:rPr lang="fr-FR" dirty="0" smtClean="0"/>
              <a:t>logiciels dédiés</a:t>
            </a:r>
          </a:p>
          <a:p>
            <a:pPr lvl="1"/>
            <a:r>
              <a:rPr lang="fr-FR" dirty="0" smtClean="0"/>
              <a:t>plates-formes de partage en ligne (</a:t>
            </a:r>
            <a:r>
              <a:rPr lang="fr-FR" i="1" dirty="0" smtClean="0"/>
              <a:t>cloud</a:t>
            </a:r>
            <a:r>
              <a:rPr lang="fr-FR" dirty="0" smtClean="0"/>
              <a:t> ou serveur)</a:t>
            </a:r>
          </a:p>
          <a:p>
            <a:pPr lvl="1"/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873" y="4154917"/>
            <a:ext cx="4248472" cy="225099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1" y="4154917"/>
            <a:ext cx="3402525" cy="222641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i="1" dirty="0" err="1"/>
              <a:t>outliners</a:t>
            </a:r>
            <a:r>
              <a:rPr lang="fr-FR" dirty="0"/>
              <a:t> </a:t>
            </a:r>
            <a:r>
              <a:rPr lang="fr-FR" dirty="0" smtClean="0"/>
              <a:t>(2) : alimentation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09834" y="3469487"/>
            <a:ext cx="19848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Lors du bookmarking</a:t>
            </a:r>
            <a:endParaRPr lang="fr-FR" sz="1500" dirty="0">
              <a:solidFill>
                <a:srgbClr val="0044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03859" y="5791748"/>
            <a:ext cx="1236598" cy="301548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3469487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 à partir de </a:t>
            </a:r>
            <a:r>
              <a:rPr lang="fr-FR" sz="1500" i="1" dirty="0" err="1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</a:t>
            </a:r>
            <a:r>
              <a:rPr lang="fr-FR" sz="1500" i="1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Library</a:t>
            </a:r>
          </a:p>
          <a:p>
            <a:pPr lvl="0"/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(au </a:t>
            </a:r>
            <a:r>
              <a:rPr lang="fr-FR" sz="900" i="1" kern="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préalable, 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nécessite de sélectionner au moins en signet en passant dessus puis en cochant la case)</a:t>
            </a:r>
            <a:endParaRPr lang="fr-FR" sz="900" i="1" kern="0" dirty="0">
              <a:solidFill>
                <a:srgbClr val="F098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500" i="1" dirty="0">
              <a:solidFill>
                <a:srgbClr val="0044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65342" y="4653136"/>
            <a:ext cx="288032" cy="338554"/>
          </a:xfrm>
          <a:prstGeom prst="rect">
            <a:avLst/>
          </a:prstGeom>
          <a:solidFill>
            <a:srgbClr val="F0982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fr-FR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60032" y="4168995"/>
            <a:ext cx="288032" cy="338554"/>
          </a:xfrm>
          <a:prstGeom prst="rect">
            <a:avLst/>
          </a:prstGeom>
          <a:solidFill>
            <a:srgbClr val="F0982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fr-FR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3" y="1193238"/>
            <a:ext cx="3999086" cy="36355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2027388" y="1193238"/>
            <a:ext cx="792087" cy="363554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64803"/>
            <a:ext cx="3775781" cy="131841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4" name="Flèche droite 13"/>
          <p:cNvSpPr/>
          <p:nvPr/>
        </p:nvSpPr>
        <p:spPr>
          <a:xfrm rot="396454">
            <a:off x="2707443" y="1708390"/>
            <a:ext cx="1804546" cy="58428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0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27" y="3215368"/>
            <a:ext cx="8859546" cy="236254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i="1" dirty="0" err="1"/>
              <a:t>outliners</a:t>
            </a:r>
            <a:r>
              <a:rPr lang="fr-FR" dirty="0"/>
              <a:t> </a:t>
            </a:r>
            <a:r>
              <a:rPr lang="fr-FR" dirty="0" smtClean="0"/>
              <a:t>(3) : utilisation</a:t>
            </a:r>
            <a:endParaRPr lang="fr-FR" dirty="0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>
            <a:off x="2915816" y="2871692"/>
            <a:ext cx="0" cy="343716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425" y="984159"/>
            <a:ext cx="2817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err="1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Onglet</a:t>
            </a:r>
            <a:r>
              <a:rPr lang="en-US" sz="1600" kern="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i="1" kern="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 Outliners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1797983" y="1451942"/>
            <a:ext cx="5548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</a:t>
            </a:r>
            <a:r>
              <a:rPr lang="fr-FR" sz="1400" i="1" kern="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outliner</a:t>
            </a:r>
            <a:r>
              <a:rPr lang="fr-FR" sz="14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 </a:t>
            </a:r>
            <a:r>
              <a:rPr lang="fr-FR" sz="14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traitement de texte, permettant de rassembler et mettre en forme des éléments (</a:t>
            </a:r>
            <a:r>
              <a:rPr lang="fr-FR" sz="1400" i="1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items</a:t>
            </a:r>
            <a:r>
              <a:rPr lang="fr-FR" sz="14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de </a:t>
            </a:r>
            <a:r>
              <a:rPr lang="fr-FR" sz="1400" kern="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Diigo</a:t>
            </a:r>
            <a:r>
              <a:rPr lang="fr-FR" sz="14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(bookmarks, notes…)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2093453" y="2283290"/>
            <a:ext cx="17394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ouverture des éléments de </a:t>
            </a:r>
            <a:r>
              <a:rPr lang="fr-FR" sz="1100" i="1" kern="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</a:t>
            </a:r>
            <a:r>
              <a:rPr lang="fr-FR" sz="1100" i="1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Library</a:t>
            </a:r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dans le panneau gauche</a:t>
            </a:r>
            <a:endParaRPr lang="fr-FR" sz="1100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7638507" y="2985394"/>
            <a:ext cx="316836" cy="23784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80089" y="2606141"/>
            <a:ext cx="1181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Export du contenu</a:t>
            </a:r>
            <a:endParaRPr lang="fr-FR" sz="1100" dirty="0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7246746" y="3037028"/>
            <a:ext cx="158815" cy="175999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1247" y="2651014"/>
            <a:ext cx="889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Lien </a:t>
            </a:r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partage</a:t>
            </a:r>
            <a:endParaRPr lang="fr-FR" sz="1100" dirty="0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899592" y="5364001"/>
            <a:ext cx="1" cy="42941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75328" y="5836919"/>
            <a:ext cx="1949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éléments peuvent être directement glissés-déposés dans le texte</a:t>
            </a:r>
            <a:endParaRPr lang="fr-FR" sz="1100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882896" y="5707507"/>
            <a:ext cx="5030384" cy="7794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interventions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sur un </a:t>
            </a:r>
            <a:r>
              <a:rPr lang="fr-FR" sz="12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élément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déplacement dans le document, par glisser-déposer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(en </a:t>
            </a:r>
            <a:r>
              <a:rPr lang="fr-FR" sz="900" i="1" kern="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utilisant la 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puce)</a:t>
            </a:r>
            <a:endParaRPr lang="fr-FR" sz="900" i="1" kern="0" dirty="0">
              <a:solidFill>
                <a:srgbClr val="F098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menu : ajout </a:t>
            </a:r>
            <a:r>
              <a:rPr lang="fr-FR" sz="1100" kern="0" dirty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note, suppression…</a:t>
            </a:r>
          </a:p>
          <a:p>
            <a:pPr lvl="0" algn="ctr">
              <a:defRPr/>
            </a:pP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900" i="1" kern="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menu apparaît 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passant la </a:t>
            </a:r>
            <a:r>
              <a:rPr lang="fr-FR" sz="900" i="1" kern="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souris sur </a:t>
            </a:r>
            <a:r>
              <a:rPr lang="fr-FR" sz="900" i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puce de l’élément)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 flipV="1">
            <a:off x="3327778" y="4124452"/>
            <a:ext cx="505115" cy="1631802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4644008" y="3725333"/>
            <a:ext cx="432048" cy="173221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0307" y="3683110"/>
            <a:ext cx="1420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Voir les notes et surlignages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109667" y="4050669"/>
            <a:ext cx="310206" cy="17041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8604448" y="5330912"/>
            <a:ext cx="115212" cy="371969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12271" y="5662606"/>
            <a:ext cx="14149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aides à la rédaction</a:t>
            </a:r>
            <a:endParaRPr lang="fr-FR" sz="1100" dirty="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870248" y="3081901"/>
            <a:ext cx="317376" cy="263617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2284" y="2543370"/>
            <a:ext cx="8899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Recherche dans </a:t>
            </a:r>
            <a:r>
              <a:rPr lang="fr-FR" sz="1100" i="1" kern="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</a:t>
            </a:r>
            <a:r>
              <a:rPr lang="fr-FR" sz="1100" i="1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Library</a:t>
            </a:r>
            <a:endParaRPr lang="fr-FR" sz="1100" i="1" dirty="0"/>
          </a:p>
        </p:txBody>
      </p:sp>
      <p:sp>
        <p:nvSpPr>
          <p:cNvPr id="23" name="Ellipse 22"/>
          <p:cNvSpPr/>
          <p:nvPr/>
        </p:nvSpPr>
        <p:spPr>
          <a:xfrm>
            <a:off x="195894" y="3343790"/>
            <a:ext cx="919722" cy="301234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297636" y="3037028"/>
            <a:ext cx="77964" cy="262977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1286" y="2521502"/>
            <a:ext cx="8899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Retour sur son compte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36235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903" y="1196752"/>
            <a:ext cx="6867525" cy="36480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rapports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54410" y="742423"/>
            <a:ext cx="17379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Depuis </a:t>
            </a:r>
            <a:r>
              <a:rPr lang="fr-FR" sz="1500" i="1" dirty="0" err="1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</a:t>
            </a:r>
            <a:r>
              <a:rPr lang="fr-FR" sz="1500" i="1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500" i="1" dirty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fr-FR" sz="1500" i="1" dirty="0" smtClean="0">
                <a:solidFill>
                  <a:srgbClr val="0044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ibrary</a:t>
            </a:r>
            <a:endParaRPr lang="fr-FR" sz="1500" i="1" dirty="0">
              <a:solidFill>
                <a:srgbClr val="0044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804248" y="5334655"/>
            <a:ext cx="2339752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lvl="1" indent="-266700">
              <a:buFont typeface="Wingdings"/>
              <a:buChar char="à"/>
            </a:pPr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document HTML que l’on peut modifier et copier-coller </a:t>
            </a:r>
            <a:r>
              <a:rPr lang="fr-FR" sz="10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(liens actifs)</a:t>
            </a:r>
          </a:p>
          <a:p>
            <a:pPr marL="85725" lvl="1" indent="-85725"/>
            <a:r>
              <a:rPr lang="fr-FR" sz="10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       </a:t>
            </a: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ex. d’utilisation : </a:t>
            </a:r>
            <a:r>
              <a:rPr lang="fr-FR" sz="9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4"/>
              </a:rPr>
              <a:t>URFIST de Rennes</a:t>
            </a:r>
            <a:endParaRPr lang="fr-FR" sz="900" kern="0" dirty="0">
              <a:solidFill>
                <a:srgbClr val="34343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/>
            <a:endParaRPr lang="fr-FR" kern="0" dirty="0" smtClean="0">
              <a:solidFill>
                <a:srgbClr val="124B90"/>
              </a:solidFill>
              <a:sym typeface="Wingdings" pitchFamily="2" charset="2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562752" y="1700808"/>
            <a:ext cx="865232" cy="278578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186131"/>
            <a:ext cx="3528392" cy="26847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vers le bas 9"/>
          <p:cNvSpPr/>
          <p:nvPr/>
        </p:nvSpPr>
        <p:spPr>
          <a:xfrm>
            <a:off x="3961913" y="1979386"/>
            <a:ext cx="74442" cy="3181639"/>
          </a:xfrm>
          <a:prstGeom prst="downArrow">
            <a:avLst/>
          </a:prstGeom>
          <a:solidFill>
            <a:srgbClr val="124B90"/>
          </a:solidFill>
          <a:ln>
            <a:solidFill>
              <a:srgbClr val="004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02" y="1286219"/>
            <a:ext cx="903527" cy="1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54125"/>
              </p:ext>
            </p:extLst>
          </p:nvPr>
        </p:nvGraphicFramePr>
        <p:xfrm>
          <a:off x="1" y="836712"/>
          <a:ext cx="9143999" cy="3863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0346"/>
                <a:gridCol w="1341453"/>
                <a:gridCol w="1365988"/>
                <a:gridCol w="1328179"/>
                <a:gridCol w="1226011"/>
                <a:gridCol w="1226011"/>
                <a:gridCol w="1226011"/>
              </a:tblGrid>
              <a:tr h="60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Présentation générale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gestion de signets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200" b="0" i="1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200" b="0" i="1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Recherche, veille et curation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Pour aller plus loin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245507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Signets,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bookmarks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Plates-formes en ligne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000" i="1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000" i="1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Panorama de l’existant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ou Delicious ?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Présentation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Inscription et profil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extensions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Bookmarker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Naviguer dans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tags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Quelle description ?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Surligner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Annoter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cas des images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fr-FR" sz="1000" i="1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outliners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rapports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i="1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My Network</a:t>
                      </a: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groupes</a:t>
                      </a: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bibliothèque</a:t>
                      </a: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formation</a:t>
                      </a:r>
                      <a:endParaRPr lang="fr-FR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Intérêt</a:t>
                      </a: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la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 dans la communauté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son compte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Veille</a:t>
                      </a:r>
                      <a:endParaRPr lang="en-US" sz="10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Curation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Diffusion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Alimentation automatique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Diigo et mobilité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Questions de droit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modèle économique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Sécurité des données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Adresses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et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tutoriels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du support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Retours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d’expérience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" y="874966"/>
            <a:ext cx="1164937" cy="5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33" y="4365104"/>
            <a:ext cx="8057934" cy="160830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My</a:t>
            </a:r>
            <a:r>
              <a:rPr lang="fr-FR" i="1" dirty="0" smtClean="0"/>
              <a:t> Network</a:t>
            </a:r>
            <a:r>
              <a:rPr lang="fr-FR" dirty="0" smtClean="0"/>
              <a:t> (1) : présentation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 err="1" smtClean="0">
                <a:solidFill>
                  <a:srgbClr val="343434"/>
                </a:solidFill>
                <a:sym typeface="Wingdings" pitchFamily="2" charset="2"/>
              </a:rPr>
              <a:t>My</a:t>
            </a:r>
            <a:r>
              <a:rPr lang="fr-FR" i="1" dirty="0" smtClean="0">
                <a:solidFill>
                  <a:srgbClr val="343434"/>
                </a:solidFill>
                <a:sym typeface="Wingdings" pitchFamily="2" charset="2"/>
              </a:rPr>
              <a:t> Network</a:t>
            </a:r>
            <a:r>
              <a:rPr lang="fr-FR" dirty="0" smtClean="0">
                <a:solidFill>
                  <a:srgbClr val="343434"/>
                </a:solidFill>
                <a:sym typeface="Wingdings" pitchFamily="2" charset="2"/>
              </a:rPr>
              <a:t> permet de suivre l’activité publique d’autres comptes</a:t>
            </a:r>
          </a:p>
          <a:p>
            <a:pPr>
              <a:spcBef>
                <a:spcPts val="2400"/>
              </a:spcBef>
            </a:pPr>
            <a:r>
              <a:rPr lang="fr-FR" dirty="0">
                <a:sym typeface="Wingdings" pitchFamily="2" charset="2"/>
              </a:rPr>
              <a:t>Un réseau social</a:t>
            </a:r>
          </a:p>
          <a:p>
            <a:pPr lvl="1"/>
            <a:r>
              <a:rPr lang="fr-FR" dirty="0" smtClean="0"/>
              <a:t>trouver </a:t>
            </a:r>
            <a:r>
              <a:rPr lang="fr-FR" dirty="0"/>
              <a:t>des personnes partageant les mêmes centres d’intérêt</a:t>
            </a:r>
          </a:p>
          <a:p>
            <a:pPr lvl="1"/>
            <a:r>
              <a:rPr lang="fr-FR" dirty="0" smtClean="0"/>
              <a:t>trouver </a:t>
            </a:r>
            <a:r>
              <a:rPr lang="fr-FR" dirty="0"/>
              <a:t>des spécialistes</a:t>
            </a:r>
          </a:p>
          <a:p>
            <a:pPr marL="914400" lvl="2" indent="0">
              <a:buNone/>
            </a:pPr>
            <a:r>
              <a:rPr lang="fr-FR" dirty="0">
                <a:sym typeface="Wingdings" pitchFamily="2" charset="2"/>
              </a:rPr>
              <a:t>	</a:t>
            </a:r>
            <a:r>
              <a:rPr lang="fr-FR" sz="1200" dirty="0" smtClean="0">
                <a:sym typeface="Wingdings" pitchFamily="2" charset="2"/>
              </a:rPr>
              <a:t>ex. : </a:t>
            </a:r>
            <a:r>
              <a:rPr lang="fr-FR" sz="1200" dirty="0" smtClean="0">
                <a:sym typeface="Wingdings" pitchFamily="2" charset="2"/>
                <a:hlinkClick r:id="rId4"/>
              </a:rPr>
              <a:t>Christophe Deschamps</a:t>
            </a:r>
            <a:r>
              <a:rPr lang="fr-FR" sz="1200" dirty="0" smtClean="0">
                <a:sym typeface="Wingdings" pitchFamily="2" charset="2"/>
              </a:rPr>
              <a:t> pour la veille</a:t>
            </a:r>
            <a:endParaRPr lang="fr-FR" sz="1200" dirty="0">
              <a:sym typeface="Wingdings" pitchFamily="2" charset="2"/>
            </a:endParaRPr>
          </a:p>
          <a:p>
            <a:pPr>
              <a:spcBef>
                <a:spcPts val="2400"/>
              </a:spcBef>
            </a:pPr>
            <a:r>
              <a:rPr lang="fr-FR" dirty="0" smtClean="0">
                <a:sym typeface="Wingdings" pitchFamily="2" charset="2"/>
              </a:rPr>
              <a:t>Un </a:t>
            </a:r>
            <a:r>
              <a:rPr lang="fr-FR" dirty="0">
                <a:sym typeface="Wingdings" pitchFamily="2" charset="2"/>
              </a:rPr>
              <a:t>réseau social asymétrique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possibilité de suivre des comptes sans en être suivi</a:t>
            </a:r>
          </a:p>
        </p:txBody>
      </p:sp>
      <p:sp>
        <p:nvSpPr>
          <p:cNvPr id="6" name="Ellipse 5"/>
          <p:cNvSpPr/>
          <p:nvPr/>
        </p:nvSpPr>
        <p:spPr>
          <a:xfrm>
            <a:off x="6891531" y="5373216"/>
            <a:ext cx="1188790" cy="38784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My</a:t>
            </a:r>
            <a:r>
              <a:rPr lang="fr-FR" i="1" dirty="0"/>
              <a:t> </a:t>
            </a:r>
            <a:r>
              <a:rPr lang="fr-FR" i="1" dirty="0" smtClean="0"/>
              <a:t>Network </a:t>
            </a:r>
            <a:r>
              <a:rPr lang="fr-FR" dirty="0" smtClean="0"/>
              <a:t>(2) : création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472608"/>
          </a:xfrm>
        </p:spPr>
        <p:txBody>
          <a:bodyPr/>
          <a:lstStyle/>
          <a:p>
            <a:r>
              <a:rPr lang="fr-FR" sz="2200" dirty="0" smtClean="0"/>
              <a:t>Trouver des comptes (1)</a:t>
            </a:r>
          </a:p>
          <a:p>
            <a:pPr lvl="1"/>
            <a:r>
              <a:rPr lang="fr-FR" dirty="0" smtClean="0"/>
              <a:t>moteurs de recherche Diigo (onglet </a:t>
            </a:r>
            <a:r>
              <a:rPr lang="fr-FR" dirty="0" err="1" smtClean="0"/>
              <a:t>Discover</a:t>
            </a:r>
            <a:r>
              <a:rPr lang="fr-FR" dirty="0" smtClean="0"/>
              <a:t> &gt; </a:t>
            </a:r>
            <a:r>
              <a:rPr lang="fr-FR" i="1" dirty="0" err="1" smtClean="0"/>
              <a:t>My</a:t>
            </a:r>
            <a:r>
              <a:rPr lang="fr-FR" i="1" dirty="0" smtClean="0"/>
              <a:t> Network)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39752" y="4751514"/>
            <a:ext cx="2522090" cy="137554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Search</a:t>
            </a:r>
            <a:r>
              <a:rPr lang="fr-FR" sz="12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nom/mail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tags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URL </a:t>
            </a:r>
            <a:r>
              <a:rPr lang="fr-FR" sz="1000" kern="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bookmarkée</a:t>
            </a:r>
            <a:r>
              <a:rPr lang="fr-FR" sz="10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000" b="1" kern="0" dirty="0" smtClean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</a:t>
            </a:r>
            <a:endParaRPr lang="fr-FR" sz="1000" b="1" kern="0" dirty="0" smtClean="0">
              <a:solidFill>
                <a:srgbClr val="F098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noProof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recherche avancée (vrai nom, lieu…)</a:t>
            </a:r>
            <a:endParaRPr kumimoji="0" lang="fr-FR" sz="10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1527891" y="3101422"/>
            <a:ext cx="0" cy="1303541"/>
          </a:xfrm>
          <a:prstGeom prst="line">
            <a:avLst/>
          </a:prstGeom>
          <a:noFill/>
          <a:ln w="12700">
            <a:solidFill>
              <a:srgbClr val="124B9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16" y="1809486"/>
            <a:ext cx="2047875" cy="923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2986429"/>
            <a:ext cx="6534150" cy="15335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rot="3899940">
            <a:off x="1167189" y="2629672"/>
            <a:ext cx="1000138" cy="64216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58952" y="4519954"/>
            <a:ext cx="22974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</a:t>
            </a: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www.diigo.com/people/search</a:t>
            </a:r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50242"/>
            <a:ext cx="8352928" cy="5328592"/>
          </a:xfrm>
        </p:spPr>
        <p:txBody>
          <a:bodyPr/>
          <a:lstStyle/>
          <a:p>
            <a:r>
              <a:rPr lang="fr-FR" sz="2200" dirty="0"/>
              <a:t>Trouver des comptes (2)</a:t>
            </a:r>
          </a:p>
          <a:p>
            <a:pPr lvl="1"/>
            <a:r>
              <a:rPr lang="fr-FR" dirty="0" smtClean="0"/>
              <a:t>barre latérale de </a:t>
            </a:r>
            <a:r>
              <a:rPr lang="fr-FR" dirty="0" err="1" smtClean="0"/>
              <a:t>Diigo</a:t>
            </a:r>
            <a:r>
              <a:rPr lang="fr-FR" dirty="0" smtClean="0"/>
              <a:t> sur Firefox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My</a:t>
            </a:r>
            <a:r>
              <a:rPr lang="fr-FR" i="1" dirty="0"/>
              <a:t> </a:t>
            </a:r>
            <a:r>
              <a:rPr lang="fr-FR" i="1" dirty="0" smtClean="0"/>
              <a:t>Network </a:t>
            </a:r>
            <a:r>
              <a:rPr lang="fr-FR" dirty="0" smtClean="0"/>
              <a:t>(3) : création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002" y="2204864"/>
            <a:ext cx="7498494" cy="44395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8441" y="1340768"/>
            <a:ext cx="1151631" cy="371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lipse 8"/>
          <p:cNvSpPr/>
          <p:nvPr/>
        </p:nvSpPr>
        <p:spPr>
          <a:xfrm>
            <a:off x="3988745" y="1340768"/>
            <a:ext cx="426960" cy="38784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flipH="1">
            <a:off x="1840600" y="2285080"/>
            <a:ext cx="649265" cy="38784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496" y="5301208"/>
            <a:ext cx="1080120" cy="7311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comptes ayant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fr-FR" sz="1200" i="0" u="none" strike="noStrike" kern="0" cap="none" spc="0" normalizeH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bookmarké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ce site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082608" y="5445224"/>
            <a:ext cx="455393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496" y="2673542"/>
            <a:ext cx="1124626" cy="125951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comptes ayant </a:t>
            </a:r>
            <a:r>
              <a:rPr kumimoji="0" lang="fr-FR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bookmarké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et/ou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commenté cette URL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082609" y="3303299"/>
            <a:ext cx="455393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9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599" y="1729778"/>
            <a:ext cx="5939028" cy="506310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6018" y="900507"/>
            <a:ext cx="8352928" cy="5328592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2200" dirty="0"/>
              <a:t>Se créer des réseaux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My</a:t>
            </a:r>
            <a:r>
              <a:rPr lang="fr-FR" i="1" dirty="0"/>
              <a:t> </a:t>
            </a:r>
            <a:r>
              <a:rPr lang="fr-FR" i="1" dirty="0" smtClean="0"/>
              <a:t>Network </a:t>
            </a:r>
            <a:r>
              <a:rPr lang="fr-FR" dirty="0" smtClean="0"/>
              <a:t>(4) : création</a:t>
            </a:r>
            <a:endParaRPr lang="fr-FR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626627" y="1129774"/>
            <a:ext cx="1476368" cy="50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abonnements 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abonnés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 flipV="1">
            <a:off x="7524617" y="2006135"/>
            <a:ext cx="313953" cy="8732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540750" y="3245467"/>
            <a:ext cx="1206499" cy="50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>
              <a:defRPr/>
            </a:pPr>
            <a:endParaRPr kumimoji="0" lang="fr-FR" sz="1200" i="0" u="none" strike="noStrike" kern="0" cap="none" spc="0" normalizeH="0" baseline="0" noProof="0" dirty="0" smtClean="0">
              <a:ln>
                <a:noFill/>
              </a:ln>
              <a:solidFill>
                <a:srgbClr val="124B90"/>
              </a:solidFill>
              <a:effectLst/>
              <a:uLnTx/>
              <a:uFillTx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7193153" y="1461583"/>
            <a:ext cx="433474" cy="29766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ccolade fermante 8"/>
          <p:cNvSpPr/>
          <p:nvPr/>
        </p:nvSpPr>
        <p:spPr>
          <a:xfrm>
            <a:off x="7562812" y="2441648"/>
            <a:ext cx="63815" cy="1349898"/>
          </a:xfrm>
          <a:prstGeom prst="rightBrace">
            <a:avLst/>
          </a:prstGeom>
          <a:ln w="12700">
            <a:solidFill>
              <a:srgbClr val="F09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863160" y="1870502"/>
            <a:ext cx="1355179" cy="292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suivre le compte (ou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se désabonner)</a:t>
            </a:r>
            <a:endParaRPr kumimoji="0" lang="fr-FR" sz="12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758643" y="2907196"/>
            <a:ext cx="1115615" cy="727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regarder les comptes suivis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451066" y="5141465"/>
            <a:ext cx="1308554" cy="2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9446" y="5016079"/>
            <a:ext cx="1355179" cy="25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derniers signets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318667" y="6492535"/>
            <a:ext cx="1224136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1483" y="6309320"/>
            <a:ext cx="934173" cy="25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groupes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1318667" y="3271155"/>
            <a:ext cx="1224136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0992" y="3120079"/>
            <a:ext cx="717675" cy="25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tags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62680" y="1343274"/>
            <a:ext cx="2376264" cy="321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navigation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sur le compte</a:t>
            </a:r>
            <a:endParaRPr kumimoji="0" lang="fr-FR" sz="12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491880" y="1594049"/>
            <a:ext cx="0" cy="42081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1259550" y="2519138"/>
            <a:ext cx="542120" cy="3715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36512" y="2292867"/>
            <a:ext cx="1355179" cy="6834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points communs avec le compte </a:t>
            </a:r>
            <a:r>
              <a:rPr lang="fr-FR" sz="1100" kern="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(groupes, tags, signets)</a:t>
            </a:r>
            <a:endParaRPr kumimoji="0" lang="fr-FR" sz="110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6932936" y="5859451"/>
            <a:ext cx="16514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Compte Diigo de </a:t>
            </a:r>
            <a:r>
              <a:rPr lang="fr-FR" sz="80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T. </a:t>
            </a:r>
            <a:r>
              <a:rPr lang="fr-FR" sz="800" dirty="0" err="1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Cha</a:t>
            </a:r>
            <a:r>
              <a:rPr lang="fr-FR" sz="800" dirty="0" smtClean="0">
                <a:solidFill>
                  <a:srgbClr val="34343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 imbault</a:t>
            </a:r>
            <a:endParaRPr lang="fr-FR" sz="800" dirty="0">
              <a:solidFill>
                <a:srgbClr val="34343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323" y="4564027"/>
            <a:ext cx="4845363" cy="205164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36" y="1476455"/>
            <a:ext cx="6354175" cy="287243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846920"/>
            <a:ext cx="8352928" cy="5328592"/>
          </a:xfrm>
        </p:spPr>
        <p:txBody>
          <a:bodyPr/>
          <a:lstStyle/>
          <a:p>
            <a:r>
              <a:rPr lang="fr-FR" sz="2200" dirty="0"/>
              <a:t>Gérer ses réseaux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My</a:t>
            </a:r>
            <a:r>
              <a:rPr lang="fr-FR" i="1" dirty="0"/>
              <a:t> </a:t>
            </a:r>
            <a:r>
              <a:rPr lang="fr-FR" i="1" dirty="0" smtClean="0"/>
              <a:t>Network </a:t>
            </a:r>
            <a:r>
              <a:rPr lang="fr-FR" dirty="0" smtClean="0"/>
              <a:t>(5) : gestion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3113650" y="1844824"/>
            <a:ext cx="882285" cy="28803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937099" y="2250923"/>
            <a:ext cx="648072" cy="193921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68172" y="5339072"/>
            <a:ext cx="1355179" cy="50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création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de listes de comptes</a:t>
            </a:r>
            <a:endParaRPr kumimoji="0" lang="fr-FR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 rot="7568840" flipV="1">
            <a:off x="3927671" y="3573286"/>
            <a:ext cx="2849433" cy="169310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547664" y="5589847"/>
            <a:ext cx="1027013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2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549" y="1622901"/>
            <a:ext cx="5463642" cy="485855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051967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Espace collaboratif, alimenté par des </a:t>
            </a:r>
            <a:r>
              <a:rPr lang="fr-FR" dirty="0"/>
              <a:t>comptes </a:t>
            </a:r>
            <a:r>
              <a:rPr lang="fr-FR" dirty="0" smtClean="0"/>
              <a:t>Diigo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groupes (1) : présentation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63836" y="6481458"/>
            <a:ext cx="25725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Groupe Lecture et écriture du texte numérique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423416" y="4581128"/>
            <a:ext cx="1672145" cy="288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tags les plus</a:t>
            </a:r>
            <a:r>
              <a:rPr kumimoji="0" lang="fr-FR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utilisés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409465" y="2660755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rejoindre le groupe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6250091" y="1884486"/>
            <a:ext cx="1113437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88275" y="2609086"/>
            <a:ext cx="1137293" cy="840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affichage</a:t>
            </a:r>
          </a:p>
          <a:p>
            <a:pPr marL="171450" marR="0" lvl="0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900" i="1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most</a:t>
            </a:r>
            <a:r>
              <a:rPr lang="fr-FR" sz="900" i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900" i="1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recent</a:t>
            </a:r>
            <a:endParaRPr lang="fr-FR" sz="900" i="1" kern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fr-FR" sz="9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popular</a:t>
            </a:r>
            <a:endParaRPr kumimoji="0" lang="fr-FR" sz="9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1154380" y="2909306"/>
            <a:ext cx="719534" cy="12001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434819" y="1668462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description du groupe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6420649" y="2779527"/>
            <a:ext cx="922620" cy="1401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409465" y="3335903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membres les plus actifs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6591211" y="3587739"/>
            <a:ext cx="772317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H="1">
            <a:off x="6662502" y="4725144"/>
            <a:ext cx="772317" cy="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415911" y="2193935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flux </a:t>
            </a:r>
            <a:r>
              <a:rPr lang="fr-FR" sz="1200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RSS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>
            <a:off x="5651528" y="2314585"/>
            <a:ext cx="1691742" cy="34617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0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587727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Accès</a:t>
            </a:r>
          </a:p>
          <a:p>
            <a:pPr lvl="1"/>
            <a:r>
              <a:rPr lang="fr-FR" sz="1600" dirty="0" smtClean="0"/>
              <a:t>accès nomade, quel que soit le terminal</a:t>
            </a:r>
          </a:p>
          <a:p>
            <a:pPr lvl="1"/>
            <a:r>
              <a:rPr lang="fr-FR" sz="1600" dirty="0" smtClean="0"/>
              <a:t>organisation par tags et catégories</a:t>
            </a:r>
          </a:p>
          <a:p>
            <a:pPr lvl="1"/>
            <a:r>
              <a:rPr lang="fr-FR" sz="1600" dirty="0" smtClean="0"/>
              <a:t>gestion et recherche facilitées</a:t>
            </a:r>
          </a:p>
          <a:p>
            <a:pPr lvl="1"/>
            <a:endParaRPr lang="fr-FR" sz="500" dirty="0" smtClean="0"/>
          </a:p>
          <a:p>
            <a:r>
              <a:rPr lang="fr-FR" sz="2400" dirty="0"/>
              <a:t>Stockage</a:t>
            </a:r>
          </a:p>
          <a:p>
            <a:pPr lvl="1"/>
            <a:r>
              <a:rPr lang="fr-FR" sz="1600" dirty="0"/>
              <a:t>indépendant du poste et du </a:t>
            </a:r>
            <a:r>
              <a:rPr lang="fr-FR" sz="1600" dirty="0" smtClean="0"/>
              <a:t>navigateur</a:t>
            </a:r>
            <a:endParaRPr lang="fr-FR" sz="1600" dirty="0"/>
          </a:p>
          <a:p>
            <a:pPr lvl="1"/>
            <a:r>
              <a:rPr lang="fr-FR" sz="1600" dirty="0"/>
              <a:t>grandes quantités</a:t>
            </a:r>
          </a:p>
          <a:p>
            <a:pPr lvl="1"/>
            <a:endParaRPr lang="fr-FR" sz="500" dirty="0" smtClean="0"/>
          </a:p>
          <a:p>
            <a:r>
              <a:rPr lang="fr-FR" sz="2400" dirty="0"/>
              <a:t>Données</a:t>
            </a:r>
          </a:p>
          <a:p>
            <a:pPr lvl="1"/>
            <a:r>
              <a:rPr lang="fr-FR" sz="1600" dirty="0"/>
              <a:t>commentaires et notes</a:t>
            </a:r>
          </a:p>
          <a:p>
            <a:pPr lvl="1"/>
            <a:endParaRPr lang="fr-FR" sz="500" dirty="0" smtClean="0"/>
          </a:p>
          <a:p>
            <a:r>
              <a:rPr lang="fr-FR" sz="2400" dirty="0"/>
              <a:t>Pratiques de travail</a:t>
            </a:r>
          </a:p>
          <a:p>
            <a:pPr lvl="1"/>
            <a:r>
              <a:rPr lang="fr-FR" sz="1600" dirty="0"/>
              <a:t>diffusion et partage des signets</a:t>
            </a:r>
          </a:p>
          <a:p>
            <a:pPr lvl="1"/>
            <a:r>
              <a:rPr lang="fr-FR" sz="1600" dirty="0"/>
              <a:t>travail collaboratif</a:t>
            </a:r>
          </a:p>
          <a:p>
            <a:pPr lvl="1"/>
            <a:endParaRPr lang="fr-FR" sz="500" dirty="0" smtClean="0"/>
          </a:p>
          <a:p>
            <a:r>
              <a:rPr lang="fr-FR" sz="2400" dirty="0"/>
              <a:t>Recherche et veille</a:t>
            </a:r>
          </a:p>
          <a:p>
            <a:pPr lvl="1"/>
            <a:r>
              <a:rPr lang="fr-FR" sz="1600" dirty="0"/>
              <a:t>recherche </a:t>
            </a:r>
            <a:r>
              <a:rPr lang="fr-FR" sz="1600" dirty="0" smtClean="0"/>
              <a:t>simple et multicritères</a:t>
            </a:r>
            <a:endParaRPr lang="fr-FR" sz="1600" dirty="0"/>
          </a:p>
          <a:p>
            <a:pPr lvl="1"/>
            <a:r>
              <a:rPr lang="fr-FR" sz="1600" dirty="0" smtClean="0"/>
              <a:t>découverte </a:t>
            </a:r>
            <a:r>
              <a:rPr lang="fr-FR" sz="1600" dirty="0"/>
              <a:t>d’autres ressources, dont pages d’intérêt similaire</a:t>
            </a:r>
          </a:p>
          <a:p>
            <a:pPr lvl="1"/>
            <a:r>
              <a:rPr lang="fr-FR" sz="1600" dirty="0"/>
              <a:t>découverte de </a:t>
            </a:r>
            <a:r>
              <a:rPr lang="fr-FR" sz="1600" dirty="0" smtClean="0"/>
              <a:t>personnes (experts)</a:t>
            </a: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Plates-formes en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9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64918"/>
            <a:ext cx="6950202" cy="63301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spcBef>
                <a:spcPts val="1200"/>
              </a:spcBef>
            </a:pPr>
            <a:r>
              <a:rPr lang="fr-FR" sz="2200" dirty="0">
                <a:solidFill>
                  <a:srgbClr val="0044CC"/>
                </a:solidFill>
              </a:rPr>
              <a:t>Créer un groupe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marL="342900" lvl="1">
              <a:spcBef>
                <a:spcPts val="1200"/>
              </a:spcBef>
            </a:pPr>
            <a:r>
              <a:rPr lang="fr-FR" sz="2200" dirty="0">
                <a:solidFill>
                  <a:srgbClr val="0044CC"/>
                </a:solidFill>
              </a:rPr>
              <a:t>Rejoindre un groupe</a:t>
            </a:r>
          </a:p>
          <a:p>
            <a:pPr marL="342900" lvl="1">
              <a:spcBef>
                <a:spcPts val="120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dirty="0" smtClean="0">
              <a:solidFill>
                <a:schemeClr val="tx1"/>
              </a:solidFill>
            </a:endParaRPr>
          </a:p>
          <a:p>
            <a:pPr marL="342900" lvl="1">
              <a:spcBef>
                <a:spcPts val="1200"/>
              </a:spcBef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groupes (2) : création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28140" y="2417736"/>
            <a:ext cx="191586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14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Create</a:t>
            </a:r>
            <a:r>
              <a:rPr lang="fr-FR" sz="14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a  new group</a:t>
            </a:r>
            <a:r>
              <a:rPr lang="fr-FR" sz="14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:</a:t>
            </a:r>
          </a:p>
          <a:p>
            <a:pPr marL="285750" lvl="1" indent="-285750">
              <a:buFontTx/>
              <a:buChar char="-"/>
            </a:pPr>
            <a:r>
              <a:rPr lang="fr-FR" sz="14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titre</a:t>
            </a:r>
          </a:p>
          <a:p>
            <a:pPr marL="285750" lvl="1" indent="-285750">
              <a:buFontTx/>
              <a:buChar char="-"/>
            </a:pPr>
            <a:r>
              <a:rPr lang="fr-FR" sz="14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URL propre</a:t>
            </a:r>
          </a:p>
          <a:p>
            <a:pPr marL="285750" lvl="1" indent="-285750">
              <a:buFontTx/>
              <a:buChar char="-"/>
            </a:pPr>
            <a:r>
              <a:rPr lang="fr-FR" sz="14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description</a:t>
            </a:r>
          </a:p>
          <a:p>
            <a:pPr marL="285750" lvl="1" indent="-285750">
              <a:buFontTx/>
              <a:buChar char="-"/>
            </a:pPr>
            <a:r>
              <a:rPr lang="fr-FR" sz="14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confidentialité</a:t>
            </a:r>
          </a:p>
          <a:p>
            <a:pPr marL="285750" lvl="1" indent="-285750">
              <a:buFontTx/>
              <a:buChar char="-"/>
            </a:pPr>
            <a:r>
              <a:rPr lang="fr-FR" sz="14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accès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295" y="486916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fr-FR" kern="0" dirty="0">
                <a:latin typeface="Helvetica" panose="020B0604020202020204" pitchFamily="34" charset="0"/>
                <a:cs typeface="Helvetica" panose="020B0604020202020204" pitchFamily="34" charset="0"/>
              </a:rPr>
              <a:t>accès libre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0186" y="488145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fr-FR" kern="0" dirty="0">
                <a:latin typeface="Helvetica" panose="020B0604020202020204" pitchFamily="34" charset="0"/>
                <a:cs typeface="Helvetica" panose="020B0604020202020204" pitchFamily="34" charset="0"/>
              </a:rPr>
              <a:t>sur demande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7895" y="488689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fr-FR" kern="0" dirty="0">
                <a:latin typeface="Helvetica" panose="020B0604020202020204" pitchFamily="34" charset="0"/>
                <a:cs typeface="Helvetica" panose="020B0604020202020204" pitchFamily="34" charset="0"/>
              </a:rPr>
              <a:t>sur invitation</a:t>
            </a:r>
          </a:p>
        </p:txBody>
      </p:sp>
      <p:sp>
        <p:nvSpPr>
          <p:cNvPr id="16" name="Ellipse 15"/>
          <p:cNvSpPr/>
          <p:nvPr/>
        </p:nvSpPr>
        <p:spPr>
          <a:xfrm>
            <a:off x="5829051" y="1672865"/>
            <a:ext cx="1093324" cy="387842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 rot="21064398">
            <a:off x="6359773" y="2118373"/>
            <a:ext cx="121627" cy="607270"/>
          </a:xfrm>
          <a:prstGeom prst="down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" r="-391"/>
          <a:stretch/>
        </p:blipFill>
        <p:spPr bwMode="auto">
          <a:xfrm>
            <a:off x="5155336" y="2735642"/>
            <a:ext cx="2088232" cy="3959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98" y="5238492"/>
            <a:ext cx="1780489" cy="29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59" y="5269966"/>
            <a:ext cx="2068272" cy="2735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394" y="5231455"/>
            <a:ext cx="1380740" cy="2876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7416" y="6203651"/>
            <a:ext cx="5149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!! : nombre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 modalités (public/privé) variant </a:t>
            </a:r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selon l’abonnement souscrit</a:t>
            </a:r>
          </a:p>
        </p:txBody>
      </p:sp>
    </p:spTree>
    <p:extLst>
      <p:ext uri="{BB962C8B-B14F-4D97-AF65-F5344CB8AC3E}">
        <p14:creationId xmlns:p14="http://schemas.microsoft.com/office/powerpoint/2010/main" val="39551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76586"/>
              </p:ext>
            </p:extLst>
          </p:nvPr>
        </p:nvGraphicFramePr>
        <p:xfrm>
          <a:off x="107504" y="1689026"/>
          <a:ext cx="8892480" cy="471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40"/>
                <a:gridCol w="4446240"/>
              </a:tblGrid>
              <a:tr h="4710484">
                <a:tc>
                  <a:txBody>
                    <a:bodyPr/>
                    <a:lstStyle/>
                    <a:p>
                      <a:pPr marL="2857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depuis la page du groupe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000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en </a:t>
                      </a:r>
                      <a:r>
                        <a:rPr kumimoji="0" lang="fr-FR" sz="1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bookmarkant</a:t>
                      </a:r>
                      <a:r>
                        <a:rPr kumimoji="0" lang="fr-FR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groupes (3</a:t>
            </a:r>
            <a:r>
              <a:rPr lang="fr-FR" dirty="0"/>
              <a:t>) : </a:t>
            </a:r>
            <a:r>
              <a:rPr lang="fr-FR" dirty="0" smtClean="0"/>
              <a:t>utilisation</a:t>
            </a:r>
            <a:endParaRPr lang="fr-FR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856954" y="5379833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discussion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49592" y="5349737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signet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830739" y="5471295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envoi sur la page du groupe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Espace réservé du contenu 3"/>
          <p:cNvSpPr>
            <a:spLocks noGrp="1"/>
          </p:cNvSpPr>
          <p:nvPr>
            <p:ph idx="1"/>
          </p:nvPr>
        </p:nvSpPr>
        <p:spPr>
          <a:xfrm>
            <a:off x="395536" y="1029234"/>
            <a:ext cx="8352928" cy="4393555"/>
          </a:xfrm>
        </p:spPr>
        <p:txBody>
          <a:bodyPr>
            <a:normAutofit/>
          </a:bodyPr>
          <a:lstStyle/>
          <a:p>
            <a:pPr indent="-114300"/>
            <a:r>
              <a:rPr lang="fr-FR" dirty="0"/>
              <a:t>Partager ses signets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438"/>
          <a:stretch/>
        </p:blipFill>
        <p:spPr bwMode="auto">
          <a:xfrm>
            <a:off x="327087" y="2488836"/>
            <a:ext cx="3903352" cy="23737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1856954" y="3848969"/>
            <a:ext cx="460598" cy="157382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597754" y="3848969"/>
            <a:ext cx="407538" cy="1545685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12" y="2395146"/>
            <a:ext cx="3968524" cy="259676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2" name="Line 12"/>
          <p:cNvSpPr>
            <a:spLocks noChangeShapeType="1"/>
          </p:cNvSpPr>
          <p:nvPr/>
        </p:nvSpPr>
        <p:spPr bwMode="auto">
          <a:xfrm flipH="1" flipV="1">
            <a:off x="5565427" y="4762993"/>
            <a:ext cx="14685" cy="709474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004046" y="4569072"/>
            <a:ext cx="1440161" cy="193921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967" y="3645024"/>
            <a:ext cx="6930169" cy="29770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78" y="1332466"/>
            <a:ext cx="5705782" cy="19735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groupes (4</a:t>
            </a:r>
            <a:r>
              <a:rPr lang="fr-FR" dirty="0"/>
              <a:t>) : utilisation</a:t>
            </a:r>
          </a:p>
        </p:txBody>
      </p:sp>
      <p:sp>
        <p:nvSpPr>
          <p:cNvPr id="33" name="Espace réservé du contenu 3"/>
          <p:cNvSpPr>
            <a:spLocks noGrp="1"/>
          </p:cNvSpPr>
          <p:nvPr>
            <p:ph idx="1"/>
          </p:nvPr>
        </p:nvSpPr>
        <p:spPr>
          <a:xfrm>
            <a:off x="0" y="692696"/>
            <a:ext cx="8352928" cy="576064"/>
          </a:xfrm>
        </p:spPr>
        <p:txBody>
          <a:bodyPr>
            <a:normAutofit/>
          </a:bodyPr>
          <a:lstStyle/>
          <a:p>
            <a:pPr marL="342900" lvl="1">
              <a:spcBef>
                <a:spcPts val="1200"/>
              </a:spcBef>
            </a:pPr>
            <a:r>
              <a:rPr lang="fr-FR" sz="2200" dirty="0">
                <a:solidFill>
                  <a:srgbClr val="0044CC"/>
                </a:solidFill>
              </a:rPr>
              <a:t>Définir un vocabulaire contrôlé</a:t>
            </a:r>
          </a:p>
        </p:txBody>
      </p:sp>
      <p:sp>
        <p:nvSpPr>
          <p:cNvPr id="17" name="Ellipse 16"/>
          <p:cNvSpPr/>
          <p:nvPr/>
        </p:nvSpPr>
        <p:spPr>
          <a:xfrm>
            <a:off x="4572000" y="2399692"/>
            <a:ext cx="792088" cy="28600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574966" y="5105866"/>
            <a:ext cx="1460207" cy="28600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8168429">
            <a:off x="1979376" y="3799989"/>
            <a:ext cx="3466237" cy="157405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9521" y="5961062"/>
            <a:ext cx="1511401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établissement d’une liste </a:t>
            </a:r>
            <a:r>
              <a:rPr lang="fr-FR" sz="1200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pré-déterminée</a:t>
            </a:r>
            <a:endParaRPr kumimoji="0" lang="fr-FR" sz="9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259632" y="5391874"/>
            <a:ext cx="1899637" cy="1001236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45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groupes (5</a:t>
            </a:r>
            <a:r>
              <a:rPr lang="fr-FR" dirty="0"/>
              <a:t>) : utilisation</a:t>
            </a:r>
          </a:p>
        </p:txBody>
      </p:sp>
      <p:sp>
        <p:nvSpPr>
          <p:cNvPr id="9" name="Espace réservé du contenu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/>
          <a:lstStyle/>
          <a:p>
            <a:r>
              <a:rPr lang="fr-FR" sz="2200" dirty="0"/>
              <a:t>Quelques exemples d’utilisation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groupe de veille</a:t>
            </a:r>
          </a:p>
          <a:p>
            <a:pPr lvl="2"/>
            <a:r>
              <a:rPr lang="fr-FR" sz="1200" dirty="0" smtClean="0"/>
              <a:t>ex. : </a:t>
            </a:r>
            <a:r>
              <a:rPr lang="fr-FR" sz="1200" dirty="0">
                <a:hlinkClick r:id="rId3"/>
              </a:rPr>
              <a:t>groupe </a:t>
            </a:r>
            <a:r>
              <a:rPr lang="fr-FR" sz="1200" dirty="0" err="1" smtClean="0">
                <a:hlinkClick r:id="rId3"/>
              </a:rPr>
              <a:t>MoodleLab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4"/>
              </a:rPr>
              <a:t>groupe c2i2emes</a:t>
            </a:r>
            <a:r>
              <a:rPr lang="fr-FR" sz="12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outil </a:t>
            </a:r>
            <a:r>
              <a:rPr lang="fr-FR" dirty="0"/>
              <a:t>de travail interne</a:t>
            </a:r>
          </a:p>
          <a:p>
            <a:pPr lvl="2"/>
            <a:r>
              <a:rPr lang="fr-FR" sz="1200" dirty="0"/>
              <a:t>ex. : </a:t>
            </a:r>
            <a:r>
              <a:rPr lang="fr-FR" sz="1200" dirty="0">
                <a:hlinkClick r:id="rId5"/>
              </a:rPr>
              <a:t>groupe privé FLA Consultants</a:t>
            </a:r>
            <a:endParaRPr lang="fr-FR" sz="1200" dirty="0"/>
          </a:p>
          <a:p>
            <a:pPr lvl="1">
              <a:spcBef>
                <a:spcPts val="600"/>
              </a:spcBef>
            </a:pPr>
            <a:r>
              <a:rPr lang="fr-FR" dirty="0"/>
              <a:t>réseaux sociaux éducatifs</a:t>
            </a:r>
          </a:p>
          <a:p>
            <a:pPr lvl="2"/>
            <a:r>
              <a:rPr lang="fr-FR" sz="1200" dirty="0">
                <a:hlinkClick r:id="rId6"/>
              </a:rPr>
              <a:t>Diigo </a:t>
            </a:r>
            <a:r>
              <a:rPr lang="fr-FR" sz="1200" dirty="0" err="1">
                <a:hlinkClick r:id="rId6"/>
              </a:rPr>
              <a:t>Educator</a:t>
            </a:r>
            <a:r>
              <a:rPr lang="fr-FR" sz="1200" dirty="0">
                <a:hlinkClick r:id="rId6"/>
              </a:rPr>
              <a:t> </a:t>
            </a:r>
            <a:r>
              <a:rPr lang="fr-FR" sz="1200" dirty="0" err="1">
                <a:hlinkClick r:id="rId6"/>
              </a:rPr>
              <a:t>Accounts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10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1248"/>
          </a:xfrm>
        </p:spPr>
        <p:txBody>
          <a:bodyPr>
            <a:normAutofit/>
          </a:bodyPr>
          <a:lstStyle/>
          <a:p>
            <a:r>
              <a:rPr lang="fr-FR" sz="2200" dirty="0"/>
              <a:t>Proposer</a:t>
            </a:r>
            <a:r>
              <a:rPr lang="fr-FR" sz="24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- une </a:t>
            </a:r>
            <a:r>
              <a:rPr lang="fr-FR" dirty="0"/>
              <a:t>sélection de sites</a:t>
            </a:r>
          </a:p>
          <a:p>
            <a:pPr lvl="2"/>
            <a:r>
              <a:rPr lang="fr-FR" sz="1200" dirty="0"/>
              <a:t>ex. : </a:t>
            </a:r>
            <a:r>
              <a:rPr lang="fr-FR" sz="1200" dirty="0">
                <a:hlinkClick r:id="rId3"/>
              </a:rPr>
              <a:t>ESSEC</a:t>
            </a:r>
            <a:r>
              <a:rPr lang="fr-FR" sz="1200" dirty="0"/>
              <a:t>, </a:t>
            </a:r>
            <a:r>
              <a:rPr lang="fr-FR" sz="1200" dirty="0">
                <a:hlinkClick r:id="rId4"/>
              </a:rPr>
              <a:t>ITHQ</a:t>
            </a:r>
            <a:endParaRPr lang="fr-FR" sz="1200" dirty="0"/>
          </a:p>
          <a:p>
            <a:pPr marL="914400" lvl="2" indent="0">
              <a:buNone/>
            </a:pPr>
            <a:endParaRPr lang="fr-FR" sz="1800" kern="1200" dirty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spcBef>
                <a:spcPts val="600"/>
              </a:spcBef>
            </a:pPr>
            <a:r>
              <a:rPr lang="fr-FR" dirty="0" smtClean="0"/>
              <a:t>- de </a:t>
            </a:r>
            <a:r>
              <a:rPr lang="fr-FR" dirty="0"/>
              <a:t>la documentation</a:t>
            </a:r>
          </a:p>
          <a:p>
            <a:pPr lvl="2"/>
            <a:r>
              <a:rPr lang="fr-FR" sz="1200" dirty="0" smtClean="0"/>
              <a:t>ex. : </a:t>
            </a:r>
            <a:r>
              <a:rPr lang="fr-FR" sz="1200" dirty="0" smtClean="0">
                <a:hlinkClick r:id="rId5"/>
              </a:rPr>
              <a:t>SIDRA Maison Archéologie et Ethnologie René </a:t>
            </a:r>
            <a:r>
              <a:rPr lang="fr-FR" sz="1200" dirty="0" err="1" smtClean="0">
                <a:hlinkClick r:id="rId5"/>
              </a:rPr>
              <a:t>Ginouvès</a:t>
            </a:r>
            <a:endParaRPr lang="fr-FR" sz="1200" dirty="0" smtClean="0"/>
          </a:p>
          <a:p>
            <a:pPr lvl="2"/>
            <a:r>
              <a:rPr lang="fr-FR" sz="1200" dirty="0" smtClean="0"/>
              <a:t>ex. : </a:t>
            </a:r>
            <a:r>
              <a:rPr lang="fr-FR" sz="1200" dirty="0" err="1" smtClean="0">
                <a:hlinkClick r:id="rId6"/>
              </a:rPr>
              <a:t>BmAS</a:t>
            </a:r>
            <a:r>
              <a:rPr lang="fr-FR" sz="1200" dirty="0" smtClean="0">
                <a:hlinkClick r:id="rId6"/>
              </a:rPr>
              <a:t> </a:t>
            </a:r>
            <a:r>
              <a:rPr lang="fr-FR" sz="1200" dirty="0">
                <a:hlinkClick r:id="rId6"/>
              </a:rPr>
              <a:t>Bibliothèque musicale Arlette </a:t>
            </a:r>
            <a:r>
              <a:rPr lang="fr-FR" sz="1200" dirty="0" err="1">
                <a:hlinkClick r:id="rId6"/>
              </a:rPr>
              <a:t>Sweetman</a:t>
            </a:r>
            <a:r>
              <a:rPr lang="fr-FR" sz="1200" dirty="0">
                <a:hlinkClick r:id="rId6"/>
              </a:rPr>
              <a:t> de l'</a:t>
            </a:r>
            <a:r>
              <a:rPr lang="fr-FR" sz="1200" dirty="0" err="1">
                <a:hlinkClick r:id="rId6"/>
              </a:rPr>
              <a:t>Ecole</a:t>
            </a:r>
            <a:r>
              <a:rPr lang="fr-FR" sz="1200" dirty="0">
                <a:hlinkClick r:id="rId6"/>
              </a:rPr>
              <a:t> de Musique </a:t>
            </a:r>
            <a:r>
              <a:rPr lang="fr-FR" sz="1200" dirty="0" smtClean="0">
                <a:hlinkClick r:id="rId6"/>
              </a:rPr>
              <a:t>de Rungis</a:t>
            </a:r>
            <a:endParaRPr lang="fr-FR" sz="1200" dirty="0" smtClean="0"/>
          </a:p>
          <a:p>
            <a:pPr lvl="2"/>
            <a:r>
              <a:rPr lang="fr-FR" sz="1200" dirty="0"/>
              <a:t>	</a:t>
            </a:r>
            <a:r>
              <a:rPr lang="fr-FR" sz="1200" dirty="0" smtClean="0"/>
              <a:t>pour une offre de veille sur </a:t>
            </a:r>
            <a:r>
              <a:rPr lang="fr-FR" sz="1200" dirty="0" err="1" smtClean="0">
                <a:hlinkClick r:id="rId7"/>
              </a:rPr>
              <a:t>Tumblr</a:t>
            </a:r>
            <a:endParaRPr lang="fr-FR" sz="1200" dirty="0" smtClean="0"/>
          </a:p>
          <a:p>
            <a:pPr marL="914400" lvl="2" indent="0">
              <a:buNone/>
            </a:pPr>
            <a:endParaRPr lang="fr-FR" sz="800" dirty="0" smtClean="0"/>
          </a:p>
          <a:p>
            <a:pPr lvl="1">
              <a:spcBef>
                <a:spcPts val="600"/>
              </a:spcBef>
            </a:pPr>
            <a:r>
              <a:rPr lang="fr-FR" dirty="0" smtClean="0"/>
              <a:t>- des </a:t>
            </a:r>
            <a:r>
              <a:rPr lang="fr-FR" dirty="0"/>
              <a:t>lieux de mutualisation</a:t>
            </a:r>
          </a:p>
          <a:p>
            <a:pPr lvl="2"/>
            <a:r>
              <a:rPr lang="fr-FR" sz="1200" dirty="0"/>
              <a:t>ex.: </a:t>
            </a:r>
            <a:r>
              <a:rPr lang="fr-FR" sz="1200" dirty="0" smtClean="0">
                <a:hlinkClick r:id="rId8"/>
              </a:rPr>
              <a:t>FORMIST</a:t>
            </a:r>
            <a:r>
              <a:rPr lang="fr-FR" sz="1200" dirty="0" smtClean="0"/>
              <a:t> (</a:t>
            </a:r>
            <a:r>
              <a:rPr lang="fr-FR" sz="1200" dirty="0" smtClean="0">
                <a:hlinkClick r:id="rId9"/>
              </a:rPr>
              <a:t>objectifs</a:t>
            </a:r>
            <a:r>
              <a:rPr lang="fr-FR" sz="1200" dirty="0" smtClean="0"/>
              <a:t>)</a:t>
            </a:r>
          </a:p>
          <a:p>
            <a:pPr lvl="2"/>
            <a:r>
              <a:rPr lang="fr-FR" sz="1200" dirty="0" smtClean="0"/>
              <a:t>ex. :</a:t>
            </a:r>
            <a:r>
              <a:rPr lang="fr-FR" sz="1200" dirty="0" smtClean="0">
                <a:hlinkClick r:id="rId10"/>
              </a:rPr>
              <a:t>Lecture et écriture du texte numérique</a:t>
            </a:r>
            <a:endParaRPr lang="fr-FR" sz="1200" dirty="0" smtClean="0"/>
          </a:p>
          <a:p>
            <a:pPr lvl="2"/>
            <a:endParaRPr lang="fr-FR" sz="16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Diigo pour les bibliothèques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918048" y="4149080"/>
            <a:ext cx="67687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Quelles pratiques ? : quelques réflexions (</a:t>
            </a:r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  <a:hlinkClick r:id="rId11"/>
              </a:rPr>
              <a:t>A. B. Diouf</a:t>
            </a:r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32859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classé 42</a:t>
            </a:r>
            <a:r>
              <a:rPr lang="fr-FR" baseline="30000" dirty="0" smtClean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 dans le Top Tools 2015 du c4lpt </a:t>
            </a:r>
            <a:r>
              <a:rPr lang="fr-FR" sz="1400" dirty="0" smtClean="0">
                <a:solidFill>
                  <a:schemeClr val="tx1"/>
                </a:solidFill>
              </a:rPr>
              <a:t>(</a:t>
            </a:r>
            <a:r>
              <a:rPr lang="fr-FR" sz="1400" dirty="0" smtClean="0">
                <a:solidFill>
                  <a:schemeClr val="tx1"/>
                </a:solidFill>
                <a:hlinkClick r:id="rId3"/>
              </a:rPr>
              <a:t>source</a:t>
            </a:r>
            <a:r>
              <a:rPr lang="fr-FR" sz="1400" dirty="0" smtClean="0">
                <a:solidFill>
                  <a:schemeClr val="tx1"/>
                </a:solidFill>
              </a:rPr>
              <a:t>), 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top 20 entre 2011 et 2014</a:t>
            </a:r>
          </a:p>
          <a:p>
            <a:endParaRPr lang="fr-FR" dirty="0"/>
          </a:p>
          <a:p>
            <a:pPr>
              <a:spcAft>
                <a:spcPts val="0"/>
              </a:spcAft>
            </a:pPr>
            <a:r>
              <a:rPr lang="fr-FR" dirty="0"/>
              <a:t>Préparer une formation en </a:t>
            </a:r>
            <a:r>
              <a:rPr lang="fr-FR" dirty="0" smtClean="0"/>
              <a:t>commun</a:t>
            </a:r>
          </a:p>
          <a:p>
            <a:pPr marL="457200" lvl="1" indent="0">
              <a:buNone/>
            </a:pPr>
            <a:r>
              <a:rPr lang="fr-FR" sz="1200" dirty="0" smtClean="0"/>
              <a:t>	ex. : </a:t>
            </a:r>
            <a:r>
              <a:rPr lang="fr-FR" sz="1200" dirty="0" smtClean="0">
                <a:hlinkClick r:id="rId4"/>
              </a:rPr>
              <a:t>groupe </a:t>
            </a:r>
            <a:r>
              <a:rPr lang="fr-FR" sz="1200" dirty="0" err="1" smtClean="0">
                <a:hlinkClick r:id="rId4"/>
              </a:rPr>
              <a:t>Biblioquest</a:t>
            </a:r>
            <a:endParaRPr lang="fr-FR" sz="1200" dirty="0" smtClean="0"/>
          </a:p>
          <a:p>
            <a:pPr>
              <a:spcAft>
                <a:spcPts val="0"/>
              </a:spcAft>
            </a:pPr>
            <a:r>
              <a:rPr lang="fr-FR" dirty="0"/>
              <a:t>Proposer une liste de liens pour une formation</a:t>
            </a:r>
          </a:p>
          <a:p>
            <a:pPr marL="457200" lvl="1" indent="0">
              <a:buNone/>
            </a:pPr>
            <a:r>
              <a:rPr lang="fr-FR" sz="1200" dirty="0" smtClean="0"/>
              <a:t>	</a:t>
            </a:r>
            <a:r>
              <a:rPr lang="fr-FR" sz="1200" dirty="0"/>
              <a:t>ex. : </a:t>
            </a:r>
            <a:r>
              <a:rPr lang="fr-FR" sz="1200" i="1" dirty="0" err="1" smtClean="0">
                <a:hlinkClick r:id="rId5"/>
              </a:rPr>
              <a:t>outliner</a:t>
            </a:r>
            <a:r>
              <a:rPr lang="fr-FR" sz="1200" dirty="0" smtClean="0">
                <a:hlinkClick r:id="rId5"/>
              </a:rPr>
              <a:t> sur l’utilisation de </a:t>
            </a:r>
            <a:r>
              <a:rPr lang="fr-FR" sz="1200" dirty="0" err="1" smtClean="0">
                <a:hlinkClick r:id="rId5"/>
              </a:rPr>
              <a:t>Diigo</a:t>
            </a:r>
            <a:endParaRPr lang="fr-FR" sz="1200" dirty="0"/>
          </a:p>
          <a:p>
            <a:pPr>
              <a:spcAft>
                <a:spcPts val="0"/>
              </a:spcAft>
            </a:pPr>
            <a:r>
              <a:rPr lang="fr-FR" dirty="0" err="1"/>
              <a:t>Etablir</a:t>
            </a:r>
            <a:r>
              <a:rPr lang="fr-FR" dirty="0"/>
              <a:t> une liste de ressources commune</a:t>
            </a:r>
          </a:p>
          <a:p>
            <a:pPr marL="457200" lvl="1" indent="0">
              <a:buNone/>
            </a:pPr>
            <a:r>
              <a:rPr lang="fr-FR" sz="1200" dirty="0" smtClean="0"/>
              <a:t>	</a:t>
            </a:r>
            <a:r>
              <a:rPr lang="fr-FR" sz="1200" dirty="0"/>
              <a:t>ex. : </a:t>
            </a:r>
            <a:r>
              <a:rPr lang="fr-FR" sz="1200" dirty="0">
                <a:hlinkClick r:id="rId6"/>
              </a:rPr>
              <a:t>groupe de création de sites web</a:t>
            </a:r>
            <a:endParaRPr lang="fr-FR" sz="1200" dirty="0"/>
          </a:p>
          <a:p>
            <a:pPr marL="0" lvl="1">
              <a:spcBef>
                <a:spcPts val="1200"/>
              </a:spcBef>
            </a:pPr>
            <a:r>
              <a:rPr lang="fr-FR" sz="2200" dirty="0">
                <a:solidFill>
                  <a:srgbClr val="0044CC"/>
                </a:solidFill>
              </a:rPr>
              <a:t>Favoriser l’évaluation de l’information</a:t>
            </a:r>
          </a:p>
          <a:p>
            <a:pPr marL="901700" lvl="1" indent="0">
              <a:buNone/>
            </a:pPr>
            <a:r>
              <a:rPr lang="fr-FR" sz="1200" dirty="0"/>
              <a:t>ex. : </a:t>
            </a:r>
            <a:r>
              <a:rPr lang="fr-FR" sz="1200" dirty="0">
                <a:hlinkClick r:id="rId7"/>
              </a:rPr>
              <a:t>article Thot Cursus</a:t>
            </a:r>
            <a:r>
              <a:rPr lang="fr-FR" sz="1200" dirty="0"/>
              <a:t>, </a:t>
            </a:r>
            <a:r>
              <a:rPr lang="fr-FR" sz="1200" dirty="0" smtClean="0"/>
              <a:t>2010-2011</a:t>
            </a: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Diigo pour l’enseignement et la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9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52653"/>
              </p:ext>
            </p:extLst>
          </p:nvPr>
        </p:nvGraphicFramePr>
        <p:xfrm>
          <a:off x="1" y="836712"/>
          <a:ext cx="9143999" cy="4038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0346"/>
                <a:gridCol w="1341453"/>
                <a:gridCol w="1365988"/>
                <a:gridCol w="1328179"/>
                <a:gridCol w="1226011"/>
                <a:gridCol w="1226011"/>
                <a:gridCol w="1226011"/>
              </a:tblGrid>
              <a:tr h="60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Présentation générale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gestion de signets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2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200" b="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Recherche, veille et curation</a:t>
                      </a:r>
                      <a:endParaRPr lang="fr-FR" sz="1200" b="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Pour aller plus loin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245507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Signets,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bookmarks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Plates-formes en ligne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000" i="1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000" i="1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Panorama de l’existant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ou Delicious ?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Présentation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Inscription et profil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extensions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Bookmarker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Naviguer dans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tags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Quelle description ?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Surligner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Annoter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cas des images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fr-FR" sz="1000" i="1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outliners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rapports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réseaux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groupes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bibliothèque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formation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Intérêt</a:t>
                      </a: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pour la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dans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la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communauté</a:t>
                      </a: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dans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son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compte</a:t>
                      </a:r>
                      <a:endParaRPr lang="en-US" sz="1000" baseline="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Veille</a:t>
                      </a:r>
                      <a:endParaRPr lang="en-US" sz="1000" baseline="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Curation</a:t>
                      </a:r>
                      <a:endParaRPr lang="fr-FR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Diffusion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Alimentation automatique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Diigo et mobilité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Questions de droit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modèle économique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Sécurité des données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Adresses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et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tutoriels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du support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Retours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d’expérience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" y="874966"/>
            <a:ext cx="1164937" cy="5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184576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fr-FR" sz="2400" dirty="0">
                <a:solidFill>
                  <a:schemeClr val="tx1"/>
                </a:solidFill>
              </a:rPr>
              <a:t>2006 : </a:t>
            </a:r>
            <a:r>
              <a:rPr lang="fr-FR" sz="2400" dirty="0" smtClean="0">
                <a:solidFill>
                  <a:schemeClr val="tx1"/>
                </a:solidFill>
              </a:rPr>
              <a:t>top </a:t>
            </a:r>
            <a:r>
              <a:rPr lang="fr-FR" sz="2400" dirty="0">
                <a:solidFill>
                  <a:schemeClr val="tx1"/>
                </a:solidFill>
              </a:rPr>
              <a:t>10 des outils de recherche par </a:t>
            </a:r>
            <a:r>
              <a:rPr lang="fr-FR" sz="2400" dirty="0" smtClean="0">
                <a:solidFill>
                  <a:schemeClr val="tx1"/>
                </a:solidFill>
              </a:rPr>
              <a:t>C</a:t>
            </a:r>
            <a:r>
              <a:rPr lang="fr-FR" sz="2400" dirty="0">
                <a:solidFill>
                  <a:schemeClr val="tx1"/>
                </a:solidFill>
              </a:rPr>
              <a:t>N</a:t>
            </a:r>
            <a:r>
              <a:rPr lang="fr-FR" sz="2400" dirty="0" smtClean="0">
                <a:solidFill>
                  <a:schemeClr val="tx1"/>
                </a:solidFill>
              </a:rPr>
              <a:t>ET </a:t>
            </a:r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chemeClr val="tx1"/>
                </a:solidFill>
                <a:hlinkClick r:id="rId3"/>
              </a:rPr>
              <a:t>source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pPr marL="0" lvl="1" indent="0">
              <a:spcBef>
                <a:spcPts val="120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r>
              <a:rPr lang="fr-FR" sz="2200" dirty="0" smtClean="0"/>
              <a:t>Complémentarité avec les moteurs de recherche</a:t>
            </a:r>
          </a:p>
          <a:p>
            <a:pPr marL="914400" lvl="2" indent="0">
              <a:buNone/>
            </a:pPr>
            <a:r>
              <a:rPr lang="fr-FR" sz="1200" dirty="0" smtClean="0">
                <a:solidFill>
                  <a:schemeClr val="tx1"/>
                </a:solidFill>
              </a:rPr>
              <a:t>ex</a:t>
            </a:r>
            <a:r>
              <a:rPr lang="fr-FR" sz="1200" dirty="0">
                <a:solidFill>
                  <a:schemeClr val="tx1"/>
                </a:solidFill>
              </a:rPr>
              <a:t>. </a:t>
            </a:r>
            <a:r>
              <a:rPr lang="fr-FR" sz="1200" dirty="0" smtClean="0">
                <a:solidFill>
                  <a:schemeClr val="tx1"/>
                </a:solidFill>
              </a:rPr>
              <a:t>: la </a:t>
            </a:r>
            <a:r>
              <a:rPr lang="fr-FR" sz="1200" dirty="0">
                <a:solidFill>
                  <a:schemeClr val="tx1"/>
                </a:solidFill>
              </a:rPr>
              <a:t>recherche « veille » dans Google et Diigo </a:t>
            </a:r>
            <a:r>
              <a:rPr lang="fr-FR" sz="1200" dirty="0" smtClean="0">
                <a:solidFill>
                  <a:schemeClr val="tx1"/>
                </a:solidFill>
              </a:rPr>
              <a:t>(T</a:t>
            </a:r>
            <a:r>
              <a:rPr lang="fr-FR" sz="1200" dirty="0">
                <a:solidFill>
                  <a:schemeClr val="tx1"/>
                </a:solidFill>
              </a:rPr>
              <a:t>. </a:t>
            </a:r>
            <a:r>
              <a:rPr lang="fr-FR" sz="1200" dirty="0" err="1">
                <a:solidFill>
                  <a:schemeClr val="tx1"/>
                </a:solidFill>
              </a:rPr>
              <a:t>Faragasso</a:t>
            </a:r>
            <a:r>
              <a:rPr lang="fr-FR" sz="1200" dirty="0">
                <a:solidFill>
                  <a:schemeClr val="tx1"/>
                </a:solidFill>
              </a:rPr>
              <a:t>, p. 17-19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pPr lvl="2"/>
            <a:endParaRPr lang="fr-FR" dirty="0">
              <a:solidFill>
                <a:srgbClr val="3E7AA9"/>
              </a:solidFill>
            </a:endParaRPr>
          </a:p>
          <a:p>
            <a:pPr marL="457200" lvl="1" indent="0">
              <a:buNone/>
            </a:pPr>
            <a:r>
              <a:rPr lang="fr-FR" dirty="0" smtClean="0">
                <a:sym typeface="Wingdings" pitchFamily="2" charset="2"/>
              </a:rPr>
              <a:t> une information pertinente</a:t>
            </a:r>
          </a:p>
          <a:p>
            <a:pPr lvl="1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une information déjà délimitée et sélectionnée, éventuellement par des experts  	(visibilité des profils qui génèrent l’information)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itchFamily="2" charset="2"/>
              </a:rPr>
              <a:t>	</a:t>
            </a:r>
            <a:endParaRPr lang="fr-FR" dirty="0" smtClean="0"/>
          </a:p>
          <a:p>
            <a:r>
              <a:rPr lang="fr-FR" sz="2200" dirty="0" err="1"/>
              <a:t>Sérendipité</a:t>
            </a:r>
            <a:r>
              <a:rPr lang="fr-FR" sz="2200" dirty="0"/>
              <a:t> (découverte)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 pour la recherche d’informations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1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024" y="2820407"/>
            <a:ext cx="3969350" cy="321635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746954"/>
            <a:ext cx="4210364" cy="8660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87" y="1804468"/>
            <a:ext cx="3737646" cy="283459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dans la communauté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26" y="4978158"/>
            <a:ext cx="12382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10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hot bookmarks</a:t>
            </a:r>
            <a:endParaRPr lang="fr-FR" sz="1000" i="1" kern="0" dirty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58891" y="4968731"/>
            <a:ext cx="757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0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hot tags</a:t>
            </a:r>
            <a:endParaRPr lang="fr-FR" sz="1000" i="1" kern="0" dirty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375810" y="3520011"/>
            <a:ext cx="949818" cy="1458147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967725" y="3776294"/>
            <a:ext cx="443948" cy="1251951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520780" y="1028119"/>
            <a:ext cx="645225" cy="28600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8168429">
            <a:off x="2949725" y="1543792"/>
            <a:ext cx="923896" cy="82576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881728" y="2154150"/>
            <a:ext cx="913559" cy="366356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Flèche droite 26"/>
          <p:cNvSpPr/>
          <p:nvPr/>
        </p:nvSpPr>
        <p:spPr>
          <a:xfrm rot="2289629" flipV="1">
            <a:off x="3746666" y="2486282"/>
            <a:ext cx="769431" cy="90656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 flipV="1">
            <a:off x="8109294" y="4260527"/>
            <a:ext cx="578015" cy="72819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64929" y="2011573"/>
            <a:ext cx="288032" cy="338554"/>
          </a:xfrm>
          <a:prstGeom prst="rect">
            <a:avLst/>
          </a:prstGeom>
          <a:solidFill>
            <a:srgbClr val="F0982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fr-FR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905997" y="3322540"/>
            <a:ext cx="77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fr-FR" sz="800" kern="0" dirty="0" smtClean="0">
                <a:sym typeface="Wingdings" pitchFamily="2" charset="2"/>
              </a:rPr>
              <a:t>classement des signets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4461883" y="3144689"/>
            <a:ext cx="167312" cy="205705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316416" y="53801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800" kern="0" dirty="0" smtClean="0">
                <a:sym typeface="Wingdings" pitchFamily="2" charset="2"/>
              </a:rPr>
              <a:t>groupes en rapport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164683" y="4377379"/>
            <a:ext cx="104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800" kern="0" dirty="0" smtClean="0">
                <a:sym typeface="Wingdings" pitchFamily="2" charset="2"/>
              </a:rPr>
              <a:t>contributeurs les plus fréquents</a:t>
            </a:r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 flipH="1" flipV="1">
            <a:off x="8149006" y="5336146"/>
            <a:ext cx="590504" cy="44033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164683" y="3662793"/>
            <a:ext cx="104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800" kern="0" dirty="0" smtClean="0">
                <a:sym typeface="Wingdings" pitchFamily="2" charset="2"/>
              </a:rPr>
              <a:t>recherche complémentaire</a:t>
            </a: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H="1" flipV="1">
            <a:off x="8063098" y="3598243"/>
            <a:ext cx="624212" cy="32429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731" y="6376499"/>
            <a:ext cx="5976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adresse : https://www.diigo.com/tag/</a:t>
            </a:r>
            <a:r>
              <a:rPr lang="fr-FR" sz="1000" i="1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[mot recherché]</a:t>
            </a:r>
            <a:r>
              <a:rPr lang="fr-FR" sz="1000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sur le modèle https://www.diigo.com/tag/Wikipédia</a:t>
            </a:r>
          </a:p>
        </p:txBody>
      </p:sp>
    </p:spTree>
    <p:extLst>
      <p:ext uri="{BB962C8B-B14F-4D97-AF65-F5344CB8AC3E}">
        <p14:creationId xmlns:p14="http://schemas.microsoft.com/office/powerpoint/2010/main" val="36970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1393" y="1268760"/>
            <a:ext cx="8261214" cy="5328592"/>
          </a:xfrm>
        </p:spPr>
        <p:txBody>
          <a:bodyPr/>
          <a:lstStyle/>
          <a:p>
            <a:r>
              <a:rPr lang="fr-FR" sz="2200" dirty="0" smtClean="0"/>
              <a:t>Moteur </a:t>
            </a:r>
            <a:r>
              <a:rPr lang="fr-FR" sz="2200" dirty="0"/>
              <a:t>de recherche </a:t>
            </a:r>
            <a:r>
              <a:rPr lang="fr-FR" sz="2200" dirty="0" smtClean="0"/>
              <a:t>simple</a:t>
            </a:r>
            <a:endParaRPr lang="fr-FR" sz="22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35" y="2194084"/>
            <a:ext cx="5400600" cy="98664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dans son compte (1)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74476" y="2770627"/>
            <a:ext cx="2113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recherche dans </a:t>
            </a:r>
            <a:b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1200" i="1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My</a:t>
            </a:r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Library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, par titre, URL, tags et  notes</a:t>
            </a:r>
          </a:p>
          <a:p>
            <a:pPr marL="0" lvl="1"/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0" lvl="1"/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0" lvl="1"/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le cas échéant, présente les tags existants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5004048" y="2953589"/>
            <a:ext cx="1270428" cy="187378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776" y="3595375"/>
            <a:ext cx="3053612" cy="1633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5227282" y="4077072"/>
            <a:ext cx="1047194" cy="28645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68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4785395"/>
          </a:xfrm>
        </p:spPr>
        <p:txBody>
          <a:bodyPr/>
          <a:lstStyle/>
          <a:p>
            <a:r>
              <a:rPr lang="fr-FR" dirty="0"/>
              <a:t>Contexte</a:t>
            </a:r>
          </a:p>
          <a:p>
            <a:pPr lvl="1"/>
            <a:r>
              <a:rPr lang="fr-FR" i="1" dirty="0" smtClean="0"/>
              <a:t>social </a:t>
            </a:r>
            <a:r>
              <a:rPr lang="fr-FR" i="1" dirty="0" err="1" smtClean="0"/>
              <a:t>bookmarking</a:t>
            </a:r>
            <a:r>
              <a:rPr lang="fr-FR" dirty="0" smtClean="0"/>
              <a:t> / </a:t>
            </a:r>
            <a:r>
              <a:rPr lang="fr-FR" dirty="0" err="1" smtClean="0"/>
              <a:t>folksonomie</a:t>
            </a:r>
            <a:r>
              <a:rPr lang="fr-FR" dirty="0" smtClean="0"/>
              <a:t> / indexation sociale</a:t>
            </a:r>
          </a:p>
          <a:p>
            <a:pPr lvl="1"/>
            <a:r>
              <a:rPr lang="fr-FR" dirty="0" smtClean="0"/>
              <a:t>notion </a:t>
            </a:r>
            <a:r>
              <a:rPr lang="fr-FR" dirty="0"/>
              <a:t>de « tag </a:t>
            </a:r>
            <a:r>
              <a:rPr lang="fr-FR" dirty="0" smtClean="0"/>
              <a:t>»</a:t>
            </a:r>
          </a:p>
          <a:p>
            <a:pPr lvl="1"/>
            <a:endParaRPr lang="fr-FR" sz="1000" dirty="0"/>
          </a:p>
          <a:p>
            <a:r>
              <a:rPr lang="fr-FR" dirty="0"/>
              <a:t>Intérêt</a:t>
            </a:r>
          </a:p>
          <a:p>
            <a:pPr lvl="1"/>
            <a:r>
              <a:rPr lang="fr-FR" dirty="0" smtClean="0"/>
              <a:t>organisation et indexation propre à l’utilisateur</a:t>
            </a:r>
          </a:p>
          <a:p>
            <a:pPr lvl="1"/>
            <a:r>
              <a:rPr lang="fr-FR" dirty="0"/>
              <a:t>« tirer parti de l’intelligence collective » (Web 2.0)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i="1" dirty="0" smtClean="0"/>
              <a:t>social </a:t>
            </a:r>
            <a:r>
              <a:rPr lang="fr-FR" i="1" dirty="0" err="1" smtClean="0"/>
              <a:t>bookmarking</a:t>
            </a:r>
            <a:r>
              <a:rPr lang="fr-FR" i="1" dirty="0" smtClean="0"/>
              <a:t> </a:t>
            </a:r>
            <a:r>
              <a:rPr lang="fr-FR" dirty="0" smtClean="0"/>
              <a:t>(1) : définition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3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62" y="2332906"/>
            <a:ext cx="3731890" cy="276159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800847" cy="39845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smtClean="0"/>
              <a:t>Moteurs de recherche avancée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1500" dirty="0" smtClean="0">
                <a:solidFill>
                  <a:schemeClr val="tx1"/>
                </a:solidFill>
              </a:rPr>
              <a:t>Dans </a:t>
            </a:r>
            <a:r>
              <a:rPr lang="fr-FR" sz="1500" i="1" dirty="0" err="1" smtClean="0">
                <a:solidFill>
                  <a:schemeClr val="tx1"/>
                </a:solidFill>
              </a:rPr>
              <a:t>My</a:t>
            </a:r>
            <a:r>
              <a:rPr lang="fr-FR" sz="1500" i="1" dirty="0" smtClean="0">
                <a:solidFill>
                  <a:schemeClr val="tx1"/>
                </a:solidFill>
              </a:rPr>
              <a:t> Library</a:t>
            </a:r>
            <a:r>
              <a:rPr lang="fr-FR" sz="1500" dirty="0" smtClean="0">
                <a:solidFill>
                  <a:schemeClr val="tx1"/>
                </a:solidFill>
              </a:rPr>
              <a:t>		                             Dans l’ensemble de son compte </a:t>
            </a:r>
            <a:r>
              <a:rPr lang="fr-FR" sz="1500" dirty="0" err="1" smtClean="0">
                <a:solidFill>
                  <a:schemeClr val="tx1"/>
                </a:solidFill>
              </a:rPr>
              <a:t>Diigo</a:t>
            </a:r>
            <a:endParaRPr lang="fr-FR" sz="15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dans son </a:t>
            </a:r>
            <a:r>
              <a:rPr lang="fr-FR" dirty="0" smtClean="0"/>
              <a:t>compte (</a:t>
            </a:r>
            <a:r>
              <a:rPr lang="fr-FR" dirty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104202" y="6295971"/>
            <a:ext cx="34565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http://www.diigo.com/search/advanced</a:t>
            </a:r>
            <a:endParaRPr lang="fr-FR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85063" y="5283640"/>
            <a:ext cx="16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présentation des opérateurs booléens et formules possibles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6877559" y="5606805"/>
            <a:ext cx="607504" cy="6150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68242" y="2359968"/>
            <a:ext cx="432048" cy="432049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80728"/>
            <a:ext cx="4392488" cy="5472608"/>
          </a:xfrm>
        </p:spPr>
        <p:txBody>
          <a:bodyPr>
            <a:normAutofit/>
          </a:bodyPr>
          <a:lstStyle/>
          <a:p>
            <a:r>
              <a:rPr lang="fr-FR" sz="2400" dirty="0"/>
              <a:t>Suivre</a:t>
            </a:r>
          </a:p>
          <a:p>
            <a:pPr lvl="1"/>
            <a:r>
              <a:rPr lang="fr-FR" sz="1600" dirty="0" smtClean="0"/>
              <a:t>comptes</a:t>
            </a:r>
          </a:p>
          <a:p>
            <a:pPr lvl="1"/>
            <a:r>
              <a:rPr lang="fr-FR" sz="1600" dirty="0" smtClean="0"/>
              <a:t>groupes</a:t>
            </a:r>
          </a:p>
          <a:p>
            <a:endParaRPr lang="fr-FR" dirty="0"/>
          </a:p>
          <a:p>
            <a:r>
              <a:rPr lang="fr-FR" sz="2400" dirty="0"/>
              <a:t>Créer des alertes mail</a:t>
            </a:r>
          </a:p>
          <a:p>
            <a:pPr lvl="1"/>
            <a:r>
              <a:rPr lang="fr-FR" sz="1600" dirty="0" smtClean="0"/>
              <a:t>groupes </a:t>
            </a:r>
            <a:r>
              <a:rPr lang="fr-FR" sz="1400" dirty="0" smtClean="0"/>
              <a:t>(&gt; </a:t>
            </a:r>
            <a:r>
              <a:rPr lang="fr-FR" sz="1400" i="1" dirty="0" smtClean="0"/>
              <a:t>group settings </a:t>
            </a:r>
            <a:r>
              <a:rPr lang="fr-FR" sz="1400" dirty="0" smtClean="0"/>
              <a:t>&gt; </a:t>
            </a:r>
            <a:r>
              <a:rPr lang="fr-FR" sz="1400" i="1" dirty="0" smtClean="0"/>
              <a:t>email </a:t>
            </a:r>
            <a:r>
              <a:rPr lang="fr-FR" sz="1400" i="1" dirty="0" err="1" smtClean="0"/>
              <a:t>alert</a:t>
            </a:r>
            <a:r>
              <a:rPr lang="fr-FR" sz="1400" dirty="0" smtClean="0"/>
              <a:t>)</a:t>
            </a:r>
            <a:endParaRPr lang="fr-FR" sz="1400" dirty="0"/>
          </a:p>
          <a:p>
            <a:endParaRPr lang="fr-FR" dirty="0" smtClean="0"/>
          </a:p>
          <a:p>
            <a:r>
              <a:rPr lang="fr-FR" sz="2400" dirty="0"/>
              <a:t>Créer des flux </a:t>
            </a:r>
            <a:r>
              <a:rPr lang="fr-FR" sz="2400" dirty="0" err="1"/>
              <a:t>RSS</a:t>
            </a:r>
            <a:r>
              <a:rPr lang="fr-FR" sz="2400" dirty="0"/>
              <a:t> </a:t>
            </a:r>
          </a:p>
          <a:p>
            <a:pPr lvl="1"/>
            <a:r>
              <a:rPr lang="fr-FR" sz="1600" dirty="0" smtClean="0"/>
              <a:t>groupes</a:t>
            </a:r>
          </a:p>
          <a:p>
            <a:pPr lvl="1"/>
            <a:r>
              <a:rPr lang="fr-FR" sz="1600" dirty="0" smtClean="0"/>
              <a:t>tags d’un usager</a:t>
            </a:r>
            <a:br>
              <a:rPr lang="fr-FR" sz="1600" dirty="0" smtClean="0"/>
            </a:br>
            <a:r>
              <a:rPr lang="fr-FR" sz="1200" dirty="0" smtClean="0"/>
              <a:t>(</a:t>
            </a:r>
            <a:r>
              <a:rPr lang="fr-FR" sz="1200" i="1" dirty="0" smtClean="0"/>
              <a:t>nécessitera peut-être de cocher la case RSS settings dans les </a:t>
            </a:r>
            <a:r>
              <a:rPr lang="fr-FR" sz="1200" i="1" dirty="0" smtClean="0">
                <a:hlinkClick r:id="rId3"/>
              </a:rPr>
              <a:t>settings</a:t>
            </a:r>
            <a:r>
              <a:rPr lang="fr-FR" sz="1200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Veille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82" t="21860" r="11201" b="13891"/>
          <a:stretch/>
        </p:blipFill>
        <p:spPr bwMode="auto">
          <a:xfrm>
            <a:off x="2627784" y="4509120"/>
            <a:ext cx="516245" cy="47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44008" y="5229200"/>
            <a:ext cx="44279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Cf. constitution du </a:t>
            </a:r>
            <a:b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</a:b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Bouillon des </a:t>
            </a:r>
            <a:r>
              <a:rPr lang="fr-FR" sz="1200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bibliobsédés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pour une veille collaborative thématique (cf. </a:t>
            </a:r>
            <a:r>
              <a:rPr lang="fr-FR" sz="1200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5"/>
              </a:rPr>
              <a:t>Bibliobsession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et 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6"/>
              </a:rPr>
              <a:t>Bibliothèques [</a:t>
            </a:r>
            <a:r>
              <a:rPr lang="fr-FR" sz="1200" kern="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6"/>
              </a:rPr>
              <a:t>reloaded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6"/>
              </a:rPr>
              <a:t>]</a:t>
            </a:r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</a:p>
          <a:p>
            <a:pPr marL="0" lvl="1"/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 marL="0" lvl="1"/>
            <a:r>
              <a:rPr lang="fr-FR" sz="1200" kern="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Cf. veille professionnelle à </a:t>
            </a:r>
            <a:r>
              <a:rPr lang="fr-FR" sz="1200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la </a:t>
            </a:r>
            <a:r>
              <a:rPr lang="fr-FR" sz="1200" kern="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7"/>
              </a:rPr>
              <a:t>délégation générale à l'Outre-mer</a:t>
            </a:r>
            <a:endParaRPr lang="fr-FR" sz="1200" kern="0" dirty="0" smtClean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3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2012 : le meilleur outil de curation </a:t>
            </a:r>
            <a:r>
              <a:rPr lang="fr-FR" sz="1400" dirty="0" smtClean="0"/>
              <a:t>(</a:t>
            </a:r>
            <a:r>
              <a:rPr lang="fr-FR" sz="1400" dirty="0" smtClean="0">
                <a:hlinkClick r:id="rId3"/>
              </a:rPr>
              <a:t>C. Deschamps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Curation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51" y="1484784"/>
            <a:ext cx="546652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614" y="4176017"/>
            <a:ext cx="4285866" cy="26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10104"/>
              </p:ext>
            </p:extLst>
          </p:nvPr>
        </p:nvGraphicFramePr>
        <p:xfrm>
          <a:off x="1" y="836712"/>
          <a:ext cx="9143999" cy="4038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0346"/>
                <a:gridCol w="1341453"/>
                <a:gridCol w="1365988"/>
                <a:gridCol w="1328179"/>
                <a:gridCol w="1226011"/>
                <a:gridCol w="1226011"/>
                <a:gridCol w="1226011"/>
              </a:tblGrid>
              <a:tr h="60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Présentation générale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gestion de signets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2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200" b="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Recherche, veille et curation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Pour aller plus loin</a:t>
                      </a:r>
                      <a:endParaRPr lang="fr-FR" sz="1200" b="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245507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Signets,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bookmarks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Plates-formes en ligne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000" i="1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000" i="1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Panorama de l’existant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ou Delicious ?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Présentation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Inscription et profil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extensions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Bookmarker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Naviguer dans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tags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Quelle description ?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Surligner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Annoter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cas des images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listes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rapports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réseaux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groupes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bibliothèque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formation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Intérêt</a:t>
                      </a: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la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 dans la communauté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son compte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Veille</a:t>
                      </a:r>
                      <a:endParaRPr lang="en-US" sz="10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Curation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Diffusion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Alimentation automatique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Diigo et mobilité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Questions de droit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modèle économique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Sécurité des données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Adresses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et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tutoriels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du support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Retours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d’expérience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" y="874966"/>
            <a:ext cx="1164937" cy="5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616624"/>
          </a:xfrm>
        </p:spPr>
        <p:txBody>
          <a:bodyPr>
            <a:normAutofit/>
          </a:bodyPr>
          <a:lstStyle/>
          <a:p>
            <a:r>
              <a:rPr lang="fr-FR" sz="2200" dirty="0"/>
              <a:t>Manuellement</a:t>
            </a:r>
          </a:p>
          <a:p>
            <a:pPr lvl="1"/>
            <a:r>
              <a:rPr lang="fr-FR" dirty="0" smtClean="0"/>
              <a:t>vers les réseaux sociaux notamment, depuis la barre d’outils</a:t>
            </a:r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sz="1200" kern="1200" dirty="0" smtClean="0">
              <a:solidFill>
                <a:schemeClr val="tx1"/>
              </a:solidFill>
            </a:endParaRPr>
          </a:p>
          <a:p>
            <a:r>
              <a:rPr lang="fr-FR" sz="2200" dirty="0" smtClean="0"/>
              <a:t>Automatiquement</a:t>
            </a:r>
          </a:p>
          <a:p>
            <a:pPr lvl="1"/>
            <a:r>
              <a:rPr lang="fr-FR" dirty="0" smtClean="0"/>
              <a:t>menu </a:t>
            </a:r>
            <a:r>
              <a:rPr lang="fr-FR" i="1" dirty="0" smtClean="0">
                <a:hlinkClick r:id="rId3"/>
              </a:rPr>
              <a:t>Tools</a:t>
            </a:r>
            <a:endParaRPr lang="fr-FR" i="1" dirty="0" smtClean="0"/>
          </a:p>
          <a:p>
            <a:pPr lvl="1"/>
            <a:endParaRPr lang="fr-FR" i="1" dirty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Diffusion du compte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8711" y="2101330"/>
            <a:ext cx="832138" cy="400198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878312"/>
            <a:ext cx="1885950" cy="20574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5" y="4029849"/>
            <a:ext cx="4680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/>
            <a:r>
              <a:rPr lang="fr-FR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Publish</a:t>
            </a:r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Blog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: publication sous forme de billet ou de brouillon de blog</a:t>
            </a:r>
          </a:p>
          <a:p>
            <a:pPr marL="177800" lvl="2" indent="-177800"/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Tagrolls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: présentation du nuage de tags sur son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blog </a:t>
            </a:r>
          </a:p>
          <a:p>
            <a:pPr marL="177800" lvl="2" indent="-177800"/>
            <a:r>
              <a:rPr lang="fr-FR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Enhanced</a:t>
            </a:r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Linkrolls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: liste des derniers signets </a:t>
            </a:r>
            <a:b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(+ annotations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lvl="2" indent="-177800"/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Auto </a:t>
            </a:r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Blog Pos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 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: publication (jour/semaine)</a:t>
            </a:r>
          </a:p>
          <a:p>
            <a:pPr marL="177800" lvl="3"/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. d’utilisation : Blog 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Agriurbain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(sous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Wordpress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177800" lvl="3"/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lvl="3"/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Pour aller plus loin :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support de l’URFIST de Rennes (2015)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778670" y="4378172"/>
            <a:ext cx="510431" cy="288030"/>
          </a:xfrm>
          <a:prstGeom prst="ellipse">
            <a:avLst/>
          </a:prstGeom>
          <a:noFill/>
          <a:ln w="28575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403" y="2108360"/>
            <a:ext cx="1296144" cy="21602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74063" y="1831361"/>
            <a:ext cx="91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 Firefox</a:t>
            </a:r>
            <a:endParaRPr lang="fr-FR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1798334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 Chrome</a:t>
            </a:r>
            <a:endParaRPr lang="fr-FR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6337115"/>
            <a:ext cx="3852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!! :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fonctionnalités variant </a:t>
            </a:r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selon l’abonnement souscrit</a:t>
            </a:r>
          </a:p>
        </p:txBody>
      </p:sp>
    </p:spTree>
    <p:extLst>
      <p:ext uri="{BB962C8B-B14F-4D97-AF65-F5344CB8AC3E}">
        <p14:creationId xmlns:p14="http://schemas.microsoft.com/office/powerpoint/2010/main" val="29702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472608"/>
          </a:xfrm>
        </p:spPr>
        <p:txBody>
          <a:bodyPr>
            <a:normAutofit fontScale="85000" lnSpcReduction="20000"/>
          </a:bodyPr>
          <a:lstStyle/>
          <a:p>
            <a:r>
              <a:rPr lang="fr-FR" sz="2200" dirty="0"/>
              <a:t>Exemple de Twitter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possibilité d’alimentation croisée des deux services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	alimentation de Twitter depuis Diigo</a:t>
            </a: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	alimentation de Diigo depuis Twitter</a:t>
            </a:r>
          </a:p>
          <a:p>
            <a:pPr marL="1346200" lvl="1"/>
            <a:r>
              <a:rPr lang="fr-FR" sz="1200" dirty="0" smtClean="0">
                <a:solidFill>
                  <a:schemeClr val="tx1"/>
                </a:solidFill>
              </a:rPr>
              <a:t>menu </a:t>
            </a:r>
            <a:r>
              <a:rPr lang="fr-FR" sz="1200" i="1" dirty="0"/>
              <a:t>Tools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&gt; </a:t>
            </a:r>
            <a:r>
              <a:rPr lang="fr-FR" sz="1200" i="1" dirty="0">
                <a:solidFill>
                  <a:schemeClr val="tx1"/>
                </a:solidFill>
              </a:rPr>
              <a:t>Save Favorite </a:t>
            </a:r>
            <a:r>
              <a:rPr lang="fr-FR" sz="1200" i="1" dirty="0" smtClean="0">
                <a:solidFill>
                  <a:schemeClr val="tx1"/>
                </a:solidFill>
              </a:rPr>
              <a:t>Tweets </a:t>
            </a:r>
            <a:r>
              <a:rPr lang="fr-FR" sz="1200" dirty="0" smtClean="0">
                <a:solidFill>
                  <a:schemeClr val="tx1"/>
                </a:solidFill>
              </a:rPr>
              <a:t>(tweets avec ou sans lien, #hashtags utilisés comme tags)</a:t>
            </a:r>
          </a:p>
          <a:p>
            <a:pPr marL="1346200" lvl="1"/>
            <a:r>
              <a:rPr lang="fr-FR" sz="1200" kern="1200" dirty="0" smtClean="0">
                <a:solidFill>
                  <a:prstClr val="black"/>
                </a:solidFill>
              </a:rPr>
              <a:t> média sociaux</a:t>
            </a:r>
            <a:endParaRPr lang="fr-FR" sz="1200" dirty="0" smtClean="0">
              <a:solidFill>
                <a:prstClr val="black"/>
              </a:solidFill>
            </a:endParaRPr>
          </a:p>
          <a:p>
            <a:pPr marL="1346200" lvl="1"/>
            <a:r>
              <a:rPr lang="fr-FR" sz="1200" dirty="0" smtClean="0">
                <a:solidFill>
                  <a:schemeClr val="tx1"/>
                </a:solidFill>
              </a:rPr>
              <a:t>applications </a:t>
            </a:r>
            <a:r>
              <a:rPr lang="fr-FR" sz="1200" dirty="0">
                <a:solidFill>
                  <a:schemeClr val="tx1"/>
                </a:solidFill>
              </a:rPr>
              <a:t>tierce de type </a:t>
            </a:r>
            <a:r>
              <a:rPr lang="fr-FR" sz="1200" dirty="0" smtClean="0">
                <a:solidFill>
                  <a:schemeClr val="tx1"/>
                </a:solidFill>
                <a:hlinkClick r:id="rId3"/>
              </a:rPr>
              <a:t>IFTTT</a:t>
            </a:r>
            <a:r>
              <a:rPr lang="fr-FR" sz="1200" dirty="0" smtClean="0">
                <a:solidFill>
                  <a:schemeClr val="tx1"/>
                </a:solidFill>
              </a:rPr>
              <a:t>, </a:t>
            </a:r>
            <a:r>
              <a:rPr lang="fr-FR" sz="1200" dirty="0" smtClean="0">
                <a:solidFill>
                  <a:schemeClr val="tx1"/>
                </a:solidFill>
                <a:hlinkClick r:id="rId4"/>
              </a:rPr>
              <a:t>Packrati.us</a:t>
            </a:r>
            <a:r>
              <a:rPr lang="fr-FR" sz="1200" dirty="0" smtClean="0">
                <a:solidFill>
                  <a:schemeClr val="tx1"/>
                </a:solidFill>
              </a:rPr>
              <a:t> (témoignag</a:t>
            </a:r>
            <a:r>
              <a:rPr lang="fr-FR" sz="1200" dirty="0">
                <a:solidFill>
                  <a:schemeClr val="tx1"/>
                </a:solidFill>
              </a:rPr>
              <a:t>e : </a:t>
            </a:r>
            <a:r>
              <a:rPr lang="fr-FR" sz="1200" dirty="0">
                <a:solidFill>
                  <a:schemeClr val="tx1"/>
                </a:solidFill>
                <a:hlinkClick r:id="rId5"/>
              </a:rPr>
              <a:t>Jeff </a:t>
            </a:r>
            <a:r>
              <a:rPr lang="fr-FR" sz="1200" dirty="0" err="1">
                <a:solidFill>
                  <a:schemeClr val="tx1"/>
                </a:solidFill>
                <a:hlinkClick r:id="rId5"/>
              </a:rPr>
              <a:t>Utecht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pPr marL="1346200" lvl="1"/>
            <a:endParaRPr lang="fr-FR" sz="1200" dirty="0" smtClean="0">
              <a:solidFill>
                <a:schemeClr val="tx1"/>
              </a:solidFill>
            </a:endParaRPr>
          </a:p>
          <a:p>
            <a:pPr marL="901700" lvl="1"/>
            <a:r>
              <a:rPr lang="fr-FR" sz="1200" kern="1200" dirty="0" smtClean="0">
                <a:solidFill>
                  <a:prstClr val="black"/>
                </a:solidFill>
              </a:rPr>
              <a:t>ex</a:t>
            </a:r>
            <a:r>
              <a:rPr lang="fr-FR" sz="1200" kern="1200" dirty="0">
                <a:solidFill>
                  <a:prstClr val="black"/>
                </a:solidFill>
              </a:rPr>
              <a:t>. : </a:t>
            </a:r>
            <a:r>
              <a:rPr lang="fr-FR" sz="1200" kern="1200" dirty="0">
                <a:solidFill>
                  <a:prstClr val="black"/>
                </a:solidFill>
                <a:hlinkClick r:id="rId6"/>
              </a:rPr>
              <a:t>compte Twitter </a:t>
            </a:r>
            <a:r>
              <a:rPr lang="fr-FR" sz="1200" kern="1200" dirty="0">
                <a:solidFill>
                  <a:prstClr val="black"/>
                </a:solidFill>
              </a:rPr>
              <a:t>de Christophe </a:t>
            </a:r>
            <a:r>
              <a:rPr lang="fr-FR" sz="1200" kern="1200" dirty="0" smtClean="0">
                <a:solidFill>
                  <a:prstClr val="black"/>
                </a:solidFill>
              </a:rPr>
              <a:t>Deschamps</a:t>
            </a:r>
          </a:p>
          <a:p>
            <a:pPr marL="1168400" lvl="1" indent="-266700"/>
            <a:endParaRPr lang="fr-FR" sz="1200" kern="1200" dirty="0" smtClean="0">
              <a:solidFill>
                <a:prstClr val="black"/>
              </a:solidFill>
            </a:endParaRPr>
          </a:p>
          <a:p>
            <a:pPr marL="1168400" lvl="1" indent="-266700"/>
            <a:r>
              <a:rPr lang="fr-FR" sz="1200" kern="1200" dirty="0" smtClean="0">
                <a:solidFill>
                  <a:prstClr val="black"/>
                </a:solidFill>
              </a:rPr>
              <a:t>	</a:t>
            </a:r>
            <a:endParaRPr lang="fr-FR" sz="2200" i="1" dirty="0" smtClean="0">
              <a:solidFill>
                <a:srgbClr val="FF0000"/>
              </a:solidFill>
            </a:endParaRPr>
          </a:p>
          <a:p>
            <a:pPr lvl="0"/>
            <a:r>
              <a:rPr lang="fr-FR" dirty="0" smtClean="0"/>
              <a:t>Médias sociaux</a:t>
            </a:r>
            <a:endParaRPr lang="fr-FR" dirty="0"/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liens entre </a:t>
            </a:r>
            <a:r>
              <a:rPr lang="fr-FR" dirty="0" err="1" smtClean="0">
                <a:solidFill>
                  <a:schemeClr val="tx1"/>
                </a:solidFill>
              </a:rPr>
              <a:t>Diigo</a:t>
            </a:r>
            <a:r>
              <a:rPr lang="fr-FR" dirty="0" smtClean="0">
                <a:solidFill>
                  <a:schemeClr val="tx1"/>
                </a:solidFill>
              </a:rPr>
              <a:t> et Pocket, </a:t>
            </a:r>
            <a:r>
              <a:rPr lang="fr-FR" dirty="0" err="1" smtClean="0">
                <a:solidFill>
                  <a:schemeClr val="tx1"/>
                </a:solidFill>
              </a:rPr>
              <a:t>Instapaper</a:t>
            </a:r>
            <a:r>
              <a:rPr lang="fr-FR" dirty="0" smtClean="0">
                <a:solidFill>
                  <a:schemeClr val="tx1"/>
                </a:solidFill>
              </a:rPr>
              <a:t>, YouTube, Tumblr… cf. </a:t>
            </a:r>
            <a:r>
              <a:rPr lang="fr-FR" dirty="0" smtClean="0">
                <a:solidFill>
                  <a:schemeClr val="tx1"/>
                </a:solidFill>
                <a:hlinkClick r:id="rId7"/>
              </a:rPr>
              <a:t>social media </a:t>
            </a:r>
            <a:r>
              <a:rPr lang="fr-FR" dirty="0" err="1" smtClean="0">
                <a:solidFill>
                  <a:schemeClr val="tx1"/>
                </a:solidFill>
                <a:hlinkClick r:id="rId7"/>
              </a:rPr>
              <a:t>bookmarking</a:t>
            </a:r>
            <a:r>
              <a:rPr lang="fr-FR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fr-FR" dirty="0" err="1" smtClean="0">
                <a:solidFill>
                  <a:schemeClr val="tx1"/>
                </a:solidFill>
                <a:hlinkClick r:id="rId7"/>
              </a:rPr>
              <a:t>integration</a:t>
            </a:r>
            <a:endParaRPr lang="fr-FR" dirty="0" smtClean="0">
              <a:solidFill>
                <a:schemeClr val="tx1"/>
              </a:solidFill>
            </a:endParaRPr>
          </a:p>
          <a:p>
            <a:pPr marL="0" lvl="2">
              <a:spcBef>
                <a:spcPts val="1200"/>
              </a:spcBef>
              <a:spcAft>
                <a:spcPts val="600"/>
              </a:spcAft>
            </a:pPr>
            <a:endParaRPr lang="fr-FR" sz="2200" dirty="0">
              <a:solidFill>
                <a:srgbClr val="0044CC"/>
              </a:solidFill>
            </a:endParaRPr>
          </a:p>
          <a:p>
            <a:pPr marL="0" lvl="2">
              <a:spcBef>
                <a:spcPts val="1200"/>
              </a:spcBef>
              <a:spcAft>
                <a:spcPts val="600"/>
              </a:spcAft>
            </a:pPr>
            <a:r>
              <a:rPr lang="fr-FR" sz="2200" dirty="0" smtClean="0">
                <a:solidFill>
                  <a:srgbClr val="0044CC"/>
                </a:solidFill>
              </a:rPr>
              <a:t>Favoriser </a:t>
            </a:r>
            <a:r>
              <a:rPr lang="fr-FR" sz="2200" dirty="0">
                <a:solidFill>
                  <a:srgbClr val="0044CC"/>
                </a:solidFill>
              </a:rPr>
              <a:t>la diffusion de sa publication (site, blog…)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menu </a:t>
            </a:r>
            <a:r>
              <a:rPr lang="fr-FR" i="1" dirty="0"/>
              <a:t>Tools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&gt; </a:t>
            </a:r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dirty="0" err="1">
                <a:solidFill>
                  <a:schemeClr val="tx1"/>
                </a:solidFill>
              </a:rPr>
              <a:t>Add</a:t>
            </a:r>
            <a:r>
              <a:rPr lang="fr-FR" dirty="0">
                <a:solidFill>
                  <a:schemeClr val="tx1"/>
                </a:solidFill>
              </a:rPr>
              <a:t> to Diigo » Widget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Alimentation automatique du compte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1" y="1180331"/>
            <a:ext cx="3020392" cy="18062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flipV="1">
            <a:off x="2994526" y="2145593"/>
            <a:ext cx="2085474" cy="120562"/>
          </a:xfrm>
          <a:prstGeom prst="right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706" y="1961915"/>
            <a:ext cx="832138" cy="400198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45831" y="6082208"/>
            <a:ext cx="3852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!! : </a:t>
            </a:r>
            <a:r>
              <a:rPr lang="fr-FR" sz="11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fonctionnalités variant </a:t>
            </a:r>
            <a:r>
              <a:rPr lang="fr-FR" sz="11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selon l’abonnement souscrit</a:t>
            </a:r>
          </a:p>
        </p:txBody>
      </p:sp>
    </p:spTree>
    <p:extLst>
      <p:ext uri="{BB962C8B-B14F-4D97-AF65-F5344CB8AC3E}">
        <p14:creationId xmlns:p14="http://schemas.microsoft.com/office/powerpoint/2010/main" val="37029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i="1" dirty="0" err="1" smtClean="0"/>
              <a:t>freemium</a:t>
            </a:r>
            <a:r>
              <a:rPr lang="fr-FR" dirty="0" smtClean="0"/>
              <a:t> comme modèle économique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596336" y="5242304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Plus de détails</a:t>
            </a:r>
            <a:endParaRPr lang="fr-FR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6373070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fr-FR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Education</a:t>
            </a:r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basic plan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et </a:t>
            </a:r>
            <a:r>
              <a:rPr lang="fr-FR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Educator</a:t>
            </a:r>
            <a:r>
              <a:rPr lang="fr-FR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account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sous conditions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5315564"/>
            <a:ext cx="2448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200"/>
              </a:spcBef>
              <a:defRPr/>
            </a:pPr>
            <a:r>
              <a:rPr lang="fr-FR" sz="1400" dirty="0">
                <a:latin typeface="Helvetica" panose="020B0604020202020204" pitchFamily="34" charset="0"/>
                <a:cs typeface="Helvetica" panose="020B0604020202020204" pitchFamily="34" charset="0"/>
              </a:rPr>
              <a:t>publicité contextuelle</a:t>
            </a:r>
            <a:br>
              <a:rPr lang="fr-FR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0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fr-FR" sz="1000" b="1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utiliser une extension pour le navigateur de type « </a:t>
            </a:r>
            <a:r>
              <a:rPr lang="fr-FR" sz="1000" b="1" dirty="0" err="1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AdBlock</a:t>
            </a:r>
            <a:r>
              <a:rPr lang="fr-FR" sz="1000" b="1" dirty="0">
                <a:solidFill>
                  <a:srgbClr val="F0982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 »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6" y="990633"/>
            <a:ext cx="8972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196752"/>
            <a:ext cx="8481664" cy="4707904"/>
          </a:xfrm>
        </p:spPr>
        <p:txBody>
          <a:bodyPr/>
          <a:lstStyle/>
          <a:p>
            <a:r>
              <a:rPr lang="fr-FR" sz="2200" dirty="0" smtClean="0"/>
              <a:t>Applications </a:t>
            </a:r>
            <a:r>
              <a:rPr lang="fr-FR" sz="2200" dirty="0"/>
              <a:t>Diigo </a:t>
            </a:r>
            <a:r>
              <a:rPr lang="fr-FR" sz="2200" dirty="0" smtClean="0"/>
              <a:t>pour </a:t>
            </a:r>
            <a:r>
              <a:rPr lang="fr-FR" sz="2200" dirty="0"/>
              <a:t>les terminaux mobiles </a:t>
            </a:r>
            <a:r>
              <a:rPr lang="fr-FR" sz="2200" dirty="0" smtClean="0"/>
              <a:t>(Android</a:t>
            </a:r>
            <a:r>
              <a:rPr lang="fr-FR" sz="2200" dirty="0"/>
              <a:t>, iPad, </a:t>
            </a:r>
            <a:r>
              <a:rPr lang="fr-FR" sz="2200" dirty="0" smtClean="0"/>
              <a:t>iPhone…) </a:t>
            </a:r>
          </a:p>
          <a:p>
            <a:endParaRPr lang="fr-FR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200" dirty="0"/>
              <a:t>mais des applications peu satisfaisantes </a:t>
            </a:r>
            <a:r>
              <a:rPr lang="fr-FR" sz="2200" dirty="0" smtClean="0"/>
              <a:t>ou </a:t>
            </a:r>
            <a:r>
              <a:rPr lang="fr-FR" sz="2200" dirty="0"/>
              <a:t>fonction des usages ?</a:t>
            </a:r>
          </a:p>
          <a:p>
            <a:pPr lvl="1"/>
            <a:r>
              <a:rPr lang="fr-FR" dirty="0" smtClean="0"/>
              <a:t>cf. le changement de pratiques de veille de  S. Mercier, </a:t>
            </a:r>
            <a:br>
              <a:rPr lang="fr-FR" dirty="0" smtClean="0"/>
            </a:br>
            <a:r>
              <a:rPr lang="fr-FR" i="1" dirty="0" err="1" smtClean="0"/>
              <a:t>Bibliobsession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11/10 </a:t>
            </a:r>
            <a:r>
              <a:rPr lang="fr-FR" dirty="0" smtClean="0"/>
              <a:t>et </a:t>
            </a:r>
            <a:r>
              <a:rPr lang="fr-FR" dirty="0" smtClean="0">
                <a:hlinkClick r:id="rId4"/>
              </a:rPr>
              <a:t>12/10/2011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Diigo et mobilité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282143"/>
            <a:ext cx="1602136" cy="13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282143"/>
            <a:ext cx="666167" cy="119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361502"/>
            <a:ext cx="1103086" cy="117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8144" y="2595243"/>
            <a:ext cx="300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1">
              <a:spcBef>
                <a:spcPts val="600"/>
              </a:spcBef>
            </a:pPr>
            <a:r>
              <a:rPr lang="fr-FR" sz="1500" kern="0" dirty="0" smtClean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fr-FR" sz="1500" kern="0" dirty="0" smtClean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menu </a:t>
            </a:r>
            <a:r>
              <a:rPr lang="fr-FR" sz="1500" i="1" kern="0" dirty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7844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/>
              <a:t>CGU de </a:t>
            </a:r>
            <a:r>
              <a:rPr lang="fr-FR" sz="2200" dirty="0" smtClean="0"/>
              <a:t>Diigo</a:t>
            </a:r>
            <a:endParaRPr lang="fr-FR" sz="2200" dirty="0"/>
          </a:p>
          <a:p>
            <a:pPr lvl="1"/>
            <a:r>
              <a:rPr lang="fr-FR" i="1" dirty="0" err="1">
                <a:sym typeface="Wingdings" pitchFamily="2" charset="2"/>
                <a:hlinkClick r:id="rId3"/>
              </a:rPr>
              <a:t>Terms</a:t>
            </a:r>
            <a:r>
              <a:rPr lang="fr-FR" i="1" dirty="0">
                <a:sym typeface="Wingdings" pitchFamily="2" charset="2"/>
                <a:hlinkClick r:id="rId3"/>
              </a:rPr>
              <a:t> of </a:t>
            </a:r>
            <a:r>
              <a:rPr lang="fr-FR" i="1" dirty="0" smtClean="0">
                <a:sym typeface="Wingdings" pitchFamily="2" charset="2"/>
                <a:hlinkClick r:id="rId3"/>
              </a:rPr>
              <a:t>Use Agreement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r>
              <a:rPr lang="fr-FR" i="1" dirty="0" err="1" smtClean="0">
                <a:sym typeface="Wingdings" pitchFamily="2" charset="2"/>
                <a:hlinkClick r:id="rId4"/>
              </a:rPr>
              <a:t>Privacy</a:t>
            </a:r>
            <a:r>
              <a:rPr lang="fr-FR" i="1" dirty="0" smtClean="0">
                <a:sym typeface="Wingdings" pitchFamily="2" charset="2"/>
                <a:hlinkClick r:id="rId4"/>
              </a:rPr>
              <a:t> </a:t>
            </a:r>
            <a:r>
              <a:rPr lang="fr-FR" i="1" dirty="0">
                <a:sym typeface="Wingdings" pitchFamily="2" charset="2"/>
                <a:hlinkClick r:id="rId4"/>
              </a:rPr>
              <a:t>Policy</a:t>
            </a:r>
            <a:endParaRPr lang="fr-FR" i="1" dirty="0" smtClean="0"/>
          </a:p>
          <a:p>
            <a:endParaRPr lang="fr-FR" dirty="0"/>
          </a:p>
          <a:p>
            <a:r>
              <a:rPr lang="fr-FR" sz="2200" dirty="0"/>
              <a:t>Droit sur les signets partagés</a:t>
            </a:r>
          </a:p>
          <a:p>
            <a:pPr>
              <a:spcBef>
                <a:spcPts val="0"/>
              </a:spcBef>
            </a:pPr>
            <a:endParaRPr lang="fr-FR" sz="800" dirty="0" smtClean="0"/>
          </a:p>
          <a:p>
            <a:pPr lvl="1">
              <a:buFont typeface="Verdana" pitchFamily="34" charset="0"/>
              <a:buChar char="–"/>
            </a:pPr>
            <a:r>
              <a:rPr lang="fr-FR" dirty="0" smtClean="0"/>
              <a:t> alimentation</a:t>
            </a:r>
          </a:p>
          <a:p>
            <a:pPr lvl="1">
              <a:buFont typeface="Verdana" pitchFamily="34" charset="0"/>
              <a:buChar char="–"/>
            </a:pPr>
            <a:r>
              <a:rPr lang="fr-FR" dirty="0" smtClean="0"/>
              <a:t> lieu d’hébergement</a:t>
            </a:r>
          </a:p>
          <a:p>
            <a:pPr lvl="1">
              <a:buFont typeface="Verdana" pitchFamily="34" charset="0"/>
              <a:buChar char="–"/>
            </a:pPr>
            <a:r>
              <a:rPr lang="fr-FR" dirty="0" smtClean="0"/>
              <a:t> usages</a:t>
            </a:r>
          </a:p>
          <a:p>
            <a:pPr lvl="1">
              <a:buFont typeface="Verdana" pitchFamily="34" charset="0"/>
              <a:buChar char="–"/>
            </a:pPr>
            <a:endParaRPr lang="fr-FR" dirty="0" smtClean="0"/>
          </a:p>
          <a:p>
            <a:pPr marL="808038" lvl="1" indent="-285750">
              <a:buFont typeface="Wingdings"/>
              <a:buChar char="à"/>
            </a:pPr>
            <a:endParaRPr lang="fr-FR" dirty="0">
              <a:sym typeface="Wingdings" pitchFamily="2" charset="2"/>
            </a:endParaRPr>
          </a:p>
          <a:p>
            <a:pPr marL="808038" lvl="1" indent="-285750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u</a:t>
            </a:r>
            <a:r>
              <a:rPr lang="fr-FR" dirty="0" smtClean="0"/>
              <a:t>ne </a:t>
            </a:r>
            <a:r>
              <a:rPr lang="fr-FR" dirty="0"/>
              <a:t>solution ? </a:t>
            </a:r>
            <a:endParaRPr lang="fr-FR" dirty="0" smtClean="0"/>
          </a:p>
          <a:p>
            <a:pPr marL="865188" lvl="2" indent="0">
              <a:buNone/>
            </a:pPr>
            <a:r>
              <a:rPr lang="fr-FR" dirty="0" smtClean="0"/>
              <a:t>les </a:t>
            </a:r>
            <a:r>
              <a:rPr lang="fr-FR" dirty="0"/>
              <a:t>licences </a:t>
            </a:r>
            <a:r>
              <a:rPr lang="fr-FR" dirty="0" err="1">
                <a:hlinkClick r:id="rId5"/>
              </a:rPr>
              <a:t>Creative</a:t>
            </a:r>
            <a:r>
              <a:rPr lang="fr-FR" dirty="0">
                <a:hlinkClick r:id="rId5"/>
              </a:rPr>
              <a:t> Commons</a:t>
            </a:r>
            <a:endParaRPr lang="fr-FR" dirty="0"/>
          </a:p>
          <a:p>
            <a:pPr lvl="1">
              <a:buFont typeface="Verdana" pitchFamily="34" charset="0"/>
              <a:buChar char="–"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de droits</a:t>
            </a:r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3059832" y="3175001"/>
            <a:ext cx="312656" cy="70251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368916" y="3364674"/>
            <a:ext cx="4211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>
              <a:spcBef>
                <a:spcPts val="600"/>
              </a:spcBef>
            </a:pPr>
            <a:r>
              <a:rPr lang="fr-FR" sz="1500" kern="0" dirty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Article</a:t>
            </a:r>
            <a:r>
              <a:rPr lang="fr-FR" sz="1500" kern="0" dirty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Michèle </a:t>
            </a:r>
            <a:r>
              <a:rPr lang="fr-FR" sz="1500" kern="0" dirty="0" err="1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Battisti</a:t>
            </a:r>
            <a:r>
              <a:rPr lang="fr-FR" sz="1500" kern="0" dirty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500" kern="0" dirty="0" smtClean="0">
                <a:solidFill>
                  <a:srgbClr val="124B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02/2010</a:t>
            </a:r>
            <a:endParaRPr lang="fr-FR" sz="1500" kern="0" dirty="0">
              <a:solidFill>
                <a:srgbClr val="124B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246" y="4273066"/>
            <a:ext cx="643508" cy="64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203629"/>
            <a:ext cx="8568952" cy="5472608"/>
          </a:xfrm>
        </p:spPr>
        <p:txBody>
          <a:bodyPr/>
          <a:lstStyle/>
          <a:p>
            <a:r>
              <a:rPr lang="fr-FR" sz="2400" dirty="0" smtClean="0"/>
              <a:t>Diigo : - une application de </a:t>
            </a:r>
            <a:r>
              <a:rPr lang="fr-FR" sz="2400" i="1" dirty="0" smtClean="0"/>
              <a:t>cloud </a:t>
            </a:r>
            <a:r>
              <a:rPr lang="fr-FR" sz="2400" i="1" dirty="0" err="1" smtClean="0"/>
              <a:t>computing</a:t>
            </a:r>
            <a:r>
              <a:rPr lang="fr-FR" sz="2400" i="1" dirty="0" smtClean="0"/>
              <a:t> </a:t>
            </a:r>
            <a:r>
              <a:rPr lang="fr-FR" sz="2000" dirty="0" smtClean="0"/>
              <a:t>(</a:t>
            </a:r>
            <a:r>
              <a:rPr lang="fr-FR" sz="2000" i="1" dirty="0" smtClean="0"/>
              <a:t>cloud </a:t>
            </a:r>
            <a:r>
              <a:rPr lang="fr-FR" sz="2000" dirty="0" smtClean="0"/>
              <a:t>d’Amazon)</a:t>
            </a:r>
            <a:r>
              <a:rPr lang="fr-FR" sz="2400" dirty="0" smtClean="0"/>
              <a:t>	      </a:t>
            </a:r>
            <a:r>
              <a:rPr lang="fr-FR" sz="2400" dirty="0"/>
              <a:t>	</a:t>
            </a:r>
            <a:r>
              <a:rPr lang="fr-FR" sz="2400" dirty="0" smtClean="0"/>
              <a:t>- une application commerciale</a:t>
            </a:r>
          </a:p>
          <a:p>
            <a:endParaRPr lang="fr-FR" sz="1800" dirty="0" smtClean="0"/>
          </a:p>
          <a:p>
            <a:pPr marL="1350963" lvl="1">
              <a:buFont typeface="Wingdings"/>
              <a:buChar char="à"/>
            </a:pPr>
            <a:r>
              <a:rPr lang="fr-FR" dirty="0" smtClean="0"/>
              <a:t>discontinuité de service</a:t>
            </a:r>
            <a:br>
              <a:rPr lang="fr-FR" dirty="0" smtClean="0"/>
            </a:br>
            <a:endParaRPr lang="fr-FR" sz="2800" dirty="0" smtClean="0"/>
          </a:p>
          <a:p>
            <a:pPr marL="1350963" lvl="1">
              <a:spcBef>
                <a:spcPts val="1200"/>
              </a:spcBef>
              <a:buFont typeface="Wingdings"/>
              <a:buChar char="à"/>
            </a:pPr>
            <a:r>
              <a:rPr lang="fr-FR" dirty="0" smtClean="0"/>
              <a:t>sécurité des données </a:t>
            </a:r>
          </a:p>
          <a:p>
            <a:pPr marL="1882775" lvl="2" indent="0">
              <a:buNone/>
            </a:pPr>
            <a:r>
              <a:rPr lang="fr-FR" sz="1200" dirty="0" err="1" smtClean="0">
                <a:hlinkClick r:id="rId3"/>
              </a:rPr>
              <a:t>hijacking</a:t>
            </a:r>
            <a:r>
              <a:rPr lang="fr-FR" sz="1200" dirty="0" smtClean="0">
                <a:hlinkClick r:id="rId3"/>
              </a:rPr>
              <a:t> du site les 24-26/10/2012</a:t>
            </a:r>
            <a:endParaRPr lang="fr-FR" sz="1200" dirty="0" smtClean="0"/>
          </a:p>
          <a:p>
            <a:pPr lvl="1"/>
            <a:endParaRPr lang="fr-FR" dirty="0" smtClean="0"/>
          </a:p>
          <a:p>
            <a:pPr lvl="1"/>
            <a:endParaRPr lang="fr-FR" sz="1400" dirty="0" smtClean="0"/>
          </a:p>
          <a:p>
            <a:pPr marL="1338263" indent="0">
              <a:buClr>
                <a:srgbClr val="F09820"/>
              </a:buClr>
              <a:buFont typeface="Wingdings"/>
              <a:buChar char="à"/>
            </a:pP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F09820"/>
                </a:solidFill>
              </a:rPr>
              <a:t>sauvegarder son compte régulièrement</a:t>
            </a:r>
          </a:p>
          <a:p>
            <a:pPr marL="1881188" lvl="1" indent="-260350"/>
            <a:r>
              <a:rPr lang="fr-FR" dirty="0" smtClean="0"/>
              <a:t>menu </a:t>
            </a:r>
            <a:r>
              <a:rPr lang="fr-FR" i="1" dirty="0"/>
              <a:t>Tools</a:t>
            </a:r>
            <a:r>
              <a:rPr lang="fr-FR" dirty="0"/>
              <a:t> &gt; </a:t>
            </a:r>
            <a:r>
              <a:rPr lang="fr-FR" i="1" dirty="0" smtClean="0"/>
              <a:t>Export </a:t>
            </a:r>
            <a:r>
              <a:rPr lang="fr-FR" i="1" dirty="0" err="1" smtClean="0"/>
              <a:t>your</a:t>
            </a:r>
            <a:r>
              <a:rPr lang="fr-FR" i="1" dirty="0" smtClean="0"/>
              <a:t> </a:t>
            </a:r>
            <a:r>
              <a:rPr lang="fr-FR" i="1" dirty="0" err="1" smtClean="0"/>
              <a:t>library</a:t>
            </a:r>
            <a:endParaRPr lang="fr-FR" i="1" dirty="0" smtClean="0"/>
          </a:p>
          <a:p>
            <a:pPr marL="1881188" lvl="2" indent="-260350">
              <a:buNone/>
            </a:pPr>
            <a:r>
              <a:rPr lang="fr-FR" dirty="0" smtClean="0"/>
              <a:t>		</a:t>
            </a:r>
            <a:r>
              <a:rPr lang="fr-FR" sz="1200" dirty="0" smtClean="0"/>
              <a:t>IE, HTML, Excel…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des données (1)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43608" y="4221088"/>
            <a:ext cx="703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2924270"/>
            <a:ext cx="5549949" cy="2654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66456" y="1266727"/>
            <a:ext cx="8229600" cy="47853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     indexation sociale </a:t>
            </a:r>
            <a:r>
              <a:rPr lang="fr-FR" dirty="0" smtClean="0"/>
              <a:t>		</a:t>
            </a:r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r-FR" dirty="0">
                <a:ea typeface="+mn-ea"/>
                <a:cs typeface="+mn-cs"/>
              </a:rPr>
              <a:t>Le </a:t>
            </a:r>
            <a:r>
              <a:rPr lang="fr-FR" i="1" dirty="0">
                <a:ea typeface="+mn-ea"/>
                <a:cs typeface="+mn-cs"/>
              </a:rPr>
              <a:t>social </a:t>
            </a:r>
            <a:r>
              <a:rPr lang="fr-FR" i="1" dirty="0" err="1">
                <a:ea typeface="+mn-ea"/>
                <a:cs typeface="+mn-cs"/>
              </a:rPr>
              <a:t>bookmarking</a:t>
            </a:r>
            <a:r>
              <a:rPr lang="fr-FR" i="1" dirty="0">
                <a:ea typeface="+mn-ea"/>
                <a:cs typeface="+mn-cs"/>
              </a:rPr>
              <a:t> </a:t>
            </a:r>
            <a:r>
              <a:rPr lang="fr-FR" dirty="0">
                <a:ea typeface="+mn-ea"/>
                <a:cs typeface="+mn-cs"/>
              </a:rPr>
              <a:t>(2</a:t>
            </a:r>
            <a:r>
              <a:rPr lang="fr-FR" dirty="0" smtClean="0">
                <a:ea typeface="+mn-ea"/>
                <a:cs typeface="+mn-cs"/>
              </a:rPr>
              <a:t>) </a:t>
            </a:r>
            <a:r>
              <a:rPr lang="fr-FR" dirty="0"/>
              <a:t>: définition 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816424" cy="398235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5832648" y="6021868"/>
            <a:ext cx="2051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</a:rPr>
              <a:t>Ex. </a:t>
            </a:r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gro</a:t>
            </a:r>
            <a:r>
              <a:rPr lang="fr-FR" sz="8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upe Diigo Web2.0</a:t>
            </a:r>
            <a:endParaRPr lang="fr-FR" sz="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43" y="1988840"/>
            <a:ext cx="2644561" cy="396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827584" y="5992251"/>
            <a:ext cx="3102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Ex. : tags  associés à« Web 2.0 » sur 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LibraryThing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5630" y="1196752"/>
            <a:ext cx="25234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175" algn="ctr">
              <a:buClr>
                <a:srgbClr val="FFC800"/>
              </a:buClr>
            </a:pPr>
            <a:r>
              <a:rPr lang="fr-FR" sz="1500" kern="0" dirty="0">
                <a:latin typeface="Helvetica" panose="020B0604020202020204" pitchFamily="34" charset="0"/>
                <a:cs typeface="Helvetica" panose="020B0604020202020204" pitchFamily="34" charset="0"/>
              </a:rPr>
              <a:t> classification collaborative </a:t>
            </a:r>
            <a:br>
              <a:rPr lang="fr-FR" sz="1500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500" kern="0" dirty="0">
                <a:latin typeface="Helvetica" panose="020B0604020202020204" pitchFamily="34" charset="0"/>
                <a:cs typeface="Helvetica" panose="020B0604020202020204" pitchFamily="34" charset="0"/>
              </a:rPr>
              <a:t>(communautés)</a:t>
            </a:r>
          </a:p>
        </p:txBody>
      </p:sp>
    </p:spTree>
    <p:extLst>
      <p:ext uri="{BB962C8B-B14F-4D97-AF65-F5344CB8AC3E}">
        <p14:creationId xmlns:p14="http://schemas.microsoft.com/office/powerpoint/2010/main" val="35484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2"/>
          </a:xfrm>
        </p:spPr>
        <p:txBody>
          <a:bodyPr>
            <a:normAutofit/>
          </a:bodyPr>
          <a:lstStyle/>
          <a:p>
            <a:r>
              <a:rPr lang="fr-FR" sz="2200" dirty="0" smtClean="0"/>
              <a:t>Par défaut,</a:t>
            </a:r>
            <a:r>
              <a:rPr lang="fr-FR" sz="2400" dirty="0" smtClean="0"/>
              <a:t> </a:t>
            </a:r>
          </a:p>
          <a:p>
            <a:pPr lvl="1"/>
            <a:r>
              <a:rPr lang="fr-FR" dirty="0" smtClean="0"/>
              <a:t>les profils et les groupes peuvent être trouvés par </a:t>
            </a:r>
          </a:p>
          <a:p>
            <a:pPr lvl="2"/>
            <a:r>
              <a:rPr lang="fr-FR" sz="1200" dirty="0" smtClean="0"/>
              <a:t>le moteur de recherche Diigo</a:t>
            </a:r>
          </a:p>
          <a:p>
            <a:pPr lvl="2"/>
            <a:r>
              <a:rPr lang="fr-FR" sz="1200" dirty="0" smtClean="0"/>
              <a:t>les moteurs de recherche externes</a:t>
            </a:r>
          </a:p>
          <a:p>
            <a:pPr lvl="1"/>
            <a:r>
              <a:rPr lang="fr-FR" dirty="0"/>
              <a:t>les signets sont </a:t>
            </a:r>
            <a:r>
              <a:rPr lang="fr-FR" dirty="0" smtClean="0"/>
              <a:t>visibles</a:t>
            </a:r>
          </a:p>
          <a:p>
            <a:pPr lvl="1"/>
            <a:endParaRPr lang="fr-FR" sz="800" dirty="0"/>
          </a:p>
          <a:p>
            <a:r>
              <a:rPr lang="fr-FR" sz="2200" dirty="0"/>
              <a:t>Modifier</a:t>
            </a:r>
            <a:r>
              <a:rPr lang="fr-FR" sz="2400" dirty="0" smtClean="0"/>
              <a:t> </a:t>
            </a:r>
          </a:p>
          <a:p>
            <a:pPr lvl="1"/>
            <a:r>
              <a:rPr lang="fr-FR" dirty="0"/>
              <a:t>profil : </a:t>
            </a:r>
            <a:r>
              <a:rPr lang="fr-FR" dirty="0" smtClean="0"/>
              <a:t>menu &gt; </a:t>
            </a:r>
            <a:r>
              <a:rPr lang="fr-FR" i="1" dirty="0"/>
              <a:t>Profile</a:t>
            </a:r>
            <a:r>
              <a:rPr lang="fr-FR" dirty="0"/>
              <a:t> &gt; </a:t>
            </a:r>
            <a:r>
              <a:rPr lang="fr-FR" i="1" dirty="0" err="1"/>
              <a:t>Edit</a:t>
            </a:r>
            <a:r>
              <a:rPr lang="fr-FR" i="1" dirty="0"/>
              <a:t> </a:t>
            </a:r>
            <a:r>
              <a:rPr lang="fr-FR" i="1" dirty="0" err="1" smtClean="0"/>
              <a:t>My</a:t>
            </a:r>
            <a:r>
              <a:rPr lang="fr-FR" i="1" dirty="0" smtClean="0"/>
              <a:t> Profile</a:t>
            </a:r>
            <a:r>
              <a:rPr lang="fr-FR" dirty="0" smtClean="0"/>
              <a:t> </a:t>
            </a:r>
            <a:r>
              <a:rPr lang="fr-FR" dirty="0"/>
              <a:t>&gt; </a:t>
            </a:r>
            <a:r>
              <a:rPr lang="fr-FR" i="1" dirty="0" err="1"/>
              <a:t>Privacy</a:t>
            </a:r>
            <a:endParaRPr lang="fr-FR" i="1" dirty="0"/>
          </a:p>
          <a:p>
            <a:pPr lvl="1"/>
            <a:r>
              <a:rPr lang="fr-FR" dirty="0"/>
              <a:t>présence dans le réseau : </a:t>
            </a:r>
            <a:r>
              <a:rPr lang="fr-FR" dirty="0" smtClean="0"/>
              <a:t>menu &gt; </a:t>
            </a:r>
            <a:r>
              <a:rPr lang="fr-FR" i="1" dirty="0"/>
              <a:t>Settings</a:t>
            </a:r>
            <a:r>
              <a:rPr lang="fr-FR" dirty="0"/>
              <a:t> &gt; </a:t>
            </a:r>
            <a:r>
              <a:rPr lang="fr-FR" i="1" dirty="0" err="1"/>
              <a:t>Personal</a:t>
            </a:r>
            <a:r>
              <a:rPr lang="fr-FR" i="1" dirty="0"/>
              <a:t> </a:t>
            </a:r>
            <a:r>
              <a:rPr lang="fr-FR" i="1" dirty="0" err="1" smtClean="0"/>
              <a:t>Preference</a:t>
            </a:r>
            <a:endParaRPr lang="fr-FR" i="1" dirty="0"/>
          </a:p>
          <a:p>
            <a:pPr lvl="1"/>
            <a:r>
              <a:rPr lang="fr-FR" dirty="0"/>
              <a:t>groupes : </a:t>
            </a:r>
            <a:r>
              <a:rPr lang="fr-FR" i="1" dirty="0"/>
              <a:t>Group Settings</a:t>
            </a:r>
          </a:p>
          <a:p>
            <a:pPr lvl="1"/>
            <a:r>
              <a:rPr lang="fr-FR" dirty="0"/>
              <a:t>signets </a:t>
            </a:r>
            <a:r>
              <a:rPr lang="fr-FR" dirty="0" smtClean="0"/>
              <a:t>: possibilité de les rendre privés par défaut</a:t>
            </a:r>
            <a:endParaRPr lang="fr-FR" dirty="0"/>
          </a:p>
          <a:p>
            <a:pPr lvl="2"/>
            <a:endParaRPr lang="fr-FR" sz="2800" dirty="0" smtClean="0"/>
          </a:p>
          <a:p>
            <a:pPr lvl="2"/>
            <a:endParaRPr lang="fr-FR" sz="2800" dirty="0"/>
          </a:p>
          <a:p>
            <a:pPr lvl="2"/>
            <a:endParaRPr lang="fr-FR" sz="2800" dirty="0" smtClean="0"/>
          </a:p>
          <a:p>
            <a:pPr lvl="2"/>
            <a:endParaRPr lang="fr-FR" sz="2800" dirty="0" smtClean="0"/>
          </a:p>
          <a:p>
            <a:pPr marL="342900" lvl="2" indent="-342900">
              <a:spcBef>
                <a:spcPts val="1200"/>
              </a:spcBef>
            </a:pPr>
            <a:r>
              <a:rPr lang="fr-FR" sz="2200" dirty="0">
                <a:solidFill>
                  <a:srgbClr val="0044CC"/>
                </a:solidFill>
              </a:rPr>
              <a:t>Supprimer son compte </a:t>
            </a:r>
          </a:p>
          <a:p>
            <a:pPr lvl="1"/>
            <a:r>
              <a:rPr lang="fr-FR" dirty="0" smtClean="0"/>
              <a:t>menu &gt; </a:t>
            </a:r>
            <a:r>
              <a:rPr lang="fr-FR" i="1" dirty="0"/>
              <a:t>Settings</a:t>
            </a:r>
            <a:r>
              <a:rPr lang="fr-FR" dirty="0"/>
              <a:t> &gt; </a:t>
            </a:r>
            <a:r>
              <a:rPr lang="fr-FR" i="1" dirty="0" err="1"/>
              <a:t>Account</a:t>
            </a:r>
            <a:r>
              <a:rPr lang="fr-FR" i="1" dirty="0"/>
              <a:t> Setting</a:t>
            </a:r>
            <a:r>
              <a:rPr lang="fr-FR" dirty="0"/>
              <a:t> &gt; </a:t>
            </a:r>
            <a:r>
              <a:rPr lang="fr-FR" i="1" dirty="0" err="1"/>
              <a:t>Delete</a:t>
            </a:r>
            <a:r>
              <a:rPr lang="fr-FR" i="1" dirty="0"/>
              <a:t> </a:t>
            </a:r>
            <a:r>
              <a:rPr lang="fr-FR" i="1" dirty="0" err="1"/>
              <a:t>Account</a:t>
            </a:r>
            <a:endParaRPr lang="fr-FR" i="1" dirty="0"/>
          </a:p>
          <a:p>
            <a:pPr marL="457200" lvl="1" indent="0">
              <a:buNone/>
            </a:pPr>
            <a:r>
              <a:rPr lang="fr-FR" dirty="0"/>
              <a:t>+ penser à désinstaller la </a:t>
            </a:r>
            <a:r>
              <a:rPr lang="fr-FR" dirty="0" smtClean="0"/>
              <a:t>barre d’outils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70000"/>
            </a:schemeClr>
          </a:solidFill>
        </p:spPr>
        <p:txBody>
          <a:bodyPr/>
          <a:lstStyle/>
          <a:p>
            <a:r>
              <a:rPr lang="fr-FR" dirty="0"/>
              <a:t>Sécurité des données 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8373" y="4289619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 Firefox</a:t>
            </a:r>
            <a:endParaRPr lang="fr-FR" sz="1200" i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9812" y="4260109"/>
            <a:ext cx="753728" cy="349945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/>
          <a:stretch/>
        </p:blipFill>
        <p:spPr bwMode="auto">
          <a:xfrm>
            <a:off x="4572000" y="3962317"/>
            <a:ext cx="3244180" cy="829047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164556" y="4428118"/>
            <a:ext cx="695476" cy="81001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865" y="5100054"/>
            <a:ext cx="971621" cy="27760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911858"/>
            <a:ext cx="2376264" cy="53336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164557" y="5249276"/>
            <a:ext cx="623466" cy="7890"/>
          </a:xfrm>
          <a:prstGeom prst="line">
            <a:avLst/>
          </a:prstGeom>
          <a:noFill/>
          <a:ln w="12700">
            <a:solidFill>
              <a:srgbClr val="F0982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6062" y="5118666"/>
            <a:ext cx="1447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200" i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 Chrome</a:t>
            </a:r>
            <a:endParaRPr lang="fr-FR" sz="1200" i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86877"/>
              </p:ext>
            </p:extLst>
          </p:nvPr>
        </p:nvGraphicFramePr>
        <p:xfrm>
          <a:off x="1" y="836712"/>
          <a:ext cx="9143999" cy="4038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0346"/>
                <a:gridCol w="1341453"/>
                <a:gridCol w="1365988"/>
                <a:gridCol w="1328179"/>
                <a:gridCol w="1226011"/>
                <a:gridCol w="1226011"/>
                <a:gridCol w="1226011"/>
              </a:tblGrid>
              <a:tr h="60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Présentation générale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gestion de signets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200" b="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200" b="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Recherche, veille et curation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Pour aller plus loin</a:t>
                      </a:r>
                      <a:endParaRPr lang="fr-FR" sz="12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endParaRPr lang="fr-FR" sz="1200" b="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alphaModFix amt="4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245507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Signets,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bookmarks</a:t>
                      </a: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…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Plates-formes en ligne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i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 </a:t>
                      </a:r>
                      <a:r>
                        <a:rPr lang="fr-FR" sz="1000" i="1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bookmarking</a:t>
                      </a:r>
                      <a:endParaRPr lang="fr-FR" sz="1000" i="1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Panorama de l’existant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ou Delicious ?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Présentation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Inscription et profil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extensions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Bookmarker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un document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Naviguer dans ses signets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Gérer ses tags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Quelle description ?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Surligner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Annoter un document web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cas des images</a:t>
                      </a:r>
                    </a:p>
                    <a:p>
                      <a:pPr marL="85725" indent="-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fr-FR" sz="1000" i="1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outliners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Les rapports</a:t>
                      </a: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fr-FR" sz="10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réseaux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Les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groupes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bibliothèque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en formation</a:t>
                      </a: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Intérêt</a:t>
                      </a: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la </a:t>
                      </a:r>
                      <a:r>
                        <a:rPr lang="en-US" sz="1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recherche</a:t>
                      </a:r>
                      <a:endParaRPr lang="en-US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la communauté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Recherche dans son compte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Veille</a:t>
                      </a:r>
                      <a:endParaRPr lang="en-US" sz="10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Curation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Diffusion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Alimentation automatique du compte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Diigo et mobilité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Questions de droit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Le modèle économique</a:t>
                      </a: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Sécurité des données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Adresses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Diigo et </a:t>
                      </a:r>
                      <a:r>
                        <a:rPr lang="en-US" sz="1000" baseline="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tutoriels</a:t>
                      </a: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indent="-85725" algn="l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Bibliographie</a:t>
                      </a:r>
                      <a:r>
                        <a:rPr lang="en-US" sz="1000" baseline="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du support</a:t>
                      </a:r>
                      <a:endParaRPr lang="en-US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Retours </a:t>
                      </a:r>
                      <a:r>
                        <a:rPr lang="en-US" sz="1000" dirty="0" err="1" smtClean="0">
                          <a:solidFill>
                            <a:srgbClr val="343434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d’expérience</a:t>
                      </a:r>
                      <a:endParaRPr lang="fr-FR" sz="1000" dirty="0" smtClean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dirty="0">
                        <a:solidFill>
                          <a:srgbClr val="343434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" y="874966"/>
            <a:ext cx="1164937" cy="55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 smtClean="0"/>
              <a:t>Adresses Diigo</a:t>
            </a:r>
          </a:p>
          <a:p>
            <a:pPr marL="174625" indent="-17462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</a:rPr>
              <a:t>Terms of </a:t>
            </a:r>
            <a:r>
              <a:rPr lang="fr-FR" sz="1200" dirty="0">
                <a:solidFill>
                  <a:schemeClr val="tx1"/>
                </a:solidFill>
              </a:rPr>
              <a:t>Use Agreement : </a:t>
            </a:r>
            <a:r>
              <a:rPr lang="fr-FR" sz="12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r-FR" sz="1200" dirty="0" smtClean="0">
                <a:solidFill>
                  <a:schemeClr val="tx1"/>
                </a:solidFill>
                <a:hlinkClick r:id="rId2"/>
              </a:rPr>
              <a:t>www.diigo.com/terms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endParaRPr lang="fr-FR" sz="1200" dirty="0">
              <a:solidFill>
                <a:schemeClr val="tx1"/>
              </a:solidFill>
            </a:endParaRPr>
          </a:p>
          <a:p>
            <a:pPr marL="174625" indent="-17462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schemeClr val="tx1"/>
                </a:solidFill>
              </a:rPr>
              <a:t>Privacy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Policy : </a:t>
            </a:r>
            <a:r>
              <a:rPr lang="fr-FR" sz="1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fr-FR" sz="1200" dirty="0" smtClean="0">
                <a:solidFill>
                  <a:schemeClr val="tx1"/>
                </a:solidFill>
                <a:hlinkClick r:id="rId3"/>
              </a:rPr>
              <a:t>www.diigo.com/privacy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pPr marL="174625" indent="-17462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</a:rPr>
              <a:t>Feedback/ Forum : </a:t>
            </a:r>
            <a:r>
              <a:rPr lang="fr-FR" sz="12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fr-FR" sz="1200" dirty="0">
                <a:solidFill>
                  <a:schemeClr val="tx1"/>
                </a:solidFill>
                <a:hlinkClick r:id="rId4"/>
              </a:rPr>
              <a:t>://</a:t>
            </a:r>
            <a:r>
              <a:rPr lang="fr-FR" sz="1200" dirty="0" smtClean="0">
                <a:solidFill>
                  <a:schemeClr val="tx1"/>
                </a:solidFill>
                <a:hlinkClick r:id="rId4"/>
              </a:rPr>
              <a:t>feedback.diigo.com/forums/76211-ideas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pPr marL="174625" indent="-17462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</a:rPr>
              <a:t>Help </a:t>
            </a:r>
            <a:r>
              <a:rPr lang="fr-FR" sz="1200" dirty="0">
                <a:solidFill>
                  <a:schemeClr val="tx1"/>
                </a:solidFill>
              </a:rPr>
              <a:t>: </a:t>
            </a:r>
            <a:r>
              <a:rPr lang="fr-FR" sz="1200" dirty="0">
                <a:solidFill>
                  <a:schemeClr val="tx1"/>
                </a:solidFill>
                <a:hlinkClick r:id="rId5"/>
              </a:rPr>
              <a:t>http://help.diigo.com</a:t>
            </a:r>
            <a:r>
              <a:rPr lang="fr-FR" sz="120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pPr marL="174625" indent="-17462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Blog : </a:t>
            </a:r>
            <a:r>
              <a:rPr lang="fr-FR" sz="1200" dirty="0">
                <a:solidFill>
                  <a:schemeClr val="tx1"/>
                </a:solidFill>
                <a:hlinkClick r:id="rId6"/>
              </a:rPr>
              <a:t>http://blog.diigo.com/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marL="174625" indent="-17462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Compte Twitter : </a:t>
            </a:r>
            <a:r>
              <a:rPr lang="fr-FR" sz="120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fr-FR" sz="1200" dirty="0" smtClean="0">
                <a:solidFill>
                  <a:schemeClr val="tx1"/>
                </a:solidFill>
                <a:hlinkClick r:id="rId7"/>
              </a:rPr>
              <a:t>twitter.com/diigo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/>
          </a:p>
          <a:p>
            <a:pPr marL="0" indent="0">
              <a:buNone/>
            </a:pPr>
            <a:r>
              <a:rPr lang="fr-FR" sz="1400" b="1" dirty="0" smtClean="0"/>
              <a:t>Tutoriels </a:t>
            </a:r>
            <a:r>
              <a:rPr lang="fr-FR" sz="1200" dirty="0" smtClean="0">
                <a:solidFill>
                  <a:srgbClr val="FF0000"/>
                </a:solidFill>
              </a:rPr>
              <a:t>(! : peuvent utiliser d’anciennes interfaces de </a:t>
            </a:r>
            <a:r>
              <a:rPr lang="fr-FR" sz="1200" dirty="0" err="1" smtClean="0">
                <a:solidFill>
                  <a:srgbClr val="FF0000"/>
                </a:solidFill>
              </a:rPr>
              <a:t>Diigo</a:t>
            </a:r>
            <a:r>
              <a:rPr lang="fr-FR" sz="1200" dirty="0" smtClean="0">
                <a:solidFill>
                  <a:srgbClr val="FF0000"/>
                </a:solidFill>
              </a:rPr>
              <a:t>)</a:t>
            </a:r>
          </a:p>
          <a:p>
            <a:pPr marL="169863" lvl="0" indent="-16827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err="1">
                <a:solidFill>
                  <a:schemeClr val="tx1"/>
                </a:solidFill>
              </a:rPr>
              <a:t>CDDP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d’Indre-et-Loire. </a:t>
            </a:r>
            <a:r>
              <a:rPr lang="fr-FR" sz="1200" i="1" dirty="0">
                <a:solidFill>
                  <a:schemeClr val="tx1"/>
                </a:solidFill>
              </a:rPr>
              <a:t>Classer, indexer, partager avec Diigo. </a:t>
            </a:r>
            <a:r>
              <a:rPr lang="fr-FR" sz="1200" i="1" dirty="0" smtClean="0">
                <a:solidFill>
                  <a:schemeClr val="tx1"/>
                </a:solidFill>
              </a:rPr>
              <a:t>Tutoriel</a:t>
            </a:r>
            <a:r>
              <a:rPr lang="fr-FR" sz="1200" dirty="0" smtClean="0">
                <a:solidFill>
                  <a:schemeClr val="tx1"/>
                </a:solidFill>
              </a:rPr>
              <a:t>. 2009. </a:t>
            </a:r>
            <a:r>
              <a:rPr lang="fr-FR" sz="1200" dirty="0">
                <a:solidFill>
                  <a:schemeClr val="tx1"/>
                </a:solidFill>
              </a:rPr>
              <a:t>[en ligne]. Disponible </a:t>
            </a:r>
            <a:r>
              <a:rPr lang="fr-FR" sz="1200" dirty="0" smtClean="0">
                <a:solidFill>
                  <a:schemeClr val="tx1"/>
                </a:solidFill>
              </a:rPr>
              <a:t>sur : </a:t>
            </a:r>
            <a:r>
              <a:rPr lang="fr-FR" sz="1200" dirty="0" smtClean="0">
                <a:solidFill>
                  <a:schemeClr val="tx1"/>
                </a:solidFill>
                <a:hlinkClick r:id="rId8"/>
              </a:rPr>
              <a:t>http</a:t>
            </a:r>
            <a:r>
              <a:rPr lang="fr-FR" sz="1200" dirty="0">
                <a:solidFill>
                  <a:schemeClr val="tx1"/>
                </a:solidFill>
                <a:hlinkClick r:id="rId8"/>
              </a:rPr>
              <a:t>://</a:t>
            </a:r>
            <a:r>
              <a:rPr lang="fr-FR" sz="1200" dirty="0" smtClean="0">
                <a:solidFill>
                  <a:schemeClr val="tx1"/>
                </a:solidFill>
                <a:hlinkClick r:id="rId8"/>
              </a:rPr>
              <a:t>fr.calameo.com/read/000017682850f0b217433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</a:p>
          <a:p>
            <a:pPr marL="169863" lvl="0" indent="-16827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schemeClr val="tx1"/>
                </a:solidFill>
              </a:rPr>
              <a:t>Janetta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Garton</a:t>
            </a:r>
            <a:r>
              <a:rPr lang="fr-FR" sz="1200" dirty="0" smtClean="0">
                <a:solidFill>
                  <a:schemeClr val="tx1"/>
                </a:solidFill>
              </a:rPr>
              <a:t>. </a:t>
            </a:r>
            <a:r>
              <a:rPr lang="fr-FR" sz="1200" i="1" dirty="0" err="1" smtClean="0">
                <a:solidFill>
                  <a:schemeClr val="tx1"/>
                </a:solidFill>
              </a:rPr>
              <a:t>Using</a:t>
            </a:r>
            <a:r>
              <a:rPr lang="fr-FR" sz="1200" i="1" dirty="0" smtClean="0">
                <a:solidFill>
                  <a:schemeClr val="tx1"/>
                </a:solidFill>
              </a:rPr>
              <a:t> Diigo for Collaborative Curation</a:t>
            </a:r>
            <a:r>
              <a:rPr lang="fr-FR" sz="1200" dirty="0" smtClean="0">
                <a:solidFill>
                  <a:schemeClr val="tx1"/>
                </a:solidFill>
              </a:rPr>
              <a:t>. In </a:t>
            </a:r>
            <a:r>
              <a:rPr lang="fr-FR" sz="1200" i="1" dirty="0" smtClean="0">
                <a:solidFill>
                  <a:schemeClr val="tx1"/>
                </a:solidFill>
              </a:rPr>
              <a:t>Fusion </a:t>
            </a:r>
            <a:r>
              <a:rPr lang="fr-FR" sz="1200" i="1" dirty="0" err="1" smtClean="0">
                <a:solidFill>
                  <a:schemeClr val="tx1"/>
                </a:solidFill>
              </a:rPr>
              <a:t>Finds</a:t>
            </a:r>
            <a:r>
              <a:rPr lang="fr-FR" sz="1200" i="1" dirty="0" smtClean="0">
                <a:solidFill>
                  <a:schemeClr val="tx1"/>
                </a:solidFill>
              </a:rPr>
              <a:t>.</a:t>
            </a:r>
            <a:r>
              <a:rPr lang="fr-FR" sz="1200" dirty="0" smtClean="0">
                <a:solidFill>
                  <a:schemeClr val="tx1"/>
                </a:solidFill>
              </a:rPr>
              <a:t> 02/10/2011. </a:t>
            </a:r>
            <a:r>
              <a:rPr lang="fr-FR" sz="1200" dirty="0">
                <a:solidFill>
                  <a:schemeClr val="tx1"/>
                </a:solidFill>
              </a:rPr>
              <a:t>[en ligne]. </a:t>
            </a:r>
            <a:r>
              <a:rPr lang="fr-FR" sz="1200" dirty="0" smtClean="0">
                <a:solidFill>
                  <a:schemeClr val="tx1"/>
                </a:solidFill>
              </a:rPr>
              <a:t>Disponible </a:t>
            </a:r>
            <a:r>
              <a:rPr lang="fr-FR" sz="1200" dirty="0">
                <a:solidFill>
                  <a:schemeClr val="tx1"/>
                </a:solidFill>
              </a:rPr>
              <a:t>sur : </a:t>
            </a:r>
            <a:r>
              <a:rPr lang="fr-FR" sz="1200" dirty="0" smtClean="0">
                <a:solidFill>
                  <a:schemeClr val="tx1"/>
                </a:solidFill>
                <a:hlinkClick r:id="rId9"/>
              </a:rPr>
              <a:t>http</a:t>
            </a:r>
            <a:r>
              <a:rPr lang="fr-FR" sz="1200" dirty="0">
                <a:solidFill>
                  <a:schemeClr val="tx1"/>
                </a:solidFill>
                <a:hlinkClick r:id="rId9"/>
              </a:rPr>
              <a:t>://fusionfinds.wordpress.com/2011/10/02/using-diigo-for-collaborative-curation</a:t>
            </a:r>
            <a:r>
              <a:rPr lang="fr-FR" sz="1200" dirty="0" smtClean="0">
                <a:solidFill>
                  <a:schemeClr val="tx1"/>
                </a:solidFill>
                <a:hlinkClick r:id="rId9"/>
              </a:rPr>
              <a:t>/</a:t>
            </a:r>
            <a:r>
              <a:rPr lang="fr-FR" sz="1200" dirty="0" smtClean="0">
                <a:solidFill>
                  <a:schemeClr val="tx1"/>
                </a:solidFill>
              </a:rPr>
              <a:t>. </a:t>
            </a:r>
          </a:p>
          <a:p>
            <a:pPr marL="169863" lvl="0" indent="-16827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</a:rPr>
              <a:t>Jean-Michel </a:t>
            </a:r>
            <a:r>
              <a:rPr lang="fr-FR" sz="1200" dirty="0" err="1" smtClean="0">
                <a:solidFill>
                  <a:schemeClr val="tx1"/>
                </a:solidFill>
              </a:rPr>
              <a:t>Mermet</a:t>
            </a:r>
            <a:r>
              <a:rPr lang="fr-FR" sz="1200" dirty="0" smtClean="0">
                <a:solidFill>
                  <a:schemeClr val="tx1"/>
                </a:solidFill>
              </a:rPr>
              <a:t>. </a:t>
            </a:r>
            <a:r>
              <a:rPr lang="fr-FR" sz="1200" i="1" dirty="0" smtClean="0">
                <a:solidFill>
                  <a:schemeClr val="tx1"/>
                </a:solidFill>
              </a:rPr>
              <a:t>Diigo. La gestion moderne de ses signets. </a:t>
            </a:r>
            <a:r>
              <a:rPr lang="fr-FR" sz="1200" dirty="0" smtClean="0">
                <a:solidFill>
                  <a:schemeClr val="tx1"/>
                </a:solidFill>
              </a:rPr>
              <a:t>BU Grenoble, 05/2011. Niveau 1 : 62 p. </a:t>
            </a:r>
            <a:r>
              <a:rPr lang="fr-FR" sz="1200" dirty="0">
                <a:solidFill>
                  <a:schemeClr val="tx1"/>
                </a:solidFill>
              </a:rPr>
              <a:t>[en ligne]. </a:t>
            </a:r>
            <a:r>
              <a:rPr lang="fr-FR" sz="1200" dirty="0" smtClean="0">
                <a:solidFill>
                  <a:schemeClr val="tx1"/>
                </a:solidFill>
              </a:rPr>
              <a:t>Disponible </a:t>
            </a:r>
            <a:r>
              <a:rPr lang="fr-FR" sz="1200" dirty="0">
                <a:solidFill>
                  <a:schemeClr val="tx1"/>
                </a:solidFill>
              </a:rPr>
              <a:t>sur </a:t>
            </a:r>
            <a:r>
              <a:rPr lang="fr-FR" sz="1200" dirty="0" smtClean="0">
                <a:solidFill>
                  <a:schemeClr val="tx1"/>
                </a:solidFill>
              </a:rPr>
              <a:t>: </a:t>
            </a:r>
            <a:r>
              <a:rPr lang="fr-FR" sz="1200" dirty="0" smtClean="0">
                <a:solidFill>
                  <a:schemeClr val="tx1"/>
                </a:solidFill>
                <a:hlinkClick r:id="rId10"/>
              </a:rPr>
              <a:t>http</a:t>
            </a:r>
            <a:r>
              <a:rPr lang="fr-FR" sz="1200" dirty="0">
                <a:solidFill>
                  <a:schemeClr val="tx1"/>
                </a:solidFill>
                <a:hlinkClick r:id="rId10"/>
              </a:rPr>
              <a:t>://</a:t>
            </a:r>
            <a:r>
              <a:rPr lang="fr-FR" sz="1200" dirty="0" smtClean="0">
                <a:solidFill>
                  <a:schemeClr val="tx1"/>
                </a:solidFill>
                <a:hlinkClick r:id="rId10"/>
              </a:rPr>
              <a:t>fr.slideshare.net/jmmermet/formation-diigo-niveau-1-mai-2011-8158392</a:t>
            </a:r>
            <a:r>
              <a:rPr lang="fr-FR" sz="1200" dirty="0" smtClean="0">
                <a:solidFill>
                  <a:schemeClr val="tx1"/>
                </a:solidFill>
              </a:rPr>
              <a:t>. Niveau 2 : 43 p. </a:t>
            </a:r>
            <a:r>
              <a:rPr lang="fr-FR" sz="1200" dirty="0">
                <a:solidFill>
                  <a:schemeClr val="tx1"/>
                </a:solidFill>
              </a:rPr>
              <a:t>[en ligne]. </a:t>
            </a:r>
            <a:r>
              <a:rPr lang="fr-FR" sz="1200" dirty="0" smtClean="0">
                <a:solidFill>
                  <a:schemeClr val="tx1"/>
                </a:solidFill>
              </a:rPr>
              <a:t>Disponible sur : </a:t>
            </a:r>
            <a:r>
              <a:rPr lang="fr-FR" sz="1200" dirty="0" smtClean="0">
                <a:solidFill>
                  <a:schemeClr val="tx1"/>
                </a:solidFill>
                <a:hlinkClick r:id="rId11"/>
              </a:rPr>
              <a:t>http</a:t>
            </a:r>
            <a:r>
              <a:rPr lang="fr-FR" sz="1200" dirty="0">
                <a:solidFill>
                  <a:schemeClr val="tx1"/>
                </a:solidFill>
                <a:hlinkClick r:id="rId11"/>
              </a:rPr>
              <a:t>://</a:t>
            </a:r>
            <a:r>
              <a:rPr lang="fr-FR" sz="1200" dirty="0" smtClean="0">
                <a:solidFill>
                  <a:schemeClr val="tx1"/>
                </a:solidFill>
                <a:hlinkClick r:id="rId11"/>
              </a:rPr>
              <a:t>fr.slideshare.net/jmmermet/formation-diigo-niveau-2-mai-2011</a:t>
            </a:r>
            <a:r>
              <a:rPr lang="fr-FR" sz="12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</a:rPr>
              <a:t>Christine </a:t>
            </a:r>
            <a:r>
              <a:rPr lang="fr-FR" sz="1200" dirty="0" err="1" smtClean="0">
                <a:solidFill>
                  <a:schemeClr val="tx1"/>
                </a:solidFill>
              </a:rPr>
              <a:t>Vaufrey</a:t>
            </a:r>
            <a:r>
              <a:rPr lang="fr-FR" sz="1200" dirty="0" smtClean="0">
                <a:solidFill>
                  <a:schemeClr val="tx1"/>
                </a:solidFill>
              </a:rPr>
              <a:t> B. « Diigo, mode d’emploi pour débutants ». </a:t>
            </a:r>
            <a:r>
              <a:rPr lang="fr-FR" sz="1200" i="1" dirty="0" smtClean="0">
                <a:solidFill>
                  <a:schemeClr val="tx1"/>
                </a:solidFill>
              </a:rPr>
              <a:t>Thot Cursus</a:t>
            </a:r>
            <a:r>
              <a:rPr lang="fr-FR" sz="1200" dirty="0" smtClean="0">
                <a:solidFill>
                  <a:schemeClr val="tx1"/>
                </a:solidFill>
              </a:rPr>
              <a:t>. 14/06/2010-17/09/2011. </a:t>
            </a:r>
            <a:r>
              <a:rPr lang="fr-FR" sz="1200" dirty="0">
                <a:solidFill>
                  <a:schemeClr val="tx1"/>
                </a:solidFill>
              </a:rPr>
              <a:t>[en ligne]. Disponible </a:t>
            </a:r>
            <a:r>
              <a:rPr lang="fr-FR" sz="1200" dirty="0" smtClean="0">
                <a:solidFill>
                  <a:schemeClr val="tx1"/>
                </a:solidFill>
              </a:rPr>
              <a:t>sur : </a:t>
            </a:r>
            <a:r>
              <a:rPr lang="fr-FR" sz="1200" dirty="0" smtClean="0">
                <a:solidFill>
                  <a:schemeClr val="tx1"/>
                </a:solidFill>
                <a:hlinkClick r:id="rId12"/>
              </a:rPr>
              <a:t>http://cursus.edu/dossiers-articles/articles/9750/diigo-mode-emploi-pour-debutants/</a:t>
            </a:r>
            <a:r>
              <a:rPr lang="fr-FR" sz="1200" dirty="0" smtClean="0">
                <a:solidFill>
                  <a:schemeClr val="tx1"/>
                </a:solidFill>
              </a:rPr>
              <a:t> et « </a:t>
            </a:r>
            <a:r>
              <a:rPr lang="fr-FR" sz="1200" dirty="0">
                <a:solidFill>
                  <a:schemeClr val="tx1"/>
                </a:solidFill>
              </a:rPr>
              <a:t>Diigo, mode </a:t>
            </a:r>
            <a:r>
              <a:rPr lang="fr-FR" sz="1200" dirty="0" smtClean="0">
                <a:solidFill>
                  <a:schemeClr val="tx1"/>
                </a:solidFill>
              </a:rPr>
              <a:t>d’emploi </a:t>
            </a:r>
            <a:r>
              <a:rPr lang="fr-FR" sz="1200" dirty="0">
                <a:solidFill>
                  <a:schemeClr val="tx1"/>
                </a:solidFill>
              </a:rPr>
              <a:t>pour utilisateurs </a:t>
            </a:r>
            <a:r>
              <a:rPr lang="fr-FR" sz="1200" dirty="0" smtClean="0">
                <a:solidFill>
                  <a:schemeClr val="tx1"/>
                </a:solidFill>
              </a:rPr>
              <a:t>avancés », 17/10/2011-16/11/2011. </a:t>
            </a:r>
            <a:r>
              <a:rPr lang="fr-FR" sz="1200" dirty="0">
                <a:solidFill>
                  <a:schemeClr val="tx1"/>
                </a:solidFill>
              </a:rPr>
              <a:t>[en ligne]. Disponible sur : </a:t>
            </a:r>
            <a:r>
              <a:rPr lang="fr-FR" sz="1200" dirty="0" smtClean="0">
                <a:solidFill>
                  <a:schemeClr val="tx1"/>
                </a:solidFill>
                <a:hlinkClick r:id="rId13"/>
              </a:rPr>
              <a:t>http</a:t>
            </a:r>
            <a:r>
              <a:rPr lang="fr-FR" sz="1200" dirty="0">
                <a:solidFill>
                  <a:schemeClr val="tx1"/>
                </a:solidFill>
                <a:hlinkClick r:id="rId13"/>
              </a:rPr>
              <a:t>://cursus.edu/dossiers-articles/articles/17639/diigo-mode-emploi-pour-utilisateurs-avances</a:t>
            </a:r>
            <a:r>
              <a:rPr lang="fr-FR" sz="1200" dirty="0" smtClean="0">
                <a:solidFill>
                  <a:schemeClr val="tx1"/>
                </a:solidFill>
                <a:hlinkClick r:id="rId13"/>
              </a:rPr>
              <a:t>/</a:t>
            </a:r>
            <a:r>
              <a:rPr lang="fr-FR" sz="1200" dirty="0" smtClean="0">
                <a:solidFill>
                  <a:schemeClr val="tx1"/>
                </a:solidFill>
              </a:rPr>
              <a:t>. </a:t>
            </a:r>
          </a:p>
          <a:p>
            <a:pPr lvl="0"/>
            <a:endParaRPr lang="fr-FR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sz="14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Adresses Diigo et tutoriels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2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764704"/>
            <a:ext cx="8568952" cy="5760640"/>
          </a:xfrm>
        </p:spPr>
        <p:txBody>
          <a:bodyPr>
            <a:noAutofit/>
          </a:bodyPr>
          <a:lstStyle/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Muriel Amar. </a:t>
            </a:r>
            <a:r>
              <a:rPr lang="fr-FR" sz="1000" i="1" dirty="0" smtClean="0">
                <a:solidFill>
                  <a:schemeClr val="tx1"/>
                </a:solidFill>
              </a:rPr>
              <a:t>Du catalogue de signets au </a:t>
            </a:r>
            <a:r>
              <a:rPr lang="fr-FR" sz="1000" dirty="0" smtClean="0">
                <a:solidFill>
                  <a:schemeClr val="tx1"/>
                </a:solidFill>
              </a:rPr>
              <a:t>social </a:t>
            </a:r>
            <a:r>
              <a:rPr lang="fr-FR" sz="1000" dirty="0" err="1" smtClean="0">
                <a:solidFill>
                  <a:schemeClr val="tx1"/>
                </a:solidFill>
              </a:rPr>
              <a:t>bookmarking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i="1" dirty="0" smtClean="0">
                <a:solidFill>
                  <a:schemeClr val="tx1"/>
                </a:solidFill>
              </a:rPr>
              <a:t>… quoi de neuf pour les bibliothèques?</a:t>
            </a:r>
            <a:r>
              <a:rPr lang="fr-FR" sz="1000" dirty="0" smtClean="0">
                <a:solidFill>
                  <a:schemeClr val="tx1"/>
                </a:solidFill>
              </a:rPr>
              <a:t> URFIST de Paris, 2011.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55 p. </a:t>
            </a:r>
            <a:r>
              <a:rPr lang="fr-FR" sz="1000" dirty="0">
                <a:solidFill>
                  <a:schemeClr val="tx1"/>
                </a:solidFill>
              </a:rPr>
              <a:t>[en ligne]. Disponible </a:t>
            </a:r>
            <a:r>
              <a:rPr lang="fr-FR" sz="1000" dirty="0" smtClean="0">
                <a:solidFill>
                  <a:schemeClr val="tx1"/>
                </a:solidFill>
              </a:rPr>
              <a:t>sur : </a:t>
            </a:r>
            <a:r>
              <a:rPr lang="fr-FR" sz="1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2"/>
              </a:rPr>
              <a:t>urfist.enc.sorbonne.fr/sites/default/files/file/traitementdoc/Signetsv4.pdf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Michèle </a:t>
            </a:r>
            <a:r>
              <a:rPr lang="fr-FR" sz="1000" dirty="0" err="1" smtClean="0">
                <a:solidFill>
                  <a:schemeClr val="tx1"/>
                </a:solidFill>
              </a:rPr>
              <a:t>Battisti</a:t>
            </a:r>
            <a:r>
              <a:rPr lang="fr-FR" sz="1000" dirty="0" smtClean="0">
                <a:solidFill>
                  <a:schemeClr val="tx1"/>
                </a:solidFill>
              </a:rPr>
              <a:t>. « Qui a des droits sur les signets partagés ? ». </a:t>
            </a:r>
            <a:r>
              <a:rPr lang="fr-FR" sz="1000" i="1" dirty="0" smtClean="0">
                <a:solidFill>
                  <a:schemeClr val="tx1"/>
                </a:solidFill>
              </a:rPr>
              <a:t>ADBS.fr</a:t>
            </a:r>
            <a:r>
              <a:rPr lang="fr-FR" sz="1000" dirty="0" smtClean="0">
                <a:solidFill>
                  <a:schemeClr val="tx1"/>
                </a:solidFill>
              </a:rPr>
              <a:t>. 17/02/2010. </a:t>
            </a:r>
            <a:r>
              <a:rPr lang="fr-FR" sz="1000" dirty="0">
                <a:solidFill>
                  <a:schemeClr val="tx1"/>
                </a:solidFill>
              </a:rPr>
              <a:t>[en ligne]. </a:t>
            </a:r>
            <a:r>
              <a:rPr lang="fr-FR" sz="1000" dirty="0" smtClean="0">
                <a:solidFill>
                  <a:schemeClr val="tx1"/>
                </a:solidFill>
              </a:rPr>
              <a:t> Disponible sur : </a:t>
            </a:r>
            <a:r>
              <a:rPr lang="fr-FR" sz="1000" dirty="0" smtClean="0">
                <a:solidFill>
                  <a:schemeClr val="tx1"/>
                </a:solidFill>
                <a:hlinkClick r:id="rId3"/>
              </a:rPr>
              <a:t>http://paralipomenes.net/wordpress/archives/476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CNET staff. « </a:t>
            </a:r>
            <a:r>
              <a:rPr lang="fr-FR" sz="1000" dirty="0" err="1" smtClean="0">
                <a:solidFill>
                  <a:schemeClr val="tx1"/>
                </a:solidFill>
              </a:rPr>
              <a:t>Get</a:t>
            </a:r>
            <a:r>
              <a:rPr lang="fr-FR" sz="1000" dirty="0" smtClean="0">
                <a:solidFill>
                  <a:schemeClr val="tx1"/>
                </a:solidFill>
              </a:rPr>
              <a:t> smart: Top 10 </a:t>
            </a:r>
            <a:r>
              <a:rPr lang="fr-FR" sz="1000" dirty="0" err="1" smtClean="0">
                <a:solidFill>
                  <a:schemeClr val="tx1"/>
                </a:solidFill>
              </a:rPr>
              <a:t>Research</a:t>
            </a:r>
            <a:r>
              <a:rPr lang="fr-FR" sz="1000" dirty="0" smtClean="0">
                <a:solidFill>
                  <a:schemeClr val="tx1"/>
                </a:solidFill>
              </a:rPr>
              <a:t> Tools ». </a:t>
            </a:r>
            <a:r>
              <a:rPr lang="fr-FR" sz="1000" i="1" dirty="0" smtClean="0">
                <a:solidFill>
                  <a:schemeClr val="tx1"/>
                </a:solidFill>
              </a:rPr>
              <a:t>CNET </a:t>
            </a:r>
            <a:r>
              <a:rPr lang="fr-FR" sz="1000" i="1" dirty="0" err="1" smtClean="0">
                <a:solidFill>
                  <a:schemeClr val="tx1"/>
                </a:solidFill>
              </a:rPr>
              <a:t>Reviews</a:t>
            </a:r>
            <a:r>
              <a:rPr lang="fr-FR" sz="1000" dirty="0" smtClean="0">
                <a:solidFill>
                  <a:schemeClr val="tx1"/>
                </a:solidFill>
              </a:rPr>
              <a:t>. 20/10/2006.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4"/>
              </a:rPr>
              <a:t>reviews.cnet.com/4520-9239_7-6654999-1.html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Vivian </a:t>
            </a:r>
            <a:r>
              <a:rPr lang="fr-FR" sz="1000" dirty="0" err="1" smtClean="0">
                <a:solidFill>
                  <a:schemeClr val="tx1"/>
                </a:solidFill>
              </a:rPr>
              <a:t>Cockrell</a:t>
            </a:r>
            <a:r>
              <a:rPr lang="fr-FR" sz="1000" dirty="0" smtClean="0">
                <a:solidFill>
                  <a:schemeClr val="tx1"/>
                </a:solidFill>
              </a:rPr>
              <a:t>, Christian </a:t>
            </a:r>
            <a:r>
              <a:rPr lang="fr-FR" sz="1000" dirty="0" err="1" smtClean="0">
                <a:solidFill>
                  <a:schemeClr val="tx1"/>
                </a:solidFill>
              </a:rPr>
              <a:t>Howd</a:t>
            </a:r>
            <a:r>
              <a:rPr lang="fr-FR" sz="1000" dirty="0" smtClean="0">
                <a:solidFill>
                  <a:schemeClr val="tx1"/>
                </a:solidFill>
              </a:rPr>
              <a:t>, Jeffrey </a:t>
            </a:r>
            <a:r>
              <a:rPr lang="fr-FR" sz="1000" dirty="0" err="1" smtClean="0">
                <a:solidFill>
                  <a:schemeClr val="tx1"/>
                </a:solidFill>
              </a:rPr>
              <a:t>Murry</a:t>
            </a:r>
            <a:r>
              <a:rPr lang="fr-FR" sz="1000" dirty="0" smtClean="0">
                <a:solidFill>
                  <a:schemeClr val="tx1"/>
                </a:solidFill>
              </a:rPr>
              <a:t> et al. </a:t>
            </a:r>
            <a:r>
              <a:rPr lang="fr-FR" sz="1000" i="1" dirty="0" err="1" smtClean="0">
                <a:solidFill>
                  <a:schemeClr val="tx1"/>
                </a:solidFill>
              </a:rPr>
              <a:t>Student</a:t>
            </a:r>
            <a:r>
              <a:rPr lang="fr-FR" sz="1000" i="1" dirty="0" smtClean="0">
                <a:solidFill>
                  <a:schemeClr val="tx1"/>
                </a:solidFill>
              </a:rPr>
              <a:t> Learning </a:t>
            </a:r>
            <a:r>
              <a:rPr lang="fr-FR" sz="1000" i="1" dirty="0" err="1" smtClean="0">
                <a:solidFill>
                  <a:schemeClr val="tx1"/>
                </a:solidFill>
              </a:rPr>
              <a:t>with</a:t>
            </a:r>
            <a:r>
              <a:rPr lang="fr-FR" sz="1000" i="1" dirty="0" smtClean="0">
                <a:solidFill>
                  <a:schemeClr val="tx1"/>
                </a:solidFill>
              </a:rPr>
              <a:t> Diigo</a:t>
            </a:r>
            <a:r>
              <a:rPr lang="fr-FR" sz="1000" dirty="0" smtClean="0">
                <a:solidFill>
                  <a:schemeClr val="tx1"/>
                </a:solidFill>
              </a:rPr>
              <a:t>. 2010.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5"/>
              </a:rPr>
              <a:t>://sites.google.com/site/team8project9440</a:t>
            </a:r>
            <a:r>
              <a:rPr lang="fr-FR" sz="100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Christophe Deschamps. « Une offre foisonnante pour des usages émergents ». </a:t>
            </a:r>
            <a:r>
              <a:rPr lang="fr-FR" sz="1000" i="1" dirty="0">
                <a:solidFill>
                  <a:schemeClr val="tx1"/>
                </a:solidFill>
              </a:rPr>
              <a:t>Documentaliste – Sciences de l’information</a:t>
            </a:r>
            <a:r>
              <a:rPr lang="fr-FR" sz="1000" dirty="0">
                <a:solidFill>
                  <a:schemeClr val="tx1"/>
                </a:solidFill>
              </a:rPr>
              <a:t>, « La curation », vol. 49, n°1, mars 2012, p. 40-43, à compléter par </a:t>
            </a:r>
            <a:r>
              <a:rPr lang="fr-FR" sz="1000" i="1" dirty="0">
                <a:solidFill>
                  <a:schemeClr val="tx1"/>
                </a:solidFill>
              </a:rPr>
              <a:t>Comparatif de 12 solutions de </a:t>
            </a:r>
            <a:r>
              <a:rPr lang="fr-FR" sz="1000" i="1" dirty="0" smtClean="0">
                <a:solidFill>
                  <a:schemeClr val="tx1"/>
                </a:solidFill>
              </a:rPr>
              <a:t>curation</a:t>
            </a:r>
            <a:r>
              <a:rPr lang="fr-FR" sz="1000" dirty="0" smtClean="0">
                <a:solidFill>
                  <a:schemeClr val="tx1"/>
                </a:solidFill>
              </a:rPr>
              <a:t>. 07/2012. [en ligne]. </a:t>
            </a:r>
            <a:r>
              <a:rPr lang="fr-FR" sz="1000" dirty="0">
                <a:solidFill>
                  <a:schemeClr val="tx1"/>
                </a:solidFill>
              </a:rPr>
              <a:t>Disponible sur : </a:t>
            </a:r>
            <a:r>
              <a:rPr lang="fr-FR" sz="10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fr-FR" sz="1000" dirty="0" smtClean="0">
                <a:solidFill>
                  <a:schemeClr val="tx1"/>
                </a:solidFill>
                <a:hlinkClick r:id="rId6"/>
              </a:rPr>
              <a:t>fr.slideshare.net/crid/comparatif-de-12-solutions-de-curation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Tony </a:t>
            </a:r>
            <a:r>
              <a:rPr lang="fr-FR" sz="1000" dirty="0" err="1" smtClean="0">
                <a:solidFill>
                  <a:schemeClr val="tx1"/>
                </a:solidFill>
              </a:rPr>
              <a:t>Faragasso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r>
              <a:rPr lang="fr-FR" sz="1000" i="1" dirty="0" smtClean="0">
                <a:solidFill>
                  <a:schemeClr val="tx1"/>
                </a:solidFill>
              </a:rPr>
              <a:t>De la gestion de signets au social </a:t>
            </a:r>
            <a:r>
              <a:rPr lang="fr-FR" sz="1000" i="1" dirty="0" err="1" smtClean="0">
                <a:solidFill>
                  <a:schemeClr val="tx1"/>
                </a:solidFill>
              </a:rPr>
              <a:t>bookmarking</a:t>
            </a:r>
            <a:r>
              <a:rPr lang="fr-FR" sz="1000" i="1" dirty="0" smtClean="0">
                <a:solidFill>
                  <a:schemeClr val="tx1"/>
                </a:solidFill>
              </a:rPr>
              <a:t>. Delicious, Diigo, Zotero et quelques autres.</a:t>
            </a:r>
            <a:r>
              <a:rPr lang="fr-FR" sz="1000" dirty="0" smtClean="0">
                <a:solidFill>
                  <a:schemeClr val="tx1"/>
                </a:solidFill>
              </a:rPr>
              <a:t> Paris : </a:t>
            </a:r>
            <a:r>
              <a:rPr lang="fr-FR" sz="1000" dirty="0" err="1" smtClean="0">
                <a:solidFill>
                  <a:schemeClr val="tx1"/>
                </a:solidFill>
              </a:rPr>
              <a:t>ADBS</a:t>
            </a:r>
            <a:r>
              <a:rPr lang="fr-FR" sz="1000" dirty="0" smtClean="0">
                <a:solidFill>
                  <a:schemeClr val="tx1"/>
                </a:solidFill>
              </a:rPr>
              <a:t>, 2011. 62 p.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Béatrice </a:t>
            </a:r>
            <a:r>
              <a:rPr lang="fr-FR" sz="1000" dirty="0" err="1" smtClean="0">
                <a:solidFill>
                  <a:schemeClr val="tx1"/>
                </a:solidFill>
              </a:rPr>
              <a:t>Foenix-Riou</a:t>
            </a:r>
            <a:r>
              <a:rPr lang="fr-FR" sz="1000" dirty="0" smtClean="0">
                <a:solidFill>
                  <a:schemeClr val="tx1"/>
                </a:solidFill>
              </a:rPr>
              <a:t>. « Diigo.com. : un outil de stockage, de partage et de collaboration ». </a:t>
            </a:r>
            <a:r>
              <a:rPr lang="fr-FR" sz="1000" i="1" dirty="0" err="1" smtClean="0">
                <a:solidFill>
                  <a:schemeClr val="tx1"/>
                </a:solidFill>
              </a:rPr>
              <a:t>Netsources</a:t>
            </a:r>
            <a:r>
              <a:rPr lang="fr-FR" sz="1000" dirty="0" smtClean="0">
                <a:solidFill>
                  <a:schemeClr val="tx1"/>
                </a:solidFill>
              </a:rPr>
              <a:t>, n°84, janv.-fév. 2010. </a:t>
            </a:r>
            <a:r>
              <a:rPr lang="fr-FR" sz="1000" dirty="0">
                <a:solidFill>
                  <a:schemeClr val="tx1"/>
                </a:solidFill>
              </a:rPr>
              <a:t>[en ligne]. Disponible </a:t>
            </a:r>
            <a:r>
              <a:rPr lang="fr-FR" sz="1000" dirty="0" smtClean="0">
                <a:solidFill>
                  <a:schemeClr val="tx1"/>
                </a:solidFill>
              </a:rPr>
              <a:t>sur : </a:t>
            </a:r>
            <a:r>
              <a:rPr lang="fr-FR" sz="1000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7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7"/>
              </a:rPr>
              <a:t>www.bases-netsources.com/2010/01/diigocom-un-outil-de-stockage-de.html</a:t>
            </a:r>
            <a:r>
              <a:rPr lang="fr-FR" sz="1000" dirty="0" smtClean="0">
                <a:solidFill>
                  <a:schemeClr val="tx1"/>
                </a:solidFill>
              </a:rPr>
              <a:t>. 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--. « Méthodologie : de l'intérêt de Twitter pour des recherches en temps réel ; retour sur l'exemple </a:t>
            </a:r>
            <a:r>
              <a:rPr lang="fr-FR" sz="1000" dirty="0" smtClean="0">
                <a:solidFill>
                  <a:schemeClr val="tx1"/>
                </a:solidFill>
              </a:rPr>
              <a:t>Diigo.com ». </a:t>
            </a:r>
            <a:r>
              <a:rPr lang="fr-FR" sz="1000" i="1" dirty="0" smtClean="0">
                <a:solidFill>
                  <a:schemeClr val="tx1"/>
                </a:solidFill>
              </a:rPr>
              <a:t>Le blog de Recherche-eveillee.com.</a:t>
            </a:r>
            <a:r>
              <a:rPr lang="fr-FR" sz="1000" dirty="0" smtClean="0">
                <a:solidFill>
                  <a:schemeClr val="tx1"/>
                </a:solidFill>
              </a:rPr>
              <a:t> 26/10/2012. </a:t>
            </a:r>
            <a:r>
              <a:rPr lang="fr-FR" sz="1000" dirty="0">
                <a:solidFill>
                  <a:schemeClr val="tx1"/>
                </a:solidFill>
              </a:rPr>
              <a:t>[en ligne]. </a:t>
            </a:r>
            <a:r>
              <a:rPr lang="fr-FR" sz="1000" dirty="0" smtClean="0">
                <a:solidFill>
                  <a:schemeClr val="tx1"/>
                </a:solidFill>
              </a:rPr>
              <a:t>Disponible sur : </a:t>
            </a:r>
            <a:r>
              <a:rPr lang="fr-FR" sz="1000" dirty="0" smtClean="0">
                <a:solidFill>
                  <a:schemeClr val="tx1"/>
                </a:solidFill>
                <a:hlinkClick r:id="rId8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8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8"/>
              </a:rPr>
              <a:t>www.recherche-eveillee.com/2012/10/de-linteret-de-twitter-pour-des-recherches-en-temps-reel.html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Jane Hart. « 2014 Top 100 Tools for Learning ». </a:t>
            </a:r>
            <a:r>
              <a:rPr lang="fr-FR" sz="1000" i="1" dirty="0" smtClean="0">
                <a:solidFill>
                  <a:schemeClr val="tx1"/>
                </a:solidFill>
              </a:rPr>
              <a:t>c4lpt. Centre for </a:t>
            </a:r>
            <a:r>
              <a:rPr lang="fr-FR" sz="1000" i="1" dirty="0" err="1" smtClean="0">
                <a:solidFill>
                  <a:schemeClr val="tx1"/>
                </a:solidFill>
              </a:rPr>
              <a:t>learning</a:t>
            </a:r>
            <a:r>
              <a:rPr lang="fr-FR" sz="1000" i="1" dirty="0" smtClean="0">
                <a:solidFill>
                  <a:schemeClr val="tx1"/>
                </a:solidFill>
              </a:rPr>
              <a:t> and performances technologies</a:t>
            </a:r>
            <a:r>
              <a:rPr lang="fr-FR" sz="1000" dirty="0" smtClean="0">
                <a:solidFill>
                  <a:schemeClr val="tx1"/>
                </a:solidFill>
              </a:rPr>
              <a:t>.  2013.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>
                <a:solidFill>
                  <a:schemeClr val="tx1"/>
                </a:solidFill>
                <a:hlinkClick r:id="rId9"/>
              </a:rPr>
              <a:t>http://c4lpt.co.uk/top100tools</a:t>
            </a:r>
            <a:r>
              <a:rPr lang="fr-FR" sz="1000" dirty="0" smtClean="0">
                <a:solidFill>
                  <a:schemeClr val="tx1"/>
                </a:solidFill>
                <a:hlinkClick r:id="rId9"/>
              </a:rPr>
              <a:t>/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kern="1200" dirty="0" smtClean="0">
                <a:solidFill>
                  <a:schemeClr val="tx1"/>
                </a:solidFill>
              </a:rPr>
              <a:t>Marie-Laure </a:t>
            </a:r>
            <a:r>
              <a:rPr lang="fr-FR" sz="1000" kern="1200" dirty="0">
                <a:solidFill>
                  <a:schemeClr val="tx1"/>
                </a:solidFill>
              </a:rPr>
              <a:t>Malingre et Alexandre Serres. </a:t>
            </a:r>
            <a:r>
              <a:rPr lang="fr-FR" sz="1000" i="1" kern="1200" dirty="0">
                <a:solidFill>
                  <a:schemeClr val="tx1"/>
                </a:solidFill>
              </a:rPr>
              <a:t>Gérer ses signets en ligne avec Diigo : </a:t>
            </a:r>
            <a:r>
              <a:rPr lang="fr-FR" sz="1000" i="1" kern="1200" dirty="0" smtClean="0">
                <a:solidFill>
                  <a:schemeClr val="tx1"/>
                </a:solidFill>
              </a:rPr>
              <a:t>approfondissement. </a:t>
            </a:r>
            <a:r>
              <a:rPr lang="fr-FR" sz="1000" kern="1200" dirty="0" smtClean="0">
                <a:solidFill>
                  <a:schemeClr val="tx1"/>
                </a:solidFill>
              </a:rPr>
              <a:t>URFIST de Rennes, 2013. 72 p. [en ligne]. </a:t>
            </a:r>
            <a:r>
              <a:rPr lang="fr-FR" sz="1000" kern="1200" dirty="0">
                <a:solidFill>
                  <a:schemeClr val="tx1"/>
                </a:solidFill>
              </a:rPr>
              <a:t>Disponible sur </a:t>
            </a:r>
            <a:r>
              <a:rPr lang="fr-FR" sz="1000" kern="1200" dirty="0" smtClean="0">
                <a:solidFill>
                  <a:schemeClr val="tx1"/>
                </a:solidFill>
              </a:rPr>
              <a:t>: </a:t>
            </a:r>
            <a:r>
              <a:rPr lang="fr-FR" sz="1000" kern="1200" dirty="0" smtClean="0">
                <a:solidFill>
                  <a:schemeClr val="tx1"/>
                </a:solidFill>
                <a:hlinkClick r:id="rId10"/>
              </a:rPr>
              <a:t>http</a:t>
            </a:r>
            <a:r>
              <a:rPr lang="fr-FR" sz="1000" kern="1200" dirty="0">
                <a:solidFill>
                  <a:schemeClr val="tx1"/>
                </a:solidFill>
                <a:hlinkClick r:id="rId10"/>
              </a:rPr>
              <a:t>://</a:t>
            </a:r>
            <a:r>
              <a:rPr lang="fr-FR" sz="1000" kern="1200" dirty="0" smtClean="0">
                <a:solidFill>
                  <a:schemeClr val="tx1"/>
                </a:solidFill>
                <a:hlinkClick r:id="rId10"/>
              </a:rPr>
              <a:t>www.sites.univ-rennes2.fr/urfist/ressources/gerer-ses-signets-en-ligne-avec-diigo-approfondissement?destination=ressources</a:t>
            </a:r>
            <a:r>
              <a:rPr lang="fr-FR" sz="1000" kern="1200" dirty="0" smtClean="0">
                <a:solidFill>
                  <a:schemeClr val="tx1"/>
                </a:solidFill>
              </a:rPr>
              <a:t>.  </a:t>
            </a:r>
            <a:endParaRPr lang="fr-FR" sz="1000" kern="1200" dirty="0">
              <a:solidFill>
                <a:schemeClr val="tx1"/>
              </a:solidFill>
            </a:endParaRP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i="1" kern="1200" dirty="0" smtClean="0">
                <a:solidFill>
                  <a:schemeClr val="tx1"/>
                </a:solidFill>
              </a:rPr>
              <a:t>--. Gérer </a:t>
            </a:r>
            <a:r>
              <a:rPr lang="fr-FR" sz="1000" i="1" kern="1200" dirty="0">
                <a:solidFill>
                  <a:schemeClr val="tx1"/>
                </a:solidFill>
              </a:rPr>
              <a:t>ses signets en ligne avec Diigo et </a:t>
            </a:r>
            <a:r>
              <a:rPr lang="fr-FR" sz="1000" i="1" kern="1200" dirty="0" err="1">
                <a:solidFill>
                  <a:schemeClr val="tx1"/>
                </a:solidFill>
              </a:rPr>
              <a:t>Delicious</a:t>
            </a:r>
            <a:r>
              <a:rPr lang="fr-FR" sz="1000" kern="1200" dirty="0">
                <a:solidFill>
                  <a:schemeClr val="tx1"/>
                </a:solidFill>
              </a:rPr>
              <a:t>. URFIST de Rennes, 2012. 115 p. [en ligne]. Disponible sur : </a:t>
            </a:r>
            <a:r>
              <a:rPr lang="fr-FR" sz="1000" kern="1200" dirty="0">
                <a:solidFill>
                  <a:schemeClr val="tx1"/>
                </a:solidFill>
                <a:hlinkClick r:id="rId11"/>
              </a:rPr>
              <a:t>http://www.sites.univ-rennes2.fr/urfist/ressources/gerer-ses-signets-en-ligne-avec-diigo-et-delicious</a:t>
            </a:r>
            <a:r>
              <a:rPr lang="fr-FR" sz="1000" kern="1200" dirty="0">
                <a:solidFill>
                  <a:schemeClr val="tx1"/>
                </a:solidFill>
              </a:rPr>
              <a:t>. </a:t>
            </a:r>
            <a:endParaRPr lang="fr-FR" sz="1000" kern="1200" dirty="0" smtClean="0">
              <a:solidFill>
                <a:schemeClr val="tx1"/>
              </a:solidFill>
            </a:endParaRP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kern="1200" dirty="0">
                <a:solidFill>
                  <a:schemeClr val="tx1"/>
                </a:solidFill>
              </a:rPr>
              <a:t>--. </a:t>
            </a:r>
            <a:r>
              <a:rPr lang="fr-FR" sz="1000" i="1" kern="1200" dirty="0">
                <a:solidFill>
                  <a:schemeClr val="tx1"/>
                </a:solidFill>
              </a:rPr>
              <a:t>Gérer ses signets en ligne avec </a:t>
            </a:r>
            <a:r>
              <a:rPr lang="fr-FR" sz="1000" i="1" kern="1200" dirty="0" err="1">
                <a:solidFill>
                  <a:schemeClr val="tx1"/>
                </a:solidFill>
              </a:rPr>
              <a:t>Diigo</a:t>
            </a:r>
            <a:r>
              <a:rPr lang="fr-FR" sz="1000" i="1" kern="1200" dirty="0">
                <a:solidFill>
                  <a:schemeClr val="tx1"/>
                </a:solidFill>
              </a:rPr>
              <a:t> : fonctions de base et </a:t>
            </a:r>
            <a:r>
              <a:rPr lang="fr-FR" sz="1000" i="1" kern="1200" dirty="0" smtClean="0">
                <a:solidFill>
                  <a:schemeClr val="tx1"/>
                </a:solidFill>
              </a:rPr>
              <a:t>avancées</a:t>
            </a:r>
            <a:r>
              <a:rPr lang="fr-FR" sz="1000" kern="1200" dirty="0" smtClean="0">
                <a:solidFill>
                  <a:schemeClr val="tx1"/>
                </a:solidFill>
              </a:rPr>
              <a:t>. URFIST de Rennes, 2015. 126 p. [en ligne]. Disponible sur : </a:t>
            </a:r>
            <a:r>
              <a:rPr lang="fr-FR" sz="1000" dirty="0">
                <a:solidFill>
                  <a:srgbClr val="FF0000"/>
                </a:solidFill>
                <a:hlinkClick r:id="rId12"/>
              </a:rPr>
              <a:t>http://</a:t>
            </a:r>
            <a:r>
              <a:rPr lang="fr-FR" sz="1000" dirty="0" smtClean="0">
                <a:solidFill>
                  <a:srgbClr val="FF0000"/>
                </a:solidFill>
                <a:hlinkClick r:id="rId12"/>
              </a:rPr>
              <a:t>www.sites.univ-rennes2.fr/urfist/ressources/gerer-ses-signets-en-ligne-avec-diigo-fonctions-de-base-et-avancees</a:t>
            </a:r>
            <a:r>
              <a:rPr lang="fr-FR" sz="1000" b="1" dirty="0" smtClean="0">
                <a:solidFill>
                  <a:srgbClr val="FF0000"/>
                </a:solidFill>
              </a:rPr>
              <a:t>. </a:t>
            </a:r>
            <a:r>
              <a:rPr lang="fr-FR" sz="1000" kern="1200" dirty="0" smtClean="0">
                <a:solidFill>
                  <a:schemeClr val="tx1"/>
                </a:solidFill>
              </a:rPr>
              <a:t>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Matt </a:t>
            </a:r>
            <a:r>
              <a:rPr lang="fr-FR" sz="1000" dirty="0" err="1" smtClean="0">
                <a:solidFill>
                  <a:schemeClr val="tx1"/>
                </a:solidFill>
              </a:rPr>
              <a:t>McGee</a:t>
            </a:r>
            <a:r>
              <a:rPr lang="fr-FR" sz="1000" dirty="0" smtClean="0">
                <a:solidFill>
                  <a:schemeClr val="tx1"/>
                </a:solidFill>
              </a:rPr>
              <a:t>. « 10 Alternatives to Delicious.com </a:t>
            </a:r>
            <a:r>
              <a:rPr lang="fr-FR" sz="1000" dirty="0" err="1" smtClean="0">
                <a:solidFill>
                  <a:schemeClr val="tx1"/>
                </a:solidFill>
              </a:rPr>
              <a:t>Bookmarking</a:t>
            </a:r>
            <a:r>
              <a:rPr lang="fr-FR" sz="1000" dirty="0" smtClean="0">
                <a:solidFill>
                  <a:schemeClr val="tx1"/>
                </a:solidFill>
              </a:rPr>
              <a:t> ». </a:t>
            </a:r>
            <a:r>
              <a:rPr lang="fr-FR" sz="1000" i="1" dirty="0" err="1" smtClean="0">
                <a:solidFill>
                  <a:schemeClr val="tx1"/>
                </a:solidFill>
              </a:rPr>
              <a:t>Search</a:t>
            </a:r>
            <a:r>
              <a:rPr lang="fr-FR" sz="1000" i="1" dirty="0" smtClean="0">
                <a:solidFill>
                  <a:schemeClr val="tx1"/>
                </a:solidFill>
              </a:rPr>
              <a:t> </a:t>
            </a:r>
            <a:r>
              <a:rPr lang="fr-FR" sz="1000" i="1" dirty="0" err="1" smtClean="0">
                <a:solidFill>
                  <a:schemeClr val="tx1"/>
                </a:solidFill>
              </a:rPr>
              <a:t>Engine</a:t>
            </a:r>
            <a:r>
              <a:rPr lang="fr-FR" sz="1000" i="1" dirty="0" smtClean="0">
                <a:solidFill>
                  <a:schemeClr val="tx1"/>
                </a:solidFill>
              </a:rPr>
              <a:t> Land</a:t>
            </a:r>
            <a:r>
              <a:rPr lang="fr-FR" sz="1000" dirty="0" smtClean="0">
                <a:solidFill>
                  <a:schemeClr val="tx1"/>
                </a:solidFill>
              </a:rPr>
              <a:t>. 16/12/2010. </a:t>
            </a:r>
            <a:r>
              <a:rPr lang="fr-FR" sz="1000" dirty="0">
                <a:solidFill>
                  <a:schemeClr val="tx1"/>
                </a:solidFill>
              </a:rPr>
              <a:t>Disponible </a:t>
            </a:r>
            <a:r>
              <a:rPr lang="fr-FR" sz="1000" dirty="0" smtClean="0">
                <a:solidFill>
                  <a:schemeClr val="tx1"/>
                </a:solidFill>
              </a:rPr>
              <a:t>sur: </a:t>
            </a:r>
            <a:r>
              <a:rPr lang="fr-FR" sz="1000" dirty="0" smtClean="0">
                <a:solidFill>
                  <a:schemeClr val="tx1"/>
                </a:solidFill>
                <a:hlinkClick r:id="rId13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13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13"/>
              </a:rPr>
              <a:t>searchengineland.com/10-alternatives-to-delicious-com-bookmarking-59058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Alain Roberge. « Partager et analyser les ressources en classe, une pratique prometteuse ». </a:t>
            </a:r>
            <a:r>
              <a:rPr lang="fr-FR" sz="1000" i="1" dirty="0" smtClean="0">
                <a:solidFill>
                  <a:schemeClr val="tx1"/>
                </a:solidFill>
              </a:rPr>
              <a:t>Thot Cursus</a:t>
            </a:r>
            <a:r>
              <a:rPr lang="fr-FR" sz="1000" dirty="0" smtClean="0">
                <a:solidFill>
                  <a:schemeClr val="tx1"/>
                </a:solidFill>
              </a:rPr>
              <a:t>. 13/06/2010-17/09/2011.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14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14"/>
              </a:rPr>
              <a:t>://cursus.edu/dossiers-articles/articles/5192/partager-analyser-les-ressources-classe-une</a:t>
            </a:r>
            <a:r>
              <a:rPr lang="fr-FR" sz="1000" dirty="0" smtClean="0">
                <a:solidFill>
                  <a:schemeClr val="tx1"/>
                </a:solidFill>
                <a:hlinkClick r:id="rId14"/>
              </a:rPr>
              <a:t>/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Michel Roland. </a:t>
            </a:r>
            <a:r>
              <a:rPr lang="fr-FR" sz="1000" i="1" dirty="0">
                <a:solidFill>
                  <a:schemeClr val="tx1"/>
                </a:solidFill>
              </a:rPr>
              <a:t>Mémoriser et partager ses lectures d’articles avec </a:t>
            </a:r>
            <a:r>
              <a:rPr lang="fr-FR" sz="1000" i="1" dirty="0" err="1">
                <a:solidFill>
                  <a:schemeClr val="tx1"/>
                </a:solidFill>
              </a:rPr>
              <a:t>Diigo</a:t>
            </a:r>
            <a:r>
              <a:rPr lang="fr-FR" sz="1000" dirty="0">
                <a:solidFill>
                  <a:schemeClr val="tx1"/>
                </a:solidFill>
              </a:rPr>
              <a:t>. URFIST de Nice, 2014. [en ligne]. Disponible sur : </a:t>
            </a:r>
            <a:r>
              <a:rPr lang="fr-FR" sz="1000" dirty="0">
                <a:solidFill>
                  <a:schemeClr val="tx1"/>
                </a:solidFill>
                <a:hlinkClick r:id="rId15"/>
              </a:rPr>
              <a:t>http://wiki-urfist.unice.fr/wiki_urfist/index.php/M%C3%A9moriser_et_partager_ses_lectures_d%27articles_avec_Diigo</a:t>
            </a:r>
            <a:r>
              <a:rPr lang="fr-FR" sz="1000" dirty="0">
                <a:solidFill>
                  <a:schemeClr val="tx1"/>
                </a:solidFill>
              </a:rPr>
              <a:t>.</a:t>
            </a:r>
            <a:endParaRPr lang="fr-FR" sz="1000" kern="1200" dirty="0">
              <a:solidFill>
                <a:schemeClr val="tx1"/>
              </a:solidFill>
            </a:endParaRP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kern="1200" dirty="0" smtClean="0">
                <a:solidFill>
                  <a:schemeClr val="tx1"/>
                </a:solidFill>
              </a:rPr>
              <a:t>Alexandre </a:t>
            </a:r>
            <a:r>
              <a:rPr lang="fr-FR" sz="1000" kern="1200" dirty="0">
                <a:solidFill>
                  <a:schemeClr val="tx1"/>
                </a:solidFill>
              </a:rPr>
              <a:t>Serres. </a:t>
            </a:r>
            <a:r>
              <a:rPr lang="fr-FR" sz="1000" i="1" kern="1200" dirty="0" smtClean="0">
                <a:solidFill>
                  <a:schemeClr val="tx1"/>
                </a:solidFill>
              </a:rPr>
              <a:t>Gérer ses signets en ligne avec Diigo. </a:t>
            </a:r>
            <a:r>
              <a:rPr lang="fr-FR" sz="1000" kern="1200" dirty="0" smtClean="0">
                <a:solidFill>
                  <a:schemeClr val="tx1"/>
                </a:solidFill>
              </a:rPr>
              <a:t>URFIST </a:t>
            </a:r>
            <a:r>
              <a:rPr lang="fr-FR" sz="1000" kern="1200" dirty="0">
                <a:solidFill>
                  <a:schemeClr val="tx1"/>
                </a:solidFill>
              </a:rPr>
              <a:t>de Rennes, 2011. </a:t>
            </a:r>
            <a:r>
              <a:rPr lang="fr-FR" sz="1000" kern="1200" dirty="0" smtClean="0">
                <a:solidFill>
                  <a:schemeClr val="tx1"/>
                </a:solidFill>
              </a:rPr>
              <a:t>53 </a:t>
            </a:r>
            <a:r>
              <a:rPr lang="fr-FR" sz="1000" kern="1200" dirty="0">
                <a:solidFill>
                  <a:schemeClr val="tx1"/>
                </a:solidFill>
              </a:rPr>
              <a:t>p. </a:t>
            </a:r>
            <a:r>
              <a:rPr lang="fr-FR" sz="1000" dirty="0">
                <a:solidFill>
                  <a:schemeClr val="tx1"/>
                </a:solidFill>
              </a:rPr>
              <a:t>[en ligne]. </a:t>
            </a:r>
            <a:r>
              <a:rPr lang="fr-FR" sz="1000" kern="1200" dirty="0" smtClean="0">
                <a:solidFill>
                  <a:schemeClr val="tx1"/>
                </a:solidFill>
              </a:rPr>
              <a:t>Disponible </a:t>
            </a:r>
            <a:r>
              <a:rPr lang="fr-FR" sz="1000" kern="1200" dirty="0">
                <a:solidFill>
                  <a:schemeClr val="tx1"/>
                </a:solidFill>
              </a:rPr>
              <a:t>sur </a:t>
            </a:r>
            <a:r>
              <a:rPr lang="fr-FR" sz="1000" kern="1200" dirty="0" smtClean="0">
                <a:solidFill>
                  <a:schemeClr val="tx1"/>
                </a:solidFill>
              </a:rPr>
              <a:t>: </a:t>
            </a:r>
            <a:r>
              <a:rPr lang="fr-FR" sz="1000" kern="1200" dirty="0" smtClean="0">
                <a:solidFill>
                  <a:schemeClr val="tx1"/>
                </a:solidFill>
                <a:hlinkClick r:id="rId16"/>
              </a:rPr>
              <a:t>http</a:t>
            </a:r>
            <a:r>
              <a:rPr lang="fr-FR" sz="1000" kern="1200" dirty="0">
                <a:solidFill>
                  <a:schemeClr val="tx1"/>
                </a:solidFill>
                <a:hlinkClick r:id="rId16"/>
              </a:rPr>
              <a:t>://</a:t>
            </a:r>
            <a:r>
              <a:rPr lang="fr-FR" sz="1000" kern="1200" dirty="0" smtClean="0">
                <a:solidFill>
                  <a:schemeClr val="tx1"/>
                </a:solidFill>
                <a:hlinkClick r:id="rId16"/>
              </a:rPr>
              <a:t>fr.slideshare.net/UrfistRennes/grer-ses-signets-en-ligne-avec-diigo</a:t>
            </a:r>
            <a:r>
              <a:rPr lang="fr-FR" sz="1000" kern="12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kern="1200" dirty="0" smtClean="0">
                <a:solidFill>
                  <a:schemeClr val="tx1"/>
                </a:solidFill>
              </a:rPr>
              <a:t>Armelle Thomas. </a:t>
            </a:r>
            <a:r>
              <a:rPr lang="fr-FR" sz="1000" i="1" dirty="0">
                <a:solidFill>
                  <a:schemeClr val="tx1"/>
                </a:solidFill>
              </a:rPr>
              <a:t>Diigo, le gestionnaire de bookmarks en ligne de nouvelle </a:t>
            </a:r>
            <a:r>
              <a:rPr lang="fr-FR" sz="1000" i="1" dirty="0" smtClean="0">
                <a:solidFill>
                  <a:schemeClr val="tx1"/>
                </a:solidFill>
              </a:rPr>
              <a:t>génération</a:t>
            </a:r>
            <a:r>
              <a:rPr lang="fr-FR" sz="1000" i="1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ADBS</a:t>
            </a:r>
            <a:r>
              <a:rPr lang="fr-FR" sz="1000" dirty="0">
                <a:solidFill>
                  <a:schemeClr val="tx1"/>
                </a:solidFill>
              </a:rPr>
              <a:t> RA </a:t>
            </a:r>
            <a:r>
              <a:rPr lang="fr-FR" sz="1000" dirty="0" smtClean="0">
                <a:solidFill>
                  <a:schemeClr val="tx1"/>
                </a:solidFill>
              </a:rPr>
              <a:t>Grenoble. </a:t>
            </a:r>
            <a:r>
              <a:rPr lang="fr-FR" sz="1000" dirty="0">
                <a:solidFill>
                  <a:schemeClr val="tx1"/>
                </a:solidFill>
              </a:rPr>
              <a:t>Les jeudi de l’Internet </a:t>
            </a:r>
            <a:r>
              <a:rPr lang="fr-FR" sz="1000" dirty="0" smtClean="0">
                <a:solidFill>
                  <a:schemeClr val="tx1"/>
                </a:solidFill>
              </a:rPr>
              <a:t>pratique, 2010.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16 p.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17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17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17"/>
              </a:rPr>
              <a:t>www.adbs.fr/diigo-le-gestionnaire-de-signets-en-ligne-de-nouvelle-generation-76677.htm?RH=ACCUEIL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endParaRPr lang="fr-FR" sz="1000" dirty="0">
              <a:solidFill>
                <a:schemeClr val="tx1"/>
              </a:solidFill>
            </a:endParaRPr>
          </a:p>
          <a:p>
            <a:pPr marL="667512" lvl="2" indent="0">
              <a:spcBef>
                <a:spcPct val="20000"/>
              </a:spcBef>
              <a:buClr>
                <a:srgbClr val="B2B2B2"/>
              </a:buClr>
              <a:buSzPct val="70000"/>
              <a:buNone/>
            </a:pPr>
            <a:endParaRPr lang="fr-FR" sz="105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Bibliographie du support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0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532" y="908720"/>
            <a:ext cx="8424936" cy="5616624"/>
          </a:xfrm>
        </p:spPr>
        <p:txBody>
          <a:bodyPr>
            <a:normAutofit/>
          </a:bodyPr>
          <a:lstStyle/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Etienne </a:t>
            </a:r>
            <a:r>
              <a:rPr lang="fr-FR" sz="1000" dirty="0" err="1" smtClean="0">
                <a:solidFill>
                  <a:schemeClr val="tx1"/>
                </a:solidFill>
              </a:rPr>
              <a:t>Cavalié</a:t>
            </a:r>
            <a:r>
              <a:rPr lang="fr-FR" sz="1000" dirty="0" smtClean="0">
                <a:solidFill>
                  <a:schemeClr val="tx1"/>
                </a:solidFill>
              </a:rPr>
              <a:t>. « Veille d’hier et d’aujourd’hui – 2/2 : aujourd’hui (et demain) ». </a:t>
            </a:r>
            <a:r>
              <a:rPr lang="fr-FR" sz="1000" i="1" dirty="0" smtClean="0">
                <a:solidFill>
                  <a:schemeClr val="tx1"/>
                </a:solidFill>
              </a:rPr>
              <a:t>Bibliothèques [</a:t>
            </a:r>
            <a:r>
              <a:rPr lang="fr-FR" sz="1000" i="1" dirty="0" err="1" smtClean="0">
                <a:solidFill>
                  <a:schemeClr val="tx1"/>
                </a:solidFill>
              </a:rPr>
              <a:t>reloaded</a:t>
            </a:r>
            <a:r>
              <a:rPr lang="fr-FR" sz="1000" i="1" dirty="0" smtClean="0">
                <a:solidFill>
                  <a:schemeClr val="tx1"/>
                </a:solidFill>
              </a:rPr>
              <a:t>]</a:t>
            </a:r>
            <a:r>
              <a:rPr lang="fr-FR" sz="1000" dirty="0" smtClean="0">
                <a:solidFill>
                  <a:schemeClr val="tx1"/>
                </a:solidFill>
              </a:rPr>
              <a:t>. 31/05/2010. </a:t>
            </a:r>
            <a:r>
              <a:rPr lang="fr-FR" sz="1000" dirty="0">
                <a:solidFill>
                  <a:schemeClr val="tx1"/>
                </a:solidFill>
              </a:rPr>
              <a:t>[en ligne]. Disponible sur  : </a:t>
            </a:r>
            <a:r>
              <a:rPr lang="fr-FR" sz="1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2"/>
              </a:rPr>
              <a:t>://bibliotheques.wordpress.com/2010/05/31/veille-dhier-et-daujourdhui-22-aujourdhui-et-demain</a:t>
            </a:r>
            <a:r>
              <a:rPr lang="fr-FR" sz="10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Thomas Chaimbault. « Dis-moi comment tu veilles… ». </a:t>
            </a:r>
            <a:r>
              <a:rPr lang="fr-FR" sz="1000" i="1" dirty="0" smtClean="0">
                <a:solidFill>
                  <a:schemeClr val="tx1"/>
                </a:solidFill>
              </a:rPr>
              <a:t>Vagabondages</a:t>
            </a:r>
            <a:r>
              <a:rPr lang="fr-FR" sz="1000" dirty="0" smtClean="0">
                <a:solidFill>
                  <a:schemeClr val="tx1"/>
                </a:solidFill>
              </a:rPr>
              <a:t>. 7/03/2011.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3"/>
              </a:rPr>
              <a:t>://www.vagabondages.org/post/2011/03/07/Dis-moi-comment-tu-veilles</a:t>
            </a:r>
            <a:r>
              <a:rPr lang="fr-FR" sz="1000" dirty="0" smtClean="0">
                <a:solidFill>
                  <a:schemeClr val="tx1"/>
                </a:solidFill>
                <a:hlinkClick r:id="rId3"/>
              </a:rPr>
              <a:t>...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r>
              <a:rPr lang="fr-FR" sz="1000" dirty="0">
                <a:solidFill>
                  <a:schemeClr val="tx1"/>
                </a:solidFill>
              </a:rPr>
              <a:t>Compte Diigo : </a:t>
            </a:r>
            <a:r>
              <a:rPr lang="fr-FR" sz="10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fr-FR" sz="1000" dirty="0" smtClean="0">
                <a:solidFill>
                  <a:schemeClr val="tx1"/>
                </a:solidFill>
                <a:hlinkClick r:id="rId4"/>
              </a:rPr>
              <a:t>www.diigo.com/user/faerim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Anne Delannoy. « Usages pédagogiques du social </a:t>
            </a:r>
            <a:r>
              <a:rPr lang="fr-FR" sz="1000" dirty="0" err="1" smtClean="0">
                <a:solidFill>
                  <a:schemeClr val="tx1"/>
                </a:solidFill>
              </a:rPr>
              <a:t>bookmarking</a:t>
            </a:r>
            <a:r>
              <a:rPr lang="fr-FR" sz="1000" dirty="0" smtClean="0">
                <a:solidFill>
                  <a:schemeClr val="tx1"/>
                </a:solidFill>
              </a:rPr>
              <a:t> ». </a:t>
            </a:r>
            <a:r>
              <a:rPr lang="fr-FR" sz="1000" i="1" dirty="0" smtClean="0">
                <a:solidFill>
                  <a:schemeClr val="tx1"/>
                </a:solidFill>
              </a:rPr>
              <a:t>Espace CDI. </a:t>
            </a:r>
            <a:r>
              <a:rPr lang="fr-FR" sz="1000" dirty="0" smtClean="0">
                <a:solidFill>
                  <a:schemeClr val="tx1"/>
                </a:solidFill>
              </a:rPr>
              <a:t>06/05/2012. [en ligne]. </a:t>
            </a:r>
            <a:r>
              <a:rPr lang="fr-FR" sz="1000" dirty="0">
                <a:solidFill>
                  <a:schemeClr val="tx1"/>
                </a:solidFill>
              </a:rPr>
              <a:t>Disponible sur : </a:t>
            </a:r>
            <a:r>
              <a:rPr lang="fr-FR" sz="10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fr-FR" sz="1000" dirty="0" smtClean="0">
                <a:solidFill>
                  <a:schemeClr val="tx1"/>
                </a:solidFill>
                <a:hlinkClick r:id="rId5"/>
              </a:rPr>
              <a:t>espace-cdi.ac-toulouse.fr/spip.php?article35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Antonin Benoît Diouf. « N° 46 – Pour une bibliothéconomie 2.0 plus « professionnelle </a:t>
            </a:r>
            <a:r>
              <a:rPr lang="fr-FR" sz="1000" dirty="0" smtClean="0">
                <a:solidFill>
                  <a:schemeClr val="tx1"/>
                </a:solidFill>
              </a:rPr>
              <a:t>» ». </a:t>
            </a:r>
            <a:r>
              <a:rPr lang="fr-FR" sz="1000" i="1" dirty="0" err="1" smtClean="0">
                <a:solidFill>
                  <a:schemeClr val="tx1"/>
                </a:solidFill>
              </a:rPr>
              <a:t>Senbibdoc</a:t>
            </a:r>
            <a:r>
              <a:rPr lang="fr-FR" sz="1000" dirty="0" smtClean="0">
                <a:solidFill>
                  <a:schemeClr val="tx1"/>
                </a:solidFill>
              </a:rPr>
              <a:t>. 20/12/2009. [en </a:t>
            </a:r>
            <a:r>
              <a:rPr lang="fr-FR" sz="1000" dirty="0">
                <a:solidFill>
                  <a:schemeClr val="tx1"/>
                </a:solidFill>
              </a:rPr>
              <a:t>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6"/>
              </a:rPr>
              <a:t>http://antoninbenoitdiouf.com/2009/12/20/n%C2%B0-46-%E2%80%93-pour-une-bibliotheconomie-2-0-plus-professionnelle/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Mélanie Drouin. « Diigo, un outil Web propice à la collecte d’articles et à la préparation d’un </a:t>
            </a:r>
            <a:r>
              <a:rPr lang="fr-FR" sz="1000" dirty="0" smtClean="0">
                <a:solidFill>
                  <a:schemeClr val="tx1"/>
                </a:solidFill>
              </a:rPr>
              <a:t>débat ». </a:t>
            </a:r>
            <a:r>
              <a:rPr lang="fr-FR" sz="1000" i="1" dirty="0" err="1" smtClean="0">
                <a:solidFill>
                  <a:schemeClr val="tx1"/>
                </a:solidFill>
              </a:rPr>
              <a:t>Profweb</a:t>
            </a:r>
            <a:r>
              <a:rPr lang="fr-FR" sz="1000" dirty="0" smtClean="0">
                <a:solidFill>
                  <a:schemeClr val="tx1"/>
                </a:solidFill>
              </a:rPr>
              <a:t>. 19/11/2012. [en ligne]. </a:t>
            </a:r>
            <a:r>
              <a:rPr lang="fr-FR" sz="1000" dirty="0">
                <a:solidFill>
                  <a:schemeClr val="tx1"/>
                </a:solidFill>
              </a:rPr>
              <a:t>Disponible sur : </a:t>
            </a:r>
            <a:r>
              <a:rPr lang="fr-FR" sz="1000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fr-FR" sz="1000" dirty="0" smtClean="0">
                <a:solidFill>
                  <a:schemeClr val="tx1"/>
                </a:solidFill>
                <a:hlinkClick r:id="rId7"/>
              </a:rPr>
              <a:t>www.profweb.qc.ca/fr/publications/recits/diigo-un-outil-web-propice-a-la-collecte-darticles-et-a-la-preparation-dun-debat/index.html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endParaRPr lang="fr-FR" sz="1000" dirty="0">
              <a:solidFill>
                <a:schemeClr val="tx1"/>
              </a:solidFill>
            </a:endParaRP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Béatrice </a:t>
            </a:r>
            <a:r>
              <a:rPr lang="fr-FR" sz="1000" dirty="0" err="1" smtClean="0">
                <a:solidFill>
                  <a:schemeClr val="tx1"/>
                </a:solidFill>
              </a:rPr>
              <a:t>Foenix-Riou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« Isabelle Guyot : « </a:t>
            </a:r>
            <a:r>
              <a:rPr lang="fr-FR" sz="1000" dirty="0" err="1" smtClean="0">
                <a:solidFill>
                  <a:schemeClr val="tx1"/>
                </a:solidFill>
              </a:rPr>
              <a:t>Diigo</a:t>
            </a:r>
            <a:r>
              <a:rPr lang="fr-FR" sz="1000" dirty="0" smtClean="0">
                <a:solidFill>
                  <a:schemeClr val="tx1"/>
                </a:solidFill>
              </a:rPr>
              <a:t> comme outil de capitalisation et de diffusion de ma veille » ». </a:t>
            </a:r>
            <a:r>
              <a:rPr lang="fr-FR" sz="1000" i="1" dirty="0" err="1" smtClean="0">
                <a:solidFill>
                  <a:schemeClr val="tx1"/>
                </a:solidFill>
              </a:rPr>
              <a:t>Netsources</a:t>
            </a:r>
            <a:r>
              <a:rPr lang="fr-FR" sz="1000" dirty="0" smtClean="0">
                <a:solidFill>
                  <a:schemeClr val="tx1"/>
                </a:solidFill>
              </a:rPr>
              <a:t>. n°111, 07-08/2014.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p. 11-13.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--. </a:t>
            </a:r>
            <a:r>
              <a:rPr lang="fr-FR" sz="1000" i="1" dirty="0" smtClean="0">
                <a:solidFill>
                  <a:schemeClr val="tx1"/>
                </a:solidFill>
              </a:rPr>
              <a:t>Mettre en place une veille grâce aux outils du web 2.0</a:t>
            </a:r>
            <a:r>
              <a:rPr lang="fr-FR" sz="1000" dirty="0" smtClean="0">
                <a:solidFill>
                  <a:schemeClr val="tx1"/>
                </a:solidFill>
              </a:rPr>
              <a:t>. 15/06/2011. </a:t>
            </a:r>
            <a:r>
              <a:rPr lang="fr-FR" sz="1000" dirty="0">
                <a:solidFill>
                  <a:schemeClr val="tx1"/>
                </a:solidFill>
              </a:rPr>
              <a:t>[en ligne]. Disponible </a:t>
            </a:r>
            <a:r>
              <a:rPr lang="fr-FR" sz="1000" dirty="0" smtClean="0">
                <a:solidFill>
                  <a:schemeClr val="tx1"/>
                </a:solidFill>
              </a:rPr>
              <a:t>sur : </a:t>
            </a:r>
            <a:r>
              <a:rPr lang="fr-FR" sz="1000" dirty="0" smtClean="0">
                <a:solidFill>
                  <a:schemeClr val="tx1"/>
                </a:solidFill>
                <a:hlinkClick r:id="rId8"/>
              </a:rPr>
              <a:t>http://fr.slideshare.net/bfoenix/bfr-adbs-veille-web-20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</a:rPr>
              <a:t>--. « Veille : outils gratuits vs plateformes payantes. Confrontation des usages à </a:t>
            </a:r>
            <a:r>
              <a:rPr lang="fr-FR" sz="1000" dirty="0" smtClean="0">
                <a:solidFill>
                  <a:schemeClr val="tx1"/>
                </a:solidFill>
              </a:rPr>
              <a:t>l'ADBS ». 04/09/2012. </a:t>
            </a:r>
            <a:r>
              <a:rPr lang="fr-FR" sz="1000" dirty="0">
                <a:solidFill>
                  <a:schemeClr val="tx1"/>
                </a:solidFill>
              </a:rPr>
              <a:t>[en ligne]. Disponible sur </a:t>
            </a:r>
            <a:r>
              <a:rPr lang="fr-FR" sz="1000" dirty="0" smtClean="0">
                <a:solidFill>
                  <a:schemeClr val="tx1"/>
                </a:solidFill>
              </a:rPr>
              <a:t>: </a:t>
            </a:r>
            <a:r>
              <a:rPr lang="fr-FR" sz="1000" dirty="0" smtClean="0">
                <a:solidFill>
                  <a:schemeClr val="tx1"/>
                </a:solidFill>
                <a:hlinkClick r:id="rId9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9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9"/>
              </a:rPr>
              <a:t>www.recherche-eveillee.com/2012/09/veille-outils-gratuits-vs-plateformes-payantes.html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chemeClr val="tx1"/>
                </a:solidFill>
              </a:rPr>
              <a:t>Mael</a:t>
            </a:r>
            <a:r>
              <a:rPr lang="fr-FR" sz="1000" dirty="0" smtClean="0">
                <a:solidFill>
                  <a:schemeClr val="tx1"/>
                </a:solidFill>
              </a:rPr>
              <a:t> Le Hir. série d’articles : « </a:t>
            </a:r>
            <a:r>
              <a:rPr lang="fr-FR" sz="1000" dirty="0" err="1" smtClean="0">
                <a:solidFill>
                  <a:schemeClr val="tx1"/>
                </a:solidFill>
              </a:rPr>
              <a:t>Vedocci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: comment je veille (mais pas seulement</a:t>
            </a:r>
            <a:r>
              <a:rPr lang="fr-FR" sz="1000" dirty="0" smtClean="0">
                <a:solidFill>
                  <a:schemeClr val="tx1"/>
                </a:solidFill>
              </a:rPr>
              <a:t>…) », 6/04/2009 ; « </a:t>
            </a:r>
            <a:r>
              <a:rPr lang="fr-FR" sz="1000" dirty="0" err="1" smtClean="0">
                <a:solidFill>
                  <a:schemeClr val="tx1"/>
                </a:solidFill>
              </a:rPr>
              <a:t>Vedocci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: Comment je veille : le partage </a:t>
            </a:r>
            <a:r>
              <a:rPr lang="fr-FR" sz="1000" dirty="0" smtClean="0">
                <a:solidFill>
                  <a:schemeClr val="tx1"/>
                </a:solidFill>
              </a:rPr>
              <a:t>d’information », 8/04/2009 ; « </a:t>
            </a:r>
            <a:r>
              <a:rPr lang="fr-FR" sz="1000" dirty="0" err="1" smtClean="0">
                <a:solidFill>
                  <a:schemeClr val="tx1"/>
                </a:solidFill>
              </a:rPr>
              <a:t>Vedocci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: tout sur ma </a:t>
            </a:r>
            <a:r>
              <a:rPr lang="fr-FR" sz="1000" dirty="0" smtClean="0">
                <a:solidFill>
                  <a:schemeClr val="tx1"/>
                </a:solidFill>
              </a:rPr>
              <a:t>veille », 27/04/2009 ; « Comment j’automatise la publication de ma veille sur mes différents profils ? ». </a:t>
            </a:r>
            <a:r>
              <a:rPr lang="fr-FR" sz="1000" dirty="0">
                <a:solidFill>
                  <a:schemeClr val="tx1"/>
                </a:solidFill>
              </a:rPr>
              <a:t>23/06/2010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r>
              <a:rPr lang="fr-FR" sz="1000" i="1" dirty="0" smtClean="0">
                <a:solidFill>
                  <a:schemeClr val="tx1"/>
                </a:solidFill>
              </a:rPr>
              <a:t>VEDOCCI </a:t>
            </a:r>
            <a:r>
              <a:rPr lang="fr-FR" sz="1000" i="1" dirty="0">
                <a:solidFill>
                  <a:schemeClr val="tx1"/>
                </a:solidFill>
              </a:rPr>
              <a:t>: Intelligence économique et web 2.0 en CCI (et ailleurs</a:t>
            </a:r>
            <a:r>
              <a:rPr lang="fr-FR" sz="1000" i="1" dirty="0" smtClean="0">
                <a:solidFill>
                  <a:schemeClr val="tx1"/>
                </a:solidFill>
              </a:rPr>
              <a:t>)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10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10"/>
              </a:rPr>
              <a:t>://</a:t>
            </a:r>
            <a:r>
              <a:rPr lang="fr-FR" sz="1000" dirty="0" smtClean="0">
                <a:solidFill>
                  <a:schemeClr val="tx1"/>
                </a:solidFill>
                <a:hlinkClick r:id="rId10"/>
              </a:rPr>
              <a:t>www.vedocci.fr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Silvère Mercier. « Comment veiller et faire de la médiation numérique efficacement avec Google Reader et Diigo ». In </a:t>
            </a:r>
            <a:r>
              <a:rPr lang="fr-FR" sz="1000" i="1" dirty="0" err="1" smtClean="0">
                <a:solidFill>
                  <a:schemeClr val="tx1"/>
                </a:solidFill>
              </a:rPr>
              <a:t>Bibliobsession</a:t>
            </a:r>
            <a:r>
              <a:rPr lang="fr-FR" sz="1000" dirty="0" smtClean="0">
                <a:solidFill>
                  <a:schemeClr val="tx1"/>
                </a:solidFill>
              </a:rPr>
              <a:t>. 5/01/2011</a:t>
            </a:r>
            <a:r>
              <a:rPr lang="fr-FR" sz="1000" dirty="0">
                <a:solidFill>
                  <a:schemeClr val="tx1"/>
                </a:solidFill>
              </a:rPr>
              <a:t>. [en ligne]. Disponible </a:t>
            </a:r>
            <a:r>
              <a:rPr lang="fr-FR" sz="1000" dirty="0" smtClean="0">
                <a:solidFill>
                  <a:schemeClr val="tx1"/>
                </a:solidFill>
              </a:rPr>
              <a:t>sur : </a:t>
            </a:r>
            <a:r>
              <a:rPr lang="fr-FR" sz="1000" dirty="0" smtClean="0">
                <a:solidFill>
                  <a:schemeClr val="tx1"/>
                </a:solidFill>
                <a:hlinkClick r:id="rId11"/>
              </a:rPr>
              <a:t>http://www.bibliobsession.net/2011/01/05/comment-veiller-et-faire-de-la-mediation-efficacement-avec-google-reader-et-diigo/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--. « Réflexions sur mon écosystème informationnel 1/2 ». </a:t>
            </a:r>
            <a:r>
              <a:rPr lang="fr-FR" sz="1000" i="1" dirty="0" err="1" smtClean="0">
                <a:solidFill>
                  <a:schemeClr val="tx1"/>
                </a:solidFill>
              </a:rPr>
              <a:t>Bibliobession</a:t>
            </a:r>
            <a:r>
              <a:rPr lang="fr-FR" sz="1000" dirty="0" smtClean="0">
                <a:solidFill>
                  <a:schemeClr val="tx1"/>
                </a:solidFill>
              </a:rPr>
              <a:t>. 11/10/2011. Disponible sur </a:t>
            </a:r>
            <a:r>
              <a:rPr lang="fr-FR" sz="1000" dirty="0" smtClean="0">
                <a:solidFill>
                  <a:schemeClr val="tx1"/>
                </a:solidFill>
                <a:hlinkClick r:id="rId12"/>
              </a:rPr>
              <a:t>http://www.bibliobsession.net/2011/10/11/pkm1/</a:t>
            </a:r>
            <a:r>
              <a:rPr lang="fr-FR" sz="1000" dirty="0" smtClean="0">
                <a:solidFill>
                  <a:schemeClr val="tx1"/>
                </a:solidFill>
              </a:rPr>
              <a:t> et « </a:t>
            </a:r>
            <a:r>
              <a:rPr lang="fr-FR" sz="1000" dirty="0">
                <a:solidFill>
                  <a:schemeClr val="tx1"/>
                </a:solidFill>
              </a:rPr>
              <a:t>If </a:t>
            </a:r>
            <a:r>
              <a:rPr lang="fr-FR" sz="1000" dirty="0" err="1">
                <a:solidFill>
                  <a:schemeClr val="tx1"/>
                </a:solidFill>
              </a:rPr>
              <a:t>this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then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that</a:t>
            </a:r>
            <a:r>
              <a:rPr lang="fr-FR" sz="1000" dirty="0">
                <a:solidFill>
                  <a:schemeClr val="tx1"/>
                </a:solidFill>
              </a:rPr>
              <a:t> : le chaînon manquant de mon </a:t>
            </a:r>
            <a:r>
              <a:rPr lang="fr-FR" sz="1000" dirty="0" smtClean="0">
                <a:solidFill>
                  <a:schemeClr val="tx1"/>
                </a:solidFill>
              </a:rPr>
              <a:t>écosystème </a:t>
            </a:r>
            <a:r>
              <a:rPr lang="fr-FR" sz="1000" dirty="0">
                <a:solidFill>
                  <a:schemeClr val="tx1"/>
                </a:solidFill>
              </a:rPr>
              <a:t>informationnel </a:t>
            </a:r>
            <a:r>
              <a:rPr lang="fr-FR" sz="1000" dirty="0" smtClean="0">
                <a:solidFill>
                  <a:schemeClr val="tx1"/>
                </a:solidFill>
              </a:rPr>
              <a:t>2/2 ». Ibid. 12/10/2011. </a:t>
            </a:r>
            <a:r>
              <a:rPr lang="fr-FR" sz="1000" dirty="0">
                <a:solidFill>
                  <a:schemeClr val="tx1"/>
                </a:solidFill>
              </a:rPr>
              <a:t>[en ligne]. Disponible sur </a:t>
            </a:r>
            <a:r>
              <a:rPr lang="fr-FR" sz="1000" dirty="0" smtClean="0">
                <a:solidFill>
                  <a:schemeClr val="tx1"/>
                </a:solidFill>
                <a:hlinkClick r:id="rId13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13"/>
              </a:rPr>
              <a:t>://www.bibliobsession.net/2011/10/12/ifttt-le-chainon-manquant-de-mon-ecosysteme-informationnel-22</a:t>
            </a:r>
            <a:r>
              <a:rPr lang="fr-FR" sz="1000" dirty="0" smtClean="0">
                <a:solidFill>
                  <a:schemeClr val="tx1"/>
                </a:solidFill>
                <a:hlinkClick r:id="rId13"/>
              </a:rPr>
              <a:t>/</a:t>
            </a:r>
            <a:r>
              <a:rPr lang="fr-FR" sz="1000" dirty="0" smtClean="0">
                <a:solidFill>
                  <a:schemeClr val="tx1"/>
                </a:solidFill>
              </a:rPr>
              <a:t>.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Jeff </a:t>
            </a:r>
            <a:r>
              <a:rPr lang="fr-FR" sz="1000" dirty="0" err="1" smtClean="0">
                <a:solidFill>
                  <a:schemeClr val="tx1"/>
                </a:solidFill>
              </a:rPr>
              <a:t>Utecht</a:t>
            </a:r>
            <a:r>
              <a:rPr lang="fr-FR" sz="1000" dirty="0" smtClean="0">
                <a:solidFill>
                  <a:schemeClr val="tx1"/>
                </a:solidFill>
              </a:rPr>
              <a:t>. « </a:t>
            </a:r>
            <a:r>
              <a:rPr lang="en-US" sz="1000" dirty="0">
                <a:solidFill>
                  <a:schemeClr val="tx1"/>
                </a:solidFill>
              </a:rPr>
              <a:t>Why I #</a:t>
            </a:r>
            <a:r>
              <a:rPr lang="en-US" sz="1000" dirty="0" err="1">
                <a:solidFill>
                  <a:schemeClr val="tx1"/>
                </a:solidFill>
              </a:rPr>
              <a:t>hashtag</a:t>
            </a:r>
            <a:r>
              <a:rPr lang="en-US" sz="1000" dirty="0">
                <a:solidFill>
                  <a:schemeClr val="tx1"/>
                </a:solidFill>
              </a:rPr>
              <a:t> all me tweeted </a:t>
            </a:r>
            <a:r>
              <a:rPr lang="en-US" sz="1000" dirty="0" smtClean="0">
                <a:solidFill>
                  <a:schemeClr val="tx1"/>
                </a:solidFill>
              </a:rPr>
              <a:t>links</a:t>
            </a:r>
            <a:r>
              <a:rPr lang="fr-FR" sz="1000" dirty="0">
                <a:solidFill>
                  <a:schemeClr val="tx1"/>
                </a:solidFill>
              </a:rPr>
              <a:t>»</a:t>
            </a:r>
            <a:r>
              <a:rPr lang="en-US" sz="1000" dirty="0" smtClean="0">
                <a:solidFill>
                  <a:schemeClr val="tx1"/>
                </a:solidFill>
              </a:rPr>
              <a:t>. </a:t>
            </a:r>
            <a:r>
              <a:rPr lang="en-US" sz="1000" i="1" dirty="0" smtClean="0">
                <a:solidFill>
                  <a:schemeClr val="tx1"/>
                </a:solidFill>
              </a:rPr>
              <a:t>The Thinking stick</a:t>
            </a:r>
            <a:r>
              <a:rPr lang="en-US" sz="1000" dirty="0" smtClean="0">
                <a:solidFill>
                  <a:schemeClr val="tx1"/>
                </a:solidFill>
              </a:rPr>
              <a:t>. 11/01/2011. </a:t>
            </a:r>
            <a:r>
              <a:rPr lang="fr-FR" sz="1000" dirty="0">
                <a:solidFill>
                  <a:schemeClr val="tx1"/>
                </a:solidFill>
              </a:rPr>
              <a:t>[en ligne]. Disponible </a:t>
            </a:r>
            <a:r>
              <a:rPr lang="fr-FR" sz="1000" dirty="0" smtClean="0">
                <a:solidFill>
                  <a:schemeClr val="tx1"/>
                </a:solidFill>
              </a:rPr>
              <a:t>sur : </a:t>
            </a:r>
            <a:r>
              <a:rPr lang="fr-FR" sz="1000" dirty="0" smtClean="0">
                <a:solidFill>
                  <a:schemeClr val="tx1"/>
                </a:solidFill>
                <a:hlinkClick r:id="rId14"/>
              </a:rPr>
              <a:t>http://www.thethinkingstick.com/why-i-hashtag-all-me-tweeted-links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</a:p>
          <a:p>
            <a:pPr marL="169863" indent="-168275"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Christine </a:t>
            </a:r>
            <a:r>
              <a:rPr lang="fr-FR" sz="1000" dirty="0" err="1" smtClean="0">
                <a:solidFill>
                  <a:schemeClr val="tx1"/>
                </a:solidFill>
              </a:rPr>
              <a:t>Vaufrey</a:t>
            </a:r>
            <a:r>
              <a:rPr lang="fr-FR" sz="1000" dirty="0" smtClean="0">
                <a:solidFill>
                  <a:schemeClr val="tx1"/>
                </a:solidFill>
              </a:rPr>
              <a:t>. « Diigo</a:t>
            </a:r>
            <a:r>
              <a:rPr lang="fr-FR" sz="1000" dirty="0">
                <a:solidFill>
                  <a:schemeClr val="tx1"/>
                </a:solidFill>
              </a:rPr>
              <a:t>, mode d'emploi pour </a:t>
            </a:r>
            <a:r>
              <a:rPr lang="fr-FR" sz="1000" dirty="0" smtClean="0">
                <a:solidFill>
                  <a:schemeClr val="tx1"/>
                </a:solidFill>
              </a:rPr>
              <a:t>débutants ». In </a:t>
            </a:r>
            <a:r>
              <a:rPr lang="fr-FR" sz="1000" i="1" dirty="0" smtClean="0">
                <a:solidFill>
                  <a:schemeClr val="tx1"/>
                </a:solidFill>
              </a:rPr>
              <a:t>Thot Cursus</a:t>
            </a:r>
            <a:r>
              <a:rPr lang="fr-FR" sz="1000" dirty="0" smtClean="0">
                <a:solidFill>
                  <a:schemeClr val="tx1"/>
                </a:solidFill>
              </a:rPr>
              <a:t>. 14/06/2010-17/09/2011. </a:t>
            </a:r>
            <a:r>
              <a:rPr lang="fr-FR" sz="1000" dirty="0">
                <a:solidFill>
                  <a:schemeClr val="tx1"/>
                </a:solidFill>
              </a:rPr>
              <a:t>[en ligne]. Disponible sur : </a:t>
            </a:r>
            <a:r>
              <a:rPr lang="fr-FR" sz="1000" dirty="0" smtClean="0">
                <a:solidFill>
                  <a:schemeClr val="tx1"/>
                </a:solidFill>
                <a:hlinkClick r:id="rId15"/>
              </a:rPr>
              <a:t>http</a:t>
            </a:r>
            <a:r>
              <a:rPr lang="fr-FR" sz="1000" dirty="0">
                <a:solidFill>
                  <a:schemeClr val="tx1"/>
                </a:solidFill>
                <a:hlinkClick r:id="rId15"/>
              </a:rPr>
              <a:t>://cursus.edu/dossiers-articles/articles/9750/diigo-mode-emploi-pour-debutants</a:t>
            </a:r>
            <a:r>
              <a:rPr lang="fr-FR" sz="1000" dirty="0" smtClean="0">
                <a:solidFill>
                  <a:schemeClr val="tx1"/>
                </a:solidFill>
                <a:hlinkClick r:id="rId15"/>
              </a:rPr>
              <a:t>/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Retours d’expérience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i="1" dirty="0"/>
              <a:t>social </a:t>
            </a:r>
            <a:r>
              <a:rPr lang="fr-FR" i="1" dirty="0" err="1"/>
              <a:t>bookmarking</a:t>
            </a:r>
            <a:r>
              <a:rPr lang="fr-FR" i="1" dirty="0"/>
              <a:t> </a:t>
            </a:r>
            <a:r>
              <a:rPr lang="fr-FR" dirty="0" smtClean="0"/>
              <a:t>(3) </a:t>
            </a:r>
            <a:r>
              <a:rPr lang="fr-FR" dirty="0"/>
              <a:t>: intérêt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67544" y="1124744"/>
            <a:ext cx="8676456" cy="518457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18872">
              <a:buClr>
                <a:srgbClr val="F0AD00"/>
              </a:buClr>
              <a:buSzPct val="80000"/>
              <a:defRPr/>
            </a:pPr>
            <a:endParaRPr lang="fr-FR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8872">
              <a:buClr>
                <a:srgbClr val="F0AD00"/>
              </a:buClr>
              <a:buSzPct val="80000"/>
              <a:defRPr/>
            </a:pPr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visibilité des usages et des </a:t>
            </a:r>
            <a:r>
              <a:rPr 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concepts</a:t>
            </a:r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qui </a:t>
            </a:r>
            <a:r>
              <a:rPr lang="fr-FR" sz="1500" dirty="0">
                <a:latin typeface="Helvetica" panose="020B0604020202020204" pitchFamily="34" charset="0"/>
                <a:cs typeface="Helvetica" panose="020B0604020202020204" pitchFamily="34" charset="0"/>
              </a:rPr>
              <a:t>ne sont pas encore entrés dans le domaine bibliothéconomique</a:t>
            </a:r>
            <a:endParaRPr lang="fr-FR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2" t="4754" r="5882" b="4907"/>
          <a:stretch>
            <a:fillRect/>
          </a:stretch>
        </p:blipFill>
        <p:spPr bwMode="auto">
          <a:xfrm>
            <a:off x="467544" y="2737435"/>
            <a:ext cx="21602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62"/>
          <a:stretch>
            <a:fillRect/>
          </a:stretch>
        </p:blipFill>
        <p:spPr bwMode="auto">
          <a:xfrm>
            <a:off x="5655574" y="3030080"/>
            <a:ext cx="2774609" cy="68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2627784" y="324781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indexation par la </a:t>
            </a:r>
            <a:b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Library of </a:t>
            </a:r>
            <a:r>
              <a:rPr lang="fr-FR" sz="12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Congress</a:t>
            </a:r>
            <a:endParaRPr lang="fr-FR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indexation sur </a:t>
            </a:r>
            <a:b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Library </a:t>
            </a:r>
            <a:r>
              <a:rPr lang="fr-FR" sz="12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Thing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716016" y="3412275"/>
            <a:ext cx="582677" cy="174606"/>
          </a:xfrm>
          <a:prstGeom prst="rightArrow">
            <a:avLst/>
          </a:prstGeom>
          <a:solidFill>
            <a:srgbClr val="0044CC"/>
          </a:solidFill>
          <a:ln w="12700" cmpd="sng">
            <a:solidFill>
              <a:srgbClr val="004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24B9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2462249">
            <a:off x="3676069" y="5085420"/>
            <a:ext cx="458927" cy="186857"/>
          </a:xfrm>
          <a:prstGeom prst="rightArrow">
            <a:avLst/>
          </a:prstGeom>
          <a:solidFill>
            <a:srgbClr val="0044CC"/>
          </a:solidFill>
          <a:ln w="12700" cmpd="sng">
            <a:solidFill>
              <a:srgbClr val="004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24B9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098" y="5369206"/>
            <a:ext cx="5955382" cy="10121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0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564" y="3058790"/>
            <a:ext cx="4608512" cy="10284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248" y="2060848"/>
            <a:ext cx="2952328" cy="38884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0" name="Espace réservé du contenu 1"/>
          <p:cNvSpPr txBox="1">
            <a:spLocks/>
          </p:cNvSpPr>
          <p:nvPr/>
        </p:nvSpPr>
        <p:spPr>
          <a:xfrm>
            <a:off x="179512" y="1052736"/>
            <a:ext cx="8964488" cy="518457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576072" lvl="1">
              <a:buClr>
                <a:srgbClr val="F0AD00"/>
              </a:buClr>
              <a:buSzPct val="80000"/>
              <a:defRPr/>
            </a:pPr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mais les limites d’un </a:t>
            </a:r>
            <a:r>
              <a:rPr lang="fr-FR" sz="2200" kern="0" dirty="0">
                <a:latin typeface="Helvetica" panose="020B0604020202020204" pitchFamily="34" charset="0"/>
                <a:cs typeface="Helvetica" panose="020B0604020202020204" pitchFamily="34" charset="0"/>
              </a:rPr>
              <a:t>vocabulaire non contrôlé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409887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absence de normalisation</a:t>
            </a:r>
          </a:p>
          <a:p>
            <a:endParaRPr lang="fr-FR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r"/>
            <a:r>
              <a:rPr lang="fr-FR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utilisations personnelles</a:t>
            </a:r>
            <a:endParaRPr lang="fr-FR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4420" y="2780928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Ex. tags  associés à Web 2.0 sur </a:t>
            </a:r>
            <a:r>
              <a:rPr lang="fr-FR" sz="8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LibraryThing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084168" y="2780928"/>
            <a:ext cx="576064" cy="216024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516216" y="3068960"/>
            <a:ext cx="576064" cy="216024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084168" y="3356992"/>
            <a:ext cx="576064" cy="216024"/>
          </a:xfrm>
          <a:prstGeom prst="ellipse">
            <a:avLst/>
          </a:prstGeom>
          <a:noFill/>
          <a:ln w="38100" cmpd="sng">
            <a:solidFill>
              <a:srgbClr val="F09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i="1" dirty="0"/>
              <a:t>social </a:t>
            </a:r>
            <a:r>
              <a:rPr lang="fr-FR" i="1" dirty="0" err="1"/>
              <a:t>bookmarking</a:t>
            </a:r>
            <a:r>
              <a:rPr lang="fr-FR" i="1" dirty="0"/>
              <a:t> </a:t>
            </a:r>
            <a:r>
              <a:rPr lang="fr-FR" dirty="0" smtClean="0"/>
              <a:t>(4) : limites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7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78832"/>
              </p:ext>
            </p:extLst>
          </p:nvPr>
        </p:nvGraphicFramePr>
        <p:xfrm>
          <a:off x="874330" y="1052736"/>
          <a:ext cx="7416825" cy="5118815"/>
        </p:xfrm>
        <a:graphic>
          <a:graphicData uri="http://schemas.openxmlformats.org/drawingml/2006/table">
            <a:tbl>
              <a:tblPr/>
              <a:tblGrid>
                <a:gridCol w="1152129"/>
                <a:gridCol w="1152128"/>
                <a:gridCol w="2145838"/>
                <a:gridCol w="1483365"/>
                <a:gridCol w="1483365"/>
              </a:tblGrid>
              <a:tr h="622690">
                <a:tc rowSpan="2" gridSpan="2">
                  <a:txBody>
                    <a:bodyPr/>
                    <a:lstStyle/>
                    <a:p>
                      <a:pPr marL="0" indent="0" algn="l"/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objets </a:t>
                      </a:r>
                      <a:r>
                        <a:rPr lang="fr-FR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mémorisés →</a:t>
                      </a:r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endParaRPr lang="fr-FR" sz="1400" dirty="0" smtClean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l"/>
                      <a:r>
                        <a:rPr lang="fr-FR" sz="140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accès </a:t>
                      </a:r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à l'outil↓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A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SIGNETS</a:t>
                      </a:r>
                      <a:b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(Pages web)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A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REFERENCES</a:t>
                      </a:r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(Documents)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044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Gratuit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Onéreux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A66"/>
                    </a:solidFill>
                  </a:tcPr>
                </a:tc>
              </a:tr>
              <a:tr h="1087174">
                <a:tc gridSpan="2"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LOCAL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E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Favoris </a:t>
                      </a:r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Chrome, IE</a:t>
                      </a:r>
                      <a:r>
                        <a:rPr lang="fr-FR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ou Safari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Marque-pages 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Firefox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"/>
                        </a:rPr>
                        <a:t>Bibus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"/>
                        </a:rPr>
                        <a:t>Zotero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"/>
                        </a:rPr>
                        <a:t>BibDesk</a:t>
                      </a:r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"/>
                        </a:rPr>
                        <a:t>Mendeley </a:t>
                      </a: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" tooltip="EndNote"/>
                        </a:rPr>
                        <a:t>EndNote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572096">
                <a:tc rowSpan="3"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 LIGNE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E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hébergé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E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"/>
                        </a:rPr>
                        <a:t>Delicious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" tooltip="Diigo"/>
                        </a:rPr>
                        <a:t>Diigo</a:t>
                      </a:r>
                      <a:endParaRPr lang="fr-FR" sz="14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10"/>
                        </a:rPr>
                        <a:t>Blinklist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11"/>
                        </a:rPr>
                        <a:t>Evernote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12"/>
                        </a:rPr>
                        <a:t>Google favoris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…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" tooltip="CiteULike"/>
                        </a:rPr>
                        <a:t>citeulike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" tooltip="Zotero"/>
                        </a:rPr>
                        <a:t>Zotero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</a:t>
                      </a:r>
                    </a:p>
                    <a:p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"/>
                        </a:rPr>
                        <a:t>Mendeley </a:t>
                      </a: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dirty="0" err="1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" tooltip="Refworks"/>
                        </a:rPr>
                        <a:t>Refworks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 err="1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" tooltip="EndNote Web"/>
                        </a:rPr>
                        <a:t>EndNote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" tooltip="EndNote Web"/>
                        </a:rPr>
                        <a:t> Web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8237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" tooltip="Bibsonomy"/>
                        </a:rPr>
                        <a:t>BibSonomy</a:t>
                      </a: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26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serveur</a:t>
                      </a:r>
                      <a:b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local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E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" tooltip="Scuttle"/>
                        </a:rPr>
                        <a:t>Scuttle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" tooltip="Wikindx"/>
                        </a:rPr>
                        <a:t>WIKINDX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/>
                      </a:r>
                      <a:b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(Bibus) </a:t>
                      </a: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2672" marR="72672" marT="72672" marB="72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1925" y="1304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030158" y="3641873"/>
            <a:ext cx="4835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d’après URFIST de Nice. </a:t>
            </a:r>
            <a:r>
              <a:rPr lang="fr-FR" sz="500" i="1" dirty="0" smtClean="0">
                <a:latin typeface="Helvetica" panose="020B0604020202020204" pitchFamily="34" charset="0"/>
                <a:cs typeface="Helvetica" panose="020B0604020202020204" pitchFamily="34" charset="0"/>
                <a:hlinkClick r:id="rId18"/>
              </a:rPr>
              <a:t>Mémoriser et partager ses lectures d’articles avec </a:t>
            </a:r>
            <a:r>
              <a:rPr lang="fr-FR" sz="500" i="1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18"/>
              </a:rPr>
              <a:t>Diigo</a:t>
            </a:r>
            <a:r>
              <a:rPr lang="fr-FR" sz="500" i="1" dirty="0" smtClean="0">
                <a:latin typeface="Helvetica" panose="020B0604020202020204" pitchFamily="34" charset="0"/>
                <a:cs typeface="Helvetica" panose="020B0604020202020204" pitchFamily="34" charset="0"/>
                <a:hlinkClick r:id="rId18"/>
              </a:rPr>
              <a:t>.</a:t>
            </a:r>
            <a:r>
              <a:rPr lang="fr-FR" sz="5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2011  et M. </a:t>
            </a:r>
            <a:r>
              <a:rPr lang="fr-FR" sz="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McGee</a:t>
            </a:r>
            <a:r>
              <a:rPr lang="fr-FR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500" dirty="0" smtClean="0">
                <a:latin typeface="Helvetica" panose="020B0604020202020204" pitchFamily="34" charset="0"/>
                <a:cs typeface="Helvetica" panose="020B0604020202020204" pitchFamily="34" charset="0"/>
                <a:hlinkClick r:id="rId19"/>
              </a:rPr>
              <a:t>« </a:t>
            </a:r>
            <a:r>
              <a:rPr lang="en-US" sz="500" dirty="0">
                <a:latin typeface="Helvetica" panose="020B0604020202020204" pitchFamily="34" charset="0"/>
                <a:cs typeface="Helvetica" panose="020B0604020202020204" pitchFamily="34" charset="0"/>
                <a:hlinkClick r:id="rId19"/>
              </a:rPr>
              <a:t>10 Alternatives To Delicious.com </a:t>
            </a:r>
            <a:r>
              <a:rPr lang="en-US" sz="500" dirty="0" smtClean="0">
                <a:latin typeface="Helvetica" panose="020B0604020202020204" pitchFamily="34" charset="0"/>
                <a:cs typeface="Helvetica" panose="020B0604020202020204" pitchFamily="34" charset="0"/>
                <a:hlinkClick r:id="rId19"/>
              </a:rPr>
              <a:t>Bookmarking</a:t>
            </a:r>
            <a:r>
              <a:rPr lang="fr-FR" sz="500" dirty="0"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en-US" sz="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2010.</a:t>
            </a:r>
            <a:endParaRPr lang="fr-FR" sz="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tre 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34082"/>
          </a:xfrm>
          <a:solidFill>
            <a:schemeClr val="bg1">
              <a:lumMod val="85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Panorama de l’existant</a:t>
            </a:r>
          </a:p>
        </p:txBody>
      </p:sp>
    </p:spTree>
    <p:extLst>
      <p:ext uri="{BB962C8B-B14F-4D97-AF65-F5344CB8AC3E}">
        <p14:creationId xmlns:p14="http://schemas.microsoft.com/office/powerpoint/2010/main" val="42271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3640</Words>
  <Application>Microsoft Office PowerPoint</Application>
  <PresentationFormat>Affichage à l'écran (4:3)</PresentationFormat>
  <Paragraphs>1108</Paragraphs>
  <Slides>64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Corbel</vt:lpstr>
      <vt:lpstr>Helvetica</vt:lpstr>
      <vt:lpstr>Verdana</vt:lpstr>
      <vt:lpstr>Wingdings</vt:lpstr>
      <vt:lpstr>Wingdings 2</vt:lpstr>
      <vt:lpstr>Wingdings 3</vt:lpstr>
      <vt:lpstr>Thème Office</vt:lpstr>
      <vt:lpstr>Un outil de gestion de signets en ligne</vt:lpstr>
      <vt:lpstr>Présentation PowerPoint</vt:lpstr>
      <vt:lpstr>Signets, bookmarks, favoris, marque-pages…</vt:lpstr>
      <vt:lpstr>Plates-formes en ligne</vt:lpstr>
      <vt:lpstr>Le social bookmarking (1) : définition </vt:lpstr>
      <vt:lpstr>Le social bookmarking (2) : définition </vt:lpstr>
      <vt:lpstr>Le social bookmarking (3) : intérêt</vt:lpstr>
      <vt:lpstr>Le social bookmarking (4) : limites</vt:lpstr>
      <vt:lpstr>Panorama de l’existant</vt:lpstr>
      <vt:lpstr>Diigo</vt:lpstr>
      <vt:lpstr>Diigo ou Delicious ? </vt:lpstr>
      <vt:lpstr>Présentation PowerPoint</vt:lpstr>
      <vt:lpstr>Présentation</vt:lpstr>
      <vt:lpstr>Inscription et profil</vt:lpstr>
      <vt:lpstr>Les extensions Diigo</vt:lpstr>
      <vt:lpstr>Bookmarker un document</vt:lpstr>
      <vt:lpstr>Autres types de documents</vt:lpstr>
      <vt:lpstr>Gérer ses signets : my library</vt:lpstr>
      <vt:lpstr>Naviguer dans ses signets</vt:lpstr>
      <vt:lpstr>Gérer ses tags</vt:lpstr>
      <vt:lpstr>Quelle description (1) ? : le titre</vt:lpstr>
      <vt:lpstr>Quelle description (2) ? : les tags</vt:lpstr>
      <vt:lpstr>Quelle description (3) ? : les tags</vt:lpstr>
      <vt:lpstr>Quelle description (4) ? : les tags</vt:lpstr>
      <vt:lpstr>Quelle description (5) ? : description</vt:lpstr>
      <vt:lpstr>Surligner un document web</vt:lpstr>
      <vt:lpstr>Annoter un document web : commentaires et post-it</vt:lpstr>
      <vt:lpstr>Le cas des images</vt:lpstr>
      <vt:lpstr>Les outliners (1) : principes</vt:lpstr>
      <vt:lpstr>Les outliners (2) : alimentation</vt:lpstr>
      <vt:lpstr>Les outliners (3) : utilisation</vt:lpstr>
      <vt:lpstr>Les rapports</vt:lpstr>
      <vt:lpstr>Présentation PowerPoint</vt:lpstr>
      <vt:lpstr>My Network (1) : présentation</vt:lpstr>
      <vt:lpstr>My Network (2) : création</vt:lpstr>
      <vt:lpstr>My Network (3) : création</vt:lpstr>
      <vt:lpstr>My Network (4) : création</vt:lpstr>
      <vt:lpstr>My Network (5) : gestion</vt:lpstr>
      <vt:lpstr>Les groupes (1) : présentation</vt:lpstr>
      <vt:lpstr>Les groupes (2) : création</vt:lpstr>
      <vt:lpstr>Les groupes (3) : utilisation</vt:lpstr>
      <vt:lpstr>Les groupes (4) : utilisation</vt:lpstr>
      <vt:lpstr>Les groupes (5) : utilisation</vt:lpstr>
      <vt:lpstr>Diigo pour les bibliothèques</vt:lpstr>
      <vt:lpstr>Diigo pour l’enseignement et la formation</vt:lpstr>
      <vt:lpstr>Présentation PowerPoint</vt:lpstr>
      <vt:lpstr>Intérêt pour la recherche d’informations</vt:lpstr>
      <vt:lpstr>Recherche dans la communauté</vt:lpstr>
      <vt:lpstr>Recherche dans son compte (1)</vt:lpstr>
      <vt:lpstr>Recherche dans son compte (2)</vt:lpstr>
      <vt:lpstr>Veille</vt:lpstr>
      <vt:lpstr>Curation</vt:lpstr>
      <vt:lpstr>Présentation PowerPoint</vt:lpstr>
      <vt:lpstr>Diffusion du compte</vt:lpstr>
      <vt:lpstr>Alimentation automatique du compte</vt:lpstr>
      <vt:lpstr>Le freemium comme modèle économique</vt:lpstr>
      <vt:lpstr>Diigo et mobilité</vt:lpstr>
      <vt:lpstr>Questions de droits</vt:lpstr>
      <vt:lpstr>Sécurité des données (1)</vt:lpstr>
      <vt:lpstr>Sécurité des données (2)</vt:lpstr>
      <vt:lpstr>Présentation PowerPoint</vt:lpstr>
      <vt:lpstr>Adresses Diigo et tutoriels</vt:lpstr>
      <vt:lpstr>Bibliographie du support</vt:lpstr>
      <vt:lpstr>Retours d’expérience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ALINE</dc:creator>
  <cp:lastModifiedBy>gobelin</cp:lastModifiedBy>
  <cp:revision>904</cp:revision>
  <cp:lastPrinted>2011-12-01T15:58:33Z</cp:lastPrinted>
  <dcterms:created xsi:type="dcterms:W3CDTF">2011-04-21T13:25:43Z</dcterms:created>
  <dcterms:modified xsi:type="dcterms:W3CDTF">2016-01-28T15:30:10Z</dcterms:modified>
</cp:coreProperties>
</file>