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8" r:id="rId2"/>
    <p:sldId id="318" r:id="rId3"/>
    <p:sldId id="259" r:id="rId4"/>
    <p:sldId id="264" r:id="rId5"/>
    <p:sldId id="265" r:id="rId6"/>
    <p:sldId id="268" r:id="rId7"/>
    <p:sldId id="267" r:id="rId8"/>
    <p:sldId id="266" r:id="rId9"/>
    <p:sldId id="269" r:id="rId10"/>
    <p:sldId id="260" r:id="rId11"/>
    <p:sldId id="271" r:id="rId12"/>
    <p:sldId id="276" r:id="rId13"/>
    <p:sldId id="272" r:id="rId14"/>
    <p:sldId id="279" r:id="rId15"/>
    <p:sldId id="273" r:id="rId16"/>
    <p:sldId id="278" r:id="rId17"/>
    <p:sldId id="277" r:id="rId18"/>
    <p:sldId id="274" r:id="rId19"/>
    <p:sldId id="281" r:id="rId20"/>
    <p:sldId id="282" r:id="rId21"/>
    <p:sldId id="293" r:id="rId22"/>
    <p:sldId id="275" r:id="rId23"/>
    <p:sldId id="283" r:id="rId24"/>
    <p:sldId id="284" r:id="rId25"/>
    <p:sldId id="285" r:id="rId26"/>
    <p:sldId id="291" r:id="rId27"/>
    <p:sldId id="286" r:id="rId28"/>
    <p:sldId id="292" r:id="rId29"/>
    <p:sldId id="262" r:id="rId30"/>
    <p:sldId id="317"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263" r:id="rId46"/>
    <p:sldId id="280" r:id="rId47"/>
    <p:sldId id="298" r:id="rId48"/>
    <p:sldId id="299" r:id="rId49"/>
    <p:sldId id="300" r:id="rId50"/>
    <p:sldId id="301" r:id="rId51"/>
    <p:sldId id="261" r:id="rId52"/>
    <p:sldId id="294" r:id="rId53"/>
    <p:sldId id="295" r:id="rId54"/>
    <p:sldId id="296" r:id="rId55"/>
    <p:sldId id="297" r:id="rId56"/>
    <p:sldId id="257"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6"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E6BF17"/>
    <a:srgbClr val="5E3B09"/>
    <a:srgbClr val="999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393" autoAdjust="0"/>
    <p:restoredTop sz="68831" autoAdjust="0"/>
  </p:normalViewPr>
  <p:slideViewPr>
    <p:cSldViewPr snapToGrid="0" showGuides="1">
      <p:cViewPr varScale="1">
        <p:scale>
          <a:sx n="74" d="100"/>
          <a:sy n="74" d="100"/>
        </p:scale>
        <p:origin x="2886" y="72"/>
      </p:cViewPr>
      <p:guideLst>
        <p:guide orient="horz" pos="2183"/>
        <p:guide pos="2880"/>
      </p:guideLst>
    </p:cSldViewPr>
  </p:slideViewPr>
  <p:notesTextViewPr>
    <p:cViewPr>
      <p:scale>
        <a:sx n="1" d="1"/>
        <a:sy n="1" d="1"/>
      </p:scale>
      <p:origin x="0" y="0"/>
    </p:cViewPr>
  </p:notesTextViewPr>
  <p:sorterViewPr>
    <p:cViewPr>
      <p:scale>
        <a:sx n="100" d="100"/>
        <a:sy n="100" d="100"/>
      </p:scale>
      <p:origin x="0" y="-2706"/>
    </p:cViewPr>
  </p:sorterViewPr>
  <p:notesViewPr>
    <p:cSldViewPr snapToGrid="0" showGuides="1">
      <p:cViewPr>
        <p:scale>
          <a:sx n="125" d="100"/>
          <a:sy n="125" d="100"/>
        </p:scale>
        <p:origin x="90" y="-54"/>
      </p:cViewPr>
      <p:guideLst>
        <p:guide orient="horz" pos="2886"/>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63ECC-7EE4-4DB3-AF41-5E30F64913BD}" type="datetimeFigureOut">
              <a:rPr lang="fr-FR" smtClean="0"/>
              <a:t>02/03/2016</a:t>
            </a:fld>
            <a:endParaRPr lang="fr-FR"/>
          </a:p>
        </p:txBody>
      </p:sp>
      <p:sp>
        <p:nvSpPr>
          <p:cNvPr id="4" name="Espace réservé du pied de page 3"/>
          <p:cNvSpPr>
            <a:spLocks noGrp="1"/>
          </p:cNvSpPr>
          <p:nvPr>
            <p:ph type="ftr" sz="quarter" idx="2"/>
          </p:nvPr>
        </p:nvSpPr>
        <p:spPr>
          <a:xfrm>
            <a:off x="1" y="8685214"/>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4"/>
            <a:ext cx="2971800" cy="458787"/>
          </a:xfrm>
          <a:prstGeom prst="rect">
            <a:avLst/>
          </a:prstGeom>
        </p:spPr>
        <p:txBody>
          <a:bodyPr vert="horz" lIns="91440" tIns="45720" rIns="91440" bIns="45720" rtlCol="0" anchor="b"/>
          <a:lstStyle>
            <a:lvl1pPr algn="r">
              <a:defRPr sz="1200"/>
            </a:lvl1pPr>
          </a:lstStyle>
          <a:p>
            <a:fld id="{E9A0DDAE-EEB6-4852-8865-2C876FFECF9A}" type="slidenum">
              <a:rPr lang="fr-FR" smtClean="0"/>
              <a:t>‹N°›</a:t>
            </a:fld>
            <a:endParaRPr lang="fr-FR"/>
          </a:p>
        </p:txBody>
      </p:sp>
    </p:spTree>
    <p:extLst>
      <p:ext uri="{BB962C8B-B14F-4D97-AF65-F5344CB8AC3E}">
        <p14:creationId xmlns:p14="http://schemas.microsoft.com/office/powerpoint/2010/main" val="2699979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800">
                <a:latin typeface="Times New Roman" panose="02020603050405020304" pitchFamily="18" charset="0"/>
                <a:cs typeface="Times New Roman" panose="02020603050405020304" pitchFamily="18" charset="0"/>
              </a:defRPr>
            </a:lvl1pPr>
          </a:lstStyle>
          <a:p>
            <a:fld id="{7EF68C89-DAEF-44F0-9E5D-358950782CB4}" type="slidenum">
              <a:rPr lang="fr-FR" smtClean="0"/>
              <a:pPr/>
              <a:t>‹N°›</a:t>
            </a:fld>
            <a:endParaRPr lang="fr-FR" dirty="0"/>
          </a:p>
        </p:txBody>
      </p:sp>
      <p:sp>
        <p:nvSpPr>
          <p:cNvPr id="9" name="Espace réservé de l'image des diapositives 8"/>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10" name="Espace réservé des commentaires 9"/>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60636486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1pPr>
    <a:lvl2pPr marL="457200" indent="-284163"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2pPr>
    <a:lvl3pPr marL="914400" indent="-555625"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a:t>
            </a:fld>
            <a:endParaRPr lang="fr-FR"/>
          </a:p>
        </p:txBody>
      </p:sp>
    </p:spTree>
    <p:extLst>
      <p:ext uri="{BB962C8B-B14F-4D97-AF65-F5344CB8AC3E}">
        <p14:creationId xmlns:p14="http://schemas.microsoft.com/office/powerpoint/2010/main" val="23251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10</a:t>
            </a:fld>
            <a:endParaRPr lang="fr-FR" dirty="0"/>
          </a:p>
        </p:txBody>
      </p:sp>
    </p:spTree>
    <p:extLst>
      <p:ext uri="{BB962C8B-B14F-4D97-AF65-F5344CB8AC3E}">
        <p14:creationId xmlns:p14="http://schemas.microsoft.com/office/powerpoint/2010/main" val="213952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Toutes les images suivantes : Nicole </a:t>
            </a:r>
            <a:r>
              <a:rPr lang="fr-FR" baseline="0" dirty="0" err="1" smtClean="0"/>
              <a:t>Cournoyer</a:t>
            </a:r>
            <a:r>
              <a:rPr lang="fr-FR" baseline="0" dirty="0" smtClean="0"/>
              <a:t>. « Réaliser une </a:t>
            </a:r>
            <a:r>
              <a:rPr lang="fr-FR" baseline="0" dirty="0" err="1" smtClean="0"/>
              <a:t>Mind</a:t>
            </a:r>
            <a:r>
              <a:rPr lang="fr-FR" baseline="0" dirty="0" smtClean="0"/>
              <a:t> </a:t>
            </a:r>
            <a:r>
              <a:rPr lang="fr-FR" baseline="0" dirty="0" err="1" smtClean="0"/>
              <a:t>Map</a:t>
            </a:r>
            <a:r>
              <a:rPr lang="fr-FR" baseline="0" dirty="0" smtClean="0"/>
              <a:t> selon les règles de l'art du </a:t>
            </a:r>
            <a:r>
              <a:rPr lang="fr-FR" baseline="0" dirty="0" err="1" smtClean="0"/>
              <a:t>Mind</a:t>
            </a:r>
            <a:r>
              <a:rPr lang="fr-FR" baseline="0" dirty="0" smtClean="0"/>
              <a:t> </a:t>
            </a:r>
            <a:r>
              <a:rPr lang="fr-FR" baseline="0" dirty="0" err="1" smtClean="0"/>
              <a:t>Mapping</a:t>
            </a:r>
            <a:r>
              <a:rPr lang="fr-FR" baseline="0" dirty="0" smtClean="0"/>
              <a:t> de Tony </a:t>
            </a:r>
            <a:r>
              <a:rPr lang="fr-FR" baseline="0" dirty="0" err="1" smtClean="0"/>
              <a:t>Buzan</a:t>
            </a:r>
            <a:r>
              <a:rPr lang="fr-FR" baseline="0" dirty="0" smtClean="0"/>
              <a:t> ». </a:t>
            </a:r>
            <a:r>
              <a:rPr lang="fr-FR" i="1" baseline="0" dirty="0" smtClean="0"/>
              <a:t>Creativite.net</a:t>
            </a:r>
            <a:r>
              <a:rPr lang="fr-FR" baseline="0" dirty="0" smtClean="0"/>
              <a:t>. 2007. [en ligne]. Disponible sur :  http://www.creativite.net/mind-mapping-de-tony-buzan/mind-map.php.</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r>
              <a:rPr lang="fr-FR" dirty="0" smtClean="0"/>
              <a:t>Par convention, les cartes se</a:t>
            </a:r>
            <a:r>
              <a:rPr lang="fr-FR" baseline="0" dirty="0" smtClean="0"/>
              <a:t> lisent en commençant </a:t>
            </a:r>
            <a:r>
              <a:rPr lang="fr-FR" b="1" baseline="0" dirty="0" smtClean="0"/>
              <a:t>en haut à droite et dans le sens des aiguilles d’une montre</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On privilégiera une </a:t>
            </a:r>
            <a:r>
              <a:rPr lang="fr-FR" b="1" baseline="0" dirty="0" smtClean="0"/>
              <a:t>organisation horizontale</a:t>
            </a:r>
            <a:r>
              <a:rPr lang="fr-FR" baseline="0" dirty="0" smtClean="0"/>
              <a:t> de la page.</a:t>
            </a:r>
          </a:p>
          <a:p>
            <a:endParaRPr lang="fr-FR" baseline="0" dirty="0" smtClean="0"/>
          </a:p>
          <a:p>
            <a:r>
              <a:rPr lang="fr-FR" b="1" baseline="0" dirty="0" smtClean="0"/>
              <a:t>Principe 1 : situer le « cœur » au centre </a:t>
            </a:r>
            <a:r>
              <a:rPr lang="fr-FR" baseline="0" dirty="0" smtClean="0"/>
              <a:t>; les thèmes (idées principales), puis leurs sous-thèmes (idées secondaires, tertiaires….) constituent une ramification à partir de ce point central et occupent l’espace</a:t>
            </a:r>
          </a:p>
          <a:p>
            <a:pPr marL="0" indent="0">
              <a:buFont typeface="Wingdings" panose="05000000000000000000" pitchFamily="2" charset="2"/>
              <a:buNone/>
            </a:pPr>
            <a:r>
              <a:rPr lang="fr-FR" baseline="0" dirty="0" smtClean="0">
                <a:sym typeface="Wingdings" panose="05000000000000000000" pitchFamily="2" charset="2"/>
              </a:rPr>
              <a:t>! l</a:t>
            </a:r>
            <a:r>
              <a:rPr lang="fr-FR" baseline="0" dirty="0" smtClean="0"/>
              <a:t>es branches s’éloignent vers l’extérieur (cf. fonctionnement de la vue) et ne doivent pas revenir vers le centre</a:t>
            </a:r>
          </a:p>
          <a:p>
            <a:pPr marL="0" indent="0">
              <a:buFont typeface="Wingdings" panose="05000000000000000000" pitchFamily="2" charset="2"/>
              <a:buNone/>
            </a:pPr>
            <a:r>
              <a:rPr lang="fr-FR" baseline="0" dirty="0" smtClean="0"/>
              <a:t>! les branches doivent être soit horizontales soit légèrement courbes (&lt;45°) pour faciliter la lecture</a:t>
            </a:r>
          </a:p>
          <a:p>
            <a:pPr marL="0" indent="0">
              <a:buFont typeface="Wingdings" panose="05000000000000000000" pitchFamily="2" charset="2"/>
              <a:buNone/>
            </a:pPr>
            <a:r>
              <a:rPr lang="fr-FR" baseline="0" dirty="0" smtClean="0"/>
              <a:t>! les informations se situent au-dessus des branches</a:t>
            </a: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11</a:t>
            </a:fld>
            <a:endParaRPr lang="fr-FR"/>
          </a:p>
        </p:txBody>
      </p:sp>
    </p:spTree>
    <p:extLst>
      <p:ext uri="{BB962C8B-B14F-4D97-AF65-F5344CB8AC3E}">
        <p14:creationId xmlns:p14="http://schemas.microsoft.com/office/powerpoint/2010/main" val="68486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baseline="0" dirty="0" smtClean="0"/>
              <a:t>Principe 2 : hiérarchiser les branches</a:t>
            </a:r>
          </a:p>
          <a:p>
            <a:pPr marL="171450" indent="-171450">
              <a:buFont typeface="Wingdings" panose="05000000000000000000" pitchFamily="2" charset="2"/>
              <a:buChar char="à"/>
            </a:pPr>
            <a:r>
              <a:rPr lang="fr-FR" baseline="0" dirty="0" smtClean="0">
                <a:sym typeface="Wingdings" panose="05000000000000000000" pitchFamily="2" charset="2"/>
              </a:rPr>
              <a:t>les </a:t>
            </a:r>
            <a:r>
              <a:rPr lang="fr-FR" baseline="0" dirty="0" smtClean="0"/>
              <a:t>informations de même niveau ont la même taille</a:t>
            </a:r>
          </a:p>
          <a:p>
            <a:pPr marL="171450" indent="-171450">
              <a:buFont typeface="Wingdings" panose="05000000000000000000" pitchFamily="2" charset="2"/>
              <a:buChar char="à"/>
            </a:pPr>
            <a:r>
              <a:rPr lang="fr-FR" baseline="0" dirty="0" smtClean="0">
                <a:sym typeface="Wingdings" panose="05000000000000000000" pitchFamily="2" charset="2"/>
              </a:rPr>
              <a:t>jouer sur la taille et la police, voire sur la couleur</a:t>
            </a:r>
            <a:endParaRPr lang="fr-FR" baseline="0" dirty="0" smtClean="0"/>
          </a:p>
          <a:p>
            <a:r>
              <a:rPr lang="fr-FR" baseline="0" dirty="0" smtClean="0"/>
              <a:t>! Une branche par sous-thème</a:t>
            </a:r>
          </a:p>
          <a:p>
            <a:endParaRPr lang="fr-FR" baseline="0" dirty="0" smtClean="0"/>
          </a:p>
          <a:p>
            <a:r>
              <a:rPr lang="fr-FR" baseline="0" dirty="0" smtClean="0"/>
              <a:t>Ordre de création ? : en fonction des besoins</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12</a:t>
            </a:fld>
            <a:endParaRPr lang="fr-FR"/>
          </a:p>
        </p:txBody>
      </p:sp>
    </p:spTree>
    <p:extLst>
      <p:ext uri="{BB962C8B-B14F-4D97-AF65-F5344CB8AC3E}">
        <p14:creationId xmlns:p14="http://schemas.microsoft.com/office/powerpoint/2010/main" val="158305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baseline="0" dirty="0" smtClean="0"/>
              <a:t>Principe 3 : privilégier les mots-clés, les concepts </a:t>
            </a:r>
            <a:r>
              <a:rPr lang="fr-FR" baseline="0" dirty="0" smtClean="0"/>
              <a:t>: pas de phrases notamment</a:t>
            </a:r>
          </a:p>
          <a:p>
            <a:pPr marL="171450" indent="-171450">
              <a:buFont typeface="Wingdings" panose="05000000000000000000" pitchFamily="2" charset="2"/>
              <a:buChar char="à"/>
            </a:pPr>
            <a:r>
              <a:rPr lang="fr-FR" baseline="0" dirty="0" smtClean="0">
                <a:sym typeface="Wingdings" panose="05000000000000000000" pitchFamily="2" charset="2"/>
              </a:rPr>
              <a:t>favoriser l’émergence d’associations d’idées </a:t>
            </a:r>
          </a:p>
          <a:p>
            <a:pPr marL="171450" indent="-171450">
              <a:buFont typeface="Wingdings" panose="05000000000000000000" pitchFamily="2" charset="2"/>
              <a:buChar char="à"/>
            </a:pPr>
            <a:r>
              <a:rPr lang="fr-FR" baseline="0" dirty="0" smtClean="0">
                <a:sym typeface="Wingdings" panose="05000000000000000000" pitchFamily="2" charset="2"/>
              </a:rPr>
              <a:t>éviter d’alourdir la carte par du texte inutile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13</a:t>
            </a:fld>
            <a:endParaRPr lang="fr-FR"/>
          </a:p>
        </p:txBody>
      </p:sp>
    </p:spTree>
    <p:extLst>
      <p:ext uri="{BB962C8B-B14F-4D97-AF65-F5344CB8AC3E}">
        <p14:creationId xmlns:p14="http://schemas.microsoft.com/office/powerpoint/2010/main" val="233934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Intérêt</a:t>
            </a:r>
            <a:r>
              <a:rPr lang="fr-FR" baseline="0" dirty="0" smtClean="0"/>
              <a:t> de préparer des lignes vides pour favoriser la réflexion et la spontanéité</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14</a:t>
            </a:fld>
            <a:endParaRPr lang="fr-FR"/>
          </a:p>
        </p:txBody>
      </p:sp>
    </p:spTree>
    <p:extLst>
      <p:ext uri="{BB962C8B-B14F-4D97-AF65-F5344CB8AC3E}">
        <p14:creationId xmlns:p14="http://schemas.microsoft.com/office/powerpoint/2010/main" val="106266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dirty="0" smtClean="0"/>
              <a:t>Principe 4 : ajouter des dessins/images</a:t>
            </a:r>
          </a:p>
          <a:p>
            <a:pPr marL="171450" indent="-171450">
              <a:buFont typeface="Wingdings" panose="05000000000000000000" pitchFamily="2" charset="2"/>
              <a:buChar char="à"/>
            </a:pPr>
            <a:r>
              <a:rPr lang="fr-FR" baseline="0" dirty="0" smtClean="0"/>
              <a:t>au centre (impact + distinction facile entre les cartes)</a:t>
            </a:r>
          </a:p>
          <a:p>
            <a:pPr marL="171450" indent="-171450">
              <a:buFont typeface="Wingdings" panose="05000000000000000000" pitchFamily="2" charset="2"/>
              <a:buChar char="à"/>
            </a:pPr>
            <a:r>
              <a:rPr lang="fr-FR" baseline="0" dirty="0" smtClean="0"/>
              <a:t>intérêt de développer des codes personnels</a:t>
            </a:r>
          </a:p>
          <a:p>
            <a:pPr marL="171450" indent="-171450">
              <a:buFont typeface="Wingdings" panose="05000000000000000000" pitchFamily="2" charset="2"/>
              <a:buChar char="à"/>
            </a:pPr>
            <a:r>
              <a:rPr lang="fr-FR" baseline="0" dirty="0" smtClean="0"/>
              <a:t>favorise l’association d’idées</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15</a:t>
            </a:fld>
            <a:endParaRPr lang="fr-FR"/>
          </a:p>
        </p:txBody>
      </p:sp>
    </p:spTree>
    <p:extLst>
      <p:ext uri="{BB962C8B-B14F-4D97-AF65-F5344CB8AC3E}">
        <p14:creationId xmlns:p14="http://schemas.microsoft.com/office/powerpoint/2010/main" val="360412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Réf. : </a:t>
            </a:r>
            <a:r>
              <a:rPr lang="fr-FR" i="1" dirty="0"/>
              <a:t>The Velvet Underground &amp; Nico</a:t>
            </a:r>
            <a:r>
              <a:rPr lang="fr-FR" dirty="0"/>
              <a:t>. Verve, 1967</a:t>
            </a:r>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16</a:t>
            </a:fld>
            <a:endParaRPr lang="fr-FR"/>
          </a:p>
        </p:txBody>
      </p:sp>
    </p:spTree>
    <p:extLst>
      <p:ext uri="{BB962C8B-B14F-4D97-AF65-F5344CB8AC3E}">
        <p14:creationId xmlns:p14="http://schemas.microsoft.com/office/powerpoint/2010/main" val="377713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dirty="0" smtClean="0"/>
              <a:t>Principe 5 : utiliser les couleurs</a:t>
            </a:r>
          </a:p>
          <a:p>
            <a:pPr marL="171450" indent="-171450">
              <a:buFont typeface="Wingdings" panose="05000000000000000000" pitchFamily="2" charset="2"/>
              <a:buChar char="à"/>
            </a:pPr>
            <a:r>
              <a:rPr lang="fr-FR" dirty="0" smtClean="0">
                <a:sym typeface="Wingdings" panose="05000000000000000000" pitchFamily="2" charset="2"/>
              </a:rPr>
              <a:t>fonctionnement</a:t>
            </a:r>
            <a:r>
              <a:rPr lang="fr-FR" baseline="0" dirty="0" smtClean="0">
                <a:sym typeface="Wingdings" panose="05000000000000000000" pitchFamily="2" charset="2"/>
              </a:rPr>
              <a:t> des « deux » cerveaux</a:t>
            </a:r>
            <a:endParaRPr lang="fr-FR" dirty="0" smtClean="0">
              <a:sym typeface="Wingdings" panose="05000000000000000000" pitchFamily="2" charset="2"/>
            </a:endParaRPr>
          </a:p>
          <a:p>
            <a:pPr marL="171450" indent="-171450">
              <a:buFont typeface="Wingdings" panose="05000000000000000000" pitchFamily="2" charset="2"/>
              <a:buChar char="à"/>
            </a:pPr>
            <a:r>
              <a:rPr lang="fr-FR" dirty="0" smtClean="0">
                <a:sym typeface="Wingdings" panose="05000000000000000000" pitchFamily="2" charset="2"/>
              </a:rPr>
              <a:t>regroupement d’informations</a:t>
            </a:r>
          </a:p>
          <a:p>
            <a:pPr marL="171450" indent="-171450">
              <a:buFont typeface="Wingdings" panose="05000000000000000000" pitchFamily="2" charset="2"/>
              <a:buChar char="à"/>
            </a:pPr>
            <a:r>
              <a:rPr lang="fr-FR" dirty="0" smtClean="0">
                <a:sym typeface="Wingdings" panose="05000000000000000000" pitchFamily="2" charset="2"/>
              </a:rPr>
              <a:t>mise en valeur de l’essentiel</a:t>
            </a:r>
          </a:p>
          <a:p>
            <a:pPr marL="171450" indent="-171450">
              <a:buFont typeface="Wingdings" panose="05000000000000000000" pitchFamily="2" charset="2"/>
              <a:buChar char="à"/>
            </a:pPr>
            <a:r>
              <a:rPr lang="fr-FR" dirty="0" smtClean="0">
                <a:sym typeface="Wingdings" panose="05000000000000000000" pitchFamily="2" charset="2"/>
              </a:rPr>
              <a:t>aspect</a:t>
            </a:r>
            <a:r>
              <a:rPr lang="fr-FR" baseline="0" dirty="0" smtClean="0">
                <a:sym typeface="Wingdings" panose="05000000000000000000" pitchFamily="2" charset="2"/>
              </a:rPr>
              <a:t> agréable</a:t>
            </a:r>
            <a:endParaRPr lang="fr-FR" dirty="0" smtClean="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dirty="0" smtClean="0">
                <a:sym typeface="Wingdings" panose="05000000000000000000" pitchFamily="2" charset="2"/>
              </a:rPr>
              <a:t>comme pour les dessins, </a:t>
            </a:r>
            <a:r>
              <a:rPr lang="fr-FR" baseline="0" dirty="0" smtClean="0"/>
              <a:t>intérêt de développer des codes personnels</a:t>
            </a:r>
          </a:p>
          <a:p>
            <a:pPr marL="0" indent="0">
              <a:buFont typeface="Wingdings" panose="05000000000000000000" pitchFamily="2" charset="2"/>
              <a:buNone/>
            </a:pPr>
            <a:endParaRPr lang="fr-FR" dirty="0" smtClean="0">
              <a:sym typeface="Wingdings" panose="05000000000000000000" pitchFamily="2" charset="2"/>
            </a:endParaRPr>
          </a:p>
          <a:p>
            <a:pPr marL="171450" indent="-171450">
              <a:buFont typeface="Wingdings" panose="05000000000000000000" pitchFamily="2" charset="2"/>
              <a:buChar char="à"/>
            </a:pP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17</a:t>
            </a:fld>
            <a:endParaRPr lang="fr-FR"/>
          </a:p>
        </p:txBody>
      </p:sp>
    </p:spTree>
    <p:extLst>
      <p:ext uri="{BB962C8B-B14F-4D97-AF65-F5344CB8AC3E}">
        <p14:creationId xmlns:p14="http://schemas.microsoft.com/office/powerpoint/2010/main" val="148769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Réf. : Tony </a:t>
            </a:r>
            <a:r>
              <a:rPr lang="fr-FR" cap="small" dirty="0" err="1" smtClean="0"/>
              <a:t>Buzan</a:t>
            </a:r>
            <a:r>
              <a:rPr lang="fr-FR" dirty="0" smtClean="0"/>
              <a:t>. </a:t>
            </a:r>
            <a:r>
              <a:rPr lang="fr-FR" i="1" dirty="0" smtClean="0"/>
              <a:t>Muscler son cerveau avec le </a:t>
            </a:r>
            <a:r>
              <a:rPr lang="fr-FR" dirty="0" err="1" smtClean="0"/>
              <a:t>mind</a:t>
            </a:r>
            <a:r>
              <a:rPr lang="fr-FR" dirty="0" smtClean="0"/>
              <a:t> </a:t>
            </a:r>
            <a:r>
              <a:rPr lang="fr-FR" dirty="0" err="1" smtClean="0"/>
              <a:t>mapping</a:t>
            </a:r>
            <a:r>
              <a:rPr lang="fr-FR" dirty="0" smtClean="0"/>
              <a:t>. Paris : Eyrolles, 2008. 89 p.</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Astuce 1 : favoriser</a:t>
            </a:r>
            <a:r>
              <a:rPr lang="fr-FR" b="1" baseline="0" dirty="0" smtClean="0"/>
              <a:t> les relations </a:t>
            </a:r>
            <a:r>
              <a:rPr lang="fr-FR" baseline="0" dirty="0" smtClean="0"/>
              <a:t>entre les branches </a:t>
            </a:r>
            <a:r>
              <a:rPr lang="fr-FR" dirty="0" smtClean="0"/>
              <a:t>(liens, flèches) </a:t>
            </a:r>
            <a:r>
              <a:rPr lang="fr-FR" b="1" dirty="0" smtClean="0"/>
              <a:t>et les regroupements </a:t>
            </a:r>
            <a:r>
              <a:rPr lang="fr-FR" dirty="0" smtClean="0"/>
              <a:t>(nuages, accolades)</a:t>
            </a:r>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18</a:t>
            </a:fld>
            <a:endParaRPr lang="fr-FR"/>
          </a:p>
        </p:txBody>
      </p:sp>
    </p:spTree>
    <p:extLst>
      <p:ext uri="{BB962C8B-B14F-4D97-AF65-F5344CB8AC3E}">
        <p14:creationId xmlns:p14="http://schemas.microsoft.com/office/powerpoint/2010/main" val="36724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dirty="0" smtClean="0"/>
              <a:t>Astuce 2</a:t>
            </a:r>
            <a:r>
              <a:rPr lang="fr-FR" dirty="0" smtClean="0"/>
              <a:t> : ne pas hésiter</a:t>
            </a:r>
            <a:r>
              <a:rPr lang="fr-FR" baseline="0" dirty="0" smtClean="0"/>
              <a:t> à </a:t>
            </a:r>
            <a:r>
              <a:rPr lang="fr-FR" b="1" baseline="0" dirty="0" smtClean="0"/>
              <a:t>ajouter des « notes flottantes » </a:t>
            </a:r>
            <a:r>
              <a:rPr lang="fr-FR" baseline="0" dirty="0" smtClean="0"/>
              <a:t>(annotations, idées complémentaires, points d’attention…), avec éventuellement des relations</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19</a:t>
            </a:fld>
            <a:endParaRPr lang="fr-FR"/>
          </a:p>
        </p:txBody>
      </p:sp>
    </p:spTree>
    <p:extLst>
      <p:ext uri="{BB962C8B-B14F-4D97-AF65-F5344CB8AC3E}">
        <p14:creationId xmlns:p14="http://schemas.microsoft.com/office/powerpoint/2010/main" val="359645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2</a:t>
            </a:fld>
            <a:endParaRPr lang="fr-FR" dirty="0"/>
          </a:p>
        </p:txBody>
      </p:sp>
    </p:spTree>
    <p:extLst>
      <p:ext uri="{BB962C8B-B14F-4D97-AF65-F5344CB8AC3E}">
        <p14:creationId xmlns:p14="http://schemas.microsoft.com/office/powerpoint/2010/main" val="3647443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dirty="0" smtClean="0"/>
              <a:t>Astuce 3</a:t>
            </a:r>
            <a:r>
              <a:rPr lang="fr-FR" dirty="0" smtClean="0"/>
              <a:t> : préparer une </a:t>
            </a:r>
            <a:r>
              <a:rPr lang="fr-FR" b="1" dirty="0" smtClean="0"/>
              <a:t>zone</a:t>
            </a:r>
            <a:r>
              <a:rPr lang="fr-FR" b="1" baseline="0" dirty="0" smtClean="0"/>
              <a:t> « fourre-tout » </a:t>
            </a:r>
            <a:r>
              <a:rPr lang="fr-FR" baseline="0" dirty="0" smtClean="0"/>
              <a:t>(afin de ne pas oublier les idées que l’on ne sait pas encore placer)</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20</a:t>
            </a:fld>
            <a:endParaRPr lang="fr-FR"/>
          </a:p>
        </p:txBody>
      </p:sp>
    </p:spTree>
    <p:extLst>
      <p:ext uri="{BB962C8B-B14F-4D97-AF65-F5344CB8AC3E}">
        <p14:creationId xmlns:p14="http://schemas.microsoft.com/office/powerpoint/2010/main" val="73477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Réf. : Isabelle. </a:t>
            </a:r>
            <a:r>
              <a:rPr lang="fr-FR" i="1" dirty="0" smtClean="0"/>
              <a:t>Carte mentale. </a:t>
            </a:r>
            <a:r>
              <a:rPr lang="fr-FR" dirty="0" smtClean="0"/>
              <a:t>[en ligne]. Disponible sur :  : http://www.acser.org/Carte-mentale.</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Astuce 4 : chaque carte mentale est contextuelle et dépend d’un problème ou d’un objectif précis</a:t>
            </a:r>
            <a:endParaRPr lang="fr-FR" dirty="0" smtClean="0"/>
          </a:p>
          <a:p>
            <a:r>
              <a:rPr lang="fr-FR" dirty="0" smtClean="0"/>
              <a:t>L’exemple montre deux étapes de réalisation : </a:t>
            </a:r>
          </a:p>
          <a:p>
            <a:pPr marL="92075"/>
            <a:r>
              <a:rPr lang="fr-FR" dirty="0" smtClean="0"/>
              <a:t>1°  carte mentale « divergente » car « elle part dans tous les sens » ;</a:t>
            </a:r>
          </a:p>
          <a:p>
            <a:pPr marL="92075"/>
            <a:r>
              <a:rPr lang="fr-FR" dirty="0" smtClean="0"/>
              <a:t>2° carte mentale « convergente » car « toutes les idées convergent vers la résolution de la question centrale ».</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21</a:t>
            </a:fld>
            <a:endParaRPr lang="fr-FR" dirty="0"/>
          </a:p>
        </p:txBody>
      </p:sp>
    </p:spTree>
    <p:extLst>
      <p:ext uri="{BB962C8B-B14F-4D97-AF65-F5344CB8AC3E}">
        <p14:creationId xmlns:p14="http://schemas.microsoft.com/office/powerpoint/2010/main" val="351207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EBSI Montréal. </a:t>
            </a:r>
            <a:r>
              <a:rPr lang="fr-FR" i="1" dirty="0" smtClean="0"/>
              <a:t>Comment fabriquer une carte mentale ?</a:t>
            </a:r>
            <a:r>
              <a:rPr lang="fr-FR" baseline="0" dirty="0" smtClean="0"/>
              <a:t> [en ligne]. Disponible sur :  http://www.ebsi.umontreal.ca/jetrouve/projet/cartes_m/images/c_theor0.jpg.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22</a:t>
            </a:fld>
            <a:endParaRPr lang="fr-FR"/>
          </a:p>
        </p:txBody>
      </p:sp>
    </p:spTree>
    <p:extLst>
      <p:ext uri="{BB962C8B-B14F-4D97-AF65-F5344CB8AC3E}">
        <p14:creationId xmlns:p14="http://schemas.microsoft.com/office/powerpoint/2010/main" val="23043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Nicole </a:t>
            </a:r>
            <a:r>
              <a:rPr lang="fr-FR" dirty="0" err="1" smtClean="0"/>
              <a:t>Carbou</a:t>
            </a:r>
            <a:r>
              <a:rPr lang="fr-FR" dirty="0" smtClean="0"/>
              <a:t> et al. </a:t>
            </a:r>
            <a:r>
              <a:rPr lang="fr-FR" i="1" dirty="0" smtClean="0"/>
              <a:t>Référentiel</a:t>
            </a:r>
            <a:r>
              <a:rPr lang="fr-FR" i="1" baseline="0" dirty="0" smtClean="0"/>
              <a:t> des soins infirmiers en santé mentale</a:t>
            </a:r>
            <a:r>
              <a:rPr lang="fr-FR" baseline="0" dirty="0" smtClean="0"/>
              <a:t>. [en ligne]. Disponible sur :  </a:t>
            </a:r>
            <a:r>
              <a:rPr lang="fr-FR" dirty="0" smtClean="0"/>
              <a:t>http://www.serpsy.org/formation_debat/REFERENTIEL.html.</a:t>
            </a:r>
          </a:p>
          <a:p>
            <a:endParaRPr lang="fr-FR" dirty="0" smtClean="0"/>
          </a:p>
          <a:p>
            <a:r>
              <a:rPr lang="fr-FR" dirty="0" smtClean="0"/>
              <a:t>Réponse</a:t>
            </a:r>
            <a:r>
              <a:rPr lang="fr-FR" baseline="0" dirty="0" smtClean="0"/>
              <a:t> : de par son absence de centre évident et d’arborescence claire, cette carte ne répond pas aux principes de la carte mentale.</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23</a:t>
            </a:fld>
            <a:endParaRPr lang="fr-FR"/>
          </a:p>
        </p:txBody>
      </p:sp>
    </p:spTree>
    <p:extLst>
      <p:ext uri="{BB962C8B-B14F-4D97-AF65-F5344CB8AC3E}">
        <p14:creationId xmlns:p14="http://schemas.microsoft.com/office/powerpoint/2010/main" val="156214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Elvire </a:t>
            </a:r>
            <a:r>
              <a:rPr lang="fr-FR" dirty="0" err="1" smtClean="0"/>
              <a:t>Bornand</a:t>
            </a:r>
            <a:r>
              <a:rPr lang="fr-FR" dirty="0" smtClean="0"/>
              <a:t>. </a:t>
            </a:r>
            <a:r>
              <a:rPr lang="fr-FR" i="1" dirty="0" smtClean="0"/>
              <a:t>La communication interprofessionnelle</a:t>
            </a:r>
            <a:r>
              <a:rPr lang="fr-FR" dirty="0" smtClean="0"/>
              <a:t>. </a:t>
            </a:r>
            <a:r>
              <a:rPr lang="fr-FR" i="1" dirty="0" err="1" smtClean="0"/>
              <a:t>MedEdfr</a:t>
            </a:r>
            <a:r>
              <a:rPr lang="fr-FR" i="1" dirty="0" smtClean="0"/>
              <a:t>.</a:t>
            </a:r>
            <a:r>
              <a:rPr lang="fr-FR" dirty="0" smtClean="0"/>
              <a:t> 21/06/2014. [en ligne]. Disponible sur :  https://mededfr.wordpress.com/2014/06/21/la-communication-interprofessionnelle-chat-vol-6/.</a:t>
            </a:r>
          </a:p>
          <a:p>
            <a:endParaRPr lang="fr-FR" dirty="0" smtClean="0"/>
          </a:p>
          <a:p>
            <a:r>
              <a:rPr lang="fr-FR" dirty="0" smtClean="0"/>
              <a:t>Réponse : même si sa</a:t>
            </a:r>
            <a:r>
              <a:rPr lang="fr-FR" baseline="0" dirty="0" smtClean="0"/>
              <a:t> structure </a:t>
            </a:r>
            <a:r>
              <a:rPr lang="fr-FR" dirty="0" smtClean="0"/>
              <a:t>répond aux</a:t>
            </a:r>
            <a:r>
              <a:rPr lang="fr-FR" baseline="0" dirty="0" smtClean="0"/>
              <a:t> principes de l’organigramme et non d’une carte (panoramique) à proprement parler, on reconnaît des principes de bases des cartes mentales (centre identifiable, arborescences, relations…). A noter : les logiciels de cartes mentales proposent souvent ce genre de présentation, en plus de la structure en forme de carte. </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24</a:t>
            </a:fld>
            <a:endParaRPr lang="fr-FR"/>
          </a:p>
        </p:txBody>
      </p:sp>
    </p:spTree>
    <p:extLst>
      <p:ext uri="{BB962C8B-B14F-4D97-AF65-F5344CB8AC3E}">
        <p14:creationId xmlns:p14="http://schemas.microsoft.com/office/powerpoint/2010/main" val="34569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Réf. : Sylvie </a:t>
            </a:r>
            <a:r>
              <a:rPr lang="fr-FR" dirty="0" err="1" smtClean="0"/>
              <a:t>Paucard</a:t>
            </a:r>
            <a:r>
              <a:rPr lang="fr-FR" dirty="0" smtClean="0"/>
              <a:t>-Dupont et Claire Marchand. « Étude exploratoire du raisonnement clinique chez les étudiants en soins infirmiers à l’aide de la carte conceptuelle ». </a:t>
            </a:r>
            <a:r>
              <a:rPr lang="fr-FR" i="1" dirty="0" smtClean="0"/>
              <a:t>Recherche en soins infirmiers</a:t>
            </a:r>
            <a:r>
              <a:rPr lang="fr-FR" dirty="0" smtClean="0"/>
              <a:t>. 2014/2 (N° 117). p. 85-112. </a:t>
            </a:r>
          </a:p>
          <a:p>
            <a:endParaRPr lang="fr-FR" dirty="0" smtClean="0"/>
          </a:p>
          <a:p>
            <a:r>
              <a:rPr lang="fr-FR" dirty="0" smtClean="0"/>
              <a:t>Réponse : cette carte</a:t>
            </a:r>
            <a:r>
              <a:rPr lang="fr-FR" baseline="0" dirty="0" smtClean="0"/>
              <a:t> est une carte conceptuelle. Contrairement aux cartes mentales, les cartes conceptuelles insistent sur les relations entre les termes (relations typées, cf. cadre en bas à droite) et ne s’organisent pas nécessairement à partir d’un centre unique.</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25</a:t>
            </a:fld>
            <a:endParaRPr lang="fr-FR"/>
          </a:p>
        </p:txBody>
      </p:sp>
    </p:spTree>
    <p:extLst>
      <p:ext uri="{BB962C8B-B14F-4D97-AF65-F5344CB8AC3E}">
        <p14:creationId xmlns:p14="http://schemas.microsoft.com/office/powerpoint/2010/main" val="143311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Isabelle. </a:t>
            </a:r>
            <a:r>
              <a:rPr lang="fr-FR" i="1" dirty="0" smtClean="0"/>
              <a:t>Carte mentale. </a:t>
            </a:r>
            <a:r>
              <a:rPr lang="fr-FR" dirty="0" smtClean="0"/>
              <a:t>[en ligne]. Disponible sur :  : http://www.acser.org/Carte-mentale.</a:t>
            </a:r>
          </a:p>
          <a:p>
            <a:endParaRPr lang="fr-FR" dirty="0" smtClean="0"/>
          </a:p>
          <a:p>
            <a:r>
              <a:rPr lang="fr-FR" dirty="0" smtClean="0"/>
              <a:t>Réponse : il s’agit bien d’une carte mentale,</a:t>
            </a:r>
            <a:r>
              <a:rPr lang="fr-FR" baseline="0" dirty="0" smtClean="0"/>
              <a:t> mais il serait intéressant d’y ajouter des couleurs et/ou des images pour une meilleure distinction des différentes branches et rendre l’ensemble moins austère.</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26</a:t>
            </a:fld>
            <a:endParaRPr lang="fr-FR"/>
          </a:p>
        </p:txBody>
      </p:sp>
    </p:spTree>
    <p:extLst>
      <p:ext uri="{BB962C8B-B14F-4D97-AF65-F5344CB8AC3E}">
        <p14:creationId xmlns:p14="http://schemas.microsoft.com/office/powerpoint/2010/main" val="3581995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M20090917. </a:t>
            </a:r>
            <a:r>
              <a:rPr lang="fr-FR" i="1" dirty="0" smtClean="0"/>
              <a:t>La circulation</a:t>
            </a:r>
            <a:r>
              <a:rPr lang="fr-FR" i="1" baseline="0" dirty="0" smtClean="0"/>
              <a:t> du sang</a:t>
            </a:r>
            <a:r>
              <a:rPr lang="fr-FR" baseline="0" dirty="0" smtClean="0"/>
              <a:t>. 4/2013. [en ligne]. Disponible sur :  http://www.xmind.net/m/K9Rc/. </a:t>
            </a:r>
          </a:p>
          <a:p>
            <a:endParaRPr lang="fr-FR" baseline="0" dirty="0" smtClean="0"/>
          </a:p>
          <a:p>
            <a:r>
              <a:rPr lang="fr-FR" baseline="0" dirty="0" smtClean="0"/>
              <a:t>Réponse : il s’agit bien d’une carte mentale et qui suit les grands principes (sujet centré, arborescence, couleurs et images). On remarquera cependant que chaque branche est accompagnée d’un texte assez long et pas de simples mots-clés : il s’agit ici d’une carte de synthèse et non de brainstorming.</a:t>
            </a:r>
          </a:p>
          <a:p>
            <a:r>
              <a:rPr lang="fr-FR" b="1" baseline="0" dirty="0" smtClean="0"/>
              <a:t>Finalement, des principes, mais des pratiques différentes car des besoins divers.</a:t>
            </a:r>
            <a:endParaRPr lang="fr-FR" b="1"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27</a:t>
            </a:fld>
            <a:endParaRPr lang="fr-FR"/>
          </a:p>
        </p:txBody>
      </p:sp>
    </p:spTree>
    <p:extLst>
      <p:ext uri="{BB962C8B-B14F-4D97-AF65-F5344CB8AC3E}">
        <p14:creationId xmlns:p14="http://schemas.microsoft.com/office/powerpoint/2010/main" val="4251480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dirty="0" smtClean="0"/>
              <a:t>Objectifs</a:t>
            </a:r>
          </a:p>
          <a:p>
            <a:pPr marL="171450" indent="-171450">
              <a:buFontTx/>
              <a:buChar char="-"/>
            </a:pPr>
            <a:r>
              <a:rPr lang="fr-FR" baseline="0" dirty="0" smtClean="0"/>
              <a:t>le but de la carte peut avoir des conséquences sur sa conception et sa réalisation : brainstorming (faire émerger des idées) ?, synthèse (organiser des idées) ?</a:t>
            </a:r>
          </a:p>
          <a:p>
            <a:pPr marL="171450" indent="-171450">
              <a:buFontTx/>
              <a:buChar char="-"/>
            </a:pPr>
            <a:endParaRPr lang="fr-FR" baseline="0" dirty="0" smtClean="0"/>
          </a:p>
          <a:p>
            <a:pPr marL="0" indent="0">
              <a:buFontTx/>
              <a:buNone/>
            </a:pPr>
            <a:r>
              <a:rPr lang="fr-FR" b="1" baseline="0" dirty="0" smtClean="0"/>
              <a:t>Organisation</a:t>
            </a:r>
            <a:endParaRPr lang="fr-FR" baseline="0" dirty="0" smtClean="0"/>
          </a:p>
          <a:p>
            <a:pPr marL="171450" indent="-171450">
              <a:buFontTx/>
              <a:buChar char="-"/>
            </a:pPr>
            <a:r>
              <a:rPr lang="fr-FR" baseline="0" dirty="0" smtClean="0"/>
              <a:t>insister sur les concepts et la hiérarchie des informations entre elles (rôle central de la réflexion et de l’analyse)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 notamment à la multiplication d’informations</a:t>
            </a:r>
            <a:endParaRPr lang="fr-FR" dirty="0" smtClean="0"/>
          </a:p>
          <a:p>
            <a:pPr marL="0" indent="0">
              <a:buFontTx/>
              <a:buNone/>
            </a:pPr>
            <a:endParaRPr lang="fr-FR" baseline="0" dirty="0" smtClean="0"/>
          </a:p>
          <a:p>
            <a:pPr marL="0" indent="0">
              <a:buFontTx/>
              <a:buNone/>
            </a:pPr>
            <a:r>
              <a:rPr lang="fr-FR" b="1" baseline="0" dirty="0" smtClean="0"/>
              <a:t>Lisibilité</a:t>
            </a:r>
          </a:p>
          <a:p>
            <a:pPr marL="171450" indent="-171450">
              <a:buFontTx/>
              <a:buChar char="-"/>
            </a:pPr>
            <a:r>
              <a:rPr lang="fr-FR" baseline="0" dirty="0" smtClean="0"/>
              <a:t>doit pouvoir être compréhensible lors de la réalisation, mais aussi </a:t>
            </a:r>
            <a:r>
              <a:rPr lang="fr-FR" i="1" baseline="0" dirty="0" smtClean="0"/>
              <a:t>a posteriori</a:t>
            </a:r>
            <a:r>
              <a:rPr lang="fr-FR" baseline="0" dirty="0" smtClean="0"/>
              <a:t> (utilisation postérieure et/ou extérieure)</a:t>
            </a:r>
          </a:p>
          <a:p>
            <a:pPr marL="450850">
              <a:buFontTx/>
              <a:buNone/>
            </a:pPr>
            <a:r>
              <a:rPr lang="fr-FR" baseline="0" dirty="0" smtClean="0">
                <a:sym typeface="Wingdings" panose="05000000000000000000" pitchFamily="2" charset="2"/>
              </a:rPr>
              <a:t> possibilité de la faire relire par d’autres pour voir si compréhensible</a:t>
            </a:r>
            <a:endParaRPr lang="fr-FR" baseline="0" dirty="0" smtClean="0"/>
          </a:p>
          <a:p>
            <a:pPr marL="171450" indent="-171450">
              <a:buFontTx/>
              <a:buChar char="-"/>
            </a:pPr>
            <a:r>
              <a:rPr lang="fr-FR" baseline="0" dirty="0" smtClean="0"/>
              <a:t>doit être suffisamment attirante pour donner envie de la réutiliser</a:t>
            </a:r>
          </a:p>
          <a:p>
            <a:pPr marL="628650" lvl="1" indent="-171450">
              <a:buFont typeface="Wingdings" panose="05000000000000000000" pitchFamily="2" charset="2"/>
              <a:buChar char="à"/>
            </a:pPr>
            <a:r>
              <a:rPr lang="fr-FR" baseline="0" dirty="0" smtClean="0">
                <a:sym typeface="Wingdings" panose="05000000000000000000" pitchFamily="2" charset="2"/>
              </a:rPr>
              <a:t>développer des codes personnels pour favoriser la réutilisation</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baseline="0" dirty="0" smtClean="0">
                <a:sym typeface="Wingdings" panose="05000000000000000000" pitchFamily="2" charset="2"/>
              </a:rPr>
              <a:t>redessiner la carte au besoin</a:t>
            </a:r>
          </a:p>
          <a:p>
            <a:pPr marL="0" marR="0" lvl="1" algn="l" defTabSz="914400" rtl="0" eaLnBrk="1" fontAlgn="auto" latinLnBrk="0" hangingPunct="1">
              <a:lnSpc>
                <a:spcPct val="100000"/>
              </a:lnSpc>
              <a:spcBef>
                <a:spcPts val="0"/>
              </a:spcBef>
              <a:spcAft>
                <a:spcPts val="0"/>
              </a:spcAft>
              <a:buClrTx/>
              <a:buSzTx/>
              <a:tabLst/>
              <a:defRPr/>
            </a:pPr>
            <a:r>
              <a:rPr lang="fr-FR" baseline="0" dirty="0" smtClean="0"/>
              <a:t>- éviter de donner plus de place à l’esthétique qu’au contenu</a:t>
            </a:r>
          </a:p>
          <a:p>
            <a:pPr marL="628650" lvl="1" indent="-171450">
              <a:buFont typeface="Wingdings" panose="05000000000000000000" pitchFamily="2" charset="2"/>
              <a:buChar char="à"/>
            </a:pPr>
            <a:endParaRPr lang="fr-FR" baseline="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28</a:t>
            </a:fld>
            <a:endParaRPr lang="fr-FR"/>
          </a:p>
        </p:txBody>
      </p:sp>
    </p:spTree>
    <p:extLst>
      <p:ext uri="{BB962C8B-B14F-4D97-AF65-F5344CB8AC3E}">
        <p14:creationId xmlns:p14="http://schemas.microsoft.com/office/powerpoint/2010/main" val="1677491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29</a:t>
            </a:fld>
            <a:endParaRPr lang="fr-FR" dirty="0"/>
          </a:p>
        </p:txBody>
      </p:sp>
    </p:spTree>
    <p:extLst>
      <p:ext uri="{BB962C8B-B14F-4D97-AF65-F5344CB8AC3E}">
        <p14:creationId xmlns:p14="http://schemas.microsoft.com/office/powerpoint/2010/main" val="280557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a:t>
            </a:fld>
            <a:endParaRPr lang="fr-FR" dirty="0"/>
          </a:p>
        </p:txBody>
      </p:sp>
    </p:spTree>
    <p:extLst>
      <p:ext uri="{BB962C8B-B14F-4D97-AF65-F5344CB8AC3E}">
        <p14:creationId xmlns:p14="http://schemas.microsoft.com/office/powerpoint/2010/main" val="416924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 : </a:t>
            </a:r>
            <a:r>
              <a:rPr lang="fr-FR" dirty="0" err="1" smtClean="0"/>
              <a:t>Biggerplate</a:t>
            </a:r>
            <a:r>
              <a:rPr lang="fr-FR" dirty="0" smtClean="0"/>
              <a:t>. </a:t>
            </a:r>
            <a:r>
              <a:rPr lang="fr-FR" i="1" dirty="0" err="1" smtClean="0"/>
              <a:t>Bigger</a:t>
            </a:r>
            <a:r>
              <a:rPr lang="fr-FR" i="1" baseline="0" dirty="0" err="1" smtClean="0"/>
              <a:t>plate</a:t>
            </a:r>
            <a:r>
              <a:rPr lang="fr-FR" i="1" baseline="0" dirty="0" smtClean="0"/>
              <a:t> </a:t>
            </a:r>
            <a:r>
              <a:rPr lang="fr-FR" i="1" baseline="0" dirty="0" err="1" smtClean="0"/>
              <a:t>Annual</a:t>
            </a:r>
            <a:r>
              <a:rPr lang="fr-FR" i="1" baseline="0" dirty="0" smtClean="0"/>
              <a:t> </a:t>
            </a:r>
            <a:r>
              <a:rPr lang="fr-FR" i="1" baseline="0" dirty="0" err="1" smtClean="0"/>
              <a:t>Mind</a:t>
            </a:r>
            <a:r>
              <a:rPr lang="fr-FR" i="1" baseline="0" dirty="0" smtClean="0"/>
              <a:t> </a:t>
            </a:r>
            <a:r>
              <a:rPr lang="fr-FR" i="1" baseline="0" dirty="0" err="1" smtClean="0"/>
              <a:t>Map</a:t>
            </a:r>
            <a:r>
              <a:rPr lang="fr-FR" i="1" baseline="0" dirty="0" smtClean="0"/>
              <a:t> Report 2015. Quick </a:t>
            </a:r>
            <a:r>
              <a:rPr lang="fr-FR" i="1" baseline="0" dirty="0" err="1" smtClean="0"/>
              <a:t>Summary</a:t>
            </a:r>
            <a:r>
              <a:rPr lang="fr-FR" baseline="0" dirty="0" smtClean="0"/>
              <a:t>. 2015. Carte. [en ligne]. Disponible sur :  h</a:t>
            </a:r>
            <a:r>
              <a:rPr lang="fr-FR" dirty="0" smtClean="0"/>
              <a:t>ttp://www.cabre.co.uk/maps/biggerplate/biggerplate-mind-map-report-2015.html)</a:t>
            </a: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30</a:t>
            </a:fld>
            <a:endParaRPr lang="fr-FR" dirty="0"/>
          </a:p>
        </p:txBody>
      </p:sp>
    </p:spTree>
    <p:extLst>
      <p:ext uri="{BB962C8B-B14F-4D97-AF65-F5344CB8AC3E}">
        <p14:creationId xmlns:p14="http://schemas.microsoft.com/office/powerpoint/2010/main" val="4006514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31</a:t>
            </a:fld>
            <a:endParaRPr lang="fr-FR" dirty="0"/>
          </a:p>
        </p:txBody>
      </p:sp>
    </p:spTree>
    <p:extLst>
      <p:ext uri="{BB962C8B-B14F-4D97-AF65-F5344CB8AC3E}">
        <p14:creationId xmlns:p14="http://schemas.microsoft.com/office/powerpoint/2010/main" val="3325160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Exemple : </a:t>
            </a:r>
            <a:r>
              <a:rPr lang="fr-FR" b="0" dirty="0" smtClean="0"/>
              <a:t>Olivier Legrand.</a:t>
            </a:r>
            <a:r>
              <a:rPr lang="fr-FR" b="0" baseline="0" dirty="0" smtClean="0"/>
              <a:t> </a:t>
            </a:r>
            <a:r>
              <a:rPr lang="fr-FR" b="0" i="1" baseline="0" dirty="0" smtClean="0"/>
              <a:t>Organisez votre dispositif de formation avec le </a:t>
            </a:r>
            <a:r>
              <a:rPr lang="fr-FR" b="0" i="1" baseline="0" dirty="0" err="1" smtClean="0"/>
              <a:t>Mindmapping</a:t>
            </a:r>
            <a:r>
              <a:rPr lang="fr-FR" b="0" i="1" baseline="0" dirty="0" smtClean="0"/>
              <a:t>. </a:t>
            </a:r>
            <a:r>
              <a:rPr lang="fr-FR" b="0" i="0" baseline="0" dirty="0" smtClean="0"/>
              <a:t>2014. [en ligne]. Disponible sur :  https://www.mindmeister.com/fr/240906878/organisez-votre-dispositif-de-formation-avec-le-mindmapping</a:t>
            </a:r>
            <a:r>
              <a:rPr lang="fr-FR" b="0" i="1" baseline="0" dirty="0" smtClean="0"/>
              <a:t>. </a:t>
            </a:r>
            <a:endParaRPr lang="fr-FR" b="0" dirty="0" smtClean="0"/>
          </a:p>
          <a:p>
            <a:pPr>
              <a:spcBef>
                <a:spcPts val="300"/>
              </a:spcBef>
            </a:pPr>
            <a:r>
              <a:rPr lang="fr-FR" b="1" dirty="0" smtClean="0"/>
              <a:t>Dans quels cas ? : </a:t>
            </a:r>
            <a:r>
              <a:rPr lang="fr-FR" dirty="0" smtClean="0"/>
              <a:t>brainstorming, </a:t>
            </a:r>
            <a:r>
              <a:rPr lang="fr-FR" baseline="0" dirty="0" smtClean="0"/>
              <a:t>organisation de ses idées, gestion de projet (ex. : concevoir un cours, mener une enquête…) ; cas particulier : compte rendu de réunion</a:t>
            </a:r>
            <a:endParaRPr lang="fr-FR" dirty="0" smtClean="0"/>
          </a:p>
          <a:p>
            <a:pPr>
              <a:spcBef>
                <a:spcPts val="300"/>
              </a:spcBef>
            </a:pPr>
            <a:r>
              <a:rPr lang="fr-FR" b="1" dirty="0"/>
              <a:t>Retour </a:t>
            </a:r>
            <a:r>
              <a:rPr lang="fr-FR" b="1" dirty="0" smtClean="0"/>
              <a:t>d’expérience : </a:t>
            </a:r>
            <a:r>
              <a:rPr lang="fr-FR" dirty="0" smtClean="0"/>
              <a:t>Lise Bélanger.</a:t>
            </a:r>
            <a:r>
              <a:rPr lang="fr-FR" baseline="0" dirty="0" smtClean="0"/>
              <a:t> « Planifier un projet d’envergure à l’aide de cartes heuristiques ». </a:t>
            </a:r>
            <a:r>
              <a:rPr lang="fr-FR" baseline="0" dirty="0" err="1" smtClean="0"/>
              <a:t>Transphère</a:t>
            </a:r>
            <a:r>
              <a:rPr lang="fr-FR" baseline="0" dirty="0" smtClean="0"/>
              <a:t>. vol.7, n°1, printemps 2011. p. 22-25. [en ligne]. Disponible sur :  http://www.csssvc.qc.ca/telechargement.php?id=854.</a:t>
            </a:r>
            <a:endParaRPr lang="fr-FR" dirty="0" smtClean="0"/>
          </a:p>
          <a:p>
            <a:pPr>
              <a:spcBef>
                <a:spcPts val="300"/>
              </a:spcBef>
              <a:tabLst>
                <a:tab pos="182563" algn="l"/>
              </a:tabLst>
            </a:pPr>
            <a:r>
              <a:rPr lang="fr-FR" b="1" dirty="0" smtClean="0">
                <a:sym typeface="Wingdings" panose="05000000000000000000" pitchFamily="2" charset="2"/>
              </a:rPr>
              <a:t>	 </a:t>
            </a:r>
            <a:r>
              <a:rPr lang="fr-FR" b="0" dirty="0" smtClean="0">
                <a:sym typeface="Wingdings" panose="05000000000000000000" pitchFamily="2" charset="2"/>
              </a:rPr>
              <a:t>-</a:t>
            </a:r>
            <a:r>
              <a:rPr lang="fr-FR" b="0" baseline="0" dirty="0" smtClean="0">
                <a:sym typeface="Wingdings" panose="05000000000000000000" pitchFamily="2" charset="2"/>
              </a:rPr>
              <a:t> </a:t>
            </a:r>
            <a:r>
              <a:rPr lang="fr-FR" dirty="0" smtClean="0"/>
              <a:t>permet de prendre en compte l</a:t>
            </a:r>
            <a:r>
              <a:rPr lang="fr-FR" dirty="0" smtClean="0">
                <a:latin typeface="Arial" pitchFamily="34" charset="0"/>
              </a:rPr>
              <a:t>’</a:t>
            </a:r>
            <a:r>
              <a:rPr lang="fr-FR" dirty="0" smtClean="0"/>
              <a:t>ensemble des idées et avis, sans </a:t>
            </a:r>
            <a:r>
              <a:rPr lang="fr-FR" i="1" dirty="0" smtClean="0"/>
              <a:t>a priori</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i="0" dirty="0" smtClean="0"/>
              <a:t>- facilite la vision globale du</a:t>
            </a:r>
            <a:r>
              <a:rPr lang="fr-FR" i="0" baseline="0" dirty="0" smtClean="0"/>
              <a:t> projet</a:t>
            </a:r>
            <a:endParaRPr lang="fr-FR" i="0" dirty="0" smtClean="0"/>
          </a:p>
          <a:p>
            <a:pPr marL="182563">
              <a:buFont typeface="Wingdings" panose="05000000000000000000" pitchFamily="2" charset="2"/>
              <a:buNone/>
            </a:pPr>
            <a:r>
              <a:rPr lang="fr-FR" b="0" dirty="0" smtClean="0">
                <a:sym typeface="Wingdings" panose="05000000000000000000" pitchFamily="2" charset="2"/>
              </a:rPr>
              <a:t>- facilite la préparation et la rédaction</a:t>
            </a:r>
          </a:p>
          <a:p>
            <a:pPr marL="182563">
              <a:buFont typeface="Wingdings" panose="05000000000000000000" pitchFamily="2" charset="2"/>
              <a:buNone/>
            </a:pPr>
            <a:r>
              <a:rPr lang="fr-FR" b="0" dirty="0" smtClean="0">
                <a:sym typeface="Wingdings" panose="05000000000000000000" pitchFamily="2" charset="2"/>
              </a:rPr>
              <a:t>- permet d’indiquer des priorités, un ordre de réalisation et de voir les avancées</a:t>
            </a:r>
          </a:p>
          <a:p>
            <a:pPr marL="182563" indent="-182563">
              <a:spcBef>
                <a:spcPts val="300"/>
              </a:spcBef>
              <a:tabLst>
                <a:tab pos="182563" algn="l"/>
              </a:tabLst>
            </a:pPr>
            <a:r>
              <a:rPr lang="fr-FR" b="1" dirty="0" smtClean="0">
                <a:sym typeface="Wingdings" panose="05000000000000000000" pitchFamily="2" charset="2"/>
              </a:rPr>
              <a:t> 	</a:t>
            </a:r>
            <a:r>
              <a:rPr lang="fr-FR" b="0" dirty="0" smtClean="0">
                <a:sym typeface="Wingdings" panose="05000000000000000000" pitchFamily="2" charset="2"/>
              </a:rPr>
              <a:t>- peut être nécessaire de le limiter dans le temps (30 min…), mais peut également servir ensuite de </a:t>
            </a:r>
            <a:r>
              <a:rPr lang="fr-FR" b="0" dirty="0" err="1" smtClean="0">
                <a:sym typeface="Wingdings" panose="05000000000000000000" pitchFamily="2" charset="2"/>
              </a:rPr>
              <a:t>vademecum</a:t>
            </a:r>
            <a:r>
              <a:rPr lang="fr-FR" b="0" dirty="0" smtClean="0">
                <a:sym typeface="Wingdings" panose="05000000000000000000" pitchFamily="2" charset="2"/>
              </a:rPr>
              <a:t>, complété au</a:t>
            </a:r>
            <a:r>
              <a:rPr lang="fr-FR" b="0" baseline="0" dirty="0" smtClean="0">
                <a:sym typeface="Wingdings" panose="05000000000000000000" pitchFamily="2" charset="2"/>
              </a:rPr>
              <a:t> fur et à mesure</a:t>
            </a:r>
            <a:endParaRPr lang="fr-FR" b="0" dirty="0" smtClean="0">
              <a:sym typeface="Wingdings" panose="05000000000000000000" pitchFamily="2" charset="2"/>
            </a:endParaRPr>
          </a:p>
          <a:p>
            <a:pPr marL="182563">
              <a:buFont typeface="Wingdings" panose="05000000000000000000" pitchFamily="2" charset="2"/>
              <a:buNone/>
            </a:pPr>
            <a:r>
              <a:rPr lang="fr-FR" b="0" dirty="0" smtClean="0">
                <a:sym typeface="Wingdings" panose="05000000000000000000" pitchFamily="2" charset="2"/>
              </a:rPr>
              <a:t>- ne reflète pas le temps nécessaire pour la réalisation effective du projet</a:t>
            </a:r>
          </a:p>
          <a:p>
            <a:pPr marL="182563">
              <a:buFont typeface="Wingdings" panose="05000000000000000000" pitchFamily="2" charset="2"/>
              <a:buNone/>
            </a:pPr>
            <a:r>
              <a:rPr lang="fr-FR" b="0" dirty="0" smtClean="0">
                <a:sym typeface="Wingdings" panose="05000000000000000000" pitchFamily="2" charset="2"/>
              </a:rPr>
              <a:t>- nécessite souvent</a:t>
            </a:r>
            <a:r>
              <a:rPr lang="fr-FR" b="0" baseline="0" dirty="0" smtClean="0">
                <a:sym typeface="Wingdings" panose="05000000000000000000" pitchFamily="2" charset="2"/>
              </a:rPr>
              <a:t> plusieurs étapes (brouillons)</a:t>
            </a:r>
          </a:p>
          <a:p>
            <a:pPr marL="541338" indent="-541338">
              <a:spcBef>
                <a:spcPts val="300"/>
              </a:spcBef>
              <a:buFont typeface="Wingdings" panose="05000000000000000000" pitchFamily="2" charset="2"/>
              <a:buNone/>
              <a:tabLst>
                <a:tab pos="541338" algn="l"/>
              </a:tabLst>
            </a:pPr>
            <a:r>
              <a:rPr lang="fr-FR" b="1" dirty="0" smtClean="0">
                <a:sym typeface="Wingdings" panose="05000000000000000000" pitchFamily="2" charset="2"/>
              </a:rPr>
              <a:t>Astuces</a:t>
            </a:r>
            <a:r>
              <a:rPr lang="fr-FR" b="0" dirty="0" smtClean="0">
                <a:sym typeface="Wingdings" panose="05000000000000000000" pitchFamily="2" charset="2"/>
              </a:rPr>
              <a:t> : 	- importance des couleurs,</a:t>
            </a:r>
            <a:r>
              <a:rPr lang="fr-FR" b="0" baseline="0" dirty="0" smtClean="0">
                <a:sym typeface="Wingdings" panose="05000000000000000000" pitchFamily="2" charset="2"/>
              </a:rPr>
              <a:t> des dessins pour favoriser les associations et le repérage des informations</a:t>
            </a:r>
          </a:p>
          <a:p>
            <a:pPr marL="541338">
              <a:buFont typeface="Wingdings" panose="05000000000000000000" pitchFamily="2" charset="2"/>
              <a:buNone/>
            </a:pPr>
            <a:r>
              <a:rPr lang="fr-FR" b="0" dirty="0" smtClean="0">
                <a:sym typeface="Wingdings" panose="05000000000000000000" pitchFamily="2" charset="2"/>
              </a:rPr>
              <a:t>- à</a:t>
            </a:r>
            <a:r>
              <a:rPr lang="fr-FR" b="0" baseline="0" dirty="0" smtClean="0">
                <a:sym typeface="Wingdings" panose="05000000000000000000" pitchFamily="2" charset="2"/>
              </a:rPr>
              <a:t> combiner avec les méthodes habituelles d’organisation des idées (méthode CQQCOQP / 2W2H) ; post-it…</a:t>
            </a:r>
          </a:p>
          <a:p>
            <a:pPr marL="541338">
              <a:buFont typeface="Wingdings" panose="05000000000000000000" pitchFamily="2" charset="2"/>
              <a:buNone/>
            </a:pPr>
            <a:r>
              <a:rPr lang="fr-FR" b="0" dirty="0" smtClean="0">
                <a:sym typeface="Wingdings" panose="05000000000000000000" pitchFamily="2" charset="2"/>
              </a:rPr>
              <a:t>- possibilité</a:t>
            </a:r>
            <a:r>
              <a:rPr lang="fr-FR" b="0" baseline="0" dirty="0" smtClean="0">
                <a:sym typeface="Wingdings" panose="05000000000000000000" pitchFamily="2" charset="2"/>
              </a:rPr>
              <a:t> d’utiliser des modèles pour des brainstormings récurrents</a:t>
            </a:r>
            <a:endParaRPr lang="fr-FR" b="0" dirty="0" smtClean="0">
              <a:sym typeface="Wingdings" panose="05000000000000000000" pitchFamily="2" charset="2"/>
            </a:endParaRPr>
          </a:p>
          <a:p>
            <a:pPr marL="171450" indent="-171450">
              <a:buFont typeface="Wingdings" panose="05000000000000000000" pitchFamily="2" charset="2"/>
              <a:buChar char="J"/>
            </a:pPr>
            <a:endParaRPr lang="fr-FR" b="0" dirty="0" smtClean="0">
              <a:sym typeface="Wingdings" panose="05000000000000000000" pitchFamily="2" charset="2"/>
            </a:endParaRPr>
          </a:p>
          <a:p>
            <a:pPr marL="171450" indent="-171450">
              <a:buFont typeface="Wingdings" panose="05000000000000000000" pitchFamily="2" charset="2"/>
              <a:buChar char="J"/>
            </a:pPr>
            <a:endParaRPr lang="fr-FR" b="0"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32</a:t>
            </a:fld>
            <a:endParaRPr lang="fr-FR" dirty="0"/>
          </a:p>
        </p:txBody>
      </p:sp>
    </p:spTree>
    <p:extLst>
      <p:ext uri="{BB962C8B-B14F-4D97-AF65-F5344CB8AC3E}">
        <p14:creationId xmlns:p14="http://schemas.microsoft.com/office/powerpoint/2010/main" val="660153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Référence : </a:t>
            </a:r>
            <a:r>
              <a:rPr lang="fr-FR" sz="1000" dirty="0" smtClean="0"/>
              <a:t>Nicolas </a:t>
            </a:r>
            <a:r>
              <a:rPr lang="fr-FR" sz="1000" dirty="0" err="1" smtClean="0"/>
              <a:t>Beretti</a:t>
            </a:r>
            <a:r>
              <a:rPr lang="fr-FR" sz="1000" dirty="0" smtClean="0"/>
              <a:t>. </a:t>
            </a:r>
            <a:r>
              <a:rPr lang="fr-FR" sz="1000" i="1" dirty="0" smtClean="0"/>
              <a:t>Stop au Powerpoint ! Réapprenez à penser et à présenter. </a:t>
            </a:r>
            <a:r>
              <a:rPr lang="fr-FR" sz="1000" dirty="0" smtClean="0"/>
              <a:t>Paris : </a:t>
            </a:r>
            <a:r>
              <a:rPr lang="fr-FR" sz="1000" dirty="0" err="1" smtClean="0"/>
              <a:t>Dunod</a:t>
            </a:r>
            <a:r>
              <a:rPr lang="fr-FR" sz="1000" dirty="0" smtClean="0"/>
              <a:t>, 2012. 192 p.</a:t>
            </a:r>
            <a:endParaRPr lang="fr-FR" b="1" dirty="0" smtClean="0"/>
          </a:p>
          <a:p>
            <a:pPr>
              <a:spcBef>
                <a:spcPts val="300"/>
              </a:spcBef>
            </a:pPr>
            <a:r>
              <a:rPr lang="fr-FR" b="1" dirty="0" smtClean="0"/>
              <a:t>Dans quels cas ? : </a:t>
            </a:r>
            <a:r>
              <a:rPr lang="fr-FR" dirty="0" smtClean="0"/>
              <a:t>présentation orale, TP informatiques</a:t>
            </a:r>
          </a:p>
          <a:p>
            <a:pPr marL="182563" marR="0" lvl="1" indent="-182563" algn="l" defTabSz="914400" rtl="0" eaLnBrk="1" fontAlgn="auto" latinLnBrk="0" hangingPunct="1">
              <a:lnSpc>
                <a:spcPct val="100000"/>
              </a:lnSpc>
              <a:spcBef>
                <a:spcPts val="300"/>
              </a:spcBef>
              <a:spcAft>
                <a:spcPts val="0"/>
              </a:spcAft>
              <a:buClrTx/>
              <a:buSzTx/>
              <a:buFont typeface="Wingdings" panose="05000000000000000000" pitchFamily="2" charset="2"/>
              <a:buNone/>
              <a:tabLst>
                <a:tab pos="182563" algn="l"/>
              </a:tabLst>
              <a:defRPr/>
            </a:pPr>
            <a:r>
              <a:rPr lang="fr-FR" b="1" dirty="0" smtClean="0">
                <a:sym typeface="Wingdings" panose="05000000000000000000" pitchFamily="2" charset="2"/>
              </a:rPr>
              <a:t> </a:t>
            </a:r>
            <a:r>
              <a:rPr lang="fr-FR" dirty="0" smtClean="0">
                <a:sym typeface="Wingdings" panose="05000000000000000000" pitchFamily="2" charset="2"/>
              </a:rPr>
              <a:t>	</a:t>
            </a:r>
            <a:r>
              <a:rPr lang="fr-FR" b="0" dirty="0" smtClean="0">
                <a:sym typeface="Wingdings" panose="05000000000000000000" pitchFamily="2" charset="2"/>
              </a:rPr>
              <a:t>- insiste sur la structure du discours plus que la forme : évite la « pensée Powerpoint » (tout de même niveau) et souligne la progression au fur et à mesure</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permet de construire des formations « granulaires » (assemblage d’une carte « portail » et d’autres cartes) faciles à mettre à jour</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possibilité d’avoir du contenu multimédia</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facilite la mémorisation (vue générale)</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favorise la spontanéité de l’expression : peu</a:t>
            </a:r>
            <a:r>
              <a:rPr lang="fr-FR" b="0" baseline="0" dirty="0" smtClean="0">
                <a:sym typeface="Wingdings" panose="05000000000000000000" pitchFamily="2" charset="2"/>
              </a:rPr>
              <a:t> de texte à lire et présente </a:t>
            </a:r>
            <a:r>
              <a:rPr lang="fr-FR" b="0" dirty="0" smtClean="0">
                <a:sym typeface="Wingdings" panose="05000000000000000000" pitchFamily="2" charset="2"/>
              </a:rPr>
              <a:t>le contenu en fonction des besoins</a:t>
            </a:r>
          </a:p>
          <a:p>
            <a:pPr>
              <a:spcBef>
                <a:spcPts val="300"/>
              </a:spcBef>
              <a:tabLst>
                <a:tab pos="182563" algn="l"/>
              </a:tabLst>
            </a:pPr>
            <a:r>
              <a:rPr lang="fr-FR" b="1" dirty="0" smtClean="0">
                <a:sym typeface="Wingdings" panose="05000000000000000000" pitchFamily="2" charset="2"/>
              </a:rPr>
              <a:t> </a:t>
            </a:r>
            <a:r>
              <a:rPr lang="fr-FR" dirty="0" smtClean="0">
                <a:sym typeface="Wingdings" panose="05000000000000000000" pitchFamily="2" charset="2"/>
              </a:rPr>
              <a:t>	</a:t>
            </a:r>
            <a:r>
              <a:rPr lang="fr-FR" b="0" dirty="0" smtClean="0">
                <a:sym typeface="Wingdings" panose="05000000000000000000" pitchFamily="2" charset="2"/>
              </a:rPr>
              <a:t>- potentiellement moins attractif que Powerpoint</a:t>
            </a:r>
          </a:p>
          <a:p>
            <a:pPr marL="182563">
              <a:buFont typeface="Wingdings" panose="05000000000000000000" pitchFamily="2" charset="2"/>
              <a:buNone/>
            </a:pPr>
            <a:r>
              <a:rPr lang="fr-FR" b="0" baseline="0" dirty="0" smtClean="0">
                <a:sym typeface="Wingdings" panose="05000000000000000000" pitchFamily="2" charset="2"/>
              </a:rPr>
              <a:t>- présente plusieurs sous-parties à la fois</a:t>
            </a:r>
          </a:p>
          <a:p>
            <a:pPr marL="182563">
              <a:buFont typeface="Wingdings" panose="05000000000000000000" pitchFamily="2" charset="2"/>
              <a:buNone/>
            </a:pPr>
            <a:r>
              <a:rPr lang="fr-FR" b="0" baseline="0" dirty="0" smtClean="0">
                <a:sym typeface="Wingdings" panose="05000000000000000000" pitchFamily="2" charset="2"/>
              </a:rPr>
              <a:t>- gomme le temps nécessaire pour la présentation</a:t>
            </a:r>
          </a:p>
          <a:p>
            <a:pPr marL="182563">
              <a:buFont typeface="Wingdings" panose="05000000000000000000" pitchFamily="2" charset="2"/>
              <a:buNone/>
            </a:pPr>
            <a:r>
              <a:rPr lang="fr-FR" b="0" baseline="0" dirty="0" smtClean="0">
                <a:sym typeface="Wingdings" panose="05000000000000000000" pitchFamily="2" charset="2"/>
              </a:rPr>
              <a:t>- nécessite d’être à côté de l’ordinateur</a:t>
            </a:r>
          </a:p>
          <a:p>
            <a:pPr marL="182563">
              <a:buFont typeface="Wingdings" panose="05000000000000000000" pitchFamily="2" charset="2"/>
              <a:buNone/>
            </a:pPr>
            <a:r>
              <a:rPr lang="fr-FR" b="0" baseline="0" dirty="0" smtClean="0">
                <a:sym typeface="Wingdings" panose="05000000000000000000" pitchFamily="2" charset="2"/>
              </a:rPr>
              <a:t>- nécessite un vrai support à transmettre par ailleurs</a:t>
            </a:r>
          </a:p>
          <a:p>
            <a:pPr marL="182563">
              <a:buFont typeface="Wingdings" panose="05000000000000000000" pitchFamily="2" charset="2"/>
              <a:buNone/>
            </a:pPr>
            <a:r>
              <a:rPr lang="fr-FR" b="0" baseline="0" dirty="0" smtClean="0">
                <a:sym typeface="Wingdings" panose="05000000000000000000" pitchFamily="2" charset="2"/>
              </a:rPr>
              <a:t>- !!! lors de l’usage de services en ligne (problème d’accès au serveur, etc.) : prévoir une solution de rechange (texte imprimé, sauvegarde sous format image…)</a:t>
            </a:r>
          </a:p>
          <a:p>
            <a:pPr marL="625475" indent="-625475">
              <a:spcBef>
                <a:spcPts val="300"/>
              </a:spcBef>
              <a:buFont typeface="Wingdings" panose="05000000000000000000" pitchFamily="2" charset="2"/>
              <a:buNone/>
              <a:tabLst>
                <a:tab pos="625475" algn="l"/>
              </a:tabLst>
            </a:pPr>
            <a:r>
              <a:rPr lang="fr-FR" b="1" dirty="0" smtClean="0">
                <a:sym typeface="Wingdings" panose="05000000000000000000" pitchFamily="2" charset="2"/>
              </a:rPr>
              <a:t>Astuces :	</a:t>
            </a:r>
            <a:r>
              <a:rPr lang="fr-FR" b="0" dirty="0" smtClean="0">
                <a:sym typeface="Wingdings" panose="05000000000000000000" pitchFamily="2" charset="2"/>
              </a:rPr>
              <a:t> - comme pour une présentation traditionnelle, mettre en valeur des images/symboles</a:t>
            </a:r>
            <a:r>
              <a:rPr lang="fr-FR" b="0" baseline="0" dirty="0" smtClean="0">
                <a:sym typeface="Wingdings" panose="05000000000000000000" pitchFamily="2" charset="2"/>
              </a:rPr>
              <a:t> parlants</a:t>
            </a:r>
          </a:p>
          <a:p>
            <a:pPr marL="625475">
              <a:buFontTx/>
              <a:buChar char="-"/>
            </a:pPr>
            <a:r>
              <a:rPr lang="fr-FR" b="0" baseline="0" dirty="0" smtClean="0">
                <a:sym typeface="Wingdings" panose="05000000000000000000" pitchFamily="2" charset="2"/>
              </a:rPr>
              <a:t> sobriété avant tout</a:t>
            </a: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33</a:t>
            </a:fld>
            <a:endParaRPr lang="fr-FR" dirty="0"/>
          </a:p>
        </p:txBody>
      </p:sp>
    </p:spTree>
    <p:extLst>
      <p:ext uri="{BB962C8B-B14F-4D97-AF65-F5344CB8AC3E}">
        <p14:creationId xmlns:p14="http://schemas.microsoft.com/office/powerpoint/2010/main" val="1838347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sym typeface="Wingdings" panose="05000000000000000000" pitchFamily="2" charset="2"/>
              </a:rPr>
              <a:t>Réf. : https://www.mindomo.com/mindmap/web20-et-formation-1c78 - 3644b7674d4595ab9e5717967e49 – présentation orale lors d’une formation</a:t>
            </a: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34</a:t>
            </a:fld>
            <a:endParaRPr lang="fr-FR" dirty="0"/>
          </a:p>
        </p:txBody>
      </p:sp>
    </p:spTree>
    <p:extLst>
      <p:ext uri="{BB962C8B-B14F-4D97-AF65-F5344CB8AC3E}">
        <p14:creationId xmlns:p14="http://schemas.microsoft.com/office/powerpoint/2010/main" val="1533242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sym typeface="Wingdings" panose="05000000000000000000" pitchFamily="2" charset="2"/>
              </a:rPr>
              <a:t>Réf. : https://www.mindmeister.com/fr/162751003/recherche-d-informations-sur-internet – carte utilisée pour</a:t>
            </a:r>
            <a:r>
              <a:rPr lang="fr-FR" b="0" baseline="0" dirty="0" smtClean="0">
                <a:sym typeface="Wingdings" panose="05000000000000000000" pitchFamily="2" charset="2"/>
              </a:rPr>
              <a:t> une formation avec TP, dont le lien est transmis à tous les participants pour pouvoir manipuler en même temps que le formateur</a:t>
            </a: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35</a:t>
            </a:fld>
            <a:endParaRPr lang="fr-FR" dirty="0"/>
          </a:p>
        </p:txBody>
      </p:sp>
    </p:spTree>
    <p:extLst>
      <p:ext uri="{BB962C8B-B14F-4D97-AF65-F5344CB8AC3E}">
        <p14:creationId xmlns:p14="http://schemas.microsoft.com/office/powerpoint/2010/main" val="2768105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Référence : </a:t>
            </a:r>
            <a:r>
              <a:rPr lang="fr-FR" b="0" dirty="0" smtClean="0"/>
              <a:t>Centre</a:t>
            </a:r>
            <a:r>
              <a:rPr lang="fr-FR" b="0" baseline="0" dirty="0" smtClean="0"/>
              <a:t> de documentation de l’AP-HP. </a:t>
            </a:r>
            <a:r>
              <a:rPr lang="fr-FR" b="0" i="1" baseline="0" dirty="0" smtClean="0"/>
              <a:t>Ma première visite au Centre de documentation de l’AP-HP. </a:t>
            </a:r>
            <a:r>
              <a:rPr lang="fr-FR" b="0" i="0" baseline="0" dirty="0" smtClean="0"/>
              <a:t>2014.</a:t>
            </a:r>
            <a:r>
              <a:rPr lang="fr-FR" b="0" i="1" baseline="0" dirty="0" smtClean="0"/>
              <a:t> </a:t>
            </a:r>
            <a:r>
              <a:rPr lang="fr-FR" b="0" dirty="0" smtClean="0"/>
              <a:t>[en ligne]. Disponible sur :  https://www.mindomo.com/fr/mindmap/visiter-le-centre-de-documentation-de-lap-hp-27ee493024ea4e58be3a1d64775893ca</a:t>
            </a:r>
          </a:p>
          <a:p>
            <a:endParaRPr lang="fr-FR" dirty="0" smtClean="0"/>
          </a:p>
          <a:p>
            <a:pPr>
              <a:spcBef>
                <a:spcPts val="300"/>
              </a:spcBef>
            </a:pPr>
            <a:r>
              <a:rPr lang="fr-FR" b="1" dirty="0" smtClean="0"/>
              <a:t>Dans quels cas ? : </a:t>
            </a:r>
            <a:r>
              <a:rPr lang="fr-FR" dirty="0" smtClean="0"/>
              <a:t>vade-mecum et modes</a:t>
            </a:r>
            <a:r>
              <a:rPr lang="fr-FR" baseline="0" dirty="0" smtClean="0"/>
              <a:t> d’emploi, modèles pour des exercices/devoirs</a:t>
            </a:r>
            <a:endParaRPr lang="fr-FR" dirty="0" smtClean="0"/>
          </a:p>
          <a:p>
            <a:pPr marL="0" marR="0" lvl="1" indent="0" algn="l" defTabSz="914400" rtl="0" eaLnBrk="1" fontAlgn="auto" latinLnBrk="0" hangingPunct="1">
              <a:lnSpc>
                <a:spcPct val="100000"/>
              </a:lnSpc>
              <a:spcBef>
                <a:spcPts val="300"/>
              </a:spcBef>
              <a:spcAft>
                <a:spcPts val="0"/>
              </a:spcAft>
              <a:buClrTx/>
              <a:buSzTx/>
              <a:tabLst/>
              <a:defRPr/>
            </a:pPr>
            <a:r>
              <a:rPr lang="fr-FR" b="1" dirty="0" smtClean="0">
                <a:sym typeface="Wingdings" panose="05000000000000000000" pitchFamily="2" charset="2"/>
              </a:rPr>
              <a:t> -</a:t>
            </a:r>
            <a:r>
              <a:rPr lang="fr-FR" b="0" dirty="0" smtClean="0">
                <a:sym typeface="Wingdings" panose="05000000000000000000" pitchFamily="2" charset="2"/>
              </a:rPr>
              <a:t> facilite l’organisation et la lecture de</a:t>
            </a:r>
            <a:r>
              <a:rPr lang="fr-FR" b="0" baseline="0" dirty="0" smtClean="0">
                <a:sym typeface="Wingdings" panose="05000000000000000000" pitchFamily="2" charset="2"/>
              </a:rPr>
              <a:t> l’information</a:t>
            </a:r>
            <a:endParaRPr lang="fr-FR" dirty="0">
              <a:sym typeface="Wingdings" panose="05000000000000000000" pitchFamily="2" charset="2"/>
            </a:endParaRPr>
          </a:p>
          <a:p>
            <a:pPr marL="0" marR="0" lvl="1" indent="0" algn="l" defTabSz="914400" rtl="0" eaLnBrk="1" fontAlgn="auto" latinLnBrk="0" hangingPunct="1">
              <a:lnSpc>
                <a:spcPct val="100000"/>
              </a:lnSpc>
              <a:spcBef>
                <a:spcPts val="300"/>
              </a:spcBef>
              <a:spcAft>
                <a:spcPts val="0"/>
              </a:spcAft>
              <a:buClrTx/>
              <a:buSzTx/>
              <a:tabLst/>
              <a:defRPr/>
            </a:pPr>
            <a:r>
              <a:rPr lang="fr-FR" b="1" dirty="0" smtClean="0">
                <a:sym typeface="Wingdings" panose="05000000000000000000" pitchFamily="2" charset="2"/>
              </a:rPr>
              <a:t></a:t>
            </a:r>
            <a:r>
              <a:rPr lang="fr-FR" b="0" dirty="0" smtClean="0">
                <a:sym typeface="Wingdings" panose="05000000000000000000" pitchFamily="2" charset="2"/>
              </a:rPr>
              <a:t> - utilisation pas</a:t>
            </a:r>
            <a:r>
              <a:rPr lang="fr-FR" b="0" baseline="0" dirty="0" smtClean="0">
                <a:sym typeface="Wingdings" panose="05000000000000000000" pitchFamily="2" charset="2"/>
              </a:rPr>
              <a:t> toujours spontanée pour le novice (ouverture/fermetures des branches, zooms…)</a:t>
            </a:r>
          </a:p>
          <a:p>
            <a:pPr marL="0" indent="0">
              <a:spcBef>
                <a:spcPts val="300"/>
              </a:spcBef>
              <a:buFont typeface="Wingdings" panose="05000000000000000000" pitchFamily="2" charset="2"/>
              <a:buNone/>
            </a:pPr>
            <a:r>
              <a:rPr lang="fr-FR" b="1" dirty="0" smtClean="0">
                <a:sym typeface="Wingdings" panose="05000000000000000000" pitchFamily="2" charset="2"/>
              </a:rPr>
              <a:t>Astuces</a:t>
            </a:r>
            <a:r>
              <a:rPr lang="fr-FR" b="0" dirty="0" smtClean="0">
                <a:sym typeface="Wingdings" panose="05000000000000000000" pitchFamily="2" charset="2"/>
              </a:rPr>
              <a:t> : - accompagner de quelques</a:t>
            </a:r>
            <a:r>
              <a:rPr lang="fr-FR" b="0" baseline="0" dirty="0" smtClean="0">
                <a:sym typeface="Wingdings" panose="05000000000000000000" pitchFamily="2" charset="2"/>
              </a:rPr>
              <a:t> lignes d’explication (cf. exemple)</a:t>
            </a: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36</a:t>
            </a:fld>
            <a:endParaRPr lang="fr-FR" dirty="0"/>
          </a:p>
        </p:txBody>
      </p:sp>
    </p:spTree>
    <p:extLst>
      <p:ext uri="{BB962C8B-B14F-4D97-AF65-F5344CB8AC3E}">
        <p14:creationId xmlns:p14="http://schemas.microsoft.com/office/powerpoint/2010/main" val="2193673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fr-FR" b="1" dirty="0" smtClean="0"/>
              <a:t>Référence : </a:t>
            </a:r>
            <a:r>
              <a:rPr lang="fr-FR" sz="1000" dirty="0" smtClean="0"/>
              <a:t>Brigitte Berthou et Claire Marchand. « Les cartes cognitives : quelles utilisations en soins infirmiers ? ». </a:t>
            </a:r>
            <a:r>
              <a:rPr lang="fr-FR" sz="1000" i="1" dirty="0" smtClean="0"/>
              <a:t>Recherche en soins infirmiers</a:t>
            </a:r>
            <a:r>
              <a:rPr lang="fr-FR" sz="1000" dirty="0" smtClean="0"/>
              <a:t>. 2010/2 (N° 101). p. 29-41. </a:t>
            </a:r>
            <a:r>
              <a:rPr lang="fr-FR" sz="1000" b="0" i="0" dirty="0" smtClean="0"/>
              <a:t>– </a:t>
            </a:r>
            <a:r>
              <a:rPr lang="fr-FR" b="0" i="0" dirty="0" smtClean="0"/>
              <a:t>à partir du questionnement : « Que vous évoque le mot toilette ? »</a:t>
            </a:r>
          </a:p>
          <a:p>
            <a:pPr>
              <a:spcBef>
                <a:spcPts val="300"/>
              </a:spcBef>
            </a:pPr>
            <a:r>
              <a:rPr lang="fr-FR" b="1" dirty="0" smtClean="0"/>
              <a:t>Dans quels cas ? : </a:t>
            </a:r>
            <a:r>
              <a:rPr lang="fr-FR" dirty="0" smtClean="0"/>
              <a:t>définir un concept (cf.</a:t>
            </a:r>
            <a:r>
              <a:rPr lang="fr-FR" baseline="0" dirty="0" smtClean="0"/>
              <a:t> exemple) et avec les outils de langage documentaire (dictionnaires, encyclopédies…), </a:t>
            </a:r>
            <a:r>
              <a:rPr lang="fr-FR" dirty="0" smtClean="0"/>
              <a:t>analyser</a:t>
            </a:r>
            <a:r>
              <a:rPr lang="fr-FR" baseline="0" dirty="0" smtClean="0"/>
              <a:t> une situation </a:t>
            </a:r>
            <a:r>
              <a:rPr lang="fr-FR" dirty="0" smtClean="0"/>
              <a:t>(cas clinique) en vue de faire un diagnostic par exemple (cf. exemple</a:t>
            </a:r>
            <a:r>
              <a:rPr lang="fr-FR" baseline="0" dirty="0" smtClean="0"/>
              <a:t> suivant) ou de résoudre un problème</a:t>
            </a:r>
          </a:p>
          <a:p>
            <a:pPr>
              <a:spcBef>
                <a:spcPts val="300"/>
              </a:spcBef>
            </a:pPr>
            <a:r>
              <a:rPr lang="fr-FR" b="1" dirty="0" smtClean="0"/>
              <a:t>Retour d’expérience</a:t>
            </a:r>
            <a:r>
              <a:rPr lang="fr-FR" b="1" baseline="0" dirty="0" smtClean="0"/>
              <a:t> </a:t>
            </a:r>
            <a:r>
              <a:rPr lang="fr-FR" baseline="0" dirty="0" smtClean="0"/>
              <a:t>:</a:t>
            </a:r>
            <a:r>
              <a:rPr lang="fr-FR" dirty="0" smtClean="0"/>
              <a:t> définition d’un concept : </a:t>
            </a:r>
            <a:r>
              <a:rPr lang="fr-FR" dirty="0" err="1"/>
              <a:t>Blasinda</a:t>
            </a:r>
            <a:r>
              <a:rPr lang="fr-FR" dirty="0"/>
              <a:t> </a:t>
            </a:r>
            <a:r>
              <a:rPr lang="fr-FR" dirty="0" smtClean="0"/>
              <a:t>Rodriguez et al. </a:t>
            </a:r>
            <a:r>
              <a:rPr lang="fr-FR" i="1" dirty="0" smtClean="0"/>
              <a:t>La </a:t>
            </a:r>
            <a:r>
              <a:rPr lang="fr-FR" i="1" dirty="0"/>
              <a:t>contention physique </a:t>
            </a:r>
            <a:r>
              <a:rPr lang="fr-FR" i="1" dirty="0" smtClean="0"/>
              <a:t>passive. </a:t>
            </a:r>
            <a:r>
              <a:rPr lang="fr-FR" dirty="0" smtClean="0"/>
              <a:t>2011. [en ligne]. </a:t>
            </a:r>
            <a:r>
              <a:rPr lang="fr-FR" dirty="0"/>
              <a:t>Disponible sur : http://</a:t>
            </a:r>
            <a:r>
              <a:rPr lang="fr-FR" dirty="0" smtClean="0"/>
              <a:t>www.sante.gouv.fr/la-contention-physique-passive.html. </a:t>
            </a:r>
          </a:p>
          <a:p>
            <a:pPr marL="182563" lvl="1" indent="-182563">
              <a:tabLst>
                <a:tab pos="182563" algn="l"/>
              </a:tabLst>
              <a:defRPr/>
            </a:pPr>
            <a:r>
              <a:rPr lang="fr-FR" b="1" dirty="0" smtClean="0">
                <a:sym typeface="Wingdings" panose="05000000000000000000" pitchFamily="2" charset="2"/>
              </a:rPr>
              <a:t> 	</a:t>
            </a:r>
            <a:r>
              <a:rPr lang="fr-FR" b="0" dirty="0" smtClean="0">
                <a:sym typeface="Wingdings" panose="05000000000000000000" pitchFamily="2" charset="2"/>
              </a:rPr>
              <a:t>- permet de mettre les informations à</a:t>
            </a:r>
            <a:r>
              <a:rPr lang="fr-FR" b="0" baseline="0" dirty="0" smtClean="0">
                <a:sym typeface="Wingdings" panose="05000000000000000000" pitchFamily="2" charset="2"/>
              </a:rPr>
              <a:t> plat au préalable, avec éventuellement confrontation vision</a:t>
            </a:r>
            <a:r>
              <a:rPr lang="fr-FR" b="0" dirty="0" smtClean="0">
                <a:sym typeface="Wingdings" panose="05000000000000000000" pitchFamily="2" charset="2"/>
              </a:rPr>
              <a:t> personnelle / vision du groupe ; éléments factuels / ressenti (</a:t>
            </a:r>
            <a:r>
              <a:rPr lang="fr-FR" dirty="0">
                <a:sym typeface="Wingdings" panose="05000000000000000000" pitchFamily="2" charset="2"/>
              </a:rPr>
              <a:t>« </a:t>
            </a:r>
            <a:r>
              <a:rPr lang="fr-FR" dirty="0"/>
              <a:t> La représentation graphique des idées a permis de transmettre de la connaissance et de « l’émotion » relatées par les équipes soignantes </a:t>
            </a:r>
            <a:r>
              <a:rPr lang="fr-FR" dirty="0" smtClean="0"/>
              <a:t>», B</a:t>
            </a:r>
            <a:r>
              <a:rPr lang="fr-FR" dirty="0"/>
              <a:t>. Rodriguez, </a:t>
            </a:r>
            <a:r>
              <a:rPr lang="fr-FR" i="1" dirty="0"/>
              <a:t>op. </a:t>
            </a:r>
            <a:r>
              <a:rPr lang="fr-FR" i="1" dirty="0" err="1"/>
              <a:t>cit</a:t>
            </a:r>
            <a:r>
              <a:rPr lang="fr-FR" i="1" dirty="0"/>
              <a:t>.</a:t>
            </a:r>
            <a:r>
              <a:rPr lang="fr-FR" dirty="0"/>
              <a:t>)</a:t>
            </a:r>
            <a:endParaRPr lang="fr-FR" b="0" baseline="0" dirty="0" smtClean="0">
              <a:sym typeface="Wingdings" panose="05000000000000000000" pitchFamily="2" charset="2"/>
            </a:endParaRP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insiste sur les notions-clés</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hiérarchise les éléments et leurs relations</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facilite la rédaction</a:t>
            </a:r>
          </a:p>
          <a:p>
            <a:pPr marL="182563" lvl="1" indent="0">
              <a:defRPr/>
            </a:pPr>
            <a:r>
              <a:rPr lang="fr-FR" b="0" dirty="0" smtClean="0">
                <a:sym typeface="Wingdings" panose="05000000000000000000" pitchFamily="2" charset="2"/>
              </a:rPr>
              <a:t>- favorise l’expression émotionnelle ?</a:t>
            </a:r>
          </a:p>
          <a:p>
            <a:pPr marL="182563" lvl="1" indent="-182563">
              <a:defRPr/>
            </a:pPr>
            <a:r>
              <a:rPr lang="fr-FR" b="1" dirty="0" smtClean="0">
                <a:sym typeface="Wingdings" panose="05000000000000000000" pitchFamily="2" charset="2"/>
              </a:rPr>
              <a:t> 	</a:t>
            </a:r>
            <a:r>
              <a:rPr lang="fr-FR" b="0" dirty="0" smtClean="0">
                <a:sym typeface="Wingdings" panose="05000000000000000000" pitchFamily="2" charset="2"/>
              </a:rPr>
              <a:t>- gomme la progression (début, développement, fin)</a:t>
            </a:r>
          </a:p>
          <a:p>
            <a:pPr marL="182563">
              <a:buFont typeface="Wingdings" panose="05000000000000000000" pitchFamily="2" charset="2"/>
              <a:buNone/>
            </a:pPr>
            <a:r>
              <a:rPr lang="fr-FR" b="0" dirty="0" smtClean="0">
                <a:sym typeface="Wingdings" panose="05000000000000000000" pitchFamily="2" charset="2"/>
              </a:rPr>
              <a:t>- risque de s’écarter des objectifs initiaux</a:t>
            </a:r>
          </a:p>
          <a:p>
            <a:pPr marL="182563">
              <a:buFont typeface="Wingdings" panose="05000000000000000000" pitchFamily="2" charset="2"/>
              <a:buNone/>
            </a:pPr>
            <a:r>
              <a:rPr lang="fr-FR" b="0" dirty="0" smtClean="0">
                <a:sym typeface="Wingdings" panose="05000000000000000000" pitchFamily="2" charset="2"/>
              </a:rPr>
              <a:t>- risque d’insister plus sur l’outil que sur le contenu</a:t>
            </a:r>
          </a:p>
          <a:p>
            <a:pPr marL="0" indent="0">
              <a:buFont typeface="Wingdings" panose="05000000000000000000" pitchFamily="2" charset="2"/>
              <a:buNone/>
            </a:pPr>
            <a:endParaRPr lang="fr-FR" b="0" baseline="0" dirty="0" smtClean="0">
              <a:sym typeface="Wingdings" panose="05000000000000000000" pitchFamily="2" charset="2"/>
            </a:endParaRPr>
          </a:p>
          <a:p>
            <a:pPr marL="0" indent="0">
              <a:buFontTx/>
              <a:buNone/>
            </a:pPr>
            <a:endParaRPr lang="fr-FR" b="0" dirty="0" smtClean="0">
              <a:sym typeface="Wingdings" panose="05000000000000000000" pitchFamily="2" charset="2"/>
            </a:endParaRPr>
          </a:p>
          <a:p>
            <a:pPr marL="171450" indent="-171450">
              <a:buFontTx/>
              <a:buChar char="-"/>
            </a:pP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37</a:t>
            </a:fld>
            <a:endParaRPr lang="fr-FR" dirty="0"/>
          </a:p>
        </p:txBody>
      </p:sp>
    </p:spTree>
    <p:extLst>
      <p:ext uri="{BB962C8B-B14F-4D97-AF65-F5344CB8AC3E}">
        <p14:creationId xmlns:p14="http://schemas.microsoft.com/office/powerpoint/2010/main" val="1849022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Référence : </a:t>
            </a:r>
            <a:r>
              <a:rPr lang="fr-FR" i="1" dirty="0" smtClean="0"/>
              <a:t>Diplômes d'Etudes Spécialisées (DES) et Diplômes d'Etudes Spécialisées Complémentaires (DESC). Département de médecine générale de la faculté de médecine Hyacinthe </a:t>
            </a:r>
            <a:r>
              <a:rPr lang="fr-FR" i="1" dirty="0" err="1" smtClean="0"/>
              <a:t>Bastaraud</a:t>
            </a:r>
            <a:r>
              <a:rPr lang="fr-FR" i="1" dirty="0" smtClean="0"/>
              <a:t>. Université </a:t>
            </a:r>
            <a:r>
              <a:rPr lang="fr-FR" i="1" dirty="0" err="1" smtClean="0"/>
              <a:t>Antielles</a:t>
            </a:r>
            <a:r>
              <a:rPr lang="fr-FR" i="1" dirty="0" smtClean="0"/>
              <a:t>-Guyane. Contraception, IVG, troubles des règles : cartes heuristiques</a:t>
            </a:r>
            <a:r>
              <a:rPr lang="fr-FR" dirty="0" smtClean="0"/>
              <a:t>. 2013. [en ligne]. Disponible sur :  http://e-cursus.univ-ag.fr/file.php/141/cours/3_Contraception_cas_clinique_heuristique_FGT.pdf</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Autre exemple</a:t>
            </a:r>
            <a:r>
              <a:rPr lang="fr-FR" b="1" baseline="0" dirty="0" smtClean="0"/>
              <a:t> : </a:t>
            </a:r>
            <a:r>
              <a:rPr lang="fr-FR" b="0" baseline="0" dirty="0" smtClean="0"/>
              <a:t>IFIS </a:t>
            </a:r>
            <a:r>
              <a:rPr lang="fr-FR" b="0" baseline="0" dirty="0" err="1" smtClean="0"/>
              <a:t>Gavy</a:t>
            </a:r>
            <a:r>
              <a:rPr lang="fr-FR" b="0" baseline="0" dirty="0" smtClean="0"/>
              <a:t> Saint-Nazaire. </a:t>
            </a:r>
            <a:r>
              <a:rPr lang="fr-FR" b="0" i="1" baseline="0" dirty="0" smtClean="0"/>
              <a:t>Consignes de recherche pour préparer le TD « soins pré et post-opératoires »</a:t>
            </a:r>
          </a:p>
          <a:p>
            <a:pPr marL="0" marR="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U.E. 2,4 S1, pour le lundi 06 janvier de 13h30 à 17h30</a:t>
            </a:r>
            <a:r>
              <a:rPr lang="fr-FR" b="0" baseline="0" dirty="0" smtClean="0"/>
              <a:t>. [en ligne]. Disponible sur :  http://ifsi.imadiff.net/media/soins%20pre%20et%20post-op.pdf. </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a:defRPr/>
            </a:pPr>
            <a:r>
              <a:rPr lang="fr-FR" b="1" dirty="0" smtClean="0"/>
              <a:t>Retour d’expériences : </a:t>
            </a:r>
            <a:r>
              <a:rPr lang="fr-FR" dirty="0" smtClean="0"/>
              <a:t>analyse d’une situation : J. </a:t>
            </a:r>
            <a:r>
              <a:rPr lang="fr-FR" dirty="0" err="1" smtClean="0"/>
              <a:t>Birebent</a:t>
            </a:r>
            <a:r>
              <a:rPr lang="fr-FR" dirty="0" smtClean="0"/>
              <a:t> et al. </a:t>
            </a:r>
            <a:r>
              <a:rPr lang="fr-FR" i="1" dirty="0" smtClean="0"/>
              <a:t>Utilisation des cartes mentales auprès d'internes de 3</a:t>
            </a:r>
            <a:r>
              <a:rPr lang="fr-FR" i="1" baseline="30000" dirty="0" smtClean="0"/>
              <a:t>e</a:t>
            </a:r>
            <a:r>
              <a:rPr lang="fr-FR" i="1" dirty="0" smtClean="0"/>
              <a:t> cycle de médecine générale</a:t>
            </a:r>
            <a:r>
              <a:rPr lang="fr-FR" dirty="0" smtClean="0"/>
              <a:t>. Présentation 14</a:t>
            </a:r>
            <a:r>
              <a:rPr lang="fr-FR" baseline="30000" dirty="0" smtClean="0"/>
              <a:t>e</a:t>
            </a:r>
            <a:r>
              <a:rPr lang="fr-FR" dirty="0"/>
              <a:t>  congrès national du CNGE [Collège National des Généralistes Enseignants], 27-28/11/2014. [en ligne]. Disponible sur :  http://www.imagilles.com/cnge2014/soinspalliatifs/index.html ; lors de consultations : Laure</a:t>
            </a:r>
          </a:p>
          <a:p>
            <a:pPr>
              <a:defRPr/>
            </a:pPr>
            <a:r>
              <a:rPr lang="fr-FR" dirty="0" err="1" smtClean="0"/>
              <a:t>Vanwassenhove</a:t>
            </a:r>
            <a:r>
              <a:rPr lang="fr-FR" dirty="0" smtClean="0"/>
              <a:t>. « Dessine-moi une consultation </a:t>
            </a:r>
            <a:r>
              <a:rPr lang="fr-FR" dirty="0"/>
              <a:t>». </a:t>
            </a:r>
            <a:r>
              <a:rPr lang="fr-FR" i="1" dirty="0" smtClean="0"/>
              <a:t>Cahier Santé conjuguée</a:t>
            </a:r>
            <a:r>
              <a:rPr lang="fr-FR" dirty="0" smtClean="0"/>
              <a:t>. 10/2008. n</a:t>
            </a:r>
            <a:r>
              <a:rPr lang="fr-FR" dirty="0"/>
              <a:t>° </a:t>
            </a:r>
            <a:r>
              <a:rPr lang="fr-FR" dirty="0" smtClean="0"/>
              <a:t>46. p. 49-51. [en ligne]. Disponible sur </a:t>
            </a:r>
            <a:r>
              <a:rPr lang="fr-FR" dirty="0"/>
              <a:t>: http://</a:t>
            </a:r>
            <a:r>
              <a:rPr lang="fr-FR" dirty="0" smtClean="0"/>
              <a:t>www.maisonmedicale.org/Dessine-moi-une-consultation.html. </a:t>
            </a:r>
            <a:endParaRPr lang="fr-FR" b="1" dirty="0" smtClean="0"/>
          </a:p>
          <a:p>
            <a:pPr marL="0" indent="0">
              <a:buFontTx/>
              <a:buNone/>
            </a:pP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38</a:t>
            </a:fld>
            <a:endParaRPr lang="fr-FR" dirty="0"/>
          </a:p>
        </p:txBody>
      </p:sp>
    </p:spTree>
    <p:extLst>
      <p:ext uri="{BB962C8B-B14F-4D97-AF65-F5344CB8AC3E}">
        <p14:creationId xmlns:p14="http://schemas.microsoft.com/office/powerpoint/2010/main" val="248827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Référence : </a:t>
            </a:r>
            <a:r>
              <a:rPr lang="fr-FR" b="0" i="0" dirty="0" smtClean="0"/>
              <a:t>Delphine</a:t>
            </a:r>
            <a:r>
              <a:rPr lang="fr-FR" b="0" i="0" baseline="0" dirty="0" smtClean="0"/>
              <a:t> Le Goff. </a:t>
            </a:r>
            <a:r>
              <a:rPr lang="fr-FR" b="0" i="1" baseline="0" dirty="0" smtClean="0"/>
              <a:t>Conception et réalisation par une interne d’une formation de diététique à destination des internes de médecine générale</a:t>
            </a:r>
            <a:r>
              <a:rPr lang="fr-FR" b="0" i="0" baseline="0" dirty="0" smtClean="0"/>
              <a:t>. Thèse de doctorat en médecine, Université de Tours, 2012. [en ligne]. Disponible sur :  http://memoires.scd.univ-tours.fr/Medecine/Theses/2012_Medecine_LeGoffDelphine.pdf. </a:t>
            </a:r>
            <a:endParaRPr lang="fr-FR" b="1" dirty="0" smtClean="0"/>
          </a:p>
          <a:p>
            <a:pPr>
              <a:spcBef>
                <a:spcPts val="300"/>
              </a:spcBef>
            </a:pPr>
            <a:r>
              <a:rPr lang="fr-FR" b="1" dirty="0" smtClean="0"/>
              <a:t>Dans quels cas ? : </a:t>
            </a:r>
            <a:r>
              <a:rPr lang="fr-FR" dirty="0"/>
              <a:t>organisation de connaissances, résumé, fiche de </a:t>
            </a:r>
            <a:r>
              <a:rPr lang="fr-FR" dirty="0" smtClean="0"/>
              <a:t>lecture, note de synthèse, </a:t>
            </a:r>
            <a:r>
              <a:rPr lang="fr-FR" baseline="0" dirty="0" smtClean="0"/>
              <a:t>structuration d’une démarche (cf. exemple) ou d’un plan (cf. en recherche documentaire pour consulter les ressources de façon sélective),</a:t>
            </a:r>
            <a:r>
              <a:rPr lang="fr-FR" dirty="0" smtClean="0"/>
              <a:t> prise de décision (cf. exemple suivant ;</a:t>
            </a:r>
            <a:r>
              <a:rPr lang="fr-FR" baseline="0" dirty="0" smtClean="0"/>
              <a:t> cf. </a:t>
            </a:r>
            <a:r>
              <a:rPr lang="fr-FR" dirty="0" smtClean="0"/>
              <a:t>établissement d’un protocole</a:t>
            </a:r>
            <a:r>
              <a:rPr lang="fr-FR" baseline="0" dirty="0" smtClean="0"/>
              <a:t> de soins)</a:t>
            </a:r>
            <a:endParaRPr lang="fr-FR" dirty="0" smtClean="0"/>
          </a:p>
          <a:p>
            <a:pPr marL="0" marR="0" lvl="1" indent="0" algn="l" defTabSz="914400" rtl="0" eaLnBrk="1" fontAlgn="auto" latinLnBrk="0" hangingPunct="1">
              <a:lnSpc>
                <a:spcPct val="100000"/>
              </a:lnSpc>
              <a:spcBef>
                <a:spcPts val="300"/>
              </a:spcBef>
              <a:spcAft>
                <a:spcPts val="0"/>
              </a:spcAft>
              <a:buClrTx/>
              <a:buSzTx/>
              <a:tabLst>
                <a:tab pos="182563" algn="l"/>
              </a:tabLst>
              <a:defRPr/>
            </a:pPr>
            <a:r>
              <a:rPr lang="fr-FR" b="1" dirty="0" smtClean="0">
                <a:sym typeface="Wingdings" panose="05000000000000000000" pitchFamily="2" charset="2"/>
              </a:rPr>
              <a:t> </a:t>
            </a:r>
            <a:r>
              <a:rPr lang="fr-FR" dirty="0" smtClean="0">
                <a:sym typeface="Wingdings" panose="05000000000000000000" pitchFamily="2" charset="2"/>
              </a:rPr>
              <a:t>	</a:t>
            </a:r>
            <a:r>
              <a:rPr lang="fr-FR" b="0" dirty="0" smtClean="0">
                <a:sym typeface="Wingdings" panose="05000000000000000000" pitchFamily="2" charset="2"/>
              </a:rPr>
              <a:t>- permet</a:t>
            </a:r>
            <a:r>
              <a:rPr lang="fr-FR" b="0" baseline="0" dirty="0" smtClean="0">
                <a:sym typeface="Wingdings" panose="05000000000000000000" pitchFamily="2" charset="2"/>
              </a:rPr>
              <a:t> d’avoir une vue d’ensemble</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baseline="0" dirty="0" smtClean="0">
                <a:sym typeface="Wingdings" panose="05000000000000000000" pitchFamily="2" charset="2"/>
              </a:rPr>
              <a:t>- insiste sur les mots-clés, la structure et les relations</a:t>
            </a:r>
            <a:r>
              <a:rPr lang="fr-FR" b="0" dirty="0" smtClean="0">
                <a:sym typeface="Wingdings" panose="05000000000000000000" pitchFamily="2" charset="2"/>
              </a:rPr>
              <a:t> en limitant la prise de notes linéaires</a:t>
            </a:r>
            <a:endParaRPr lang="fr-FR" b="0" baseline="0" dirty="0" smtClean="0">
              <a:sym typeface="Wingdings" panose="05000000000000000000" pitchFamily="2" charset="2"/>
            </a:endParaRP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permet d’indiquer des priorités et un ordre de réalisation</a:t>
            </a:r>
          </a:p>
          <a:p>
            <a:pPr marL="182563"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b="0" dirty="0" smtClean="0">
                <a:sym typeface="Wingdings" panose="05000000000000000000" pitchFamily="2" charset="2"/>
              </a:rPr>
              <a:t>- facilite le travail par la suite (révision, rédaction et réutilisation…)</a:t>
            </a:r>
          </a:p>
          <a:p>
            <a:pPr marL="0" indent="0">
              <a:buFont typeface="Wingdings" panose="05000000000000000000" pitchFamily="2" charset="2"/>
              <a:buNone/>
            </a:pPr>
            <a:r>
              <a:rPr lang="fr-FR" b="1" dirty="0" smtClean="0">
                <a:sym typeface="Wingdings" panose="05000000000000000000" pitchFamily="2" charset="2"/>
              </a:rPr>
              <a:t>  - </a:t>
            </a:r>
            <a:r>
              <a:rPr lang="fr-FR" b="0" dirty="0" smtClean="0">
                <a:sym typeface="Wingdings" panose="05000000000000000000" pitchFamily="2" charset="2"/>
              </a:rPr>
              <a:t>ne reflète pas le temps nécessaire pour la réalisation</a:t>
            </a:r>
          </a:p>
          <a:p>
            <a:pPr marL="182563">
              <a:buFontTx/>
              <a:buNone/>
            </a:pPr>
            <a:r>
              <a:rPr lang="fr-FR" b="0" dirty="0" smtClean="0">
                <a:sym typeface="Wingdings" panose="05000000000000000000" pitchFamily="2" charset="2"/>
              </a:rPr>
              <a:t>- nécessite de bien définir les objectifs (la carte peut varier</a:t>
            </a:r>
            <a:r>
              <a:rPr lang="fr-FR" b="0" baseline="0" dirty="0" smtClean="0">
                <a:sym typeface="Wingdings" panose="05000000000000000000" pitchFamily="2" charset="2"/>
              </a:rPr>
              <a:t> en fonction des objectifs du projet)</a:t>
            </a:r>
            <a:endParaRPr lang="fr-FR" b="0" dirty="0" smtClean="0">
              <a:sym typeface="Wingdings" panose="05000000000000000000" pitchFamily="2" charset="2"/>
            </a:endParaRPr>
          </a:p>
          <a:p>
            <a:pPr marL="449263" indent="-449263">
              <a:spcBef>
                <a:spcPts val="300"/>
              </a:spcBef>
              <a:buFontTx/>
              <a:buNone/>
            </a:pPr>
            <a:r>
              <a:rPr lang="fr-FR" b="1" dirty="0" smtClean="0">
                <a:sym typeface="Wingdings" panose="05000000000000000000" pitchFamily="2" charset="2"/>
              </a:rPr>
              <a:t>Astuces </a:t>
            </a:r>
            <a:r>
              <a:rPr lang="fr-FR" b="0" dirty="0" smtClean="0">
                <a:sym typeface="Wingdings" panose="05000000000000000000" pitchFamily="2" charset="2"/>
              </a:rPr>
              <a:t>- utiliser tout ce qui favorise</a:t>
            </a:r>
            <a:r>
              <a:rPr lang="fr-FR" b="0" baseline="0" dirty="0" smtClean="0">
                <a:sym typeface="Wingdings" panose="05000000000000000000" pitchFamily="2" charset="2"/>
              </a:rPr>
              <a:t> la mémoire et le repérage dans la page (couleurs, dessins, marqueurs de priorité…)</a:t>
            </a: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39</a:t>
            </a:fld>
            <a:endParaRPr lang="fr-FR" dirty="0"/>
          </a:p>
        </p:txBody>
      </p:sp>
    </p:spTree>
    <p:extLst>
      <p:ext uri="{BB962C8B-B14F-4D97-AF65-F5344CB8AC3E}">
        <p14:creationId xmlns:p14="http://schemas.microsoft.com/office/powerpoint/2010/main" val="380315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a:t>
            </a:r>
            <a:r>
              <a:rPr lang="fr-FR" baseline="0" dirty="0" smtClean="0"/>
              <a:t> </a:t>
            </a:r>
            <a:r>
              <a:rPr lang="fr-FR" dirty="0" smtClean="0"/>
              <a:t>Raymond Lulle. </a:t>
            </a:r>
            <a:r>
              <a:rPr lang="fr-FR" i="1" dirty="0" smtClean="0"/>
              <a:t>Arbor </a:t>
            </a:r>
            <a:r>
              <a:rPr lang="fr-FR" i="1" dirty="0" err="1" smtClean="0"/>
              <a:t>scientiae</a:t>
            </a:r>
            <a:r>
              <a:rPr lang="fr-FR" i="1" dirty="0" smtClean="0"/>
              <a:t> </a:t>
            </a:r>
            <a:r>
              <a:rPr lang="fr-FR" i="1" dirty="0" err="1" smtClean="0"/>
              <a:t>venerabilis</a:t>
            </a:r>
            <a:r>
              <a:rPr lang="fr-FR" i="1" dirty="0" smtClean="0"/>
              <a:t> et </a:t>
            </a:r>
            <a:r>
              <a:rPr lang="fr-FR" i="1" dirty="0" err="1" smtClean="0"/>
              <a:t>caelitus</a:t>
            </a:r>
            <a:r>
              <a:rPr lang="fr-FR" i="1" dirty="0" smtClean="0"/>
              <a:t>. </a:t>
            </a:r>
            <a:r>
              <a:rPr lang="fr-FR" dirty="0" smtClean="0"/>
              <a:t>Lyon : F. </a:t>
            </a:r>
            <a:r>
              <a:rPr lang="fr-FR" dirty="0" err="1" smtClean="0"/>
              <a:t>Fradin</a:t>
            </a:r>
            <a:r>
              <a:rPr lang="fr-FR" dirty="0" smtClean="0"/>
              <a:t>, 1515. [en ligne]. Disponible sur :  http://www2.biusante.parisdescartes.fr/img/?cote=008114.</a:t>
            </a:r>
          </a:p>
          <a:p>
            <a:endParaRPr lang="fr-FR" dirty="0" smtClean="0"/>
          </a:p>
          <a:p>
            <a:r>
              <a:rPr lang="fr-FR" dirty="0" smtClean="0"/>
              <a:t>Les</a:t>
            </a:r>
            <a:r>
              <a:rPr lang="fr-FR" baseline="0" dirty="0" smtClean="0"/>
              <a:t> cartes mentales se situent au croisement de trois grands domaines : </a:t>
            </a:r>
          </a:p>
          <a:p>
            <a:pPr marL="171450" indent="-171450">
              <a:buFontTx/>
              <a:buChar char="-"/>
            </a:pPr>
            <a:r>
              <a:rPr lang="fr-FR" baseline="0" dirty="0" smtClean="0"/>
              <a:t>la </a:t>
            </a:r>
            <a:r>
              <a:rPr lang="fr-FR" b="1" baseline="0" dirty="0" smtClean="0"/>
              <a:t>gestion des connaissances </a:t>
            </a:r>
            <a:r>
              <a:rPr lang="fr-FR" baseline="0" dirty="0" smtClean="0"/>
              <a:t>(cf. R. Lulle) ;</a:t>
            </a:r>
          </a:p>
          <a:p>
            <a:pPr marL="171450" indent="-171450">
              <a:buFontTx/>
              <a:buChar char="-"/>
            </a:pPr>
            <a:r>
              <a:rPr lang="fr-FR" baseline="0" dirty="0" smtClean="0"/>
              <a:t>la </a:t>
            </a:r>
            <a:r>
              <a:rPr lang="fr-FR" b="1" baseline="0" dirty="0" smtClean="0"/>
              <a:t>visualisation de l’information </a:t>
            </a:r>
            <a:r>
              <a:rPr lang="fr-FR" baseline="0" dirty="0" smtClean="0"/>
              <a:t>(cf. diapo suivante) ;</a:t>
            </a:r>
          </a:p>
          <a:p>
            <a:pPr marL="171450" indent="-171450">
              <a:buFontTx/>
              <a:buChar char="-"/>
            </a:pPr>
            <a:r>
              <a:rPr lang="fr-FR" baseline="0" dirty="0" smtClean="0"/>
              <a:t>les </a:t>
            </a:r>
            <a:r>
              <a:rPr lang="fr-FR" b="1" baseline="0" dirty="0" smtClean="0"/>
              <a:t>sciences cognitives </a:t>
            </a:r>
            <a:r>
              <a:rPr lang="fr-FR" baseline="0" dirty="0" smtClean="0"/>
              <a:t>(cf. diapo suivante).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4</a:t>
            </a:fld>
            <a:endParaRPr lang="fr-FR"/>
          </a:p>
        </p:txBody>
      </p:sp>
    </p:spTree>
    <p:extLst>
      <p:ext uri="{BB962C8B-B14F-4D97-AF65-F5344CB8AC3E}">
        <p14:creationId xmlns:p14="http://schemas.microsoft.com/office/powerpoint/2010/main" val="2204453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 :  Mathilde</a:t>
            </a:r>
            <a:r>
              <a:rPr lang="fr-FR" baseline="0" dirty="0" smtClean="0"/>
              <a:t> </a:t>
            </a:r>
            <a:r>
              <a:rPr lang="fr-FR" baseline="0" dirty="0" err="1" smtClean="0"/>
              <a:t>Boinot</a:t>
            </a:r>
            <a:r>
              <a:rPr lang="fr-FR" baseline="0" dirty="0" smtClean="0"/>
              <a:t>. </a:t>
            </a:r>
            <a:r>
              <a:rPr lang="fr-FR" i="1" baseline="0" dirty="0" smtClean="0"/>
              <a:t>Représentations de la médecine générale chez les étudiants de deuxième cycle des études médicales ayant effectué le stage ambulatoire de trois mois. Enquête qualitative réalisée en 2012 à la faculté de Poitiers</a:t>
            </a:r>
            <a:r>
              <a:rPr lang="fr-FR" baseline="0" dirty="0" smtClean="0"/>
              <a:t>. Thèse de doctorat en médecine, 2012. [en ligne]. Disponible sur :  http://theseimg.fr/1/sites/default/files/Th%C3%A8se%20Mathilde%20Boinot%20%C3%A9pouse%20Meunier%2013%20d%C3%A9cembre%202012_0.pdf.</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40</a:t>
            </a:fld>
            <a:endParaRPr lang="fr-FR" dirty="0"/>
          </a:p>
        </p:txBody>
      </p:sp>
    </p:spTree>
    <p:extLst>
      <p:ext uri="{BB962C8B-B14F-4D97-AF65-F5344CB8AC3E}">
        <p14:creationId xmlns:p14="http://schemas.microsoft.com/office/powerpoint/2010/main" val="2731972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Référence : </a:t>
            </a:r>
            <a:r>
              <a:rPr lang="fr-FR" sz="1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Rencontre des référents en antibiothérapie de la région Languedoc Roussillon – 20 mai 2014. </a:t>
            </a:r>
            <a:r>
              <a:rPr lang="fr-FR" sz="10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Plan de l’ ATELIER 2 - Formation et ressources des référents : quelles solutions en pratiques ? (carte heuristique non</a:t>
            </a:r>
          </a:p>
          <a:p>
            <a:r>
              <a:rPr lang="fr-FR" sz="1000" b="0" i="1"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exhaustive).</a:t>
            </a:r>
            <a:r>
              <a:rPr lang="fr-FR" sz="10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20/05/2015. [en ligne]. Disponible sur :  http://cclin-sudest.chu-lyon.fr/Antennes/LR/Journees/2014/referent_atb/2_atelier_2.pdf.</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0" dirty="0" smtClean="0">
              <a:sym typeface="Wingdings" panose="05000000000000000000" pitchFamily="2" charset="2"/>
            </a:endParaRPr>
          </a:p>
          <a:p>
            <a:pPr marL="0" indent="0">
              <a:buFont typeface="Wingdings" panose="05000000000000000000" pitchFamily="2" charset="2"/>
              <a:buNone/>
            </a:pPr>
            <a:endParaRPr lang="fr-FR" b="0" baseline="0" dirty="0" smtClean="0">
              <a:sym typeface="Wingdings" panose="05000000000000000000" pitchFamily="2" charset="2"/>
            </a:endParaRPr>
          </a:p>
          <a:p>
            <a:pPr marL="0" indent="0">
              <a:buFontTx/>
              <a:buNone/>
            </a:pPr>
            <a:endParaRPr lang="fr-FR" b="0" dirty="0" smtClean="0">
              <a:sym typeface="Wingdings" panose="05000000000000000000" pitchFamily="2" charset="2"/>
            </a:endParaRPr>
          </a:p>
          <a:p>
            <a:pPr marL="171450" indent="-171450">
              <a:buFontTx/>
              <a:buChar char="-"/>
            </a:pP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41</a:t>
            </a:fld>
            <a:endParaRPr lang="fr-FR" dirty="0"/>
          </a:p>
        </p:txBody>
      </p:sp>
    </p:spTree>
    <p:extLst>
      <p:ext uri="{BB962C8B-B14F-4D97-AF65-F5344CB8AC3E}">
        <p14:creationId xmlns:p14="http://schemas.microsoft.com/office/powerpoint/2010/main" val="2543911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1" dirty="0" smtClean="0"/>
              <a:t>Référence :</a:t>
            </a:r>
            <a:r>
              <a:rPr lang="fr-FR" dirty="0" smtClean="0"/>
              <a:t> </a:t>
            </a:r>
            <a:r>
              <a:rPr lang="fr-FR" dirty="0"/>
              <a:t>Stéphanie Mailles-Viard Metz, Catherine Loisy  et Pierre </a:t>
            </a:r>
            <a:r>
              <a:rPr lang="fr-FR" dirty="0" err="1"/>
              <a:t>Bénech</a:t>
            </a:r>
            <a:r>
              <a:rPr lang="fr-FR" dirty="0"/>
              <a:t>. </a:t>
            </a:r>
            <a:r>
              <a:rPr lang="fr-FR" dirty="0" smtClean="0"/>
              <a:t>« Cartes </a:t>
            </a:r>
            <a:r>
              <a:rPr lang="fr-FR" dirty="0"/>
              <a:t>mentales et e-portfolios : outils supports à la créativité dans </a:t>
            </a:r>
            <a:r>
              <a:rPr lang="fr-FR" dirty="0" smtClean="0"/>
              <a:t>la construction </a:t>
            </a:r>
            <a:r>
              <a:rPr lang="fr-FR" dirty="0"/>
              <a:t>du projet de </a:t>
            </a:r>
            <a:r>
              <a:rPr lang="fr-FR" dirty="0" smtClean="0"/>
              <a:t>l'étudiant ». 2010. [en ligne]. Disponible sur </a:t>
            </a:r>
            <a:r>
              <a:rPr lang="fr-FR" dirty="0"/>
              <a:t>: https://</a:t>
            </a:r>
            <a:r>
              <a:rPr lang="fr-FR" dirty="0" smtClean="0"/>
              <a:t>www.ac-montpellier.fr/sections/orientation/preparer-orientation/ere-numerique/ino-cartes-mentales/downloadFile/file/INO_Cartes_mentales.</a:t>
            </a:r>
            <a:endParaRPr lang="fr-FR" b="1" dirty="0" smtClean="0"/>
          </a:p>
          <a:p>
            <a:pPr>
              <a:spcBef>
                <a:spcPts val="300"/>
              </a:spcBef>
            </a:pPr>
            <a:r>
              <a:rPr lang="fr-FR" b="1" dirty="0" smtClean="0"/>
              <a:t>Dans </a:t>
            </a:r>
            <a:r>
              <a:rPr lang="fr-FR" b="1" dirty="0"/>
              <a:t>quels cas ? </a:t>
            </a:r>
            <a:r>
              <a:rPr lang="fr-FR" b="1" dirty="0" smtClean="0"/>
              <a:t>: </a:t>
            </a:r>
            <a:r>
              <a:rPr lang="fr-FR" dirty="0">
                <a:sym typeface="Wingdings" panose="05000000000000000000" pitchFamily="2" charset="2"/>
              </a:rPr>
              <a:t>centralisation d’informations </a:t>
            </a:r>
            <a:r>
              <a:rPr lang="fr-FR" dirty="0" smtClean="0">
                <a:sym typeface="Wingdings" panose="05000000000000000000" pitchFamily="2" charset="2"/>
              </a:rPr>
              <a:t>récoltées : </a:t>
            </a:r>
            <a:r>
              <a:rPr lang="fr-FR" dirty="0" smtClean="0"/>
              <a:t>recherche documentaire, portfolio</a:t>
            </a:r>
            <a:endParaRPr lang="fr-FR" dirty="0"/>
          </a:p>
          <a:p>
            <a:pPr marL="182563" lvl="1" indent="-182563">
              <a:tabLst>
                <a:tab pos="182563" algn="l"/>
              </a:tabLst>
              <a:defRPr/>
            </a:pPr>
            <a:r>
              <a:rPr lang="fr-FR" b="1" dirty="0" smtClean="0">
                <a:sym typeface="Wingdings" panose="05000000000000000000" pitchFamily="2" charset="2"/>
              </a:rPr>
              <a:t> </a:t>
            </a:r>
            <a:r>
              <a:rPr lang="fr-FR" dirty="0" smtClean="0">
                <a:sym typeface="Wingdings" panose="05000000000000000000" pitchFamily="2" charset="2"/>
              </a:rPr>
              <a:t>	- démarche centrée sur la réflexion et la structuration</a:t>
            </a:r>
          </a:p>
          <a:p>
            <a:pPr marL="182563" lvl="1" indent="-182563">
              <a:tabLst>
                <a:tab pos="182563" algn="l"/>
              </a:tabLst>
              <a:defRPr/>
            </a:pPr>
            <a:r>
              <a:rPr lang="fr-FR" dirty="0" smtClean="0">
                <a:sym typeface="Wingdings" panose="05000000000000000000" pitchFamily="2" charset="2"/>
              </a:rPr>
              <a:t>	</a:t>
            </a:r>
            <a:r>
              <a:rPr lang="fr-FR" dirty="0">
                <a:sym typeface="Wingdings" panose="05000000000000000000" pitchFamily="2" charset="2"/>
              </a:rPr>
              <a:t>- met à plat des éléments extérieurs (informations sur l’environnement) et </a:t>
            </a:r>
            <a:r>
              <a:rPr lang="fr-FR" dirty="0" smtClean="0">
                <a:sym typeface="Wingdings" panose="05000000000000000000" pitchFamily="2" charset="2"/>
              </a:rPr>
              <a:t>personnels (connaissance de soi)</a:t>
            </a:r>
            <a:endParaRPr lang="fr-FR" dirty="0">
              <a:sym typeface="Wingdings" panose="05000000000000000000" pitchFamily="2" charset="2"/>
            </a:endParaRPr>
          </a:p>
          <a:p>
            <a:pPr marL="182563" lvl="1" indent="-182563">
              <a:tabLst>
                <a:tab pos="182563" algn="l"/>
              </a:tabLst>
              <a:defRPr/>
            </a:pPr>
            <a:r>
              <a:rPr lang="fr-FR" dirty="0" smtClean="0">
                <a:sym typeface="Wingdings" panose="05000000000000000000" pitchFamily="2" charset="2"/>
              </a:rPr>
              <a:t>	- permet </a:t>
            </a:r>
            <a:r>
              <a:rPr lang="fr-FR" dirty="0">
                <a:sym typeface="Wingdings" panose="05000000000000000000" pitchFamily="2" charset="2"/>
              </a:rPr>
              <a:t>de mettre sur un même document acquisition de compétences, activités, actes, techniques de soins…</a:t>
            </a:r>
          </a:p>
          <a:p>
            <a:pPr marL="0" lvl="1" indent="0">
              <a:tabLst>
                <a:tab pos="182563" algn="l"/>
              </a:tabLst>
              <a:defRPr/>
            </a:pPr>
            <a:r>
              <a:rPr lang="fr-FR" dirty="0">
                <a:sym typeface="Wingdings" panose="05000000000000000000" pitchFamily="2" charset="2"/>
              </a:rPr>
              <a:t>	</a:t>
            </a:r>
            <a:r>
              <a:rPr lang="fr-FR" dirty="0" smtClean="0">
                <a:sym typeface="Wingdings" panose="05000000000000000000" pitchFamily="2" charset="2"/>
              </a:rPr>
              <a:t>- permet d’ajouter </a:t>
            </a:r>
            <a:r>
              <a:rPr lang="fr-FR" dirty="0">
                <a:sym typeface="Wingdings" panose="05000000000000000000" pitchFamily="2" charset="2"/>
              </a:rPr>
              <a:t>des productions et documents extérieurs (devoirs, rapports, vidéos…)</a:t>
            </a:r>
          </a:p>
          <a:p>
            <a:pPr marL="182563" lvl="1" indent="-182563">
              <a:tabLst>
                <a:tab pos="182563" algn="l"/>
              </a:tabLst>
              <a:defRPr/>
            </a:pPr>
            <a:r>
              <a:rPr lang="fr-FR" dirty="0" smtClean="0">
                <a:sym typeface="Wingdings" panose="05000000000000000000" pitchFamily="2" charset="2"/>
              </a:rPr>
              <a:t>	- sous réserve du respect de quelques règles de base, facilite </a:t>
            </a:r>
            <a:r>
              <a:rPr lang="fr-FR" dirty="0">
                <a:sym typeface="Wingdings" panose="05000000000000000000" pitchFamily="2" charset="2"/>
              </a:rPr>
              <a:t>le </a:t>
            </a:r>
            <a:r>
              <a:rPr lang="fr-FR" dirty="0" smtClean="0">
                <a:sym typeface="Wingdings" panose="05000000000000000000" pitchFamily="2" charset="2"/>
              </a:rPr>
              <a:t>suivi (ex. : bilans réguliers) et la réutilisation par son auteur ou d’autres personnes (formateur, enseignant…)</a:t>
            </a:r>
          </a:p>
          <a:p>
            <a:pPr marL="182563" lvl="1" indent="-182563">
              <a:tabLst>
                <a:tab pos="182563" algn="l"/>
              </a:tabLst>
              <a:defRPr/>
            </a:pPr>
            <a:r>
              <a:rPr lang="fr-FR" dirty="0">
                <a:sym typeface="Wingdings" panose="05000000000000000000" pitchFamily="2" charset="2"/>
              </a:rPr>
              <a:t>	</a:t>
            </a:r>
            <a:r>
              <a:rPr lang="fr-FR" dirty="0" smtClean="0">
                <a:sym typeface="Wingdings" panose="05000000000000000000" pitchFamily="2" charset="2"/>
              </a:rPr>
              <a:t>- possibilité de combiner les cartes mentales avec d’autres outils (cf. e-portfolios)</a:t>
            </a:r>
          </a:p>
          <a:p>
            <a:pPr marL="182563" lvl="1" indent="-182563">
              <a:tabLst>
                <a:tab pos="182563" algn="l"/>
              </a:tabLst>
              <a:defRPr/>
            </a:pPr>
            <a:r>
              <a:rPr lang="fr-FR" dirty="0" smtClean="0">
                <a:sym typeface="Wingdings" panose="05000000000000000000" pitchFamily="2" charset="2"/>
              </a:rPr>
              <a:t>	</a:t>
            </a:r>
            <a:r>
              <a:rPr lang="fr-FR" b="1" dirty="0" smtClean="0">
                <a:sym typeface="Wingdings" panose="05000000000000000000" pitchFamily="2" charset="2"/>
              </a:rPr>
              <a:t>  - </a:t>
            </a:r>
            <a:r>
              <a:rPr lang="fr-FR" dirty="0" smtClean="0">
                <a:sym typeface="Wingdings" panose="05000000000000000000" pitchFamily="2" charset="2"/>
              </a:rPr>
              <a:t>structuration de l’espace parfois difficile</a:t>
            </a:r>
          </a:p>
          <a:p>
            <a:pPr marL="0" lvl="1" indent="0">
              <a:tabLst>
                <a:tab pos="182563" algn="l"/>
              </a:tabLst>
              <a:defRPr/>
            </a:pPr>
            <a:r>
              <a:rPr lang="fr-FR" dirty="0" smtClean="0">
                <a:sym typeface="Wingdings" panose="05000000000000000000" pitchFamily="2" charset="2"/>
              </a:rPr>
              <a:t>	- nécessite une formation de l’étudiant aux principes des cartes mentales au préalable</a:t>
            </a:r>
          </a:p>
          <a:p>
            <a:pPr marL="0" lvl="1" indent="0">
              <a:tabLst>
                <a:tab pos="182563" algn="l"/>
              </a:tabLst>
              <a:defRPr/>
            </a:pPr>
            <a:r>
              <a:rPr lang="fr-FR" dirty="0">
                <a:sym typeface="Wingdings" panose="05000000000000000000" pitchFamily="2" charset="2"/>
              </a:rPr>
              <a:t>	</a:t>
            </a:r>
            <a:r>
              <a:rPr lang="fr-FR" dirty="0" smtClean="0">
                <a:sym typeface="Wingdings" panose="05000000000000000000" pitchFamily="2" charset="2"/>
              </a:rPr>
              <a:t>- dans le cas du portfolio notamment nécessite un accompagnement (définition des compétences acquises ou à développer, retour…</a:t>
            </a:r>
            <a:endParaRPr lang="fr-FR" dirty="0">
              <a:sym typeface="Wingdings" panose="05000000000000000000" pitchFamily="2" charset="2"/>
            </a:endParaRPr>
          </a:p>
          <a:p>
            <a:pPr marL="449263" indent="-449263">
              <a:spcBef>
                <a:spcPts val="300"/>
              </a:spcBef>
              <a:buFontTx/>
              <a:buNone/>
            </a:pPr>
            <a:r>
              <a:rPr lang="fr-FR" b="1" dirty="0">
                <a:sym typeface="Wingdings" panose="05000000000000000000" pitchFamily="2" charset="2"/>
              </a:rPr>
              <a:t>Astuces </a:t>
            </a:r>
            <a:r>
              <a:rPr lang="fr-FR" b="1" dirty="0" smtClean="0">
                <a:sym typeface="Wingdings" panose="05000000000000000000" pitchFamily="2" charset="2"/>
              </a:rPr>
              <a:t>: -</a:t>
            </a:r>
            <a:r>
              <a:rPr lang="fr-FR" dirty="0" smtClean="0">
                <a:sym typeface="Wingdings" panose="05000000000000000000" pitchFamily="2" charset="2"/>
              </a:rPr>
              <a:t> insister sur l’essentiel</a:t>
            </a:r>
            <a:endParaRPr lang="fr-FR"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b="0" dirty="0" smtClean="0">
              <a:sym typeface="Wingdings" panose="05000000000000000000" pitchFamily="2" charset="2"/>
            </a:endParaRPr>
          </a:p>
          <a:p>
            <a:pPr marL="0" indent="0">
              <a:buFont typeface="Wingdings" panose="05000000000000000000" pitchFamily="2" charset="2"/>
              <a:buNone/>
            </a:pPr>
            <a:endParaRPr lang="fr-FR" b="0" baseline="0" dirty="0" smtClean="0">
              <a:sym typeface="Wingdings" panose="05000000000000000000" pitchFamily="2" charset="2"/>
            </a:endParaRPr>
          </a:p>
          <a:p>
            <a:pPr marL="0" indent="0">
              <a:buFontTx/>
              <a:buNone/>
            </a:pPr>
            <a:endParaRPr lang="fr-FR" b="0" dirty="0" smtClean="0">
              <a:sym typeface="Wingdings" panose="05000000000000000000" pitchFamily="2" charset="2"/>
            </a:endParaRPr>
          </a:p>
          <a:p>
            <a:pPr marL="171450" indent="-171450">
              <a:buFontTx/>
              <a:buChar char="-"/>
            </a:pP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42</a:t>
            </a:fld>
            <a:endParaRPr lang="fr-FR" dirty="0"/>
          </a:p>
        </p:txBody>
      </p:sp>
    </p:spTree>
    <p:extLst>
      <p:ext uri="{BB962C8B-B14F-4D97-AF65-F5344CB8AC3E}">
        <p14:creationId xmlns:p14="http://schemas.microsoft.com/office/powerpoint/2010/main" val="312373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1" dirty="0" smtClean="0"/>
              <a:t>Référence : </a:t>
            </a:r>
            <a:r>
              <a:rPr lang="fr-FR" b="0" dirty="0" smtClean="0"/>
              <a:t>Marc </a:t>
            </a:r>
            <a:r>
              <a:rPr lang="fr-FR" b="0" dirty="0" err="1" smtClean="0"/>
              <a:t>Nagels</a:t>
            </a:r>
            <a:r>
              <a:rPr lang="fr-FR" b="0" dirty="0" smtClean="0"/>
              <a:t>. « Évaluer les compétences avec des cartes mentales. C’est possible ! (2/2) ». 17 mars conseil. 03/01/2013. [en ligne]. Disponible sur :  http://www.17marsconseil.fr/blog/2013/01/03/evaluer-les-competences-avec-des-cartes-mentales-cest-possible-22/.</a:t>
            </a:r>
          </a:p>
          <a:p>
            <a:pPr>
              <a:spcBef>
                <a:spcPts val="300"/>
              </a:spcBef>
            </a:pPr>
            <a:r>
              <a:rPr lang="fr-FR" b="1" dirty="0" smtClean="0"/>
              <a:t>Comment</a:t>
            </a:r>
            <a:r>
              <a:rPr lang="fr-FR" b="0" dirty="0" smtClean="0"/>
              <a:t> ? : repose sur</a:t>
            </a:r>
            <a:r>
              <a:rPr lang="fr-FR" b="0" baseline="0" dirty="0" smtClean="0"/>
              <a:t> la comparaison entre une carte mentale de référence, établie par l’évaluateur, et la carte mentale réalisée par l’étudiant. Peut prendre en compte l’aspect formel (structuration de la carte, relations) et le contenu (classification et quantités d’informations…)</a:t>
            </a:r>
            <a:endParaRPr lang="fr-FR" b="0" dirty="0" smtClean="0"/>
          </a:p>
          <a:p>
            <a:pPr>
              <a:spcBef>
                <a:spcPts val="300"/>
              </a:spcBef>
            </a:pPr>
            <a:r>
              <a:rPr lang="fr-FR" b="1" dirty="0" smtClean="0"/>
              <a:t>Dans </a:t>
            </a:r>
            <a:r>
              <a:rPr lang="fr-FR" b="1" dirty="0"/>
              <a:t>quels cas ? </a:t>
            </a:r>
            <a:r>
              <a:rPr lang="fr-FR" b="1" dirty="0" smtClean="0"/>
              <a:t>: </a:t>
            </a:r>
            <a:r>
              <a:rPr lang="fr-FR" dirty="0" smtClean="0"/>
              <a:t>évaluation des compétences, par exemple dans</a:t>
            </a:r>
            <a:r>
              <a:rPr lang="fr-FR" baseline="0" dirty="0" smtClean="0"/>
              <a:t> le domaine des soins infirmiers</a:t>
            </a:r>
            <a:endParaRPr lang="fr-FR" dirty="0" smtClean="0"/>
          </a:p>
          <a:p>
            <a:pPr>
              <a:spcBef>
                <a:spcPts val="300"/>
              </a:spcBef>
            </a:pPr>
            <a:r>
              <a:rPr lang="fr-FR" b="1" dirty="0" smtClean="0"/>
              <a:t>Retours d’expérience </a:t>
            </a:r>
            <a:r>
              <a:rPr lang="fr-FR" dirty="0" smtClean="0"/>
              <a:t>: Thomas </a:t>
            </a:r>
            <a:r>
              <a:rPr lang="fr-FR" dirty="0" err="1" smtClean="0"/>
              <a:t>Longeon</a:t>
            </a:r>
            <a:r>
              <a:rPr lang="fr-FR" dirty="0" smtClean="0"/>
              <a:t>. </a:t>
            </a:r>
            <a:r>
              <a:rPr lang="fr-FR" i="1" dirty="0" smtClean="0"/>
              <a:t>Les cartes heuristiques au service d’une pédagogie active</a:t>
            </a:r>
            <a:r>
              <a:rPr lang="fr-FR" dirty="0" smtClean="0"/>
              <a:t>. Présentation, 12/2010. 17 f. Disponible sur : http://www.slideshare.net/thomaslongeon/les-cartes-heuristiques-au-service-de-la-pd et Marc </a:t>
            </a:r>
            <a:r>
              <a:rPr lang="fr-FR" dirty="0" err="1" smtClean="0"/>
              <a:t>Nagels</a:t>
            </a:r>
            <a:r>
              <a:rPr lang="fr-FR" i="1" dirty="0"/>
              <a:t>. </a:t>
            </a:r>
            <a:r>
              <a:rPr lang="fr-FR" i="1" dirty="0" smtClean="0"/>
              <a:t>L’évaluation </a:t>
            </a:r>
            <a:r>
              <a:rPr lang="fr-FR" i="1" dirty="0"/>
              <a:t>des compétences des étudiants en soins </a:t>
            </a:r>
            <a:r>
              <a:rPr lang="fr-FR" i="1" dirty="0" smtClean="0"/>
              <a:t>infirmiers. Approche </a:t>
            </a:r>
            <a:r>
              <a:rPr lang="fr-FR" i="1" dirty="0"/>
              <a:t>en didactique </a:t>
            </a:r>
            <a:r>
              <a:rPr lang="fr-FR" i="1" dirty="0" smtClean="0"/>
              <a:t>professionnelle. </a:t>
            </a:r>
            <a:r>
              <a:rPr lang="fr-FR" dirty="0" smtClean="0"/>
              <a:t>Présentation. 22/10/2010. [en ligne]. </a:t>
            </a:r>
            <a:r>
              <a:rPr lang="fr-FR" dirty="0"/>
              <a:t>Disponible sur : http://</a:t>
            </a:r>
            <a:r>
              <a:rPr lang="fr-FR" dirty="0" smtClean="0"/>
              <a:t>webdav-unauth.univ-bpclermont.fr/slide/files/etudiants/l/lu/lucombas/S%C3%A9minaire/Pr%C3%A9sentation%20MNAPACHEClermont.pdf.</a:t>
            </a:r>
          </a:p>
          <a:p>
            <a:pPr marL="0" lvl="1" indent="0">
              <a:spcBef>
                <a:spcPts val="300"/>
              </a:spcBef>
              <a:tabLst>
                <a:tab pos="182563" algn="l"/>
              </a:tabLst>
              <a:defRPr/>
            </a:pPr>
            <a:r>
              <a:rPr lang="fr-FR" b="1" dirty="0" smtClean="0">
                <a:sym typeface="Wingdings" panose="05000000000000000000" pitchFamily="2" charset="2"/>
              </a:rPr>
              <a:t> </a:t>
            </a:r>
            <a:r>
              <a:rPr lang="fr-FR" dirty="0">
                <a:sym typeface="Wingdings" panose="05000000000000000000" pitchFamily="2" charset="2"/>
              </a:rPr>
              <a:t>	- </a:t>
            </a:r>
            <a:r>
              <a:rPr lang="fr-FR" dirty="0" smtClean="0">
                <a:sym typeface="Wingdings" panose="05000000000000000000" pitchFamily="2" charset="2"/>
              </a:rPr>
              <a:t>permet de faire</a:t>
            </a:r>
            <a:r>
              <a:rPr lang="fr-FR" baseline="0" dirty="0" smtClean="0">
                <a:sym typeface="Wingdings" panose="05000000000000000000" pitchFamily="2" charset="2"/>
              </a:rPr>
              <a:t> surgir des éléments potentiellement implicites pour l’étudiant encore novice (ex. : compétences non académiques, protocoles, variables…)</a:t>
            </a:r>
            <a:endParaRPr lang="fr-FR" dirty="0">
              <a:sym typeface="Wingdings" panose="05000000000000000000" pitchFamily="2" charset="2"/>
            </a:endParaRPr>
          </a:p>
          <a:p>
            <a:pPr marL="182563" lvl="1" indent="0">
              <a:defRPr/>
            </a:pPr>
            <a:r>
              <a:rPr lang="fr-FR" dirty="0" smtClean="0">
                <a:sym typeface="Wingdings" panose="05000000000000000000" pitchFamily="2" charset="2"/>
              </a:rPr>
              <a:t>- dépasse l’approche trop simple des QCM</a:t>
            </a:r>
          </a:p>
          <a:p>
            <a:pPr marL="182563" lvl="1" indent="0">
              <a:defRPr/>
            </a:pPr>
            <a:r>
              <a:rPr lang="fr-FR" dirty="0" smtClean="0">
                <a:sym typeface="Wingdings" panose="05000000000000000000" pitchFamily="2" charset="2"/>
              </a:rPr>
              <a:t>-</a:t>
            </a:r>
            <a:r>
              <a:rPr lang="fr-FR" baseline="0" dirty="0" smtClean="0">
                <a:sym typeface="Wingdings" panose="05000000000000000000" pitchFamily="2" charset="2"/>
              </a:rPr>
              <a:t> peut servir d’accompagnement à un exposé oral pour rendre mieux explicites les raisonnements de l’étudiant</a:t>
            </a:r>
            <a:endParaRPr lang="fr-FR" dirty="0">
              <a:sym typeface="Wingdings" panose="05000000000000000000" pitchFamily="2" charset="2"/>
            </a:endParaRPr>
          </a:p>
          <a:p>
            <a:r>
              <a:rPr lang="fr-FR" b="1" dirty="0">
                <a:sym typeface="Wingdings" panose="05000000000000000000" pitchFamily="2" charset="2"/>
              </a:rPr>
              <a:t>  - </a:t>
            </a:r>
            <a:r>
              <a:rPr lang="fr-FR" b="0" dirty="0" smtClean="0">
                <a:sym typeface="Wingdings" panose="05000000000000000000" pitchFamily="2" charset="2"/>
              </a:rPr>
              <a:t>afin de s’assurer de la compréhension</a:t>
            </a:r>
            <a:r>
              <a:rPr lang="fr-FR" b="0" baseline="0" dirty="0" smtClean="0">
                <a:sym typeface="Wingdings" panose="05000000000000000000" pitchFamily="2" charset="2"/>
              </a:rPr>
              <a:t> de la situation par l’étudiant, nécessité de faire refaire l’exercice (ex. 3 situations de plus en plus difficiles)</a:t>
            </a:r>
            <a:endParaRPr lang="fr-FR" dirty="0">
              <a:sym typeface="Wingdings" panose="05000000000000000000" pitchFamily="2" charset="2"/>
            </a:endParaRPr>
          </a:p>
          <a:p>
            <a:pPr marL="0" indent="0">
              <a:buFontTx/>
              <a:buNone/>
            </a:pPr>
            <a:endParaRPr lang="fr-FR" b="0" dirty="0" smtClean="0">
              <a:sym typeface="Wingdings" panose="05000000000000000000" pitchFamily="2" charset="2"/>
            </a:endParaRPr>
          </a:p>
          <a:p>
            <a:pPr marL="171450" indent="-171450">
              <a:buFontTx/>
              <a:buChar char="-"/>
            </a:pP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43</a:t>
            </a:fld>
            <a:endParaRPr lang="fr-FR" dirty="0"/>
          </a:p>
        </p:txBody>
      </p:sp>
    </p:spTree>
    <p:extLst>
      <p:ext uri="{BB962C8B-B14F-4D97-AF65-F5344CB8AC3E}">
        <p14:creationId xmlns:p14="http://schemas.microsoft.com/office/powerpoint/2010/main" val="2799187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1" dirty="0" smtClean="0"/>
              <a:t>Référence : </a:t>
            </a:r>
            <a:r>
              <a:rPr lang="fr-FR" dirty="0" smtClean="0"/>
              <a:t>https://gretaitypa.files.wordpress.com/2014/10/eap-post-it-2.jpg </a:t>
            </a:r>
            <a:endParaRPr lang="fr-FR" dirty="0"/>
          </a:p>
          <a:p>
            <a:pPr>
              <a:spcBef>
                <a:spcPts val="300"/>
              </a:spcBef>
            </a:pPr>
            <a:r>
              <a:rPr lang="fr-FR" b="1" dirty="0"/>
              <a:t>Dans quels cas ? </a:t>
            </a:r>
            <a:r>
              <a:rPr lang="fr-FR" b="1" dirty="0" smtClean="0"/>
              <a:t>:</a:t>
            </a:r>
            <a:r>
              <a:rPr lang="fr-FR" dirty="0" smtClean="0"/>
              <a:t> travail de groupe (brainstorming, projet, présentation orale…)</a:t>
            </a:r>
          </a:p>
          <a:p>
            <a:pPr>
              <a:spcBef>
                <a:spcPts val="300"/>
              </a:spcBef>
            </a:pPr>
            <a:r>
              <a:rPr lang="fr-FR" b="1" dirty="0" smtClean="0"/>
              <a:t>Retour d’expériences </a:t>
            </a:r>
            <a:r>
              <a:rPr lang="fr-FR" dirty="0" smtClean="0"/>
              <a:t>: </a:t>
            </a:r>
            <a:r>
              <a:rPr lang="fr-FR" dirty="0"/>
              <a:t>John W. </a:t>
            </a:r>
            <a:r>
              <a:rPr lang="fr-FR" dirty="0" err="1"/>
              <a:t>Budd</a:t>
            </a:r>
            <a:r>
              <a:rPr lang="fr-FR" dirty="0"/>
              <a:t>. </a:t>
            </a:r>
            <a:r>
              <a:rPr lang="fr-FR" i="1" dirty="0" err="1"/>
              <a:t>Mind</a:t>
            </a:r>
            <a:r>
              <a:rPr lang="fr-FR" i="1" dirty="0"/>
              <a:t> </a:t>
            </a:r>
            <a:r>
              <a:rPr lang="fr-FR" i="1" dirty="0" err="1"/>
              <a:t>maps</a:t>
            </a:r>
            <a:r>
              <a:rPr lang="fr-FR" i="1" dirty="0"/>
              <a:t> as </a:t>
            </a:r>
            <a:r>
              <a:rPr lang="fr-FR" i="1" dirty="0" err="1"/>
              <a:t>classroom</a:t>
            </a:r>
            <a:r>
              <a:rPr lang="fr-FR" i="1" dirty="0"/>
              <a:t> </a:t>
            </a:r>
            <a:r>
              <a:rPr lang="fr-FR" i="1" dirty="0" err="1"/>
              <a:t>exercises</a:t>
            </a:r>
            <a:r>
              <a:rPr lang="fr-FR" dirty="0"/>
              <a:t>. </a:t>
            </a:r>
            <a:r>
              <a:rPr lang="fr-FR" dirty="0" smtClean="0"/>
              <a:t>2003. 22 </a:t>
            </a:r>
            <a:r>
              <a:rPr lang="fr-FR" dirty="0"/>
              <a:t>p. Disponible sur : http://www.legacy-irc.csom.umn.edu/faculty/jbudd/mindmaps/mindmaps.pdf. </a:t>
            </a:r>
          </a:p>
          <a:p>
            <a:pPr marL="182563" lvl="1" indent="-182563">
              <a:spcBef>
                <a:spcPts val="300"/>
              </a:spcBef>
              <a:tabLst>
                <a:tab pos="182563" algn="l"/>
              </a:tabLst>
              <a:defRPr/>
            </a:pPr>
            <a:r>
              <a:rPr lang="fr-FR" b="1" dirty="0" smtClean="0">
                <a:sym typeface="Wingdings" panose="05000000000000000000" pitchFamily="2" charset="2"/>
              </a:rPr>
              <a:t> </a:t>
            </a:r>
            <a:r>
              <a:rPr lang="fr-FR" dirty="0">
                <a:sym typeface="Wingdings" panose="05000000000000000000" pitchFamily="2" charset="2"/>
              </a:rPr>
              <a:t>	</a:t>
            </a:r>
            <a:r>
              <a:rPr lang="fr-FR" dirty="0" smtClean="0">
                <a:sym typeface="Wingdings" panose="05000000000000000000" pitchFamily="2" charset="2"/>
              </a:rPr>
              <a:t>- selon certaines études, favorise l’estime de soi et la socialisation de chacun des participants (Christine </a:t>
            </a:r>
            <a:r>
              <a:rPr lang="fr-FR" dirty="0" err="1" smtClean="0">
                <a:sym typeface="Wingdings" panose="05000000000000000000" pitchFamily="2" charset="2"/>
              </a:rPr>
              <a:t>Vaufrey</a:t>
            </a:r>
            <a:r>
              <a:rPr lang="fr-FR" dirty="0" smtClean="0">
                <a:sym typeface="Wingdings" panose="05000000000000000000" pitchFamily="2" charset="2"/>
              </a:rPr>
              <a:t>. « Les cartes mentales, pour une approche globale de l'apprentissage ». </a:t>
            </a:r>
            <a:r>
              <a:rPr lang="fr-FR" i="1" dirty="0" smtClean="0">
                <a:sym typeface="Wingdings" panose="05000000000000000000" pitchFamily="2" charset="2"/>
              </a:rPr>
              <a:t>Thot Cursus</a:t>
            </a:r>
            <a:r>
              <a:rPr lang="fr-FR" dirty="0" smtClean="0">
                <a:sym typeface="Wingdings" panose="05000000000000000000" pitchFamily="2" charset="2"/>
              </a:rPr>
              <a:t>. 13/06/2011. Disponible sur : http://cursus.edu/dossiers-articles/dossiers/69/outils-visualisation/articles/17316/les-cartes-mentales-pour-une-approche)</a:t>
            </a:r>
          </a:p>
          <a:p>
            <a:r>
              <a:rPr lang="fr-FR" b="1" dirty="0" smtClean="0">
                <a:sym typeface="Wingdings" panose="05000000000000000000" pitchFamily="2" charset="2"/>
              </a:rPr>
              <a:t>  </a:t>
            </a:r>
            <a:r>
              <a:rPr lang="fr-FR" dirty="0">
                <a:sym typeface="Wingdings" panose="05000000000000000000" pitchFamily="2" charset="2"/>
              </a:rPr>
              <a:t>- </a:t>
            </a:r>
            <a:r>
              <a:rPr lang="fr-FR" dirty="0" smtClean="0">
                <a:sym typeface="Wingdings" panose="05000000000000000000" pitchFamily="2" charset="2"/>
              </a:rPr>
              <a:t>nécessite de bien définir les objectifs et les règles au départ</a:t>
            </a:r>
            <a:endParaRPr lang="fr-FR" dirty="0">
              <a:sym typeface="Wingdings" panose="05000000000000000000" pitchFamily="2" charset="2"/>
            </a:endParaRPr>
          </a:p>
          <a:p>
            <a:pPr marL="182563">
              <a:buFontTx/>
              <a:buNone/>
            </a:pPr>
            <a:r>
              <a:rPr lang="fr-FR" dirty="0" smtClean="0">
                <a:sym typeface="Wingdings" panose="05000000000000000000" pitchFamily="2" charset="2"/>
              </a:rPr>
              <a:t>- nécessite un encadrement potentiellement important de l’enseignant (formation initiale, suivi pour recadrages…)</a:t>
            </a:r>
          </a:p>
          <a:p>
            <a:pPr marL="449263" indent="-449263">
              <a:spcBef>
                <a:spcPts val="300"/>
              </a:spcBef>
              <a:buFontTx/>
              <a:buNone/>
            </a:pPr>
            <a:r>
              <a:rPr lang="fr-FR" b="1" dirty="0" smtClean="0">
                <a:sym typeface="Wingdings" panose="05000000000000000000" pitchFamily="2" charset="2"/>
              </a:rPr>
              <a:t>Astuces </a:t>
            </a:r>
            <a:r>
              <a:rPr lang="fr-FR" dirty="0">
                <a:sym typeface="Wingdings" panose="05000000000000000000" pitchFamily="2" charset="2"/>
              </a:rPr>
              <a:t>- chacun réalise d’abord une carte individuelle </a:t>
            </a:r>
            <a:r>
              <a:rPr lang="fr-FR" dirty="0" smtClean="0">
                <a:sym typeface="Wingdings" panose="05000000000000000000" pitchFamily="2" charset="2"/>
              </a:rPr>
              <a:t>séparément, avant de rassembler les différentes cartes en une seule : favorise la réflexion individuelle, limite le phénomène de meneurs/suiveurs</a:t>
            </a:r>
            <a:endParaRPr lang="fr-FR" b="0" dirty="0" smtClean="0">
              <a:sym typeface="Wingdings" panose="05000000000000000000" pitchFamily="2" charset="2"/>
            </a:endParaRPr>
          </a:p>
          <a:p>
            <a:pPr marL="449263"/>
            <a:r>
              <a:rPr lang="fr-FR" dirty="0" smtClean="0">
                <a:sym typeface="Wingdings" panose="05000000000000000000" pitchFamily="2" charset="2"/>
              </a:rPr>
              <a:t>- en </a:t>
            </a:r>
            <a:r>
              <a:rPr lang="fr-FR" dirty="0">
                <a:sym typeface="Wingdings" panose="05000000000000000000" pitchFamily="2" charset="2"/>
              </a:rPr>
              <a:t>présentiel : présentation uniquement des bases à l’ensemble </a:t>
            </a:r>
            <a:r>
              <a:rPr lang="fr-FR" dirty="0" smtClean="0">
                <a:sym typeface="Wingdings" panose="05000000000000000000" pitchFamily="2" charset="2"/>
              </a:rPr>
              <a:t>des groupes avant </a:t>
            </a:r>
            <a:r>
              <a:rPr lang="fr-FR" dirty="0">
                <a:sym typeface="Wingdings" panose="05000000000000000000" pitchFamily="2" charset="2"/>
              </a:rPr>
              <a:t>de passer régulièrement </a:t>
            </a:r>
            <a:r>
              <a:rPr lang="fr-FR" dirty="0" smtClean="0">
                <a:sym typeface="Wingdings" panose="05000000000000000000" pitchFamily="2" charset="2"/>
              </a:rPr>
              <a:t>parmi les </a:t>
            </a:r>
            <a:r>
              <a:rPr lang="fr-FR" dirty="0">
                <a:sym typeface="Wingdings" panose="05000000000000000000" pitchFamily="2" charset="2"/>
              </a:rPr>
              <a:t>groupes pour orientations et </a:t>
            </a:r>
            <a:r>
              <a:rPr lang="fr-FR" dirty="0" smtClean="0">
                <a:sym typeface="Wingdings" panose="05000000000000000000" pitchFamily="2" charset="2"/>
              </a:rPr>
              <a:t>encouragements</a:t>
            </a:r>
          </a:p>
          <a:p>
            <a:pPr marL="449263" lvl="1" indent="0"/>
            <a:r>
              <a:rPr lang="fr-FR" dirty="0" smtClean="0">
                <a:sym typeface="Wingdings" panose="05000000000000000000" pitchFamily="2" charset="2"/>
              </a:rPr>
              <a:t>- dans le cadre d’un projet, possibilité de cumuler deux cartes : 1</a:t>
            </a:r>
            <a:r>
              <a:rPr lang="fr-FR" baseline="30000" dirty="0" smtClean="0">
                <a:sym typeface="Wingdings" panose="05000000000000000000" pitchFamily="2" charset="2"/>
              </a:rPr>
              <a:t>e</a:t>
            </a:r>
            <a:r>
              <a:rPr lang="fr-FR" dirty="0" smtClean="0">
                <a:sym typeface="Wingdings" panose="05000000000000000000" pitchFamily="2" charset="2"/>
              </a:rPr>
              <a:t> pour le brainstorming et 2</a:t>
            </a:r>
            <a:r>
              <a:rPr lang="fr-FR" baseline="30000" dirty="0" smtClean="0">
                <a:sym typeface="Wingdings" panose="05000000000000000000" pitchFamily="2" charset="2"/>
              </a:rPr>
              <a:t>e</a:t>
            </a:r>
            <a:r>
              <a:rPr lang="fr-FR" dirty="0" smtClean="0">
                <a:sym typeface="Wingdings" panose="05000000000000000000" pitchFamily="2" charset="2"/>
              </a:rPr>
              <a:t> pour la gestion du projet </a:t>
            </a:r>
            <a:r>
              <a:rPr lang="fr-FR" dirty="0">
                <a:sym typeface="Wingdings" panose="05000000000000000000" pitchFamily="2" charset="2"/>
              </a:rPr>
              <a:t>(répartition des tâches, outil de collecte…)</a:t>
            </a:r>
          </a:p>
          <a:p>
            <a:pPr marL="449263"/>
            <a:endParaRPr lang="fr-FR" dirty="0">
              <a:sym typeface="Wingdings" panose="05000000000000000000" pitchFamily="2" charset="2"/>
            </a:endParaRPr>
          </a:p>
          <a:p>
            <a:pPr marL="0" indent="0">
              <a:buFont typeface="Wingdings" panose="05000000000000000000" pitchFamily="2" charset="2"/>
              <a:buNone/>
            </a:pPr>
            <a:endParaRPr lang="fr-FR" b="0" baseline="0" dirty="0" smtClean="0">
              <a:sym typeface="Wingdings" panose="05000000000000000000" pitchFamily="2" charset="2"/>
            </a:endParaRPr>
          </a:p>
          <a:p>
            <a:pPr marL="0" indent="0">
              <a:buFontTx/>
              <a:buNone/>
            </a:pPr>
            <a:endParaRPr lang="fr-FR" b="0" dirty="0" smtClean="0">
              <a:sym typeface="Wingdings" panose="05000000000000000000" pitchFamily="2" charset="2"/>
            </a:endParaRPr>
          </a:p>
          <a:p>
            <a:pPr marL="171450" indent="-171450">
              <a:buFontTx/>
              <a:buChar char="-"/>
            </a:pPr>
            <a:endParaRPr lang="fr-FR" b="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44</a:t>
            </a:fld>
            <a:endParaRPr lang="fr-FR" dirty="0"/>
          </a:p>
        </p:txBody>
      </p:sp>
    </p:spTree>
    <p:extLst>
      <p:ext uri="{BB962C8B-B14F-4D97-AF65-F5344CB8AC3E}">
        <p14:creationId xmlns:p14="http://schemas.microsoft.com/office/powerpoint/2010/main" val="662893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45</a:t>
            </a:fld>
            <a:endParaRPr lang="fr-FR" dirty="0"/>
          </a:p>
        </p:txBody>
      </p:sp>
    </p:spTree>
    <p:extLst>
      <p:ext uri="{BB962C8B-B14F-4D97-AF65-F5344CB8AC3E}">
        <p14:creationId xmlns:p14="http://schemas.microsoft.com/office/powerpoint/2010/main" val="3385406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Réf. : Nicole </a:t>
            </a:r>
            <a:r>
              <a:rPr lang="fr-FR" baseline="0" dirty="0" err="1" smtClean="0"/>
              <a:t>Cournoyer</a:t>
            </a:r>
            <a:r>
              <a:rPr lang="fr-FR" baseline="0" dirty="0" smtClean="0"/>
              <a:t>. « Réaliser une </a:t>
            </a:r>
            <a:r>
              <a:rPr lang="fr-FR" baseline="0" dirty="0" err="1" smtClean="0"/>
              <a:t>Mind</a:t>
            </a:r>
            <a:r>
              <a:rPr lang="fr-FR" baseline="0" dirty="0" smtClean="0"/>
              <a:t> </a:t>
            </a:r>
            <a:r>
              <a:rPr lang="fr-FR" baseline="0" dirty="0" err="1" smtClean="0"/>
              <a:t>Map</a:t>
            </a:r>
            <a:r>
              <a:rPr lang="fr-FR" baseline="0" dirty="0" smtClean="0"/>
              <a:t> selon les règles de l'art du </a:t>
            </a:r>
            <a:r>
              <a:rPr lang="fr-FR" baseline="0" dirty="0" err="1" smtClean="0"/>
              <a:t>Mind</a:t>
            </a:r>
            <a:r>
              <a:rPr lang="fr-FR" baseline="0" dirty="0" smtClean="0"/>
              <a:t> </a:t>
            </a:r>
            <a:r>
              <a:rPr lang="fr-FR" baseline="0" dirty="0" err="1" smtClean="0"/>
              <a:t>Mapping</a:t>
            </a:r>
            <a:r>
              <a:rPr lang="fr-FR" baseline="0" dirty="0" smtClean="0"/>
              <a:t> de Tony </a:t>
            </a:r>
            <a:r>
              <a:rPr lang="fr-FR" baseline="0" dirty="0" err="1" smtClean="0"/>
              <a:t>Buzan</a:t>
            </a:r>
            <a:r>
              <a:rPr lang="fr-FR" baseline="0" dirty="0" smtClean="0"/>
              <a:t> ». </a:t>
            </a:r>
            <a:r>
              <a:rPr lang="fr-FR" i="1" baseline="0" dirty="0" smtClean="0"/>
              <a:t>Creativite.net</a:t>
            </a:r>
            <a:r>
              <a:rPr lang="fr-FR" baseline="0" dirty="0" smtClean="0"/>
              <a:t>. 2007. [en ligne]. Disponible sur :  http://www.creativite.net/mind-mapping-de-tony-buzan/mind-map.php.</a:t>
            </a:r>
          </a:p>
          <a:p>
            <a:endParaRPr lang="fr-FR" dirty="0" smtClean="0"/>
          </a:p>
          <a:p>
            <a:r>
              <a:rPr lang="fr-FR" b="1" dirty="0" smtClean="0"/>
              <a:t>Intérêt des cartes manuelles </a:t>
            </a:r>
            <a:r>
              <a:rPr lang="fr-FR" dirty="0" smtClean="0"/>
              <a:t>:</a:t>
            </a:r>
          </a:p>
          <a:p>
            <a:pPr marL="87313"/>
            <a:r>
              <a:rPr lang="fr-FR" dirty="0" smtClean="0"/>
              <a:t>- outils faciles</a:t>
            </a:r>
            <a:r>
              <a:rPr lang="fr-FR" baseline="0" dirty="0" smtClean="0"/>
              <a:t> à se procurer</a:t>
            </a:r>
          </a:p>
          <a:p>
            <a:pPr marL="87313"/>
            <a:r>
              <a:rPr lang="fr-FR" baseline="0" dirty="0" smtClean="0"/>
              <a:t>-carte visible en une fois (« </a:t>
            </a:r>
            <a:r>
              <a:rPr lang="fr-FR" i="1" baseline="0" dirty="0" err="1" smtClean="0"/>
              <a:t>big</a:t>
            </a:r>
            <a:r>
              <a:rPr lang="fr-FR" i="1" baseline="0" dirty="0" smtClean="0"/>
              <a:t> </a:t>
            </a:r>
            <a:r>
              <a:rPr lang="fr-FR" i="1" baseline="0" dirty="0" err="1" smtClean="0"/>
              <a:t>picture</a:t>
            </a:r>
            <a:r>
              <a:rPr lang="fr-FR" i="1" baseline="0" dirty="0" smtClean="0"/>
              <a:t> </a:t>
            </a:r>
            <a:r>
              <a:rPr lang="fr-FR" i="0" baseline="0" dirty="0" smtClean="0"/>
              <a:t>»</a:t>
            </a:r>
            <a:r>
              <a:rPr lang="fr-FR" baseline="0" dirty="0" smtClean="0"/>
              <a:t>)</a:t>
            </a:r>
          </a:p>
          <a:p>
            <a:pPr marL="87313"/>
            <a:r>
              <a:rPr lang="fr-FR" baseline="0" dirty="0" smtClean="0"/>
              <a:t>- réutilisation personnelle facile</a:t>
            </a:r>
          </a:p>
          <a:p>
            <a:pPr marL="87313"/>
            <a:r>
              <a:rPr lang="fr-FR" baseline="0" dirty="0" smtClean="0"/>
              <a:t>- carte totalement personnelle (organisation, couleurs…)</a:t>
            </a:r>
          </a:p>
          <a:p>
            <a:pPr marL="171450" indent="-171450">
              <a:buFontTx/>
              <a:buChar char="-"/>
            </a:pPr>
            <a:endParaRPr lang="fr-FR" baseline="0" dirty="0" smtClean="0"/>
          </a:p>
          <a:p>
            <a:pPr marL="0" indent="0">
              <a:buFontTx/>
              <a:buNone/>
            </a:pPr>
            <a:r>
              <a:rPr lang="fr-FR" b="1" baseline="0" dirty="0" smtClean="0"/>
              <a:t>Limites</a:t>
            </a:r>
            <a:r>
              <a:rPr lang="fr-FR" baseline="0" dirty="0" smtClean="0"/>
              <a:t> : </a:t>
            </a:r>
          </a:p>
          <a:p>
            <a:pPr marL="87313"/>
            <a:r>
              <a:rPr lang="fr-FR" baseline="0" dirty="0" smtClean="0"/>
              <a:t>- gestion de l’espace</a:t>
            </a:r>
          </a:p>
          <a:p>
            <a:pPr marL="87313"/>
            <a:r>
              <a:rPr lang="fr-FR" baseline="0" dirty="0" smtClean="0"/>
              <a:t>- travail collaboratif difficile</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46</a:t>
            </a:fld>
            <a:endParaRPr lang="fr-FR" dirty="0"/>
          </a:p>
        </p:txBody>
      </p:sp>
    </p:spTree>
    <p:extLst>
      <p:ext uri="{BB962C8B-B14F-4D97-AF65-F5344CB8AC3E}">
        <p14:creationId xmlns:p14="http://schemas.microsoft.com/office/powerpoint/2010/main" val="1814301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a:t>
            </a:r>
            <a:r>
              <a:rPr lang="fr-FR" baseline="0" dirty="0" smtClean="0"/>
              <a:t> y aurait actuellement 200 logiciels différents.</a:t>
            </a:r>
          </a:p>
          <a:p>
            <a:r>
              <a:rPr lang="fr-FR" baseline="0" dirty="0" smtClean="0"/>
              <a:t>Logiciel le plus utilisé : </a:t>
            </a:r>
            <a:r>
              <a:rPr lang="fr-FR" baseline="0" dirty="0" err="1" smtClean="0"/>
              <a:t>MindManager</a:t>
            </a:r>
            <a:endParaRPr lang="fr-FR" baseline="0" dirty="0" smtClean="0"/>
          </a:p>
          <a:p>
            <a:endParaRPr lang="fr-FR" baseline="0" dirty="0" smtClean="0"/>
          </a:p>
          <a:p>
            <a:r>
              <a:rPr lang="fr-FR" b="1" baseline="0" dirty="0" smtClean="0"/>
              <a:t>Intérêts des cartes informatiques</a:t>
            </a:r>
            <a:r>
              <a:rPr lang="fr-FR" baseline="0" dirty="0" smtClean="0"/>
              <a:t> :</a:t>
            </a:r>
          </a:p>
          <a:p>
            <a:pPr marL="87313"/>
            <a:r>
              <a:rPr lang="fr-FR" baseline="0" dirty="0" smtClean="0"/>
              <a:t>- espace illimité</a:t>
            </a:r>
          </a:p>
          <a:p>
            <a:pPr marL="87313"/>
            <a:r>
              <a:rPr lang="fr-FR" baseline="0" dirty="0" smtClean="0"/>
              <a:t>- apport de contenus externes (liens internet, fichiers…)</a:t>
            </a:r>
          </a:p>
          <a:p>
            <a:pPr marL="87313"/>
            <a:r>
              <a:rPr lang="fr-FR" baseline="0" dirty="0" smtClean="0"/>
              <a:t>- modifications aisées</a:t>
            </a:r>
          </a:p>
          <a:p>
            <a:pPr marL="87313"/>
            <a:r>
              <a:rPr lang="fr-FR" baseline="0" dirty="0" smtClean="0"/>
              <a:t>- partage et travail collaboratif facile</a:t>
            </a:r>
          </a:p>
          <a:p>
            <a:endParaRPr lang="fr-FR" baseline="0" dirty="0" smtClean="0"/>
          </a:p>
          <a:p>
            <a:r>
              <a:rPr lang="fr-FR" b="1" baseline="0" dirty="0" smtClean="0"/>
              <a:t>Limites</a:t>
            </a:r>
            <a:r>
              <a:rPr lang="fr-FR" baseline="0" dirty="0" smtClean="0"/>
              <a:t> : </a:t>
            </a:r>
          </a:p>
          <a:p>
            <a:pPr marL="87313"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personnalisation plus ou moins importante (organisation ou police imposée, images limitées…)</a:t>
            </a:r>
          </a:p>
          <a:p>
            <a:pPr marL="87313"/>
            <a:r>
              <a:rPr lang="fr-FR" baseline="0" dirty="0" smtClean="0"/>
              <a:t>- même si outil dynamique, absence de limites de la carte (dans l’espace, dans le contenu)</a:t>
            </a:r>
          </a:p>
          <a:p>
            <a:pPr marL="87313"/>
            <a:r>
              <a:rPr lang="fr-FR" baseline="0" dirty="0" smtClean="0"/>
              <a:t>- prise en main d’un logiciel et risque de s’intéresser plus à l’outil qu’au contenu</a:t>
            </a:r>
          </a:p>
          <a:p>
            <a:pPr marL="87313"/>
            <a:r>
              <a:rPr lang="fr-FR" baseline="0" dirty="0" smtClean="0"/>
              <a:t>- problèmes d’impression, de sauvegardes et de comptabilité entre les logiciels</a:t>
            </a:r>
          </a:p>
          <a:p>
            <a:pPr marL="87313"/>
            <a:r>
              <a:rPr lang="fr-FR" baseline="0" dirty="0" smtClean="0"/>
              <a:t>- offre intéressante souvent payante : nombre de logiciels</a:t>
            </a:r>
            <a:r>
              <a:rPr lang="fr-FR" dirty="0" smtClean="0"/>
              <a:t> ne s’intègrent pas dans une suite bureautique classique (de type Office) si l’on ne souscrit pas un abonnement ou une licence</a:t>
            </a:r>
            <a:endParaRPr lang="fr-FR" baseline="0" dirty="0" smtClean="0"/>
          </a:p>
          <a:p>
            <a:pPr marL="87313">
              <a:buFontTx/>
              <a:buNone/>
            </a:pPr>
            <a:r>
              <a:rPr lang="fr-FR" baseline="0" dirty="0" smtClean="0"/>
              <a:t>!!! aux droits sur les images etc. utilisées</a:t>
            </a:r>
          </a:p>
          <a:p>
            <a:pPr marL="171450" indent="-171450">
              <a:buFontTx/>
              <a:buChar char="-"/>
            </a:pPr>
            <a:endParaRPr lang="fr-FR" baseline="0" dirty="0" smtClean="0"/>
          </a:p>
          <a:p>
            <a:pPr marL="171450" indent="-171450">
              <a:buFontTx/>
              <a:buChar char="-"/>
            </a:pPr>
            <a:endParaRPr lang="fr-FR" baseline="0" dirty="0" smtClean="0"/>
          </a:p>
          <a:p>
            <a:pPr marL="0" indent="0">
              <a:buFontTx/>
              <a:buNone/>
            </a:pPr>
            <a:r>
              <a:rPr lang="fr-FR" baseline="0" dirty="0" smtClean="0">
                <a:sym typeface="Wingdings" panose="05000000000000000000" pitchFamily="2" charset="2"/>
              </a:rPr>
              <a:t> outil souvent complémentaire plus que concurrent de la carte manuelle</a:t>
            </a:r>
          </a:p>
          <a:p>
            <a:pPr marL="0" indent="0">
              <a:buFontTx/>
              <a:buNone/>
            </a:pPr>
            <a:endParaRPr lang="fr-FR" baseline="0" dirty="0" smtClean="0">
              <a:sym typeface="Wingdings" panose="05000000000000000000" pitchFamily="2" charset="2"/>
            </a:endParaRP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47</a:t>
            </a:fld>
            <a:endParaRPr lang="fr-FR" dirty="0"/>
          </a:p>
        </p:txBody>
      </p:sp>
    </p:spTree>
    <p:extLst>
      <p:ext uri="{BB962C8B-B14F-4D97-AF65-F5344CB8AC3E}">
        <p14:creationId xmlns:p14="http://schemas.microsoft.com/office/powerpoint/2010/main" val="2987997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importance de savoir situer les cartes dans une famille logiciel</a:t>
            </a:r>
            <a:r>
              <a:rPr lang="fr-FR" baseline="0" dirty="0" smtClean="0"/>
              <a:t> et un contexte applicatif</a:t>
            </a:r>
            <a:endParaRPr lang="fr-FR" dirty="0" smtClean="0"/>
          </a:p>
          <a:p>
            <a:endParaRPr lang="fr-FR" dirty="0" smtClean="0"/>
          </a:p>
          <a:p>
            <a:r>
              <a:rPr lang="fr-FR" dirty="0" smtClean="0"/>
              <a:t>Elément</a:t>
            </a:r>
            <a:r>
              <a:rPr lang="fr-FR" baseline="0" dirty="0" smtClean="0"/>
              <a:t> à rajouter lors du choix de l’outil :</a:t>
            </a:r>
          </a:p>
          <a:p>
            <a:pPr marL="87313"/>
            <a:r>
              <a:rPr lang="fr-FR" baseline="0" dirty="0" smtClean="0"/>
              <a:t>- libre / </a:t>
            </a:r>
            <a:r>
              <a:rPr lang="fr-FR" i="1" baseline="0" dirty="0" smtClean="0"/>
              <a:t>open source</a:t>
            </a:r>
          </a:p>
          <a:p>
            <a:pPr marL="87313"/>
            <a:r>
              <a:rPr lang="fr-FR" i="0" baseline="0" dirty="0" smtClean="0"/>
              <a:t>- gratuiciel (téléchargement OK, mais coûts supplémentaires pour des fonctionnalités particulières, ex. : mise à jour, support, formats d’exports…)</a:t>
            </a:r>
          </a:p>
          <a:p>
            <a:pPr marL="87313"/>
            <a:r>
              <a:rPr lang="fr-FR" i="1" baseline="0" dirty="0" smtClean="0"/>
              <a:t>- </a:t>
            </a:r>
            <a:r>
              <a:rPr lang="fr-FR" i="1" baseline="0" dirty="0" err="1" smtClean="0"/>
              <a:t>freemium</a:t>
            </a:r>
            <a:r>
              <a:rPr lang="fr-FR" i="0" baseline="0" dirty="0" smtClean="0"/>
              <a:t> (modèle gratuit limité (nombre de cartes, fonctionnalités) ; le reste payant)</a:t>
            </a:r>
            <a:endParaRPr lang="fr-FR" i="0" dirty="0" smtClean="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48</a:t>
            </a:fld>
            <a:endParaRPr lang="fr-FR" dirty="0"/>
          </a:p>
        </p:txBody>
      </p:sp>
    </p:spTree>
    <p:extLst>
      <p:ext uri="{BB962C8B-B14F-4D97-AF65-F5344CB8AC3E}">
        <p14:creationId xmlns:p14="http://schemas.microsoft.com/office/powerpoint/2010/main" val="3264641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Logiciels hors ligne </a:t>
            </a:r>
            <a:r>
              <a:rPr lang="fr-FR" dirty="0" smtClean="0"/>
              <a:t>(i.e. téléchargement d’un logiciel sur son ordinateur) : </a:t>
            </a:r>
          </a:p>
          <a:p>
            <a:r>
              <a:rPr lang="fr-FR" dirty="0"/>
              <a:t>- selon les formules souscrites, possibilité d’avoir des fonctionnalités limitées (sauf pour </a:t>
            </a:r>
            <a:r>
              <a:rPr lang="fr-FR" dirty="0" err="1"/>
              <a:t>Freepane</a:t>
            </a:r>
            <a:r>
              <a:rPr lang="fr-FR" dirty="0"/>
              <a:t>, totalement gratuit)</a:t>
            </a:r>
          </a:p>
          <a:p>
            <a:r>
              <a:rPr lang="fr-FR" dirty="0" smtClean="0"/>
              <a:t>- collaboration limitée</a:t>
            </a:r>
          </a:p>
          <a:p>
            <a:r>
              <a:rPr lang="fr-FR" dirty="0" smtClean="0"/>
              <a:t>- </a:t>
            </a:r>
            <a:r>
              <a:rPr lang="fr-FR" b="1" dirty="0" smtClean="0"/>
              <a:t>problème</a:t>
            </a:r>
            <a:r>
              <a:rPr lang="fr-FR" b="1" baseline="0" dirty="0" smtClean="0"/>
              <a:t> en formation </a:t>
            </a:r>
            <a:r>
              <a:rPr lang="fr-FR" baseline="0" dirty="0" smtClean="0"/>
              <a:t>: nécessité d’installer le logiciel sur le poste formateur si présentation préparée sur un autre poste et nécessité de vérifier le bon fonctionnement des applications support (notamment Java)</a:t>
            </a:r>
            <a:endParaRPr lang="fr-FR" dirty="0" smtClean="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49</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185368548"/>
              </p:ext>
            </p:extLst>
          </p:nvPr>
        </p:nvGraphicFramePr>
        <p:xfrm>
          <a:off x="685801" y="5612715"/>
          <a:ext cx="5486400" cy="2928952"/>
        </p:xfrm>
        <a:graphic>
          <a:graphicData uri="http://schemas.openxmlformats.org/drawingml/2006/table">
            <a:tbl>
              <a:tblPr firstRow="1" bandRow="1">
                <a:tableStyleId>{5C22544A-7EE6-4342-B048-85BDC9FD1C3A}</a:tableStyleId>
              </a:tblPr>
              <a:tblGrid>
                <a:gridCol w="889000"/>
                <a:gridCol w="990600"/>
                <a:gridCol w="988028"/>
                <a:gridCol w="1259872"/>
                <a:gridCol w="1358900"/>
              </a:tblGrid>
              <a:tr h="4021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t>nom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t>mode d’accès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t>tarif </a:t>
                      </a:r>
                      <a:b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br>
                      <a: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t>(par pers.)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t>points</a:t>
                      </a:r>
                      <a:r>
                        <a:rPr lang="fr-FR" sz="10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d</a:t>
                      </a:r>
                      <a:r>
                        <a:rPr lang="fr-FR" sz="1000" b="1"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a:t>
                      </a:r>
                      <a:r>
                        <a:rPr lang="fr-FR" sz="10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attention</a:t>
                      </a:r>
                      <a:endPar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dirty="0" smtClean="0">
                          <a:solidFill>
                            <a:schemeClr val="tx1"/>
                          </a:solidFill>
                          <a:latin typeface="Times New Roman" panose="02020603050405020304" pitchFamily="18" charset="0"/>
                          <a:ea typeface="MS PGothic" pitchFamily="34" charset="-128"/>
                          <a:cs typeface="Times New Roman" panose="02020603050405020304" pitchFamily="18" charset="0"/>
                        </a:rPr>
                        <a:t>informations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99915">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Freeplane</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téléchargement</a:t>
                      </a:r>
                    </a:p>
                    <a:p>
                      <a:r>
                        <a:rPr lang="fr-FR" sz="800" i="1" dirty="0" smtClean="0">
                          <a:solidFill>
                            <a:schemeClr val="tx1"/>
                          </a:solidFill>
                          <a:latin typeface="Times New Roman" panose="02020603050405020304" pitchFamily="18" charset="0"/>
                          <a:ea typeface="MS PGothic" pitchFamily="34" charset="-128"/>
                          <a:cs typeface="Times New Roman" panose="02020603050405020304" pitchFamily="18" charset="0"/>
                        </a:rPr>
                        <a:t>open source</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i="0" dirty="0" smtClean="0">
                          <a:solidFill>
                            <a:schemeClr val="tx1"/>
                          </a:solidFill>
                          <a:latin typeface="Times New Roman" panose="02020603050405020304" pitchFamily="18" charset="0"/>
                          <a:ea typeface="MS PGothic" pitchFamily="34" charset="-128"/>
                          <a:cs typeface="Times New Roman" panose="02020603050405020304" pitchFamily="18" charset="0"/>
                        </a:rPr>
                        <a:t>(+ version</a:t>
                      </a:r>
                      <a:r>
                        <a:rPr lang="fr-FR" sz="800" i="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portable)</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gratuit</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i="1" dirty="0" err="1" smtClean="0">
                          <a:solidFill>
                            <a:schemeClr val="tx1"/>
                          </a:solidFill>
                          <a:latin typeface="Times New Roman" panose="02020603050405020304" pitchFamily="18" charset="0"/>
                          <a:ea typeface="MS PGothic" pitchFamily="34" charset="-128"/>
                          <a:cs typeface="Times New Roman" panose="02020603050405020304" pitchFamily="18" charset="0"/>
                        </a:rPr>
                        <a:t>fork</a:t>
                      </a: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 de </a:t>
                      </a:r>
                      <a:r>
                        <a:rPr lang="fr-FR" sz="800" dirty="0" err="1" smtClean="0">
                          <a:solidFill>
                            <a:schemeClr val="tx1"/>
                          </a:solidFill>
                          <a:latin typeface="Times New Roman" panose="02020603050405020304" pitchFamily="18" charset="0"/>
                          <a:ea typeface="MS PGothic" pitchFamily="34" charset="-128"/>
                          <a:cs typeface="Times New Roman" panose="02020603050405020304" pitchFamily="18" charset="0"/>
                        </a:rPr>
                        <a:t>Freemind</a:t>
                      </a:r>
                      <a:endPar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nécessite</a:t>
                      </a:r>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Java</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http://sourceforge.net/projects/freeplane/?source=directory</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7033">
                <a:tc>
                  <a:txBody>
                    <a:bodyPr/>
                    <a:lstStyle/>
                    <a:p>
                      <a:r>
                        <a:rPr lang="fr-FR" sz="800" dirty="0" err="1" smtClean="0">
                          <a:solidFill>
                            <a:schemeClr val="tx1"/>
                          </a:solidFill>
                          <a:latin typeface="Times New Roman" panose="02020603050405020304" pitchFamily="18" charset="0"/>
                          <a:ea typeface="MS PGothic" pitchFamily="34" charset="-128"/>
                          <a:cs typeface="Times New Roman" panose="02020603050405020304" pitchFamily="18" charset="0"/>
                        </a:rPr>
                        <a:t>XMind</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téléchargement</a:t>
                      </a:r>
                    </a:p>
                    <a:p>
                      <a:r>
                        <a:rPr lang="fr-FR" sz="800" i="1" dirty="0" smtClean="0">
                          <a:solidFill>
                            <a:schemeClr val="tx1"/>
                          </a:solidFill>
                          <a:latin typeface="Times New Roman" panose="02020603050405020304" pitchFamily="18" charset="0"/>
                          <a:ea typeface="MS PGothic" pitchFamily="34" charset="-128"/>
                          <a:cs typeface="Times New Roman" panose="02020603050405020304" pitchFamily="18" charset="0"/>
                        </a:rPr>
                        <a:t>open source</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i="0" dirty="0" smtClean="0">
                          <a:solidFill>
                            <a:schemeClr val="tx1"/>
                          </a:solidFill>
                          <a:latin typeface="Times New Roman" panose="02020603050405020304" pitchFamily="18" charset="0"/>
                          <a:ea typeface="MS PGothic" pitchFamily="34" charset="-128"/>
                          <a:cs typeface="Times New Roman" panose="02020603050405020304" pitchFamily="18" charset="0"/>
                        </a:rPr>
                        <a:t>(+ version</a:t>
                      </a:r>
                      <a:r>
                        <a:rPr lang="fr-FR" sz="800" i="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portable)</a:t>
                      </a:r>
                      <a:endParaRPr lang="fr-FR" sz="800" i="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gratuit</a:t>
                      </a:r>
                    </a:p>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(version </a:t>
                      </a:r>
                      <a:r>
                        <a:rPr lang="fr-FR" sz="800" dirty="0" err="1" smtClean="0">
                          <a:solidFill>
                            <a:schemeClr val="tx1"/>
                          </a:solidFill>
                          <a:latin typeface="Times New Roman" panose="02020603050405020304" pitchFamily="18" charset="0"/>
                          <a:ea typeface="MS PGothic" pitchFamily="34" charset="-128"/>
                          <a:cs typeface="Times New Roman" panose="02020603050405020304" pitchFamily="18" charset="0"/>
                        </a:rPr>
                        <a:t>XMind</a:t>
                      </a: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 pro payante)</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nécessite Java</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fonctionnalités limitées en version gratuite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http://www.xmind.net/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72796">
                <a:tc>
                  <a:txBody>
                    <a:bodyPr/>
                    <a:lstStyle/>
                    <a:p>
                      <a:r>
                        <a:rPr lang="fr-FR" sz="800" dirty="0" err="1" smtClean="0">
                          <a:solidFill>
                            <a:schemeClr val="tx1"/>
                          </a:solidFill>
                          <a:latin typeface="Times New Roman" panose="02020603050405020304" pitchFamily="18" charset="0"/>
                          <a:ea typeface="MS PGothic" pitchFamily="34" charset="-128"/>
                          <a:cs typeface="Times New Roman" panose="02020603050405020304" pitchFamily="18" charset="0"/>
                        </a:rPr>
                        <a:t>MindManager</a:t>
                      </a:r>
                      <a:endPar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logiciel</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418 € - </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500 </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compatible avec suite Microsoft</a:t>
                      </a:r>
                    </a:p>
                    <a:p>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le plus complet</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http://www.mindjet.com/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7033">
                <a:tc>
                  <a:txBody>
                    <a:bodyPr/>
                    <a:lstStyle/>
                    <a:p>
                      <a:r>
                        <a:rPr lang="fr-FR" sz="800" dirty="0" err="1" smtClean="0">
                          <a:solidFill>
                            <a:schemeClr val="tx1"/>
                          </a:solidFill>
                          <a:latin typeface="Times New Roman" panose="02020603050405020304" pitchFamily="18" charset="0"/>
                          <a:ea typeface="MS PGothic" pitchFamily="34" charset="-128"/>
                          <a:cs typeface="Times New Roman" panose="02020603050405020304" pitchFamily="18" charset="0"/>
                        </a:rPr>
                        <a:t>iMindMap</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logiciel et en ligne</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80 € -250 €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seul logiciel </a:t>
                      </a:r>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reconnu par T. </a:t>
                      </a:r>
                      <a:r>
                        <a:rPr lang="fr-FR" sz="800" baseline="0" dirty="0" err="1" smtClean="0">
                          <a:solidFill>
                            <a:schemeClr val="tx1"/>
                          </a:solidFill>
                          <a:latin typeface="Times New Roman" panose="02020603050405020304" pitchFamily="18" charset="0"/>
                          <a:ea typeface="MS PGothic" pitchFamily="34" charset="-128"/>
                          <a:cs typeface="Times New Roman" panose="02020603050405020304" pitchFamily="18" charset="0"/>
                        </a:rPr>
                        <a:t>Buzan</a:t>
                      </a:r>
                      <a:endPar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p>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le plus graphique (proche des cartes manuelles)</a:t>
                      </a:r>
                      <a:endParaRPr lang="fr-FR" sz="8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http://thinkbuzan.com/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1506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a:t>
            </a:fld>
            <a:endParaRPr lang="fr-FR" dirty="0"/>
          </a:p>
        </p:txBody>
      </p:sp>
    </p:spTree>
    <p:extLst>
      <p:ext uri="{BB962C8B-B14F-4D97-AF65-F5344CB8AC3E}">
        <p14:creationId xmlns:p14="http://schemas.microsoft.com/office/powerpoint/2010/main" val="3589897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1" y="4316731"/>
            <a:ext cx="5486400" cy="3600450"/>
          </a:xfrm>
        </p:spPr>
        <p:txBody>
          <a:bodyPr/>
          <a:lstStyle/>
          <a:p>
            <a:r>
              <a:rPr lang="fr-FR" sz="900" b="1" dirty="0" smtClean="0"/>
              <a:t>Services en ligne </a:t>
            </a:r>
            <a:r>
              <a:rPr lang="fr-FR" sz="900" dirty="0" smtClean="0"/>
              <a:t>: </a:t>
            </a:r>
          </a:p>
          <a:p>
            <a:r>
              <a:rPr lang="fr-FR" sz="900" dirty="0" smtClean="0"/>
              <a:t>- permettent </a:t>
            </a:r>
            <a:r>
              <a:rPr lang="fr-FR" sz="900" dirty="0"/>
              <a:t>de rendre les cartes visibles sans installation de logiciel spécifique</a:t>
            </a:r>
          </a:p>
          <a:p>
            <a:r>
              <a:rPr lang="fr-FR" sz="900" dirty="0" smtClean="0"/>
              <a:t>- selon </a:t>
            </a:r>
            <a:r>
              <a:rPr lang="fr-FR" sz="900" dirty="0"/>
              <a:t>les formules souscrites, possibilité d’avoir des fonctionnalités </a:t>
            </a:r>
            <a:r>
              <a:rPr lang="fr-FR" sz="900" dirty="0" smtClean="0"/>
              <a:t>limitées (nombre de cartes notamment)</a:t>
            </a:r>
          </a:p>
          <a:p>
            <a:r>
              <a:rPr lang="fr-FR" sz="900" dirty="0" smtClean="0"/>
              <a:t>- proposent souvent des possibilités de collaboration (synchrones</a:t>
            </a:r>
            <a:r>
              <a:rPr lang="fr-FR" sz="900" baseline="0" dirty="0" smtClean="0"/>
              <a:t> ou non)</a:t>
            </a:r>
          </a:p>
          <a:p>
            <a:r>
              <a:rPr lang="fr-FR" sz="900" dirty="0" smtClean="0"/>
              <a:t>-</a:t>
            </a:r>
            <a:r>
              <a:rPr lang="fr-FR" sz="900" baseline="0" dirty="0" smtClean="0"/>
              <a:t> d’une manière générale, les offres gratuites (Framindmap, </a:t>
            </a:r>
            <a:r>
              <a:rPr lang="fr-FR" sz="900" baseline="0" dirty="0" err="1" smtClean="0"/>
              <a:t>MindMup</a:t>
            </a:r>
            <a:r>
              <a:rPr lang="fr-FR" sz="900" baseline="0" dirty="0" smtClean="0"/>
              <a:t>) proposent peu de fonctionnalités (pas d’insertion d’images notamment) qui les rend utile surtout pour le brainstorming</a:t>
            </a:r>
          </a:p>
          <a:p>
            <a:r>
              <a:rPr lang="fr-FR" sz="900" baseline="0" dirty="0" smtClean="0"/>
              <a:t>- proposent de plus en plus des fonctionnalités dans les</a:t>
            </a:r>
            <a:r>
              <a:rPr lang="fr-FR" sz="900" dirty="0" smtClean="0"/>
              <a:t> navigateurs ou sur les mobiles (</a:t>
            </a:r>
            <a:r>
              <a:rPr lang="fr-FR" sz="900" dirty="0" err="1" smtClean="0"/>
              <a:t>MindMeister</a:t>
            </a:r>
            <a:r>
              <a:rPr lang="fr-FR" sz="900" dirty="0" smtClean="0"/>
              <a:t>) ou de synchronisation (</a:t>
            </a:r>
            <a:r>
              <a:rPr lang="fr-FR" sz="900" dirty="0" err="1" smtClean="0"/>
              <a:t>Mindomo</a:t>
            </a:r>
            <a:r>
              <a:rPr lang="fr-FR" sz="900" dirty="0" smtClean="0"/>
              <a:t>)</a:t>
            </a:r>
          </a:p>
          <a:p>
            <a:r>
              <a:rPr lang="fr-FR" sz="900" baseline="0" dirty="0" smtClean="0"/>
              <a:t>- problème en formation : </a:t>
            </a:r>
          </a:p>
          <a:p>
            <a:pPr>
              <a:tabLst>
                <a:tab pos="92075" algn="l"/>
              </a:tabLst>
            </a:pPr>
            <a:r>
              <a:rPr lang="fr-FR" sz="900" baseline="0" dirty="0" smtClean="0"/>
              <a:t>	- </a:t>
            </a:r>
            <a:r>
              <a:rPr lang="fr-FR" sz="900" b="1" dirty="0" smtClean="0"/>
              <a:t>!! </a:t>
            </a:r>
            <a:r>
              <a:rPr lang="fr-FR" sz="900" b="1" dirty="0"/>
              <a:t>éventuels problèmes de comptabilité avec les systèmes d’exploitation et les </a:t>
            </a:r>
            <a:r>
              <a:rPr lang="fr-FR" sz="900" b="1" dirty="0" smtClean="0"/>
              <a:t>navigateurs</a:t>
            </a:r>
          </a:p>
          <a:p>
            <a:pPr>
              <a:tabLst>
                <a:tab pos="92075" algn="l"/>
              </a:tabLst>
            </a:pPr>
            <a:r>
              <a:rPr lang="fr-FR" sz="900" b="1" dirty="0"/>
              <a:t>	</a:t>
            </a:r>
            <a:r>
              <a:rPr lang="fr-FR" sz="900" b="1" dirty="0" smtClean="0"/>
              <a:t>- !!! serveur inaccessible </a:t>
            </a:r>
            <a:r>
              <a:rPr lang="fr-FR" sz="900" b="1" dirty="0" smtClean="0">
                <a:sym typeface="Wingdings" panose="05000000000000000000" pitchFamily="2" charset="2"/>
              </a:rPr>
              <a:t> prévoir des sauvegardes (image, impression papier, capture d’écrans…)</a:t>
            </a:r>
            <a:endParaRPr lang="fr-FR" sz="900" dirty="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50</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703197929"/>
              </p:ext>
            </p:extLst>
          </p:nvPr>
        </p:nvGraphicFramePr>
        <p:xfrm>
          <a:off x="685801" y="5980113"/>
          <a:ext cx="5486400" cy="2872455"/>
        </p:xfrm>
        <a:graphic>
          <a:graphicData uri="http://schemas.openxmlformats.org/drawingml/2006/table">
            <a:tbl>
              <a:tblPr firstRow="1" bandRow="1">
                <a:tableStyleId>{5C22544A-7EE6-4342-B048-85BDC9FD1C3A}</a:tableStyleId>
              </a:tblPr>
              <a:tblGrid>
                <a:gridCol w="716280"/>
                <a:gridCol w="952500"/>
                <a:gridCol w="670560"/>
                <a:gridCol w="1630680"/>
                <a:gridCol w="1516380"/>
              </a:tblGrid>
              <a:tr h="218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nom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mode d’accès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tarif</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points</a:t>
                      </a:r>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d</a:t>
                      </a:r>
                      <a:r>
                        <a:rPr lang="fr-FR" sz="800" b="1"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a:t>
                      </a:r>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attention</a:t>
                      </a:r>
                      <a:endPar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informations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99915">
                <a:tc>
                  <a:txBody>
                    <a:bodyPr/>
                    <a:lstStyle/>
                    <a:p>
                      <a:pPr marL="0" algn="l" defTabSz="914400" rtl="0" eaLnBrk="1" latinLnBrk="0" hangingPunct="1"/>
                      <a:r>
                        <a:rPr lang="fr-FR" sz="800" kern="1200" dirty="0" err="1" smtClean="0">
                          <a:solidFill>
                            <a:schemeClr val="tx1"/>
                          </a:solidFill>
                          <a:latin typeface="Times New Roman" panose="02020603050405020304" pitchFamily="18" charset="0"/>
                          <a:ea typeface="MS PGothic" pitchFamily="34" charset="-128"/>
                          <a:cs typeface="Times New Roman" panose="02020603050405020304" pitchFamily="18" charset="0"/>
                        </a:rPr>
                        <a:t>MindMeister</a:t>
                      </a:r>
                      <a:endPar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en ligne (compte)</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0 € -15 €/mois</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offre gratuite limitée (nombre de cartes, export…)</a:t>
                      </a:r>
                    </a:p>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possibilité d’alimentation collaborative</a:t>
                      </a:r>
                      <a:r>
                        <a:rPr lang="fr-FR" sz="800" kern="12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synchrone</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https://www.mindmeister.com/fr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7033">
                <a:tc>
                  <a:txBody>
                    <a:bodyPr/>
                    <a:lstStyle/>
                    <a:p>
                      <a:pPr marL="0" algn="l" defTabSz="914400" rtl="0" eaLnBrk="1" latinLnBrk="0" hangingPunct="1"/>
                      <a:r>
                        <a:rPr lang="fr-FR" sz="800" kern="1200" dirty="0" err="1" smtClean="0">
                          <a:solidFill>
                            <a:schemeClr val="tx1"/>
                          </a:solidFill>
                          <a:latin typeface="Times New Roman" panose="02020603050405020304" pitchFamily="18" charset="0"/>
                          <a:ea typeface="MS PGothic" pitchFamily="34" charset="-128"/>
                          <a:cs typeface="Times New Roman" panose="02020603050405020304" pitchFamily="18" charset="0"/>
                        </a:rPr>
                        <a:t>Mindomo</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en ligne (compte)</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téléchargement (</a:t>
                      </a:r>
                      <a:r>
                        <a:rPr lang="fr-FR" sz="800" kern="1200" dirty="0" err="1" smtClean="0">
                          <a:solidFill>
                            <a:schemeClr val="tx1"/>
                          </a:solidFill>
                          <a:latin typeface="Times New Roman" panose="02020603050405020304" pitchFamily="18" charset="0"/>
                          <a:ea typeface="MS PGothic" pitchFamily="34" charset="-128"/>
                          <a:cs typeface="Times New Roman" panose="02020603050405020304" pitchFamily="18" charset="0"/>
                        </a:rPr>
                        <a:t>Mindomo</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 Desktop)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0 </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 </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- 15 </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mois</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offre gratuite limitée (nombre de cartes, export…)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https://www.mindomo.com/fr/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99915">
                <a:tc>
                  <a:txBody>
                    <a:bodyPr/>
                    <a:lstStyle/>
                    <a:p>
                      <a:pPr marL="0" algn="l" defTabSz="914400" rtl="0" eaLnBrk="1" latinLnBrk="0" hangingPunct="1"/>
                      <a:endPar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Framindmap</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en ligne</a:t>
                      </a:r>
                    </a:p>
                    <a:p>
                      <a:pPr marL="0" algn="l" defTabSz="914400" rtl="0" eaLnBrk="1" latinLnBrk="0" hangingPunct="1"/>
                      <a:r>
                        <a:rPr lang="fr-FR" sz="800" i="1"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open source</a:t>
                      </a:r>
                      <a:endParaRPr lang="fr-FR" sz="800" i="1"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gratuit (</a:t>
                      </a:r>
                      <a:r>
                        <a:rPr lang="fr-FR" sz="800" kern="1200" dirty="0" err="1" smtClean="0">
                          <a:solidFill>
                            <a:schemeClr val="tx1"/>
                          </a:solidFill>
                          <a:latin typeface="Times New Roman" panose="02020603050405020304" pitchFamily="18" charset="0"/>
                          <a:ea typeface="MS PGothic" pitchFamily="34" charset="-128"/>
                          <a:cs typeface="Times New Roman" panose="02020603050405020304" pitchFamily="18" charset="0"/>
                        </a:rPr>
                        <a:t>Framasoft</a:t>
                      </a: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fonctionnalités très limitées</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carte sans</a:t>
                      </a:r>
                      <a:r>
                        <a:rPr lang="fr-FR" sz="800" baseline="0" dirty="0" smtClean="0">
                          <a:solidFill>
                            <a:schemeClr val="tx1"/>
                          </a:solidFill>
                          <a:latin typeface="Times New Roman" panose="02020603050405020304" pitchFamily="18" charset="0"/>
                          <a:ea typeface="MS PGothic" pitchFamily="34" charset="-128"/>
                          <a:cs typeface="Times New Roman" panose="02020603050405020304" pitchFamily="18" charset="0"/>
                        </a:rPr>
                        <a:t> compte : https://framindmap.org/mindmaps/index.html</a:t>
                      </a:r>
                      <a:endPar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https://framindmap.org/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7033">
                <a:tc>
                  <a:txBody>
                    <a:bodyPr/>
                    <a:lstStyle/>
                    <a:p>
                      <a:pPr marL="0" algn="l" defTabSz="914400" rtl="0" eaLnBrk="1" latinLnBrk="0" hangingPunct="1"/>
                      <a:r>
                        <a:rPr lang="fr-FR" sz="800" kern="1200" dirty="0" err="1" smtClean="0">
                          <a:solidFill>
                            <a:schemeClr val="tx1"/>
                          </a:solidFill>
                          <a:latin typeface="Times New Roman" panose="02020603050405020304" pitchFamily="18" charset="0"/>
                          <a:ea typeface="MS PGothic" pitchFamily="34" charset="-128"/>
                          <a:cs typeface="Times New Roman" panose="02020603050405020304" pitchFamily="18" charset="0"/>
                        </a:rPr>
                        <a:t>MindMup</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en ligne</a:t>
                      </a:r>
                    </a:p>
                    <a:p>
                      <a:pPr marL="0" algn="l" defTabSz="914400" rtl="0" eaLnBrk="1" latinLnBrk="0" hangingPunct="1"/>
                      <a:r>
                        <a:rPr lang="fr-FR" sz="800" i="1"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open source</a:t>
                      </a:r>
                      <a:endParaRPr lang="fr-FR" sz="800" i="1"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gratuit</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fonctionnalités de base</a:t>
                      </a:r>
                    </a:p>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utilisation possible sans inscription – accès possible via Google Drive</a:t>
                      </a:r>
                    </a:p>
                    <a:p>
                      <a:pPr marL="0" algn="l" defTabSz="914400" rtl="0" eaLnBrk="1" latinLnBrk="0" hangingPunct="1"/>
                      <a:r>
                        <a:rPr lang="fr-FR" sz="800" kern="1200" dirty="0" smtClean="0">
                          <a:solidFill>
                            <a:schemeClr val="tx1"/>
                          </a:solidFill>
                          <a:latin typeface="Times New Roman" panose="02020603050405020304" pitchFamily="18" charset="0"/>
                          <a:ea typeface="MS PGothic" pitchFamily="34" charset="-128"/>
                          <a:cs typeface="Times New Roman" panose="02020603050405020304" pitchFamily="18" charset="0"/>
                        </a:rPr>
                        <a:t>collaboratif</a:t>
                      </a:r>
                      <a:endParaRPr lang="fr-FR" sz="800" kern="1200" dirty="0">
                        <a:solidFill>
                          <a:schemeClr val="tx1"/>
                        </a:solidFill>
                        <a:latin typeface="Times New Roman" panose="02020603050405020304" pitchFamily="18" charset="0"/>
                        <a:ea typeface="MS PGothic" pitchFamily="34" charset="-128"/>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fr-FR" sz="800" dirty="0" smtClean="0">
                          <a:solidFill>
                            <a:schemeClr val="tx1"/>
                          </a:solidFill>
                          <a:latin typeface="Times New Roman" panose="02020603050405020304" pitchFamily="18" charset="0"/>
                          <a:ea typeface="MS PGothic" pitchFamily="34" charset="-128"/>
                          <a:cs typeface="Times New Roman" panose="02020603050405020304" pitchFamily="18" charset="0"/>
                        </a:rPr>
                        <a:t>https://www.mindmup.com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31374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51</a:t>
            </a:fld>
            <a:endParaRPr lang="fr-FR" dirty="0"/>
          </a:p>
        </p:txBody>
      </p:sp>
    </p:spTree>
    <p:extLst>
      <p:ext uri="{BB962C8B-B14F-4D97-AF65-F5344CB8AC3E}">
        <p14:creationId xmlns:p14="http://schemas.microsoft.com/office/powerpoint/2010/main" val="2536361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52</a:t>
            </a:fld>
            <a:endParaRPr lang="fr-FR" dirty="0"/>
          </a:p>
        </p:txBody>
      </p:sp>
    </p:spTree>
    <p:extLst>
      <p:ext uri="{BB962C8B-B14F-4D97-AF65-F5344CB8AC3E}">
        <p14:creationId xmlns:p14="http://schemas.microsoft.com/office/powerpoint/2010/main" val="4263531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insiste</a:t>
            </a:r>
            <a:r>
              <a:rPr lang="fr-FR" baseline="0" dirty="0" smtClean="0"/>
              <a:t> sur le cœur du contenu (concepts, hiérarchies…) : </a:t>
            </a:r>
            <a:r>
              <a:rPr lang="fr-FR" b="1" baseline="0" dirty="0" smtClean="0"/>
              <a:t>pensée réflexive</a:t>
            </a:r>
          </a:p>
          <a:p>
            <a:r>
              <a:rPr lang="fr-FR" baseline="0" dirty="0" smtClean="0"/>
              <a:t>- favorise la compréhension donc l’apprentissage</a:t>
            </a:r>
          </a:p>
          <a:p>
            <a:r>
              <a:rPr lang="fr-FR" b="1" dirty="0" smtClean="0"/>
              <a:t>- fournit à l’étudiant des méthodes de travail (éléments théoriques et outils) utile dans le cadre de ses études, dans son projet professionnel et, à terme, tout au long de sa vie professionnelle</a:t>
            </a:r>
            <a:endParaRPr lang="fr-FR" b="1" baseline="0" dirty="0" smtClean="0"/>
          </a:p>
          <a:p>
            <a:pPr marL="171450" indent="-171450">
              <a:buFontTx/>
              <a:buChar char="-"/>
            </a:pPr>
            <a:endParaRPr lang="fr-FR" baseline="0" dirty="0" smtClean="0"/>
          </a:p>
          <a:p>
            <a:pPr marL="0" indent="0">
              <a:buFontTx/>
              <a:buNone/>
            </a:pPr>
            <a:r>
              <a:rPr lang="fr-FR" baseline="0" dirty="0" smtClean="0"/>
              <a:t>cf. étude </a:t>
            </a:r>
            <a:r>
              <a:rPr lang="fr-FR" baseline="0" dirty="0" err="1" smtClean="0"/>
              <a:t>Bigger</a:t>
            </a:r>
            <a:r>
              <a:rPr lang="fr-FR" baseline="0" dirty="0" smtClean="0"/>
              <a:t> Plate 2014 (http://www.heuristiquement.com/2014/02/rapport-biggerplate-2013.html) : </a:t>
            </a:r>
          </a:p>
          <a:p>
            <a:pPr marL="87313" marR="0" indent="3175" algn="l" defTabSz="914400" rtl="0" eaLnBrk="1" fontAlgn="auto" latinLnBrk="0" hangingPunct="1">
              <a:lnSpc>
                <a:spcPct val="100000"/>
              </a:lnSpc>
              <a:spcBef>
                <a:spcPts val="0"/>
              </a:spcBef>
              <a:spcAft>
                <a:spcPts val="0"/>
              </a:spcAft>
              <a:buClrTx/>
              <a:buSzTx/>
              <a:buFontTx/>
              <a:buChar char="-"/>
              <a:tabLst/>
              <a:defRPr/>
            </a:pPr>
            <a:r>
              <a:rPr lang="fr-FR" baseline="0" dirty="0" smtClean="0"/>
              <a:t> clarifier ses idées</a:t>
            </a:r>
          </a:p>
          <a:p>
            <a:pPr marL="87313" indent="3175">
              <a:buFontTx/>
              <a:buChar char="-"/>
            </a:pPr>
            <a:r>
              <a:rPr lang="fr-FR" baseline="0" dirty="0" smtClean="0"/>
              <a:t> organiser ses idées</a:t>
            </a:r>
          </a:p>
          <a:p>
            <a:pPr marL="87313" indent="3175">
              <a:buFontTx/>
              <a:buChar char="-"/>
            </a:pPr>
            <a:r>
              <a:rPr lang="fr-FR" baseline="0" dirty="0" smtClean="0"/>
              <a:t> se concentrer</a:t>
            </a: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53</a:t>
            </a:fld>
            <a:endParaRPr lang="fr-FR" dirty="0"/>
          </a:p>
        </p:txBody>
      </p:sp>
    </p:spTree>
    <p:extLst>
      <p:ext uri="{BB962C8B-B14F-4D97-AF65-F5344CB8AC3E}">
        <p14:creationId xmlns:p14="http://schemas.microsoft.com/office/powerpoint/2010/main" val="22070572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au moins au début, </a:t>
            </a:r>
            <a:r>
              <a:rPr lang="fr-FR" b="1" dirty="0" smtClean="0"/>
              <a:t>nécessite un</a:t>
            </a:r>
            <a:r>
              <a:rPr lang="fr-FR" b="1" baseline="0" dirty="0" smtClean="0"/>
              <a:t> accompagnement</a:t>
            </a:r>
            <a:r>
              <a:rPr lang="fr-FR" baseline="0" dirty="0" smtClean="0"/>
              <a:t>, un apprentissage, surtout si est utilisé comme outil pédagogique</a:t>
            </a:r>
          </a:p>
          <a:p>
            <a:r>
              <a:rPr lang="fr-FR" baseline="0" dirty="0" smtClean="0"/>
              <a:t>- ne fonctionne </a:t>
            </a:r>
            <a:r>
              <a:rPr lang="fr-FR" b="1" baseline="0" dirty="0" smtClean="0"/>
              <a:t>pas nécessairement bien pour tous</a:t>
            </a:r>
            <a:r>
              <a:rPr lang="fr-FR" baseline="0" dirty="0" smtClean="0"/>
              <a:t>, ni dans tous les cas (structuration</a:t>
            </a:r>
            <a:r>
              <a:rPr lang="fr-FR" dirty="0" smtClean="0"/>
              <a:t> des informations sous forme de diagramme)</a:t>
            </a:r>
            <a:endParaRPr lang="fr-FR" baseline="0" dirty="0" smtClean="0"/>
          </a:p>
          <a:p>
            <a:pPr marR="0" algn="l" defTabSz="914400" rtl="0" eaLnBrk="1" fontAlgn="auto" latinLnBrk="0" hangingPunct="1">
              <a:lnSpc>
                <a:spcPct val="100000"/>
              </a:lnSpc>
              <a:spcBef>
                <a:spcPts val="0"/>
              </a:spcBef>
              <a:spcAft>
                <a:spcPts val="0"/>
              </a:spcAft>
              <a:buClrTx/>
              <a:buSzTx/>
              <a:tabLst/>
              <a:defRPr/>
            </a:pPr>
            <a:r>
              <a:rPr lang="fr-FR" baseline="0" dirty="0" smtClean="0"/>
              <a:t>- un outil de </a:t>
            </a:r>
            <a:r>
              <a:rPr lang="fr-FR" i="1" baseline="0" dirty="0" err="1" smtClean="0"/>
              <a:t>knowledge</a:t>
            </a:r>
            <a:r>
              <a:rPr lang="fr-FR" i="1" baseline="0" dirty="0" smtClean="0"/>
              <a:t> management</a:t>
            </a:r>
            <a:r>
              <a:rPr lang="fr-FR" baseline="0" dirty="0" smtClean="0"/>
              <a:t> </a:t>
            </a:r>
            <a:r>
              <a:rPr lang="fr-FR" b="1" baseline="0" dirty="0" smtClean="0"/>
              <a:t>plutôt personnel </a:t>
            </a:r>
            <a:r>
              <a:rPr lang="fr-FR" baseline="0" dirty="0" smtClean="0"/>
              <a:t>(</a:t>
            </a:r>
            <a:r>
              <a:rPr lang="fr-FR" baseline="0" dirty="0" smtClean="0">
                <a:sym typeface="Wingdings" panose="05000000000000000000" pitchFamily="2" charset="2"/>
              </a:rPr>
              <a:t> créativité) ou éventuellement de travail en groupe ; utilisation plus difficile comme outil de communication (codes à assimiler, aspect choc pour ceux qui ne connaissent pas…)</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limites des logiciels : appropriation</a:t>
            </a:r>
            <a:r>
              <a:rPr lang="fr-FR" dirty="0" smtClean="0"/>
              <a:t> par l’utilisateur</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54</a:t>
            </a:fld>
            <a:endParaRPr lang="fr-FR" dirty="0"/>
          </a:p>
        </p:txBody>
      </p:sp>
    </p:spTree>
    <p:extLst>
      <p:ext uri="{BB962C8B-B14F-4D97-AF65-F5344CB8AC3E}">
        <p14:creationId xmlns:p14="http://schemas.microsoft.com/office/powerpoint/2010/main" val="9749938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autres formes de représentation visuelle de l’information (cf. cartes conceptuelles notamment : ex. Brigitte Bourgeois et Groupe des documentalistes de l’ IFSI de Meaux. « La carte mentale : enjeux d’une pratique réflexive auprès des documentalistes ». </a:t>
            </a:r>
            <a:r>
              <a:rPr lang="fr-FR" i="1" dirty="0" smtClean="0"/>
              <a:t>Cadre de santé</a:t>
            </a:r>
            <a:r>
              <a:rPr lang="fr-FR" dirty="0" smtClean="0"/>
              <a:t>. 23/05/2014. [en ligne]. Disponible sur : http://www.cadredesante.com/spip/profession/pedagogie/article/la-carte-mentale-enjeux-d-une-pratique-reflexive-aupres-des-documentalistes.html</a:t>
            </a:r>
            <a:r>
              <a:rPr lang="fr-FR" baseline="0" dirty="0" smtClean="0"/>
              <a:t> ; </a:t>
            </a:r>
            <a:r>
              <a:rPr lang="fr-FR" dirty="0" smtClean="0"/>
              <a:t>Pascale Meyer.  « Les cartes conceptuelles : un outil créatif en pédagogie ». </a:t>
            </a:r>
            <a:r>
              <a:rPr lang="fr-FR" i="1" dirty="0" smtClean="0"/>
              <a:t>Recherche en soins infirmiers. </a:t>
            </a:r>
            <a:r>
              <a:rPr lang="fr-FR" i="0" dirty="0" smtClean="0"/>
              <a:t>2010/3 (N° 102). </a:t>
            </a:r>
            <a:r>
              <a:rPr lang="fr-FR" dirty="0" smtClean="0"/>
              <a:t>p. 35-41. </a:t>
            </a:r>
          </a:p>
          <a:p>
            <a:r>
              <a:rPr lang="fr-FR" dirty="0" smtClean="0"/>
              <a:t>- comm</a:t>
            </a:r>
            <a:r>
              <a:rPr lang="fr-FR" baseline="0" dirty="0" smtClean="0"/>
              <a:t>e tous les outils pédagogiques, la carte mentale est une démarche et non une fin en soi : question centrale de :</a:t>
            </a:r>
          </a:p>
          <a:p>
            <a:pPr marL="261938" lvl="1" indent="-171450">
              <a:buFontTx/>
              <a:buChar char="-"/>
            </a:pPr>
            <a:r>
              <a:rPr lang="fr-FR" baseline="0" dirty="0" smtClean="0"/>
              <a:t>la </a:t>
            </a:r>
            <a:r>
              <a:rPr lang="fr-FR" b="1" baseline="0" dirty="0" smtClean="0"/>
              <a:t>motivation de l’apprenant </a:t>
            </a:r>
            <a:r>
              <a:rPr lang="fr-FR" baseline="0" dirty="0" smtClean="0"/>
              <a:t>(cf. Paul </a:t>
            </a:r>
            <a:r>
              <a:rPr lang="fr-FR" baseline="0" dirty="0" err="1" smtClean="0"/>
              <a:t>Farrand</a:t>
            </a:r>
            <a:r>
              <a:rPr lang="fr-FR" baseline="0" dirty="0" smtClean="0"/>
              <a:t>, </a:t>
            </a:r>
            <a:r>
              <a:rPr lang="fr-FR" baseline="0" dirty="0" err="1" smtClean="0"/>
              <a:t>Fearzana</a:t>
            </a:r>
            <a:r>
              <a:rPr lang="fr-FR" baseline="0" dirty="0" smtClean="0"/>
              <a:t> Hussain et Enid Hennessy. « The </a:t>
            </a:r>
            <a:r>
              <a:rPr lang="fr-FR" baseline="0" dirty="0" err="1" smtClean="0"/>
              <a:t>efficacy</a:t>
            </a:r>
            <a:r>
              <a:rPr lang="fr-FR" baseline="0" dirty="0" smtClean="0"/>
              <a:t> of the ‘</a:t>
            </a:r>
            <a:r>
              <a:rPr lang="fr-FR" baseline="0" dirty="0" err="1" smtClean="0"/>
              <a:t>mind</a:t>
            </a:r>
            <a:r>
              <a:rPr lang="fr-FR" baseline="0" dirty="0" smtClean="0"/>
              <a:t> </a:t>
            </a:r>
            <a:r>
              <a:rPr lang="fr-FR" baseline="0" dirty="0" err="1" smtClean="0"/>
              <a:t>map</a:t>
            </a:r>
            <a:r>
              <a:rPr lang="fr-FR" baseline="0" dirty="0" smtClean="0"/>
              <a:t>’ </a:t>
            </a:r>
            <a:r>
              <a:rPr lang="fr-FR" baseline="0" dirty="0" err="1" smtClean="0"/>
              <a:t>study</a:t>
            </a:r>
            <a:r>
              <a:rPr lang="fr-FR" baseline="0" dirty="0" smtClean="0"/>
              <a:t> technique ». </a:t>
            </a:r>
            <a:r>
              <a:rPr lang="fr-FR" i="1" baseline="0" dirty="0" err="1" smtClean="0"/>
              <a:t>Medical</a:t>
            </a:r>
            <a:r>
              <a:rPr lang="fr-FR" i="1" baseline="0" dirty="0" smtClean="0"/>
              <a:t> Education</a:t>
            </a:r>
            <a:r>
              <a:rPr lang="fr-FR" baseline="0" dirty="0" smtClean="0"/>
              <a:t>. 2002, n°36(5), p. 426–431. [en ligne]. Disponible sur :  http://onlinelibrary.wiley.com/doi/10.1046/j.1365-2923.2002.01205.x/epdf) ; </a:t>
            </a:r>
          </a:p>
          <a:p>
            <a:pPr marL="261938" lvl="1" indent="-171450">
              <a:buFontTx/>
              <a:buChar char="-"/>
            </a:pPr>
            <a:r>
              <a:rPr lang="fr-FR" baseline="0" dirty="0" smtClean="0"/>
              <a:t>la </a:t>
            </a:r>
            <a:r>
              <a:rPr lang="fr-FR" b="1" baseline="0" dirty="0" smtClean="0"/>
              <a:t>nature active et collaborative de l’apprentissage</a:t>
            </a: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55</a:t>
            </a:fld>
            <a:endParaRPr lang="fr-FR" dirty="0"/>
          </a:p>
        </p:txBody>
      </p:sp>
    </p:spTree>
    <p:extLst>
      <p:ext uri="{BB962C8B-B14F-4D97-AF65-F5344CB8AC3E}">
        <p14:creationId xmlns:p14="http://schemas.microsoft.com/office/powerpoint/2010/main" val="479717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pPr/>
              <a:t>56</a:t>
            </a:fld>
            <a:endParaRPr lang="fr-FR" dirty="0"/>
          </a:p>
        </p:txBody>
      </p:sp>
    </p:spTree>
    <p:extLst>
      <p:ext uri="{BB962C8B-B14F-4D97-AF65-F5344CB8AC3E}">
        <p14:creationId xmlns:p14="http://schemas.microsoft.com/office/powerpoint/2010/main" val="106724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a:t>
            </a:r>
            <a:r>
              <a:rPr lang="fr-FR" dirty="0" err="1" smtClean="0"/>
              <a:t>Canopé</a:t>
            </a:r>
            <a:r>
              <a:rPr lang="fr-FR" baseline="0" dirty="0" smtClean="0"/>
              <a:t> Académie de Besançon. [en ligne]. Disponible sur :  http://www.cndp.fr/crdp-besancon/index.php?id=cartes-heuristiques.</a:t>
            </a:r>
          </a:p>
          <a:p>
            <a:endParaRPr lang="fr-FR" baseline="0" dirty="0" smtClean="0"/>
          </a:p>
          <a:p>
            <a:r>
              <a:rPr lang="fr-FR" baseline="0" dirty="0" smtClean="0"/>
              <a:t>Fonctionnement du cerveau : </a:t>
            </a:r>
          </a:p>
          <a:p>
            <a:r>
              <a:rPr lang="fr-FR" baseline="0" dirty="0" smtClean="0"/>
              <a:t>- la pensée n’est ni chronologique ni linéaire</a:t>
            </a:r>
          </a:p>
          <a:p>
            <a:r>
              <a:rPr lang="fr-FR" baseline="0" dirty="0" smtClean="0"/>
              <a:t>- elle fonctionne avec des </a:t>
            </a:r>
            <a:r>
              <a:rPr lang="fr-FR" b="1" baseline="0" dirty="0" smtClean="0"/>
              <a:t>mots-clés</a:t>
            </a:r>
            <a:r>
              <a:rPr lang="fr-FR" baseline="0" dirty="0" smtClean="0"/>
              <a:t> et des </a:t>
            </a:r>
            <a:r>
              <a:rPr lang="fr-FR" b="1" baseline="0" dirty="0" smtClean="0"/>
              <a:t>images</a:t>
            </a:r>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6</a:t>
            </a:fld>
            <a:endParaRPr lang="fr-FR"/>
          </a:p>
        </p:txBody>
      </p:sp>
    </p:spTree>
    <p:extLst>
      <p:ext uri="{BB962C8B-B14F-4D97-AF65-F5344CB8AC3E}">
        <p14:creationId xmlns:p14="http://schemas.microsoft.com/office/powerpoint/2010/main" val="16270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dirty="0" smtClean="0"/>
              <a:t>Réf. : </a:t>
            </a:r>
            <a:r>
              <a:rPr lang="fr-FR" i="1" dirty="0" err="1" smtClean="0"/>
              <a:t>ThinkBuzan</a:t>
            </a:r>
            <a:r>
              <a:rPr lang="fr-FR" dirty="0" smtClean="0"/>
              <a:t>. [en ligne]. Disponible sur :  http://thinkbuzan.com/training/consultancy-and-speakers/tony-buzan/.</a:t>
            </a:r>
          </a:p>
          <a:p>
            <a:endParaRPr lang="fr-FR" dirty="0" smtClean="0"/>
          </a:p>
          <a:p>
            <a:r>
              <a:rPr lang="fr-FR" dirty="0" smtClean="0"/>
              <a:t>Trois grands principes</a:t>
            </a:r>
            <a:r>
              <a:rPr lang="fr-FR" baseline="0" dirty="0" smtClean="0"/>
              <a:t> : </a:t>
            </a:r>
          </a:p>
          <a:p>
            <a:r>
              <a:rPr lang="fr-FR" dirty="0" smtClean="0"/>
              <a:t>- « pensée irradiante » </a:t>
            </a:r>
          </a:p>
          <a:p>
            <a:r>
              <a:rPr lang="fr-FR" dirty="0" smtClean="0"/>
              <a:t>- spontanéité et créativité</a:t>
            </a:r>
          </a:p>
          <a:p>
            <a:r>
              <a:rPr lang="fr-FR" dirty="0" smtClean="0"/>
              <a:t>- couleurs et dessins</a:t>
            </a:r>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7</a:t>
            </a:fld>
            <a:endParaRPr lang="fr-FR"/>
          </a:p>
        </p:txBody>
      </p:sp>
    </p:spTree>
    <p:extLst>
      <p:ext uri="{BB962C8B-B14F-4D97-AF65-F5344CB8AC3E}">
        <p14:creationId xmlns:p14="http://schemas.microsoft.com/office/powerpoint/2010/main" val="309794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r>
              <a:rPr lang="fr-FR" b="1" dirty="0" smtClean="0"/>
              <a:t>Termes</a:t>
            </a:r>
            <a:r>
              <a:rPr lang="fr-FR" dirty="0" smtClean="0"/>
              <a:t>  : carte mentale = carte heuristique = </a:t>
            </a:r>
            <a:r>
              <a:rPr lang="fr-FR" i="1" dirty="0" err="1" smtClean="0"/>
              <a:t>mind</a:t>
            </a:r>
            <a:r>
              <a:rPr lang="fr-FR" i="1" dirty="0" smtClean="0"/>
              <a:t> </a:t>
            </a:r>
            <a:r>
              <a:rPr lang="fr-FR" i="1" dirty="0" err="1" smtClean="0"/>
              <a:t>map</a:t>
            </a:r>
            <a:r>
              <a:rPr lang="fr-FR" i="1" dirty="0" smtClean="0"/>
              <a:t> </a:t>
            </a:r>
            <a:r>
              <a:rPr lang="fr-FR" dirty="0" smtClean="0"/>
              <a:t>= carte (d</a:t>
            </a:r>
            <a:r>
              <a:rPr lang="fr-FR" dirty="0" smtClean="0">
                <a:latin typeface="Arial" pitchFamily="34" charset="0"/>
              </a:rPr>
              <a:t>’</a:t>
            </a:r>
            <a:r>
              <a:rPr lang="fr-FR" dirty="0" smtClean="0"/>
              <a:t>organisation) des idées = </a:t>
            </a:r>
            <a:r>
              <a:rPr lang="fr-FR" dirty="0" err="1" smtClean="0"/>
              <a:t>topogramme</a:t>
            </a:r>
            <a:r>
              <a:rPr lang="fr-FR" dirty="0" smtClean="0"/>
              <a:t> = arbre des idées</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u="none" dirty="0" smtClean="0"/>
              <a:t>Définition</a:t>
            </a:r>
            <a:r>
              <a:rPr lang="fr-FR" baseline="0" dirty="0" smtClean="0"/>
              <a:t> : « représentation graphique arborescente hiérarchisée qui se développe autour d’une notion centrale sans forcément insister sur la nature des relations qui existent entre les différents nœuds » (</a:t>
            </a:r>
            <a:r>
              <a:rPr lang="fr-FR" dirty="0" smtClean="0"/>
              <a:t>Pierre</a:t>
            </a:r>
            <a:r>
              <a:rPr lang="fr-FR" baseline="0" dirty="0" smtClean="0"/>
              <a:t> </a:t>
            </a:r>
            <a:r>
              <a:rPr lang="fr-FR" baseline="0" dirty="0" err="1" smtClean="0"/>
              <a:t>Nobis</a:t>
            </a:r>
            <a:r>
              <a:rPr lang="fr-FR" baseline="0" dirty="0" smtClean="0"/>
              <a:t>.</a:t>
            </a:r>
            <a:r>
              <a:rPr lang="fr-FR" dirty="0" smtClean="0"/>
              <a:t> « Visualisation graphique de l</a:t>
            </a:r>
            <a:r>
              <a:rPr lang="fr-FR" dirty="0" smtClean="0">
                <a:latin typeface="Arial" pitchFamily="34" charset="0"/>
              </a:rPr>
              <a:t>’</a:t>
            </a:r>
            <a:r>
              <a:rPr lang="fr-FR" dirty="0" smtClean="0"/>
              <a:t>information ». </a:t>
            </a:r>
            <a:r>
              <a:rPr lang="fr-FR" i="1" dirty="0" err="1" smtClean="0"/>
              <a:t>Document@tion</a:t>
            </a:r>
            <a:r>
              <a:rPr lang="fr-FR" i="1" dirty="0" smtClean="0"/>
              <a:t> Rouen. </a:t>
            </a:r>
            <a:r>
              <a:rPr lang="fr-FR" dirty="0" smtClean="0"/>
              <a:t>7/03/2008. Disponible sur : http://documentation.spip.ac-rouen.fr/spip.php?article179</a:t>
            </a:r>
            <a:r>
              <a:rPr lang="fr-FR" baseline="0" dirty="0" smtClean="0"/>
              <a:t> </a:t>
            </a:r>
            <a:r>
              <a:rPr lang="fr-FR" dirty="0" smtClean="0"/>
              <a:t>[lien mort])</a:t>
            </a:r>
          </a:p>
          <a:p>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8</a:t>
            </a:fld>
            <a:endParaRPr lang="fr-FR"/>
          </a:p>
        </p:txBody>
      </p:sp>
    </p:spTree>
    <p:extLst>
      <p:ext uri="{BB962C8B-B14F-4D97-AF65-F5344CB8AC3E}">
        <p14:creationId xmlns:p14="http://schemas.microsoft.com/office/powerpoint/2010/main" val="43523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a:prstGeom prst="rect">
            <a:avLst/>
          </a:prstGeom>
        </p:spPr>
      </p:sp>
      <p:sp>
        <p:nvSpPr>
          <p:cNvPr id="3" name="Espace réservé des commentaires 2"/>
          <p:cNvSpPr>
            <a:spLocks noGrp="1"/>
          </p:cNvSpPr>
          <p:nvPr>
            <p:ph type="body" idx="1"/>
          </p:nvPr>
        </p:nvSpPr>
        <p:spPr>
          <a:xfrm>
            <a:off x="685801" y="4400550"/>
            <a:ext cx="5486400" cy="3600450"/>
          </a:xfrm>
          <a:prstGeom prst="rect">
            <a:avLst/>
          </a:prstGeo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900" dirty="0" smtClean="0"/>
              <a:t>Réf. : </a:t>
            </a:r>
            <a:r>
              <a:rPr lang="fr-FR" sz="900" b="0" i="1" u="none" strike="noStrike" kern="1200" baseline="0" dirty="0" smtClean="0">
                <a:solidFill>
                  <a:schemeClr val="tx1"/>
                </a:solidFill>
              </a:rPr>
              <a:t>Programme de création et innovation technologiques en classe de seconde générale et technologique. </a:t>
            </a:r>
            <a:r>
              <a:rPr lang="fr-FR" sz="900" i="1" dirty="0" smtClean="0"/>
              <a:t>Enseignement d’exploration</a:t>
            </a:r>
            <a:r>
              <a:rPr lang="fr-FR" sz="900" b="0" i="1" u="none" strike="noStrike" kern="1200" baseline="0" dirty="0" smtClean="0">
                <a:solidFill>
                  <a:schemeClr val="tx1"/>
                </a:solidFill>
              </a:rPr>
              <a:t>. Bulletin officiel</a:t>
            </a:r>
            <a:r>
              <a:rPr lang="fr-FR" sz="900" b="0" i="0" u="none" strike="noStrike" kern="1200" baseline="0" dirty="0" smtClean="0">
                <a:solidFill>
                  <a:schemeClr val="tx1"/>
                </a:solidFill>
              </a:rPr>
              <a:t> spécial n° 4, 29 avril 2010. [en ligne]. Disponible sur :  http://media.education.gouv.fr/file/special_4/75/1/creation_innovation_technologiques_143751.pdf.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900" b="0" i="0" u="none" strike="noStrike" kern="1200"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900" b="0" i="0" u="none" strike="noStrike" kern="1200" baseline="0" dirty="0" smtClean="0">
                <a:solidFill>
                  <a:schemeClr val="tx1"/>
                </a:solidFill>
              </a:rPr>
              <a:t>Nombreux exemples d’utilisation pédagogique à l’étranger (Finlande, Vietnam…) et expérimentations en France surtout depuis 2005-2006, pour tous les niveaux d’apprentissage :</a:t>
            </a:r>
          </a:p>
          <a:p>
            <a:pPr marL="92075" marR="0" lvl="1" indent="0" algn="l" defTabSz="914400" rtl="0" eaLnBrk="1" fontAlgn="auto" latinLnBrk="0" hangingPunct="1">
              <a:lnSpc>
                <a:spcPct val="100000"/>
              </a:lnSpc>
              <a:spcBef>
                <a:spcPts val="0"/>
              </a:spcBef>
              <a:spcAft>
                <a:spcPts val="0"/>
              </a:spcAft>
              <a:buClrTx/>
              <a:buSzTx/>
              <a:buFontTx/>
              <a:buNone/>
              <a:tabLst/>
              <a:defRPr/>
            </a:pPr>
            <a:r>
              <a:rPr lang="fr-FR" sz="900" b="0" i="0" u="none" strike="noStrike" kern="1200" baseline="0" dirty="0" smtClean="0">
                <a:solidFill>
                  <a:schemeClr val="tx1"/>
                </a:solidFill>
              </a:rPr>
              <a:t>- ex. : expérimentation de l’académie d’Aix-Marseille pour le bac pro ASSP (accompagnement soins et services à la personne) : ces cartes « </a:t>
            </a:r>
            <a:r>
              <a:rPr lang="fr-FR" sz="900" dirty="0" smtClean="0"/>
              <a:t>peuvent notamment être utilisées pour faciliter les apprentissages et élaborer des documents de synthèse » (http://www.pedagogie.ac-aix-marseille.fr/jcms/c_151222/fr/experimentation-des-cartes-heuristiques-en-classe).</a:t>
            </a:r>
            <a:endParaRPr lang="fr-FR" sz="900" b="0" i="0" u="none" strike="noStrike" kern="1200"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900" b="0" i="0" u="none" strike="noStrike" kern="1200" baseline="0" dirty="0" smtClean="0">
                <a:solidFill>
                  <a:schemeClr val="tx1"/>
                </a:solidFill>
              </a:rPr>
              <a:t>Pour la France, apparition notamment dans les programmes officiels :</a:t>
            </a:r>
          </a:p>
          <a:p>
            <a:pPr marL="92075" marR="0" lvl="1" indent="0" algn="l" defTabSz="914400" rtl="0" eaLnBrk="1" fontAlgn="auto" latinLnBrk="0" hangingPunct="1">
              <a:lnSpc>
                <a:spcPct val="100000"/>
              </a:lnSpc>
              <a:spcBef>
                <a:spcPts val="0"/>
              </a:spcBef>
              <a:spcAft>
                <a:spcPts val="0"/>
              </a:spcAft>
              <a:buClrTx/>
              <a:buSzTx/>
              <a:buFontTx/>
              <a:buNone/>
              <a:tabLst/>
              <a:defRPr/>
            </a:pPr>
            <a:r>
              <a:rPr lang="fr-FR" sz="900" b="0" i="0" u="none" strike="noStrike" kern="1200" baseline="0" dirty="0" smtClean="0">
                <a:solidFill>
                  <a:schemeClr val="tx1"/>
                </a:solidFill>
              </a:rPr>
              <a:t>- ex. : seconde générale et technologique</a:t>
            </a:r>
            <a:r>
              <a:rPr lang="fr-FR" sz="900" b="0" i="0" u="none" strike="noStrike" kern="1200" dirty="0" smtClean="0">
                <a:solidFill>
                  <a:schemeClr val="tx1"/>
                </a:solidFill>
              </a:rPr>
              <a:t> (cf. diapo)</a:t>
            </a:r>
            <a:endParaRPr lang="fr-FR" sz="900" b="0" i="0" u="none" strike="noStrike" kern="1200" baseline="0" dirty="0" smtClean="0">
              <a:solidFill>
                <a:schemeClr val="tx1"/>
              </a:solidFill>
            </a:endParaRPr>
          </a:p>
          <a:p>
            <a:pPr marL="92075" marR="0" lvl="1" indent="0" algn="l" defTabSz="914400" rtl="0" eaLnBrk="1" fontAlgn="auto" latinLnBrk="0" hangingPunct="1">
              <a:lnSpc>
                <a:spcPct val="100000"/>
              </a:lnSpc>
              <a:spcBef>
                <a:spcPts val="0"/>
              </a:spcBef>
              <a:spcAft>
                <a:spcPts val="0"/>
              </a:spcAft>
              <a:buClrTx/>
              <a:buSzTx/>
              <a:buFontTx/>
              <a:buNone/>
              <a:tabLst/>
              <a:defRPr/>
            </a:pPr>
            <a:r>
              <a:rPr lang="fr-FR" sz="900" b="0" i="0" u="none" strike="noStrike" kern="1200" baseline="0" dirty="0" smtClean="0">
                <a:solidFill>
                  <a:schemeClr val="tx1"/>
                </a:solidFill>
              </a:rPr>
              <a:t>- ex. : enseignements technologiques de la filière STI2D (</a:t>
            </a:r>
            <a:r>
              <a:rPr lang="fr-FR" sz="900" dirty="0" smtClean="0"/>
              <a:t>sciences et technologies de l’industrie et du développement durable).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900" dirty="0" smtClean="0"/>
              <a:t/>
            </a:r>
            <a:br>
              <a:rPr lang="fr-FR" sz="900" dirty="0" smtClean="0"/>
            </a:br>
            <a:r>
              <a:rPr lang="fr-FR" sz="900" dirty="0" smtClean="0"/>
              <a:t>« Des recherches montrent que l’élaboration de cartes heuristiques peut guider les activités de remue-méninges, notamment en s’appuyant sur les logiciels dédiés à cette forme de représentation graphique. Le recours aux cartes heuristiques par les apprenants peut permettre en outre de faciliter la compréhension et la structuration des idées ainsi que la mémorisation des contenus, pouvant générer par là même une augmentation de la motivation intrinsèque des étudiants et une amélioration de leurs performances académiques » (</a:t>
            </a:r>
            <a:r>
              <a:rPr lang="fr-FR" sz="900" baseline="0" dirty="0" smtClean="0"/>
              <a:t>Pierre </a:t>
            </a:r>
            <a:r>
              <a:rPr lang="fr-FR" sz="900" baseline="0" dirty="0" err="1" smtClean="0"/>
              <a:t>Nobis</a:t>
            </a:r>
            <a:r>
              <a:rPr lang="fr-FR" sz="900" baseline="0" dirty="0" smtClean="0"/>
              <a:t>. « Les cartes heuristiques : pourquoi et pour qui ? ». </a:t>
            </a:r>
            <a:r>
              <a:rPr lang="fr-FR" sz="900" i="1" baseline="0" dirty="0" smtClean="0"/>
              <a:t>Agence des usages TICE</a:t>
            </a:r>
            <a:r>
              <a:rPr lang="fr-FR" sz="900" baseline="0" dirty="0" smtClean="0"/>
              <a:t>. 04/02/2014. Disponible :  http://www.cndp.fr/agence-usages-tice/que-dit-la-recherche/les-cartes-heuristiques-pourquoi-et-pour-qui-65.htm).</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7EF68C89-DAEF-44F0-9E5D-358950782CB4}" type="slidenum">
              <a:rPr lang="fr-FR" smtClean="0"/>
              <a:t>9</a:t>
            </a:fld>
            <a:endParaRPr lang="fr-FR"/>
          </a:p>
        </p:txBody>
      </p:sp>
    </p:spTree>
    <p:extLst>
      <p:ext uri="{BB962C8B-B14F-4D97-AF65-F5344CB8AC3E}">
        <p14:creationId xmlns:p14="http://schemas.microsoft.com/office/powerpoint/2010/main" val="1979257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fr-FR" dirty="0"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Tree>
    <p:extLst>
      <p:ext uri="{BB962C8B-B14F-4D97-AF65-F5344CB8AC3E}">
        <p14:creationId xmlns:p14="http://schemas.microsoft.com/office/powerpoint/2010/main" val="107241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23AD585-BFD0-4E32-AFE8-B7C8E76F9443}" type="datetimeFigureOut">
              <a:rPr lang="fr-FR" smtClean="0"/>
              <a:t>02/03/2016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197712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23AD585-BFD0-4E32-AFE8-B7C8E76F9443}" type="datetimeFigureOut">
              <a:rPr lang="fr-FR" smtClean="0"/>
              <a:t>02/03/2016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79639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1"/>
            <a:ext cx="7886700" cy="538117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Titre 3"/>
          <p:cNvSpPr>
            <a:spLocks noGrp="1"/>
          </p:cNvSpPr>
          <p:nvPr>
            <p:ph type="title" hasCustomPrompt="1"/>
          </p:nvPr>
        </p:nvSpPr>
        <p:spPr>
          <a:xfrm>
            <a:off x="0" y="0"/>
            <a:ext cx="333829" cy="6858000"/>
          </a:xfrm>
          <a:solidFill>
            <a:srgbClr val="E6BF17"/>
          </a:solidFill>
        </p:spPr>
        <p:txBody>
          <a:bodyPr vert="vert270">
            <a:noAutofit/>
          </a:bodyPr>
          <a:lstStyle>
            <a:lvl1pPr algn="ctr">
              <a:defRPr sz="1400" b="0">
                <a:solidFill>
                  <a:schemeClr val="tx1"/>
                </a:solidFill>
                <a:latin typeface="Times New Roman" panose="02020603050405020304" pitchFamily="18" charset="0"/>
                <a:cs typeface="Times New Roman" panose="02020603050405020304" pitchFamily="18" charset="0"/>
              </a:defRPr>
            </a:lvl1pPr>
          </a:lstStyle>
          <a:p>
            <a:pPr lvl="0"/>
            <a:r>
              <a:rPr lang="fr-FR" dirty="0" smtClean="0"/>
              <a:t>Modifiez les styles du texte du masque</a:t>
            </a:r>
          </a:p>
        </p:txBody>
      </p:sp>
    </p:spTree>
    <p:extLst>
      <p:ext uri="{BB962C8B-B14F-4D97-AF65-F5344CB8AC3E}">
        <p14:creationId xmlns:p14="http://schemas.microsoft.com/office/powerpoint/2010/main" val="7127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23AD585-BFD0-4E32-AFE8-B7C8E76F9443}" type="datetimeFigureOut">
              <a:rPr lang="fr-FR" smtClean="0"/>
              <a:t>02/03/2016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54832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23AD585-BFD0-4E32-AFE8-B7C8E76F9443}" type="datetimeFigureOut">
              <a:rPr lang="fr-FR" smtClean="0"/>
              <a:t>02/03/2016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18872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23AD585-BFD0-4E32-AFE8-B7C8E76F9443}" type="datetimeFigureOut">
              <a:rPr lang="fr-FR" smtClean="0"/>
              <a:t>02/03/2016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220299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23AD585-BFD0-4E32-AFE8-B7C8E76F9443}" type="datetimeFigureOut">
              <a:rPr lang="fr-FR" smtClean="0"/>
              <a:t>02/03/2016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42528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AD585-BFD0-4E32-AFE8-B7C8E76F9443}" type="datetimeFigureOut">
              <a:rPr lang="fr-FR" smtClean="0"/>
              <a:t>02/03/2016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170981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23AD585-BFD0-4E32-AFE8-B7C8E76F9443}" type="datetimeFigureOut">
              <a:rPr lang="fr-FR" smtClean="0"/>
              <a:t>02/03/2016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299449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23AD585-BFD0-4E32-AFE8-B7C8E76F9443}" type="datetimeFigureOut">
              <a:rPr lang="fr-FR" smtClean="0"/>
              <a:t>02/03/2016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8C1C660-BE89-4963-B7C4-D8699F91809C}" type="slidenum">
              <a:rPr lang="fr-FR" smtClean="0"/>
              <a:t>‹N°›</a:t>
            </a:fld>
            <a:endParaRPr lang="fr-FR"/>
          </a:p>
        </p:txBody>
      </p:sp>
    </p:spTree>
    <p:extLst>
      <p:ext uri="{BB962C8B-B14F-4D97-AF65-F5344CB8AC3E}">
        <p14:creationId xmlns:p14="http://schemas.microsoft.com/office/powerpoint/2010/main" val="11396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AD585-BFD0-4E32-AFE8-B7C8E76F9443}" type="datetimeFigureOut">
              <a:rPr lang="fr-FR" smtClean="0"/>
              <a:t>02/03/2016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1C660-BE89-4963-B7C4-D8699F91809C}" type="slidenum">
              <a:rPr lang="fr-FR" smtClean="0"/>
              <a:t>‹N°›</a:t>
            </a:fld>
            <a:endParaRPr lang="fr-FR"/>
          </a:p>
        </p:txBody>
      </p:sp>
    </p:spTree>
    <p:extLst>
      <p:ext uri="{BB962C8B-B14F-4D97-AF65-F5344CB8AC3E}">
        <p14:creationId xmlns:p14="http://schemas.microsoft.com/office/powerpoint/2010/main" val="277777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jpe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iconfinder.com/iconsets/ibrandify-basic-essentials-icon-set"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fr.slideshare.net/URFISTParis/cartes-heuristiques-1192244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edia.education.gouv.fr/file/special_4/75/1/creation_innovation_technologiques_14375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70171"/>
            <a:ext cx="7772400" cy="587829"/>
          </a:xfrm>
        </p:spPr>
        <p:txBody>
          <a:bodyPr>
            <a:normAutofit/>
          </a:bodyPr>
          <a:lstStyle/>
          <a:p>
            <a:r>
              <a:rPr lang="fr-FR" sz="1200" dirty="0" smtClean="0"/>
              <a:t>A. Bouchard, 03/2016</a:t>
            </a:r>
            <a:endParaRPr lang="fr-FR" sz="1200"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3664" y="6564085"/>
            <a:ext cx="500336" cy="249265"/>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743" y="6457589"/>
            <a:ext cx="1136650" cy="400411"/>
          </a:xfrm>
          <a:prstGeom prst="rect">
            <a:avLst/>
          </a:prstGeom>
          <a:noFill/>
          <a:ln w="9525">
            <a:noFill/>
            <a:miter lim="800000"/>
            <a:headEnd/>
            <a:tailEnd/>
          </a:ln>
        </p:spPr>
      </p:pic>
      <p:pic>
        <p:nvPicPr>
          <p:cNvPr id="3" name="Image 2"/>
          <p:cNvPicPr>
            <a:picLocks noChangeAspect="1"/>
          </p:cNvPicPr>
          <p:nvPr/>
        </p:nvPicPr>
        <p:blipFill rotWithShape="1">
          <a:blip r:embed="rId5">
            <a:clrChange>
              <a:clrFrom>
                <a:srgbClr val="EFEFEF"/>
              </a:clrFrom>
              <a:clrTo>
                <a:srgbClr val="EFEFEF">
                  <a:alpha val="0"/>
                </a:srgbClr>
              </a:clrTo>
            </a:clrChange>
          </a:blip>
          <a:srcRect l="9271" t="25554" r="23646" b="23704"/>
          <a:stretch/>
        </p:blipFill>
        <p:spPr>
          <a:xfrm>
            <a:off x="24743" y="1522413"/>
            <a:ext cx="9119257" cy="3886200"/>
          </a:xfrm>
          <a:prstGeom prst="rect">
            <a:avLst/>
          </a:prstGeom>
        </p:spPr>
      </p:pic>
      <p:pic>
        <p:nvPicPr>
          <p:cNvPr id="13" name="Image 12"/>
          <p:cNvPicPr>
            <a:picLocks noChangeAspect="1"/>
          </p:cNvPicPr>
          <p:nvPr/>
        </p:nvPicPr>
        <p:blipFill rotWithShape="1">
          <a:blip r:embed="rId6"/>
          <a:srcRect l="31078" t="42737" r="51597" b="44162"/>
          <a:stretch/>
        </p:blipFill>
        <p:spPr>
          <a:xfrm>
            <a:off x="2994025" y="2838450"/>
            <a:ext cx="2359025" cy="1003300"/>
          </a:xfrm>
          <a:prstGeom prst="rect">
            <a:avLst/>
          </a:prstGeom>
        </p:spPr>
      </p:pic>
    </p:spTree>
    <p:extLst>
      <p:ext uri="{BB962C8B-B14F-4D97-AF65-F5344CB8AC3E}">
        <p14:creationId xmlns:p14="http://schemas.microsoft.com/office/powerpoint/2010/main" val="2576873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43982"/>
            <a:ext cx="9144000" cy="4637717"/>
          </a:xfrm>
          <a:prstGeom prst="rect">
            <a:avLst/>
          </a:prstGeom>
        </p:spPr>
      </p:pic>
    </p:spTree>
    <p:extLst>
      <p:ext uri="{BB962C8B-B14F-4D97-AF65-F5344CB8AC3E}">
        <p14:creationId xmlns:p14="http://schemas.microsoft.com/office/powerpoint/2010/main" val="174893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 pensée irradiante »</a:t>
            </a:r>
            <a:endParaRPr lang="fr-FR" dirty="0"/>
          </a:p>
        </p:txBody>
      </p:sp>
      <p:pic>
        <p:nvPicPr>
          <p:cNvPr id="1026" name="Picture 2" descr="Étape 5: Développer jusqu'à 3, 4, 5 niveaux ou pl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958" y="884938"/>
            <a:ext cx="7994083" cy="544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36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 pensée irradiante »</a:t>
            </a:r>
            <a:endParaRPr lang="fr-FR"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4424" y="545990"/>
            <a:ext cx="6855152" cy="583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99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spontanéité et créativité</a:t>
            </a:r>
          </a:p>
        </p:txBody>
      </p:sp>
      <p:pic>
        <p:nvPicPr>
          <p:cNvPr id="2050" name="Picture 2" descr="http://www.creativite.net/var/galleries/exportation/444_m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82"/>
          <a:stretch/>
        </p:blipFill>
        <p:spPr bwMode="auto">
          <a:xfrm>
            <a:off x="1749852" y="1254034"/>
            <a:ext cx="5600839" cy="481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58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spontanéité et créativité</a:t>
            </a:r>
            <a:endParaRPr lang="fr-F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098" y="1482867"/>
            <a:ext cx="7952760" cy="451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65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couleurs et dessins</a:t>
            </a:r>
            <a:endParaRPr lang="fr-FR" dirty="0"/>
          </a:p>
        </p:txBody>
      </p:sp>
      <p:pic>
        <p:nvPicPr>
          <p:cNvPr id="3074" name="Picture 2" descr="Étape 2: Dessiner l'image évocatri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0233" y="1896994"/>
            <a:ext cx="5953499" cy="313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44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couleurs et dessins</a:t>
            </a:r>
            <a:endParaRPr lang="fr-FR"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48915" y="1048631"/>
            <a:ext cx="4271342" cy="4833763"/>
          </a:xfrm>
          <a:prstGeom prst="rect">
            <a:avLst/>
          </a:prstGeom>
        </p:spPr>
      </p:pic>
    </p:spTree>
    <p:extLst>
      <p:ext uri="{BB962C8B-B14F-4D97-AF65-F5344CB8AC3E}">
        <p14:creationId xmlns:p14="http://schemas.microsoft.com/office/powerpoint/2010/main" val="4201281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couleurs et dessins</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657" y="1629309"/>
            <a:ext cx="8339090"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003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astuces</a:t>
            </a:r>
            <a:endParaRPr lang="fr-FR"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4501" y="154759"/>
            <a:ext cx="4455161" cy="363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11102" y="3210812"/>
            <a:ext cx="4602024" cy="352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596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astuces</a:t>
            </a:r>
            <a:endParaRPr lang="fr-FR"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191" y="2015411"/>
            <a:ext cx="8421330" cy="2900203"/>
          </a:xfrm>
          <a:prstGeom prst="rect">
            <a:avLst/>
          </a:prstGeom>
        </p:spPr>
      </p:pic>
    </p:spTree>
    <p:extLst>
      <p:ext uri="{BB962C8B-B14F-4D97-AF65-F5344CB8AC3E}">
        <p14:creationId xmlns:p14="http://schemas.microsoft.com/office/powerpoint/2010/main" val="4209289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15815" t="30569" r="35434" b="32023"/>
          <a:stretch/>
        </p:blipFill>
        <p:spPr>
          <a:xfrm>
            <a:off x="0" y="1511862"/>
            <a:ext cx="9144000" cy="3946769"/>
          </a:xfrm>
          <a:prstGeom prst="rect">
            <a:avLst/>
          </a:prstGeom>
        </p:spPr>
      </p:pic>
    </p:spTree>
    <p:extLst>
      <p:ext uri="{BB962C8B-B14F-4D97-AF65-F5344CB8AC3E}">
        <p14:creationId xmlns:p14="http://schemas.microsoft.com/office/powerpoint/2010/main" val="89888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astuces</a:t>
            </a:r>
            <a:endParaRPr lang="fr-FR"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4438" y="951100"/>
            <a:ext cx="8465575" cy="5655427"/>
          </a:xfrm>
          <a:prstGeom prst="rect">
            <a:avLst/>
          </a:prstGeom>
        </p:spPr>
      </p:pic>
    </p:spTree>
    <p:extLst>
      <p:ext uri="{BB962C8B-B14F-4D97-AF65-F5344CB8AC3E}">
        <p14:creationId xmlns:p14="http://schemas.microsoft.com/office/powerpoint/2010/main" val="3485705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astuces</a:t>
            </a:r>
            <a:endParaRPr lang="fr-FR" dirty="0"/>
          </a:p>
        </p:txBody>
      </p:sp>
      <p:pic>
        <p:nvPicPr>
          <p:cNvPr id="1026" name="Picture 2" descr="http://www.acser.org/IMG/articles/burn-out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439" y="210377"/>
            <a:ext cx="4135850" cy="3771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cser.org/IMG/articles/burn-out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79823" y="3465513"/>
            <a:ext cx="4536358" cy="322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58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synthèse</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656541"/>
            <a:ext cx="8366990" cy="60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9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 mentale ou pas carte mentale ?</a:t>
            </a:r>
            <a:endParaRPr lang="fr-FR" dirty="0"/>
          </a:p>
        </p:txBody>
      </p:sp>
      <p:pic>
        <p:nvPicPr>
          <p:cNvPr id="4" name="Picture 2" descr="http://www.serpsy.org/formation_debat/Diagram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3314" y="62543"/>
            <a:ext cx="5820229" cy="67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31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 mentale ou pas carte mentale ?</a:t>
            </a:r>
            <a:endParaRPr lang="fr-FR" dirty="0"/>
          </a:p>
        </p:txBody>
      </p:sp>
      <p:pic>
        <p:nvPicPr>
          <p:cNvPr id="5" name="Picture 2" descr="https://mededfr.files.wordpress.com/2014/06/tweetchat6.jpg?w=2000&amp;h=&amp;crop=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56" y="1941870"/>
            <a:ext cx="8586944" cy="379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456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 mentale ou pas carte mentale ?</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223" y="1507239"/>
            <a:ext cx="8653785" cy="4469903"/>
          </a:xfrm>
          <a:prstGeom prst="rect">
            <a:avLst/>
          </a:prstGeom>
        </p:spPr>
      </p:pic>
    </p:spTree>
    <p:extLst>
      <p:ext uri="{BB962C8B-B14F-4D97-AF65-F5344CB8AC3E}">
        <p14:creationId xmlns:p14="http://schemas.microsoft.com/office/powerpoint/2010/main" val="2292381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carte mentale ou pas carte mentale ?</a:t>
            </a:r>
          </a:p>
        </p:txBody>
      </p:sp>
      <p:pic>
        <p:nvPicPr>
          <p:cNvPr id="1026" name="Picture 2" descr="http://www.acser.org/IMG/articles/burn-out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949" y="632050"/>
            <a:ext cx="7981951" cy="56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596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 mentale ou pas carte mentale ?</a:t>
            </a:r>
            <a:endParaRPr lang="fr-FR" dirty="0"/>
          </a:p>
        </p:txBody>
      </p:sp>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129" y="1257803"/>
            <a:ext cx="8570925" cy="4453520"/>
          </a:xfrm>
          <a:prstGeom prst="rect">
            <a:avLst/>
          </a:prstGeom>
        </p:spPr>
      </p:pic>
    </p:spTree>
    <p:extLst>
      <p:ext uri="{BB962C8B-B14F-4D97-AF65-F5344CB8AC3E}">
        <p14:creationId xmlns:p14="http://schemas.microsoft.com/office/powerpoint/2010/main" val="4028100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752" y="178206"/>
            <a:ext cx="6501587" cy="6501587"/>
          </a:xfrm>
          <a:prstGeom prst="rect">
            <a:avLst/>
          </a:prstGeom>
        </p:spPr>
      </p:pic>
      <p:sp>
        <p:nvSpPr>
          <p:cNvPr id="3" name="Titre 2"/>
          <p:cNvSpPr>
            <a:spLocks noGrp="1"/>
          </p:cNvSpPr>
          <p:nvPr>
            <p:ph type="title"/>
          </p:nvPr>
        </p:nvSpPr>
        <p:spPr/>
        <p:txBody>
          <a:bodyPr/>
          <a:lstStyle/>
          <a:p>
            <a:r>
              <a:rPr lang="fr-FR" dirty="0" smtClean="0"/>
              <a:t>points d’attention</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219503803"/>
              </p:ext>
            </p:extLst>
          </p:nvPr>
        </p:nvGraphicFramePr>
        <p:xfrm>
          <a:off x="1691859" y="1260321"/>
          <a:ext cx="6096000" cy="1060450"/>
        </p:xfrm>
        <a:graphic>
          <a:graphicData uri="http://schemas.openxmlformats.org/drawingml/2006/table">
            <a:tbl>
              <a:tblPr firstRow="1" bandRow="1">
                <a:tableStyleId>{5C22544A-7EE6-4342-B048-85BDC9FD1C3A}</a:tableStyleId>
              </a:tblPr>
              <a:tblGrid>
                <a:gridCol w="6096000"/>
              </a:tblGrid>
              <a:tr h="1060450">
                <a:tc>
                  <a:txBody>
                    <a:bodyPr/>
                    <a:lstStyle/>
                    <a:p>
                      <a:pPr algn="ctr"/>
                      <a:r>
                        <a:rPr lang="fr-FR" sz="3200" dirty="0" smtClean="0">
                          <a:solidFill>
                            <a:schemeClr val="tx1"/>
                          </a:solidFill>
                          <a:latin typeface="Times New Roman" panose="02020603050405020304" pitchFamily="18" charset="0"/>
                          <a:cs typeface="Times New Roman" panose="02020603050405020304" pitchFamily="18" charset="0"/>
                        </a:rPr>
                        <a:t>Objectifs</a:t>
                      </a:r>
                      <a:endParaRPr lang="fr-FR" sz="32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37778833"/>
              </p:ext>
            </p:extLst>
          </p:nvPr>
        </p:nvGraphicFramePr>
        <p:xfrm>
          <a:off x="1691859" y="2953589"/>
          <a:ext cx="6096000" cy="1060450"/>
        </p:xfrm>
        <a:graphic>
          <a:graphicData uri="http://schemas.openxmlformats.org/drawingml/2006/table">
            <a:tbl>
              <a:tblPr firstRow="1" bandRow="1">
                <a:tableStyleId>{5C22544A-7EE6-4342-B048-85BDC9FD1C3A}</a:tableStyleId>
              </a:tblPr>
              <a:tblGrid>
                <a:gridCol w="6096000"/>
              </a:tblGrid>
              <a:tr h="1060450">
                <a:tc>
                  <a:txBody>
                    <a:bodyPr/>
                    <a:lstStyle/>
                    <a:p>
                      <a:pPr algn="ctr"/>
                      <a:r>
                        <a:rPr lang="fr-FR" sz="3200" dirty="0" smtClean="0">
                          <a:solidFill>
                            <a:schemeClr val="tx1"/>
                          </a:solidFill>
                          <a:latin typeface="Times New Roman" panose="02020603050405020304" pitchFamily="18" charset="0"/>
                          <a:cs typeface="Times New Roman" panose="02020603050405020304" pitchFamily="18" charset="0"/>
                        </a:rPr>
                        <a:t>Organisation</a:t>
                      </a:r>
                      <a:endParaRPr lang="fr-FR" sz="32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06351016"/>
              </p:ext>
            </p:extLst>
          </p:nvPr>
        </p:nvGraphicFramePr>
        <p:xfrm>
          <a:off x="1691859" y="4656381"/>
          <a:ext cx="6096000" cy="1060450"/>
        </p:xfrm>
        <a:graphic>
          <a:graphicData uri="http://schemas.openxmlformats.org/drawingml/2006/table">
            <a:tbl>
              <a:tblPr firstRow="1" bandRow="1">
                <a:tableStyleId>{5C22544A-7EE6-4342-B048-85BDC9FD1C3A}</a:tableStyleId>
              </a:tblPr>
              <a:tblGrid>
                <a:gridCol w="6096000"/>
              </a:tblGrid>
              <a:tr h="1060450">
                <a:tc>
                  <a:txBody>
                    <a:bodyPr/>
                    <a:lstStyle/>
                    <a:p>
                      <a:pPr algn="ctr"/>
                      <a:r>
                        <a:rPr lang="fr-FR" sz="3200" dirty="0" smtClean="0">
                          <a:solidFill>
                            <a:schemeClr val="tx1"/>
                          </a:solidFill>
                          <a:latin typeface="Times New Roman" panose="02020603050405020304" pitchFamily="18" charset="0"/>
                          <a:cs typeface="Times New Roman" panose="02020603050405020304" pitchFamily="18" charset="0"/>
                        </a:rPr>
                        <a:t>Lisibilité</a:t>
                      </a:r>
                      <a:endParaRPr lang="fr-FR" sz="32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spTree>
    <p:extLst>
      <p:ext uri="{BB962C8B-B14F-4D97-AF65-F5344CB8AC3E}">
        <p14:creationId xmlns:p14="http://schemas.microsoft.com/office/powerpoint/2010/main" val="10753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23950"/>
            <a:ext cx="9147605" cy="5218112"/>
          </a:xfrm>
          <a:prstGeom prst="rect">
            <a:avLst/>
          </a:prstGeom>
        </p:spPr>
      </p:pic>
    </p:spTree>
    <p:extLst>
      <p:ext uri="{BB962C8B-B14F-4D97-AF65-F5344CB8AC3E}">
        <p14:creationId xmlns:p14="http://schemas.microsoft.com/office/powerpoint/2010/main" val="53732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425221"/>
            <a:ext cx="9144000" cy="4410471"/>
          </a:xfrm>
          <a:prstGeom prst="rect">
            <a:avLst/>
          </a:prstGeom>
        </p:spPr>
      </p:pic>
    </p:spTree>
    <p:extLst>
      <p:ext uri="{BB962C8B-B14F-4D97-AF65-F5344CB8AC3E}">
        <p14:creationId xmlns:p14="http://schemas.microsoft.com/office/powerpoint/2010/main" val="760407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431" y="848030"/>
            <a:ext cx="7427689" cy="2448233"/>
          </a:xfrm>
          <a:prstGeom prst="rect">
            <a:avLst/>
          </a:prstGeom>
        </p:spPr>
      </p:pic>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4840" y="3834581"/>
            <a:ext cx="7403690" cy="2212258"/>
          </a:xfrm>
          <a:prstGeom prst="rect">
            <a:avLst/>
          </a:prstGeom>
        </p:spPr>
      </p:pic>
    </p:spTree>
    <p:extLst>
      <p:ext uri="{BB962C8B-B14F-4D97-AF65-F5344CB8AC3E}">
        <p14:creationId xmlns:p14="http://schemas.microsoft.com/office/powerpoint/2010/main" val="2315582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814" y="2124638"/>
            <a:ext cx="8310716" cy="2770239"/>
          </a:xfrm>
          <a:prstGeom prst="rect">
            <a:avLst/>
          </a:prstGeom>
        </p:spPr>
      </p:pic>
    </p:spTree>
    <p:extLst>
      <p:ext uri="{BB962C8B-B14F-4D97-AF65-F5344CB8AC3E}">
        <p14:creationId xmlns:p14="http://schemas.microsoft.com/office/powerpoint/2010/main" val="999693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5825" y="489106"/>
            <a:ext cx="7372350" cy="5879788"/>
          </a:xfrm>
          <a:prstGeom prst="rect">
            <a:avLst/>
          </a:prstGeom>
        </p:spPr>
      </p:pic>
      <p:sp>
        <p:nvSpPr>
          <p:cNvPr id="3" name="Titre 2"/>
          <p:cNvSpPr>
            <a:spLocks noGrp="1"/>
          </p:cNvSpPr>
          <p:nvPr>
            <p:ph type="title"/>
          </p:nvPr>
        </p:nvSpPr>
        <p:spPr/>
        <p:txBody>
          <a:bodyPr/>
          <a:lstStyle/>
          <a:p>
            <a:r>
              <a:rPr lang="fr-FR" dirty="0" smtClean="0"/>
              <a:t>formateur</a:t>
            </a:r>
            <a:endParaRPr lang="fr-FR" dirty="0"/>
          </a:p>
        </p:txBody>
      </p:sp>
      <p:graphicFrame>
        <p:nvGraphicFramePr>
          <p:cNvPr id="8" name="Tableau 7"/>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800" dirty="0" smtClean="0">
                          <a:solidFill>
                            <a:schemeClr val="tx1"/>
                          </a:solidFill>
                          <a:latin typeface="Times New Roman" panose="02020603050405020304" pitchFamily="18" charset="0"/>
                          <a:cs typeface="Times New Roman" panose="02020603050405020304" pitchFamily="18" charset="0"/>
                        </a:rPr>
                        <a:t>Organisation</a:t>
                      </a:r>
                      <a:endParaRPr lang="fr-FR" sz="28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spTree>
    <p:extLst>
      <p:ext uri="{BB962C8B-B14F-4D97-AF65-F5344CB8AC3E}">
        <p14:creationId xmlns:p14="http://schemas.microsoft.com/office/powerpoint/2010/main" val="2988274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formateur</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57695" y="352585"/>
            <a:ext cx="3946661" cy="62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au 4"/>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800" dirty="0" smtClean="0">
                          <a:solidFill>
                            <a:schemeClr val="tx1"/>
                          </a:solidFill>
                          <a:latin typeface="Times New Roman" panose="02020603050405020304" pitchFamily="18" charset="0"/>
                          <a:cs typeface="Times New Roman" panose="02020603050405020304" pitchFamily="18" charset="0"/>
                        </a:rPr>
                        <a:t>Formation</a:t>
                      </a:r>
                      <a:endParaRPr lang="fr-FR" sz="28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spTree>
    <p:extLst>
      <p:ext uri="{BB962C8B-B14F-4D97-AF65-F5344CB8AC3E}">
        <p14:creationId xmlns:p14="http://schemas.microsoft.com/office/powerpoint/2010/main" val="187876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formateur</a:t>
            </a:r>
            <a:endParaRPr lang="fr-FR" dirty="0"/>
          </a:p>
        </p:txBody>
      </p:sp>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125" y="964888"/>
            <a:ext cx="8436905" cy="4928224"/>
          </a:xfrm>
          <a:prstGeom prst="rect">
            <a:avLst/>
          </a:prstGeom>
        </p:spPr>
      </p:pic>
    </p:spTree>
    <p:extLst>
      <p:ext uri="{BB962C8B-B14F-4D97-AF65-F5344CB8AC3E}">
        <p14:creationId xmlns:p14="http://schemas.microsoft.com/office/powerpoint/2010/main" val="4034340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formateur</a:t>
            </a:r>
            <a:endParaRPr lang="fr-FR" dirty="0"/>
          </a:p>
        </p:txBody>
      </p:sp>
      <p:pic>
        <p:nvPicPr>
          <p:cNvPr id="4" name="Image 3"/>
          <p:cNvPicPr>
            <a:picLocks noChangeAspect="1"/>
          </p:cNvPicPr>
          <p:nvPr/>
        </p:nvPicPr>
        <p:blipFill>
          <a:blip r:embed="rId3"/>
          <a:stretch>
            <a:fillRect/>
          </a:stretch>
        </p:blipFill>
        <p:spPr>
          <a:xfrm>
            <a:off x="1485900" y="255621"/>
            <a:ext cx="6541293" cy="6346757"/>
          </a:xfrm>
          <a:prstGeom prst="rect">
            <a:avLst/>
          </a:prstGeom>
        </p:spPr>
      </p:pic>
    </p:spTree>
    <p:extLst>
      <p:ext uri="{BB962C8B-B14F-4D97-AF65-F5344CB8AC3E}">
        <p14:creationId xmlns:p14="http://schemas.microsoft.com/office/powerpoint/2010/main" val="2159035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formateur</a:t>
            </a:r>
            <a:endParaRPr lang="fr-FR" dirty="0"/>
          </a:p>
        </p:txBody>
      </p:sp>
      <p:graphicFrame>
        <p:nvGraphicFramePr>
          <p:cNvPr id="5" name="Tableau 4"/>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400" dirty="0" smtClean="0">
                          <a:solidFill>
                            <a:schemeClr val="tx1"/>
                          </a:solidFill>
                          <a:latin typeface="Times New Roman" panose="02020603050405020304" pitchFamily="18" charset="0"/>
                          <a:cs typeface="Times New Roman" panose="02020603050405020304" pitchFamily="18" charset="0"/>
                        </a:rPr>
                        <a:t>Accompagnement</a:t>
                      </a:r>
                      <a:endParaRPr lang="fr-FR" sz="24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1802779"/>
            <a:ext cx="8343900" cy="3325468"/>
          </a:xfrm>
          <a:prstGeom prst="rect">
            <a:avLst/>
          </a:prstGeom>
        </p:spPr>
      </p:pic>
    </p:spTree>
    <p:extLst>
      <p:ext uri="{BB962C8B-B14F-4D97-AF65-F5344CB8AC3E}">
        <p14:creationId xmlns:p14="http://schemas.microsoft.com/office/powerpoint/2010/main" val="1622095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étudiant</a:t>
            </a:r>
            <a:endParaRPr lang="fr-FR" dirty="0"/>
          </a:p>
        </p:txBody>
      </p:sp>
      <p:graphicFrame>
        <p:nvGraphicFramePr>
          <p:cNvPr id="5" name="Tableau 4"/>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800" dirty="0" smtClean="0">
                          <a:solidFill>
                            <a:schemeClr val="tx1"/>
                          </a:solidFill>
                          <a:latin typeface="Times New Roman" panose="02020603050405020304" pitchFamily="18" charset="0"/>
                          <a:cs typeface="Times New Roman" panose="02020603050405020304" pitchFamily="18" charset="0"/>
                        </a:rPr>
                        <a:t>Analyse</a:t>
                      </a:r>
                      <a:endParaRPr lang="fr-FR" sz="28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314" y="1540182"/>
            <a:ext cx="8515204" cy="4671068"/>
          </a:xfrm>
          <a:prstGeom prst="rect">
            <a:avLst/>
          </a:prstGeom>
        </p:spPr>
      </p:pic>
    </p:spTree>
    <p:extLst>
      <p:ext uri="{BB962C8B-B14F-4D97-AF65-F5344CB8AC3E}">
        <p14:creationId xmlns:p14="http://schemas.microsoft.com/office/powerpoint/2010/main" val="2828530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étudiant</a:t>
            </a:r>
            <a:endParaRPr lang="fr-FR" dirty="0"/>
          </a:p>
        </p:txBody>
      </p:sp>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341" y="1406296"/>
            <a:ext cx="8425293" cy="4699536"/>
          </a:xfrm>
          <a:prstGeom prst="rect">
            <a:avLst/>
          </a:prstGeom>
        </p:spPr>
      </p:pic>
    </p:spTree>
    <p:extLst>
      <p:ext uri="{BB962C8B-B14F-4D97-AF65-F5344CB8AC3E}">
        <p14:creationId xmlns:p14="http://schemas.microsoft.com/office/powerpoint/2010/main" val="3057222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étudiant</a:t>
            </a:r>
            <a:endParaRPr lang="fr-FR" dirty="0"/>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2677660" y="-863373"/>
            <a:ext cx="4274909" cy="8657771"/>
          </a:xfrm>
          <a:prstGeom prst="rect">
            <a:avLst/>
          </a:prstGeom>
        </p:spPr>
      </p:pic>
      <p:graphicFrame>
        <p:nvGraphicFramePr>
          <p:cNvPr id="5" name="Tableau 4"/>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800" b="1" kern="1200" dirty="0" smtClean="0">
                          <a:solidFill>
                            <a:schemeClr val="tx1"/>
                          </a:solidFill>
                          <a:latin typeface="Times New Roman" panose="02020603050405020304" pitchFamily="18" charset="0"/>
                          <a:ea typeface="+mn-ea"/>
                          <a:cs typeface="Times New Roman" panose="02020603050405020304" pitchFamily="18" charset="0"/>
                        </a:rPr>
                        <a:t>Structuration</a:t>
                      </a:r>
                      <a:endParaRPr lang="fr-FR" sz="28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spTree>
    <p:extLst>
      <p:ext uri="{BB962C8B-B14F-4D97-AF65-F5344CB8AC3E}">
        <p14:creationId xmlns:p14="http://schemas.microsoft.com/office/powerpoint/2010/main" val="1860994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33382" y="421000"/>
            <a:ext cx="4277236" cy="6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re 11"/>
          <p:cNvSpPr>
            <a:spLocks noGrp="1"/>
          </p:cNvSpPr>
          <p:nvPr>
            <p:ph type="title"/>
          </p:nvPr>
        </p:nvSpPr>
        <p:spPr/>
        <p:txBody>
          <a:bodyPr/>
          <a:lstStyle/>
          <a:p>
            <a:r>
              <a:rPr lang="fr-FR" dirty="0" smtClean="0"/>
              <a:t>contexte</a:t>
            </a:r>
            <a:endParaRPr lang="fr-FR" dirty="0"/>
          </a:p>
        </p:txBody>
      </p:sp>
    </p:spTree>
    <p:extLst>
      <p:ext uri="{BB962C8B-B14F-4D97-AF65-F5344CB8AC3E}">
        <p14:creationId xmlns:p14="http://schemas.microsoft.com/office/powerpoint/2010/main" val="690981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étudiant</a:t>
            </a:r>
            <a:endParaRPr lang="fr-FR" dirty="0"/>
          </a:p>
        </p:txBody>
      </p:sp>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4900" y="371722"/>
            <a:ext cx="6934200" cy="6114555"/>
          </a:xfrm>
          <a:prstGeom prst="rect">
            <a:avLst/>
          </a:prstGeom>
        </p:spPr>
      </p:pic>
    </p:spTree>
    <p:extLst>
      <p:ext uri="{BB962C8B-B14F-4D97-AF65-F5344CB8AC3E}">
        <p14:creationId xmlns:p14="http://schemas.microsoft.com/office/powerpoint/2010/main" val="3179028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étudiant</a:t>
            </a:r>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455" y="1112120"/>
            <a:ext cx="8485706" cy="5392785"/>
          </a:xfrm>
          <a:prstGeom prst="rect">
            <a:avLst/>
          </a:prstGeom>
        </p:spPr>
      </p:pic>
    </p:spTree>
    <p:extLst>
      <p:ext uri="{BB962C8B-B14F-4D97-AF65-F5344CB8AC3E}">
        <p14:creationId xmlns:p14="http://schemas.microsoft.com/office/powerpoint/2010/main" val="2950813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étudiant</a:t>
            </a:r>
          </a:p>
        </p:txBody>
      </p:sp>
      <p:graphicFrame>
        <p:nvGraphicFramePr>
          <p:cNvPr id="5" name="Tableau 4"/>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400" dirty="0" smtClean="0">
                          <a:solidFill>
                            <a:schemeClr val="tx1"/>
                          </a:solidFill>
                          <a:latin typeface="Times New Roman" panose="02020603050405020304" pitchFamily="18" charset="0"/>
                          <a:cs typeface="Times New Roman" panose="02020603050405020304" pitchFamily="18" charset="0"/>
                        </a:rPr>
                        <a:t>Carte</a:t>
                      </a:r>
                      <a:r>
                        <a:rPr lang="fr-FR" sz="2400" baseline="0" dirty="0" smtClean="0">
                          <a:solidFill>
                            <a:schemeClr val="tx1"/>
                          </a:solidFill>
                          <a:latin typeface="Times New Roman" panose="02020603050405020304" pitchFamily="18" charset="0"/>
                          <a:cs typeface="Times New Roman" panose="02020603050405020304" pitchFamily="18" charset="0"/>
                        </a:rPr>
                        <a:t> de collecte</a:t>
                      </a:r>
                      <a:endParaRPr lang="fr-FR" sz="24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0810" y="986972"/>
            <a:ext cx="6202379" cy="5646058"/>
          </a:xfrm>
          <a:prstGeom prst="rect">
            <a:avLst/>
          </a:prstGeom>
        </p:spPr>
      </p:pic>
    </p:spTree>
    <p:extLst>
      <p:ext uri="{BB962C8B-B14F-4D97-AF65-F5344CB8AC3E}">
        <p14:creationId xmlns:p14="http://schemas.microsoft.com/office/powerpoint/2010/main" val="98618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étudiant</a:t>
            </a:r>
          </a:p>
        </p:txBody>
      </p:sp>
      <p:graphicFrame>
        <p:nvGraphicFramePr>
          <p:cNvPr id="5" name="Tableau 4"/>
          <p:cNvGraphicFramePr>
            <a:graphicFrameLocks noGrp="1"/>
          </p:cNvGraphicFramePr>
          <p:nvPr>
            <p:extLst/>
          </p:nvPr>
        </p:nvGraphicFramePr>
        <p:xfrm>
          <a:off x="6499642" y="197947"/>
          <a:ext cx="2644358" cy="822960"/>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400" dirty="0" smtClean="0">
                          <a:solidFill>
                            <a:schemeClr val="tx1"/>
                          </a:solidFill>
                          <a:latin typeface="Times New Roman" panose="02020603050405020304" pitchFamily="18" charset="0"/>
                          <a:cs typeface="Times New Roman" panose="02020603050405020304" pitchFamily="18" charset="0"/>
                        </a:rPr>
                        <a:t>Evaluation des compétences</a:t>
                      </a:r>
                      <a:endParaRPr lang="fr-FR" sz="24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pic>
        <p:nvPicPr>
          <p:cNvPr id="1026" name="Picture 2" descr="Competence evalue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338" y="1532136"/>
            <a:ext cx="8377183" cy="437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88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groupe</a:t>
            </a:r>
            <a:endParaRPr lang="fr-FR" dirty="0"/>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6825" y="1133475"/>
            <a:ext cx="6953250" cy="5157376"/>
          </a:xfrm>
          <a:prstGeom prst="rect">
            <a:avLst/>
          </a:prstGeom>
        </p:spPr>
      </p:pic>
      <p:graphicFrame>
        <p:nvGraphicFramePr>
          <p:cNvPr id="6" name="Tableau 5"/>
          <p:cNvGraphicFramePr>
            <a:graphicFrameLocks noGrp="1"/>
          </p:cNvGraphicFramePr>
          <p:nvPr>
            <p:extLst/>
          </p:nvPr>
        </p:nvGraphicFramePr>
        <p:xfrm>
          <a:off x="6499642" y="197947"/>
          <a:ext cx="2644358" cy="704011"/>
        </p:xfrm>
        <a:graphic>
          <a:graphicData uri="http://schemas.openxmlformats.org/drawingml/2006/table">
            <a:tbl>
              <a:tblPr firstRow="1" bandRow="1">
                <a:tableStyleId>{5C22544A-7EE6-4342-B048-85BDC9FD1C3A}</a:tableStyleId>
              </a:tblPr>
              <a:tblGrid>
                <a:gridCol w="2644358"/>
              </a:tblGrid>
              <a:tr h="704011">
                <a:tc>
                  <a:txBody>
                    <a:bodyPr/>
                    <a:lstStyle/>
                    <a:p>
                      <a:pPr algn="ctr"/>
                      <a:r>
                        <a:rPr lang="fr-FR" sz="2400" dirty="0" smtClean="0">
                          <a:solidFill>
                            <a:schemeClr val="tx1"/>
                          </a:solidFill>
                          <a:latin typeface="Times New Roman" panose="02020603050405020304" pitchFamily="18" charset="0"/>
                          <a:cs typeface="Times New Roman" panose="02020603050405020304" pitchFamily="18" charset="0"/>
                        </a:rPr>
                        <a:t>Travail en groupe</a:t>
                      </a:r>
                      <a:endParaRPr lang="fr-FR" sz="240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6BF17">
                        <a:alpha val="90000"/>
                      </a:srgbClr>
                    </a:solidFill>
                  </a:tcPr>
                </a:tc>
              </a:tr>
            </a:tbl>
          </a:graphicData>
        </a:graphic>
      </p:graphicFrame>
    </p:spTree>
    <p:extLst>
      <p:ext uri="{BB962C8B-B14F-4D97-AF65-F5344CB8AC3E}">
        <p14:creationId xmlns:p14="http://schemas.microsoft.com/office/powerpoint/2010/main" val="2846273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295400"/>
            <a:ext cx="9089268" cy="4876800"/>
          </a:xfrm>
          <a:prstGeom prst="rect">
            <a:avLst/>
          </a:prstGeom>
        </p:spPr>
      </p:pic>
    </p:spTree>
    <p:extLst>
      <p:ext uri="{BB962C8B-B14F-4D97-AF65-F5344CB8AC3E}">
        <p14:creationId xmlns:p14="http://schemas.microsoft.com/office/powerpoint/2010/main" val="3073741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cartes manuelles</a:t>
            </a:r>
            <a:endParaRPr lang="fr-FR" dirty="0"/>
          </a:p>
        </p:txBody>
      </p:sp>
      <p:pic>
        <p:nvPicPr>
          <p:cNvPr id="1026" name="Picture 2" descr="http://www.creativite.net/var/galleries/exportation/454_m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225" y="896510"/>
            <a:ext cx="8096250" cy="513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107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cartes informatiques</a:t>
            </a:r>
            <a:endParaRPr lang="fr-FR"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3391" y="713232"/>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713703" y="349934"/>
            <a:ext cx="109470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93793" y="5193247"/>
            <a:ext cx="362880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72612" y="3803341"/>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764267" y="1995108"/>
            <a:ext cx="2601119"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44702" y="263051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1"/>
          <a:stretch/>
        </p:blipFill>
        <p:spPr bwMode="auto">
          <a:xfrm>
            <a:off x="6553494" y="5126296"/>
            <a:ext cx="1435262" cy="104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973889" y="3547667"/>
            <a:ext cx="98867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264042" y="530245"/>
            <a:ext cx="120857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993749" y="2087321"/>
            <a:ext cx="2130466" cy="1080000"/>
          </a:xfrm>
          <a:prstGeom prst="rect">
            <a:avLst/>
          </a:prstGeom>
        </p:spPr>
      </p:pic>
      <p:pic>
        <p:nvPicPr>
          <p:cNvPr id="17" name="Picture 6" descr="XMind"/>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23556" r="68303" b="20700"/>
          <a:stretch/>
        </p:blipFill>
        <p:spPr bwMode="auto">
          <a:xfrm>
            <a:off x="4998913" y="5611575"/>
            <a:ext cx="97826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823220" y="3786549"/>
            <a:ext cx="1080000" cy="1080000"/>
          </a:xfrm>
          <a:prstGeom prst="rect">
            <a:avLst/>
          </a:prstGeom>
        </p:spPr>
      </p:pic>
    </p:spTree>
    <p:extLst>
      <p:ext uri="{BB962C8B-B14F-4D97-AF65-F5344CB8AC3E}">
        <p14:creationId xmlns:p14="http://schemas.microsoft.com/office/powerpoint/2010/main" val="1784656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704" y="686558"/>
            <a:ext cx="8473534" cy="5557909"/>
          </a:xfrm>
          <a:prstGeom prst="rect">
            <a:avLst/>
          </a:prstGeom>
        </p:spPr>
      </p:pic>
      <p:sp>
        <p:nvSpPr>
          <p:cNvPr id="3" name="Titre 2"/>
          <p:cNvSpPr>
            <a:spLocks noGrp="1"/>
          </p:cNvSpPr>
          <p:nvPr>
            <p:ph type="title"/>
          </p:nvPr>
        </p:nvSpPr>
        <p:spPr/>
        <p:txBody>
          <a:bodyPr/>
          <a:lstStyle/>
          <a:p>
            <a:r>
              <a:rPr lang="fr-FR" dirty="0" smtClean="0"/>
              <a:t>cartes informatiques</a:t>
            </a:r>
            <a:endParaRPr lang="fr-FR" dirty="0"/>
          </a:p>
        </p:txBody>
      </p:sp>
      <p:sp>
        <p:nvSpPr>
          <p:cNvPr id="5" name="Parenthèse ouvrante 4"/>
          <p:cNvSpPr/>
          <p:nvPr/>
        </p:nvSpPr>
        <p:spPr>
          <a:xfrm>
            <a:off x="4499430" y="5035636"/>
            <a:ext cx="304800" cy="957943"/>
          </a:xfrm>
          <a:prstGeom prst="leftBracket">
            <a:avLst/>
          </a:prstGeom>
          <a:ln w="4127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Parenthèse fermante 6"/>
          <p:cNvSpPr/>
          <p:nvPr/>
        </p:nvSpPr>
        <p:spPr>
          <a:xfrm>
            <a:off x="8176191" y="5035636"/>
            <a:ext cx="306000" cy="957600"/>
          </a:xfrm>
          <a:prstGeom prst="rightBracket">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0908309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cartes informatiques</a:t>
            </a:r>
            <a:endParaRPr lang="fr-FR" dirty="0"/>
          </a:p>
        </p:txBody>
      </p:sp>
      <p:pic>
        <p:nvPicPr>
          <p:cNvPr id="15" name="Imag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423" y="1321766"/>
            <a:ext cx="8436077" cy="4214468"/>
          </a:xfrm>
          <a:prstGeom prst="rect">
            <a:avLst/>
          </a:prstGeom>
        </p:spPr>
      </p:pic>
    </p:spTree>
    <p:extLst>
      <p:ext uri="{BB962C8B-B14F-4D97-AF65-F5344CB8AC3E}">
        <p14:creationId xmlns:p14="http://schemas.microsoft.com/office/powerpoint/2010/main" val="144240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contexte</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3795" y="420924"/>
            <a:ext cx="7204751" cy="6089177"/>
          </a:xfrm>
          <a:prstGeom prst="rect">
            <a:avLst/>
          </a:prstGeom>
        </p:spPr>
      </p:pic>
    </p:spTree>
    <p:extLst>
      <p:ext uri="{BB962C8B-B14F-4D97-AF65-F5344CB8AC3E}">
        <p14:creationId xmlns:p14="http://schemas.microsoft.com/office/powerpoint/2010/main" val="10849726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cartes informatiques</a:t>
            </a:r>
            <a:endParaRPr lang="fr-FR" dirty="0"/>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872" y="1531144"/>
            <a:ext cx="8464728" cy="4021137"/>
          </a:xfrm>
          <a:prstGeom prst="rect">
            <a:avLst/>
          </a:prstGeom>
        </p:spPr>
      </p:pic>
    </p:spTree>
    <p:extLst>
      <p:ext uri="{BB962C8B-B14F-4D97-AF65-F5344CB8AC3E}">
        <p14:creationId xmlns:p14="http://schemas.microsoft.com/office/powerpoint/2010/main" val="4274919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60568"/>
            <a:ext cx="9144000" cy="5125931"/>
          </a:xfrm>
          <a:prstGeom prst="rect">
            <a:avLst/>
          </a:prstGeom>
        </p:spPr>
      </p:pic>
    </p:spTree>
    <p:extLst>
      <p:ext uri="{BB962C8B-B14F-4D97-AF65-F5344CB8AC3E}">
        <p14:creationId xmlns:p14="http://schemas.microsoft.com/office/powerpoint/2010/main" val="2869988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8" name="ZoneTexte 7"/>
          <p:cNvSpPr txBox="1"/>
          <p:nvPr/>
        </p:nvSpPr>
        <p:spPr>
          <a:xfrm>
            <a:off x="3627389" y="364351"/>
            <a:ext cx="2402237" cy="5478423"/>
          </a:xfrm>
          <a:prstGeom prst="rect">
            <a:avLst/>
          </a:prstGeom>
          <a:noFill/>
        </p:spPr>
        <p:txBody>
          <a:bodyPr wrap="square" rtlCol="0">
            <a:spAutoFit/>
          </a:bodyPr>
          <a:lstStyle/>
          <a:p>
            <a:pPr algn="ctr"/>
            <a:r>
              <a:rPr lang="fr-FR" sz="35000" b="1" dirty="0" smtClean="0">
                <a:solidFill>
                  <a:srgbClr val="E6BF17"/>
                </a:solidFill>
                <a:latin typeface="Times New Roman" panose="02020603050405020304" pitchFamily="18" charset="0"/>
                <a:cs typeface="Times New Roman" panose="02020603050405020304" pitchFamily="18" charset="0"/>
              </a:rPr>
              <a:t>?</a:t>
            </a:r>
            <a:endParaRPr lang="fr-FR" sz="35000" b="1" dirty="0">
              <a:solidFill>
                <a:srgbClr val="E6BF17"/>
              </a:solidFill>
              <a:latin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9626" y="2282534"/>
            <a:ext cx="2278800" cy="2278800"/>
          </a:xfrm>
          <a:prstGeom prst="rect">
            <a:avLst/>
          </a:prstGeom>
        </p:spPr>
      </p:pic>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8589" y="2326113"/>
            <a:ext cx="2278800" cy="2278800"/>
          </a:xfrm>
          <a:prstGeom prst="rect">
            <a:avLst/>
          </a:prstGeom>
        </p:spPr>
      </p:pic>
    </p:spTree>
    <p:extLst>
      <p:ext uri="{BB962C8B-B14F-4D97-AF65-F5344CB8AC3E}">
        <p14:creationId xmlns:p14="http://schemas.microsoft.com/office/powerpoint/2010/main" val="4160894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0193" y="1512513"/>
            <a:ext cx="3906000" cy="3906000"/>
          </a:xfrm>
          <a:prstGeom prst="rect">
            <a:avLst/>
          </a:prstGeom>
        </p:spPr>
      </p:pic>
    </p:spTree>
    <p:extLst>
      <p:ext uri="{BB962C8B-B14F-4D97-AF65-F5344CB8AC3E}">
        <p14:creationId xmlns:p14="http://schemas.microsoft.com/office/powerpoint/2010/main" val="1098714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0488" y="1512513"/>
            <a:ext cx="3906000" cy="3906000"/>
          </a:xfrm>
          <a:prstGeom prst="rect">
            <a:avLst/>
          </a:prstGeom>
        </p:spPr>
      </p:pic>
    </p:spTree>
    <p:extLst>
      <p:ext uri="{BB962C8B-B14F-4D97-AF65-F5344CB8AC3E}">
        <p14:creationId xmlns:p14="http://schemas.microsoft.com/office/powerpoint/2010/main" val="296308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5943" y="1476000"/>
            <a:ext cx="3906000" cy="3906000"/>
          </a:xfrm>
          <a:prstGeom prst="rect">
            <a:avLst/>
          </a:prstGeom>
        </p:spPr>
      </p:pic>
    </p:spTree>
    <p:extLst>
      <p:ext uri="{BB962C8B-B14F-4D97-AF65-F5344CB8AC3E}">
        <p14:creationId xmlns:p14="http://schemas.microsoft.com/office/powerpoint/2010/main" val="26720373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098" y="1167494"/>
            <a:ext cx="1994263" cy="191406"/>
          </a:xfrm>
          <a:prstGeom prst="rect">
            <a:avLst/>
          </a:prstGeom>
          <a:solidFill>
            <a:srgbClr val="E6B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Times New Roman" panose="02020603050405020304" pitchFamily="18" charset="0"/>
                <a:cs typeface="Times New Roman" panose="02020603050405020304" pitchFamily="18" charset="0"/>
              </a:rPr>
              <a:t>Iconographie</a:t>
            </a:r>
          </a:p>
        </p:txBody>
      </p:sp>
      <p:sp>
        <p:nvSpPr>
          <p:cNvPr id="6" name="Espace réservé du contenu 5"/>
          <p:cNvSpPr>
            <a:spLocks noGrp="1"/>
          </p:cNvSpPr>
          <p:nvPr>
            <p:ph idx="1"/>
          </p:nvPr>
        </p:nvSpPr>
        <p:spPr>
          <a:xfrm>
            <a:off x="721217" y="214085"/>
            <a:ext cx="8130538" cy="6429829"/>
          </a:xfrm>
        </p:spPr>
        <p:txBody>
          <a:bodyPr>
            <a:normAutofit/>
          </a:bodyPr>
          <a:lstStyle/>
          <a:p>
            <a:pPr marL="87313" indent="-87313">
              <a:lnSpc>
                <a:spcPct val="100000"/>
              </a:lnSpc>
              <a:spcBef>
                <a:spcPts val="0"/>
              </a:spcBef>
              <a:buNone/>
            </a:pPr>
            <a:endParaRPr lang="en-US" sz="1000" dirty="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a:p>
          <a:p>
            <a:pPr marL="87313" indent="-87313">
              <a:lnSpc>
                <a:spcPct val="100000"/>
              </a:lnSpc>
              <a:spcBef>
                <a:spcPts val="0"/>
              </a:spcBef>
              <a:buNone/>
            </a:pPr>
            <a:r>
              <a:rPr lang="fr-FR" sz="1000" dirty="0"/>
              <a:t>Hors illustrations dont les références sont dûment </a:t>
            </a:r>
            <a:r>
              <a:rPr lang="fr-FR" sz="1000" dirty="0" smtClean="0"/>
              <a:t>indiquées dans les commentaires, </a:t>
            </a:r>
            <a:r>
              <a:rPr lang="fr-FR" sz="1000" dirty="0"/>
              <a:t>support sous licence CC BY</a:t>
            </a:r>
          </a:p>
          <a:p>
            <a:pPr marL="87313" indent="-87313">
              <a:lnSpc>
                <a:spcPct val="100000"/>
              </a:lnSpc>
              <a:spcBef>
                <a:spcPts val="0"/>
              </a:spcBef>
              <a:buNone/>
            </a:pPr>
            <a:endParaRPr lang="fr-FR" sz="1000" dirty="0"/>
          </a:p>
          <a:p>
            <a:pPr marL="87313" indent="-87313">
              <a:lnSpc>
                <a:spcPct val="100000"/>
              </a:lnSpc>
              <a:spcBef>
                <a:spcPts val="0"/>
              </a:spcBef>
              <a:buNone/>
            </a:pPr>
            <a:r>
              <a:rPr lang="fr-FR" sz="1000" dirty="0"/>
              <a:t>Toutes icônes : </a:t>
            </a:r>
            <a:r>
              <a:rPr lang="en-US" sz="1000" dirty="0" err="1"/>
              <a:t>Ibrandify</a:t>
            </a:r>
            <a:r>
              <a:rPr lang="en-US" sz="1000" dirty="0"/>
              <a:t>. </a:t>
            </a:r>
            <a:r>
              <a:rPr lang="en-US" sz="1000" i="1" dirty="0"/>
              <a:t>Basic Essentials icon set</a:t>
            </a:r>
            <a:r>
              <a:rPr lang="en-US" sz="1000" dirty="0"/>
              <a:t>. [</a:t>
            </a:r>
            <a:r>
              <a:rPr lang="en-US" sz="1000" dirty="0" err="1"/>
              <a:t>en</a:t>
            </a:r>
            <a:r>
              <a:rPr lang="en-US" sz="1000" dirty="0"/>
              <a:t> </a:t>
            </a:r>
            <a:r>
              <a:rPr lang="en-US" sz="1000" dirty="0" err="1"/>
              <a:t>ligne</a:t>
            </a:r>
            <a:r>
              <a:rPr lang="en-US" sz="1000" dirty="0"/>
              <a:t>]. </a:t>
            </a:r>
            <a:r>
              <a:rPr lang="en-US" sz="1000" dirty="0" err="1"/>
              <a:t>Disponible</a:t>
            </a:r>
            <a:r>
              <a:rPr lang="en-US" sz="1000" dirty="0"/>
              <a:t> sur : </a:t>
            </a:r>
            <a:r>
              <a:rPr lang="en-US" sz="1000" dirty="0">
                <a:hlinkClick r:id="rId3"/>
              </a:rPr>
              <a:t>https://www.iconfinder.com/iconsets/ibrandify-basic-essentials-icon-set</a:t>
            </a:r>
            <a:r>
              <a:rPr lang="en-US" sz="1000" dirty="0"/>
              <a:t>. License : Free for commercial use. </a:t>
            </a:r>
            <a:endParaRPr lang="en-US" sz="1000" dirty="0" smtClean="0"/>
          </a:p>
          <a:p>
            <a:pPr marL="87313" indent="-87313">
              <a:lnSpc>
                <a:spcPct val="100000"/>
              </a:lnSpc>
              <a:spcBef>
                <a:spcPts val="0"/>
              </a:spcBef>
              <a:buNone/>
            </a:pPr>
            <a:endParaRPr lang="en-US" sz="1000" dirty="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a:p>
          <a:p>
            <a:pPr marL="87313" indent="-87313">
              <a:lnSpc>
                <a:spcPct val="100000"/>
              </a:lnSpc>
              <a:spcBef>
                <a:spcPts val="0"/>
              </a:spcBef>
              <a:buNone/>
            </a:pPr>
            <a:r>
              <a:rPr lang="fr-FR" sz="1000" dirty="0" smtClean="0"/>
              <a:t>Aline Bouchard</a:t>
            </a:r>
            <a:r>
              <a:rPr lang="fr-FR" sz="1000" dirty="0"/>
              <a:t>. </a:t>
            </a:r>
            <a:r>
              <a:rPr lang="fr-FR" sz="1000" i="1" dirty="0"/>
              <a:t>Cartes </a:t>
            </a:r>
            <a:r>
              <a:rPr lang="fr-FR" sz="1000" i="1" dirty="0" smtClean="0"/>
              <a:t>heuristiques : éléments théoriques et usages en </a:t>
            </a:r>
            <a:r>
              <a:rPr lang="fr-FR" sz="1000" i="1" dirty="0"/>
              <a:t>contexte </a:t>
            </a:r>
            <a:r>
              <a:rPr lang="fr-FR" sz="1000" i="1" dirty="0" smtClean="0"/>
              <a:t>universitaire</a:t>
            </a:r>
            <a:r>
              <a:rPr lang="fr-FR" sz="1000" dirty="0" smtClean="0"/>
              <a:t>. Présentation URFIST de Paris. 03/2016. 104 p. [en ligne]. Disponible sur </a:t>
            </a:r>
            <a:r>
              <a:rPr lang="fr-FR" sz="1000" dirty="0"/>
              <a:t>:  </a:t>
            </a:r>
            <a:r>
              <a:rPr lang="fr-FR" sz="1000" dirty="0">
                <a:hlinkClick r:id="rId4"/>
              </a:rPr>
              <a:t>http://</a:t>
            </a:r>
            <a:r>
              <a:rPr lang="fr-FR" sz="1000" dirty="0" smtClean="0">
                <a:hlinkClick r:id="rId4"/>
              </a:rPr>
              <a:t>fr.slideshare.net/URFISTParis/cartes-heuristiques-11922447</a:t>
            </a:r>
            <a:r>
              <a:rPr lang="fr-FR" sz="1000" dirty="0" smtClean="0"/>
              <a:t>. </a:t>
            </a:r>
            <a:endParaRPr lang="fr-FR" sz="1000" dirty="0"/>
          </a:p>
          <a:p>
            <a:pPr marL="87313" indent="-87313">
              <a:lnSpc>
                <a:spcPct val="100000"/>
              </a:lnSpc>
              <a:spcBef>
                <a:spcPts val="0"/>
              </a:spcBef>
              <a:buNone/>
            </a:pPr>
            <a:endParaRPr lang="fr-FR" sz="1000" dirty="0" smtClean="0"/>
          </a:p>
          <a:p>
            <a:pPr marL="87313" indent="-87313">
              <a:lnSpc>
                <a:spcPct val="100000"/>
              </a:lnSpc>
              <a:spcBef>
                <a:spcPts val="0"/>
              </a:spcBef>
              <a:buNone/>
            </a:pPr>
            <a:endParaRPr lang="fr-FR" sz="1000" dirty="0"/>
          </a:p>
        </p:txBody>
      </p:sp>
      <p:sp>
        <p:nvSpPr>
          <p:cNvPr id="5" name="Titre 4"/>
          <p:cNvSpPr>
            <a:spLocks noGrp="1"/>
          </p:cNvSpPr>
          <p:nvPr>
            <p:ph type="title"/>
          </p:nvPr>
        </p:nvSpPr>
        <p:spPr/>
        <p:txBody>
          <a:bodyPr/>
          <a:lstStyle/>
          <a:p>
            <a:r>
              <a:rPr lang="fr-FR" dirty="0" smtClean="0"/>
              <a:t>Crédits</a:t>
            </a:r>
            <a:endParaRPr lang="fr-FR"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5867" y="1263197"/>
            <a:ext cx="1136650" cy="400411"/>
          </a:xfrm>
          <a:prstGeom prst="rect">
            <a:avLst/>
          </a:prstGeom>
          <a:noFill/>
          <a:ln w="9525">
            <a:noFill/>
            <a:miter lim="800000"/>
            <a:headEnd/>
            <a:tailEnd/>
          </a:ln>
        </p:spPr>
      </p:pic>
      <p:sp>
        <p:nvSpPr>
          <p:cNvPr id="9" name="Rectangle 8"/>
          <p:cNvSpPr/>
          <p:nvPr/>
        </p:nvSpPr>
        <p:spPr>
          <a:xfrm>
            <a:off x="564098" y="2448428"/>
            <a:ext cx="1994263" cy="191406"/>
          </a:xfrm>
          <a:prstGeom prst="rect">
            <a:avLst/>
          </a:prstGeom>
          <a:solidFill>
            <a:srgbClr val="E6B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Times New Roman" panose="02020603050405020304" pitchFamily="18" charset="0"/>
                <a:cs typeface="Times New Roman" panose="02020603050405020304" pitchFamily="18" charset="0"/>
              </a:rPr>
              <a:t>Support adapté de</a:t>
            </a:r>
          </a:p>
        </p:txBody>
      </p:sp>
    </p:spTree>
    <p:extLst>
      <p:ext uri="{BB962C8B-B14F-4D97-AF65-F5344CB8AC3E}">
        <p14:creationId xmlns:p14="http://schemas.microsoft.com/office/powerpoint/2010/main" val="296267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contexte</a:t>
            </a:r>
          </a:p>
        </p:txBody>
      </p:sp>
      <p:pic>
        <p:nvPicPr>
          <p:cNvPr id="9218" name="Picture 2" descr="http://www.cndp.fr/crdp-besancon/uploads/RTEmagicC_Carte_du_cerveau.jp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125" y="735235"/>
            <a:ext cx="8084458" cy="546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04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contexte</a:t>
            </a:r>
          </a:p>
        </p:txBody>
      </p:sp>
      <p:sp>
        <p:nvSpPr>
          <p:cNvPr id="2" name="ZoneTexte 1"/>
          <p:cNvSpPr txBox="1"/>
          <p:nvPr/>
        </p:nvSpPr>
        <p:spPr>
          <a:xfrm>
            <a:off x="2600164" y="5930387"/>
            <a:ext cx="4150149" cy="400110"/>
          </a:xfrm>
          <a:prstGeom prst="rect">
            <a:avLst/>
          </a:prstGeom>
          <a:noFill/>
        </p:spPr>
        <p:txBody>
          <a:bodyPr wrap="square" rtlCol="0">
            <a:spAutoFit/>
          </a:bodyPr>
          <a:lstStyle/>
          <a:p>
            <a:pPr algn="ctr"/>
            <a:r>
              <a:rPr lang="fr-FR" sz="2000" dirty="0" smtClean="0">
                <a:latin typeface="Times New Roman" panose="02020603050405020304" pitchFamily="18" charset="0"/>
                <a:cs typeface="Times New Roman" panose="02020603050405020304" pitchFamily="18" charset="0"/>
              </a:rPr>
              <a:t>Tony </a:t>
            </a:r>
            <a:r>
              <a:rPr lang="fr-FR" sz="2000" dirty="0" err="1" smtClean="0">
                <a:latin typeface="Times New Roman" panose="02020603050405020304" pitchFamily="18" charset="0"/>
                <a:cs typeface="Times New Roman" panose="02020603050405020304" pitchFamily="18" charset="0"/>
              </a:rPr>
              <a:t>Buzan</a:t>
            </a:r>
            <a:r>
              <a:rPr lang="fr-FR" sz="2000" dirty="0" smtClean="0">
                <a:latin typeface="Times New Roman" panose="02020603050405020304" pitchFamily="18" charset="0"/>
                <a:cs typeface="Times New Roman" panose="02020603050405020304" pitchFamily="18" charset="0"/>
              </a:rPr>
              <a:t> et la </a:t>
            </a:r>
            <a:r>
              <a:rPr lang="fr-FR" sz="2000" i="1" dirty="0" err="1" smtClean="0">
                <a:latin typeface="Times New Roman" panose="02020603050405020304" pitchFamily="18" charset="0"/>
                <a:cs typeface="Times New Roman" panose="02020603050405020304" pitchFamily="18" charset="0"/>
              </a:rPr>
              <a:t>mind</a:t>
            </a:r>
            <a:r>
              <a:rPr lang="fr-FR" sz="2000" i="1" dirty="0" smtClean="0">
                <a:latin typeface="Times New Roman" panose="02020603050405020304" pitchFamily="18" charset="0"/>
                <a:cs typeface="Times New Roman" panose="02020603050405020304" pitchFamily="18" charset="0"/>
              </a:rPr>
              <a:t> </a:t>
            </a:r>
            <a:r>
              <a:rPr lang="fr-FR" sz="2000" i="1" dirty="0" err="1" smtClean="0">
                <a:latin typeface="Times New Roman" panose="02020603050405020304" pitchFamily="18" charset="0"/>
                <a:cs typeface="Times New Roman" panose="02020603050405020304" pitchFamily="18" charset="0"/>
              </a:rPr>
              <a:t>map</a:t>
            </a:r>
            <a:endParaRPr lang="fr-FR" sz="2000" i="1" dirty="0">
              <a:latin typeface="Times New Roman" panose="02020603050405020304" pitchFamily="18" charset="0"/>
              <a:cs typeface="Times New Roman" panose="02020603050405020304" pitchFamily="18" charset="0"/>
            </a:endParaRPr>
          </a:p>
        </p:txBody>
      </p:sp>
      <p:pic>
        <p:nvPicPr>
          <p:cNvPr id="2052" name="Picture 4" descr="http://c665149.r49.cf2.rackcdn.com/images/training/speakers/002_tonydes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3486" y="791069"/>
            <a:ext cx="6783506" cy="508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13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définition</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683723"/>
            <a:ext cx="8315774" cy="556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13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intérêts pédagogiques</a:t>
            </a:r>
            <a:endParaRPr lang="fr-FR" dirty="0"/>
          </a:p>
        </p:txBody>
      </p:sp>
      <p:sp>
        <p:nvSpPr>
          <p:cNvPr id="4" name="Espace réservé du contenu 2"/>
          <p:cNvSpPr txBox="1">
            <a:spLocks/>
          </p:cNvSpPr>
          <p:nvPr/>
        </p:nvSpPr>
        <p:spPr>
          <a:xfrm>
            <a:off x="371894" y="1691365"/>
            <a:ext cx="8400212" cy="5472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dirty="0" smtClean="0"/>
              <a:t>BO, 2010 : </a:t>
            </a:r>
            <a:r>
              <a:rPr lang="fr-FR" i="1" dirty="0">
                <a:hlinkClick r:id="rId3"/>
              </a:rPr>
              <a:t>Programme de création et innovation technologiques en classe de seconde générale et technologique. Enseignement </a:t>
            </a:r>
            <a:r>
              <a:rPr lang="fr-FR" i="1" dirty="0" smtClean="0">
                <a:hlinkClick r:id="rId3"/>
              </a:rPr>
              <a:t>d’exploration.</a:t>
            </a:r>
            <a:r>
              <a:rPr lang="fr-FR" i="1" dirty="0" smtClean="0"/>
              <a:t> </a:t>
            </a:r>
          </a:p>
        </p:txBody>
      </p:sp>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7447" y="3222926"/>
            <a:ext cx="8426929" cy="84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34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E3B09"/>
      </a:hlink>
      <a:folHlink>
        <a:srgbClr val="5E3B09"/>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1637</TotalTime>
  <Words>2726</Words>
  <Application>Microsoft Office PowerPoint</Application>
  <PresentationFormat>Affichage à l'écran (4:3)</PresentationFormat>
  <Paragraphs>468</Paragraphs>
  <Slides>56</Slides>
  <Notes>56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56</vt:i4>
      </vt:variant>
    </vt:vector>
  </HeadingPairs>
  <TitlesOfParts>
    <vt:vector size="63" baseType="lpstr">
      <vt:lpstr>MS PGothic</vt:lpstr>
      <vt:lpstr>Arial</vt:lpstr>
      <vt:lpstr>Calibri</vt:lpstr>
      <vt:lpstr>Calibri Light</vt:lpstr>
      <vt:lpstr>Times New Roman</vt:lpstr>
      <vt:lpstr>Wingdings</vt:lpstr>
      <vt:lpstr>Thème Office</vt:lpstr>
      <vt:lpstr>A. Bouchard, 03/2016</vt:lpstr>
      <vt:lpstr>Présentation PowerPoint</vt:lpstr>
      <vt:lpstr>Présentation PowerPoint</vt:lpstr>
      <vt:lpstr>contexte</vt:lpstr>
      <vt:lpstr>contexte</vt:lpstr>
      <vt:lpstr>contexte</vt:lpstr>
      <vt:lpstr>contexte</vt:lpstr>
      <vt:lpstr>définition</vt:lpstr>
      <vt:lpstr>intérêts pédagogiques</vt:lpstr>
      <vt:lpstr>Présentation PowerPoint</vt:lpstr>
      <vt:lpstr>« pensée irradiante »</vt:lpstr>
      <vt:lpstr>« pensée irradiante »</vt:lpstr>
      <vt:lpstr>spontanéité et créativité</vt:lpstr>
      <vt:lpstr>spontanéité et créativité</vt:lpstr>
      <vt:lpstr>couleurs et dessins</vt:lpstr>
      <vt:lpstr>couleurs et dessins</vt:lpstr>
      <vt:lpstr>couleurs et dessins</vt:lpstr>
      <vt:lpstr>astuces</vt:lpstr>
      <vt:lpstr>astuces</vt:lpstr>
      <vt:lpstr>astuces</vt:lpstr>
      <vt:lpstr>astuces</vt:lpstr>
      <vt:lpstr>synthèse</vt:lpstr>
      <vt:lpstr>carte mentale ou pas carte mentale ?</vt:lpstr>
      <vt:lpstr>carte mentale ou pas carte mentale ?</vt:lpstr>
      <vt:lpstr>carte mentale ou pas carte mentale ?</vt:lpstr>
      <vt:lpstr>carte mentale ou pas carte mentale ?</vt:lpstr>
      <vt:lpstr>carte mentale ou pas carte mentale ?</vt:lpstr>
      <vt:lpstr>points d’attention</vt:lpstr>
      <vt:lpstr>Présentation PowerPoint</vt:lpstr>
      <vt:lpstr>Présentation PowerPoint</vt:lpstr>
      <vt:lpstr>Présentation PowerPoint</vt:lpstr>
      <vt:lpstr>formateur</vt:lpstr>
      <vt:lpstr>formateur</vt:lpstr>
      <vt:lpstr>formateur</vt:lpstr>
      <vt:lpstr>formateur</vt:lpstr>
      <vt:lpstr>formateur</vt:lpstr>
      <vt:lpstr>étudiant</vt:lpstr>
      <vt:lpstr>étudiant</vt:lpstr>
      <vt:lpstr>étudiant</vt:lpstr>
      <vt:lpstr>étudiant</vt:lpstr>
      <vt:lpstr>étudiant</vt:lpstr>
      <vt:lpstr>étudiant</vt:lpstr>
      <vt:lpstr>étudiant</vt:lpstr>
      <vt:lpstr>groupe</vt:lpstr>
      <vt:lpstr>Présentation PowerPoint</vt:lpstr>
      <vt:lpstr>cartes manuelles</vt:lpstr>
      <vt:lpstr>cartes informatiques</vt:lpstr>
      <vt:lpstr>cartes informatiques</vt:lpstr>
      <vt:lpstr>cartes informatiques</vt:lpstr>
      <vt:lpstr>cartes informatiques</vt:lpstr>
      <vt:lpstr>Présentation PowerPoint</vt:lpstr>
      <vt:lpstr>Présentation PowerPoint</vt:lpstr>
      <vt:lpstr>Présentation PowerPoint</vt:lpstr>
      <vt:lpstr>Présentation PowerPoint</vt:lpstr>
      <vt:lpstr>Présentation PowerPoint</vt:lpstr>
      <vt:lpstr>Crédits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newsuricate</dc:creator>
  <cp:lastModifiedBy>gobelin</cp:lastModifiedBy>
  <cp:revision>242</cp:revision>
  <cp:lastPrinted>2016-03-01T10:17:53Z</cp:lastPrinted>
  <dcterms:created xsi:type="dcterms:W3CDTF">2015-08-05T11:05:14Z</dcterms:created>
  <dcterms:modified xsi:type="dcterms:W3CDTF">2016-03-02T15:20:36Z</dcterms:modified>
</cp:coreProperties>
</file>