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4"/>
  </p:notesMasterIdLst>
  <p:handoutMasterIdLst>
    <p:handoutMasterId r:id="rId85"/>
  </p:handoutMasterIdLst>
  <p:sldIdLst>
    <p:sldId id="256" r:id="rId5"/>
    <p:sldId id="426" r:id="rId6"/>
    <p:sldId id="417" r:id="rId7"/>
    <p:sldId id="501" r:id="rId8"/>
    <p:sldId id="399" r:id="rId9"/>
    <p:sldId id="499" r:id="rId10"/>
    <p:sldId id="396" r:id="rId11"/>
    <p:sldId id="397" r:id="rId12"/>
    <p:sldId id="416" r:id="rId13"/>
    <p:sldId id="479" r:id="rId14"/>
    <p:sldId id="442" r:id="rId15"/>
    <p:sldId id="418" r:id="rId16"/>
    <p:sldId id="419" r:id="rId17"/>
    <p:sldId id="420" r:id="rId18"/>
    <p:sldId id="500" r:id="rId19"/>
    <p:sldId id="478" r:id="rId20"/>
    <p:sldId id="402" r:id="rId21"/>
    <p:sldId id="421" r:id="rId22"/>
    <p:sldId id="477" r:id="rId23"/>
    <p:sldId id="447" r:id="rId24"/>
    <p:sldId id="390" r:id="rId25"/>
    <p:sldId id="391" r:id="rId26"/>
    <p:sldId id="392" r:id="rId27"/>
    <p:sldId id="502" r:id="rId28"/>
    <p:sldId id="393" r:id="rId29"/>
    <p:sldId id="394" r:id="rId30"/>
    <p:sldId id="446" r:id="rId31"/>
    <p:sldId id="514" r:id="rId32"/>
    <p:sldId id="503" r:id="rId33"/>
    <p:sldId id="448" r:id="rId34"/>
    <p:sldId id="422" r:id="rId35"/>
    <p:sldId id="508" r:id="rId36"/>
    <p:sldId id="452" r:id="rId37"/>
    <p:sldId id="467" r:id="rId38"/>
    <p:sldId id="472" r:id="rId39"/>
    <p:sldId id="466" r:id="rId40"/>
    <p:sldId id="456" r:id="rId41"/>
    <p:sldId id="457" r:id="rId42"/>
    <p:sldId id="459" r:id="rId43"/>
    <p:sldId id="458" r:id="rId44"/>
    <p:sldId id="461" r:id="rId45"/>
    <p:sldId id="462" r:id="rId46"/>
    <p:sldId id="516" r:id="rId47"/>
    <p:sldId id="414" r:id="rId48"/>
    <p:sldId id="473" r:id="rId49"/>
    <p:sldId id="517" r:id="rId50"/>
    <p:sldId id="475" r:id="rId51"/>
    <p:sldId id="413" r:id="rId52"/>
    <p:sldId id="415" r:id="rId53"/>
    <p:sldId id="504" r:id="rId54"/>
    <p:sldId id="506" r:id="rId55"/>
    <p:sldId id="483" r:id="rId56"/>
    <p:sldId id="484" r:id="rId57"/>
    <p:sldId id="485" r:id="rId58"/>
    <p:sldId id="486" r:id="rId59"/>
    <p:sldId id="487" r:id="rId60"/>
    <p:sldId id="488" r:id="rId61"/>
    <p:sldId id="489" r:id="rId62"/>
    <p:sldId id="490" r:id="rId63"/>
    <p:sldId id="492" r:id="rId64"/>
    <p:sldId id="491" r:id="rId65"/>
    <p:sldId id="520" r:id="rId66"/>
    <p:sldId id="521" r:id="rId67"/>
    <p:sldId id="522" r:id="rId68"/>
    <p:sldId id="496" r:id="rId69"/>
    <p:sldId id="497" r:id="rId70"/>
    <p:sldId id="463" r:id="rId71"/>
    <p:sldId id="498" r:id="rId72"/>
    <p:sldId id="509" r:id="rId73"/>
    <p:sldId id="518" r:id="rId74"/>
    <p:sldId id="510" r:id="rId75"/>
    <p:sldId id="511" r:id="rId76"/>
    <p:sldId id="512" r:id="rId77"/>
    <p:sldId id="519" r:id="rId78"/>
    <p:sldId id="464" r:id="rId79"/>
    <p:sldId id="465" r:id="rId80"/>
    <p:sldId id="401" r:id="rId81"/>
    <p:sldId id="449" r:id="rId82"/>
    <p:sldId id="315" r:id="rId83"/>
  </p:sldIdLst>
  <p:sldSz cx="9144000" cy="6858000" type="screen4x3"/>
  <p:notesSz cx="6669088"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çois Mistral" initials="FM" lastIdx="2" clrIdx="0">
    <p:extLst>
      <p:ext uri="{19B8F6BF-5375-455C-9EA6-DF929625EA0E}">
        <p15:presenceInfo xmlns:p15="http://schemas.microsoft.com/office/powerpoint/2012/main" userId="S-1-5-21-116659660-2524593236-2569697501-2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4A47"/>
    <a:srgbClr val="1532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3" autoAdjust="0"/>
    <p:restoredTop sz="75780" autoAdjust="0"/>
  </p:normalViewPr>
  <p:slideViewPr>
    <p:cSldViewPr snapToGrid="0" snapToObjects="1">
      <p:cViewPr varScale="1">
        <p:scale>
          <a:sx n="82" d="100"/>
          <a:sy n="82" d="100"/>
        </p:scale>
        <p:origin x="229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72"/>
    </p:cViewPr>
  </p:sorterViewPr>
  <p:notesViewPr>
    <p:cSldViewPr snapToGrid="0" snapToObjects="1">
      <p:cViewPr varScale="1">
        <p:scale>
          <a:sx n="62" d="100"/>
          <a:sy n="62" d="100"/>
        </p:scale>
        <p:origin x="326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s>
</file>

<file path=ppt/diagrams/_rels/data4.xml.rels><?xml version="1.0" encoding="UTF-8" standalone="yes"?>
<Relationships xmlns="http://schemas.openxmlformats.org/package/2006/relationships"><Relationship Id="rId1" Type="http://schemas.openxmlformats.org/officeDocument/2006/relationships/image" Target="../media/image8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E76E8A-D794-4563-868B-31FA105CF0A5}" type="doc">
      <dgm:prSet loTypeId="urn:microsoft.com/office/officeart/2005/8/layout/cycle7" loCatId="cycle" qsTypeId="urn:microsoft.com/office/officeart/2005/8/quickstyle/3d1" qsCatId="3D" csTypeId="urn:microsoft.com/office/officeart/2005/8/colors/colorful1" csCatId="colorful" phldr="1"/>
      <dgm:spPr/>
      <dgm:t>
        <a:bodyPr/>
        <a:lstStyle/>
        <a:p>
          <a:endParaRPr lang="fr-FR"/>
        </a:p>
      </dgm:t>
    </dgm:pt>
    <dgm:pt modelId="{F64F63DB-8749-4149-833F-3C8F550B7CAA}">
      <dgm:prSet phldrT="[Texte]"/>
      <dgm:spPr>
        <a:gradFill rotWithShape="0">
          <a:gsLst>
            <a:gs pos="100000">
              <a:srgbClr val="002060"/>
            </a:gs>
            <a:gs pos="100000">
              <a:schemeClr val="accent4">
                <a:hueOff val="0"/>
                <a:satOff val="0"/>
                <a:lumOff val="0"/>
                <a:alphaOff val="0"/>
                <a:tint val="50000"/>
                <a:shade val="100000"/>
                <a:satMod val="350000"/>
              </a:schemeClr>
            </a:gs>
          </a:gsLst>
        </a:gradFill>
      </dgm:spPr>
      <dgm:t>
        <a:bodyPr/>
        <a:lstStyle/>
        <a:p>
          <a:r>
            <a:rPr lang="fr-FR" dirty="0" smtClean="0"/>
            <a:t>Données</a:t>
          </a:r>
          <a:endParaRPr lang="fr-FR" dirty="0"/>
        </a:p>
      </dgm:t>
    </dgm:pt>
    <dgm:pt modelId="{132496F3-92BD-45D7-AABF-1535E899FA64}" type="parTrans" cxnId="{8126D995-BFBD-442D-A2DA-D4C1D9C5005E}">
      <dgm:prSet/>
      <dgm:spPr/>
      <dgm:t>
        <a:bodyPr/>
        <a:lstStyle/>
        <a:p>
          <a:endParaRPr lang="fr-FR"/>
        </a:p>
      </dgm:t>
    </dgm:pt>
    <dgm:pt modelId="{BD5B7B52-6C11-410D-9841-8E55B869C5EC}" type="sibTrans" cxnId="{8126D995-BFBD-442D-A2DA-D4C1D9C5005E}">
      <dgm:prSet/>
      <dgm:spPr>
        <a:gradFill rotWithShape="0">
          <a:gsLst>
            <a:gs pos="100000">
              <a:srgbClr val="D13D72"/>
            </a:gs>
            <a:gs pos="100000">
              <a:schemeClr val="accent4">
                <a:hueOff val="0"/>
                <a:satOff val="0"/>
                <a:lumOff val="0"/>
                <a:alphaOff val="0"/>
                <a:tint val="50000"/>
                <a:shade val="100000"/>
                <a:satMod val="350000"/>
              </a:schemeClr>
            </a:gs>
          </a:gsLst>
        </a:gradFill>
      </dgm:spPr>
      <dgm:t>
        <a:bodyPr/>
        <a:lstStyle/>
        <a:p>
          <a:endParaRPr lang="fr-FR"/>
        </a:p>
      </dgm:t>
    </dgm:pt>
    <dgm:pt modelId="{0A7C3BB7-74FD-4251-A85F-623495B37AF3}">
      <dgm:prSet phldrT="[Texte]"/>
      <dgm:spPr>
        <a:gradFill rotWithShape="0">
          <a:gsLst>
            <a:gs pos="100000">
              <a:srgbClr val="D13D72"/>
            </a:gs>
            <a:gs pos="100000">
              <a:schemeClr val="accent2">
                <a:hueOff val="0"/>
                <a:satOff val="0"/>
                <a:lumOff val="0"/>
                <a:alphaOff val="0"/>
                <a:tint val="50000"/>
                <a:shade val="100000"/>
                <a:satMod val="350000"/>
              </a:schemeClr>
            </a:gs>
          </a:gsLst>
        </a:gradFill>
      </dgm:spPr>
      <dgm:t>
        <a:bodyPr/>
        <a:lstStyle/>
        <a:p>
          <a:r>
            <a:rPr lang="fr-FR" dirty="0" smtClean="0"/>
            <a:t>Producteurs</a:t>
          </a:r>
          <a:endParaRPr lang="fr-FR" dirty="0"/>
        </a:p>
      </dgm:t>
    </dgm:pt>
    <dgm:pt modelId="{DB368A66-959D-451E-8270-E147D58C969C}" type="parTrans" cxnId="{28126059-E89B-4F57-AE30-81D7309992AA}">
      <dgm:prSet/>
      <dgm:spPr/>
      <dgm:t>
        <a:bodyPr/>
        <a:lstStyle/>
        <a:p>
          <a:endParaRPr lang="fr-FR"/>
        </a:p>
      </dgm:t>
    </dgm:pt>
    <dgm:pt modelId="{847608AE-9174-46E8-9FB8-020752364BD0}" type="sibTrans" cxnId="{28126059-E89B-4F57-AE30-81D7309992AA}">
      <dgm:prSet/>
      <dgm:spPr>
        <a:gradFill rotWithShape="0">
          <a:gsLst>
            <a:gs pos="10000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gradFill>
      </dgm:spPr>
      <dgm:t>
        <a:bodyPr/>
        <a:lstStyle/>
        <a:p>
          <a:endParaRPr lang="fr-FR"/>
        </a:p>
      </dgm:t>
    </dgm:pt>
    <dgm:pt modelId="{5F34C1FA-7736-4BC4-A07F-EAC3AF3CBA98}">
      <dgm:prSet phldrT="[Texte]"/>
      <dgm:spPr>
        <a:gradFill rotWithShape="0">
          <a:gsLst>
            <a:gs pos="100000">
              <a:srgbClr val="00B050"/>
            </a:gs>
            <a:gs pos="100000">
              <a:schemeClr val="accent3">
                <a:hueOff val="0"/>
                <a:satOff val="0"/>
                <a:lumOff val="0"/>
                <a:alphaOff val="0"/>
                <a:tint val="50000"/>
                <a:shade val="100000"/>
                <a:satMod val="350000"/>
              </a:schemeClr>
            </a:gs>
          </a:gsLst>
        </a:gradFill>
      </dgm:spPr>
      <dgm:t>
        <a:bodyPr/>
        <a:lstStyle/>
        <a:p>
          <a:r>
            <a:rPr lang="fr-FR" smtClean="0"/>
            <a:t>Interopérabilité</a:t>
          </a:r>
          <a:endParaRPr lang="fr-FR" dirty="0"/>
        </a:p>
      </dgm:t>
    </dgm:pt>
    <dgm:pt modelId="{0FC37612-CD6C-4AD6-96BF-A60542AF85A2}" type="parTrans" cxnId="{22290BC5-275F-49BB-AD54-D904949D0215}">
      <dgm:prSet/>
      <dgm:spPr/>
      <dgm:t>
        <a:bodyPr/>
        <a:lstStyle/>
        <a:p>
          <a:endParaRPr lang="fr-FR"/>
        </a:p>
      </dgm:t>
    </dgm:pt>
    <dgm:pt modelId="{F566E866-4BE3-4849-87AF-D24AFCA921D0}" type="sibTrans" cxnId="{22290BC5-275F-49BB-AD54-D904949D0215}">
      <dgm:prSet/>
      <dgm:spPr>
        <a:gradFill rotWithShape="0">
          <a:gsLst>
            <a:gs pos="100000">
              <a:srgbClr val="002060"/>
            </a:gs>
            <a:gs pos="100000">
              <a:schemeClr val="accent4">
                <a:hueOff val="0"/>
                <a:satOff val="0"/>
                <a:lumOff val="0"/>
                <a:alphaOff val="0"/>
                <a:tint val="50000"/>
                <a:shade val="100000"/>
                <a:satMod val="350000"/>
              </a:schemeClr>
            </a:gs>
          </a:gsLst>
        </a:gradFill>
      </dgm:spPr>
      <dgm:t>
        <a:bodyPr/>
        <a:lstStyle/>
        <a:p>
          <a:endParaRPr lang="fr-FR"/>
        </a:p>
      </dgm:t>
    </dgm:pt>
    <dgm:pt modelId="{F7B2C46D-29F6-4666-B2EE-37AC672D151A}" type="pres">
      <dgm:prSet presAssocID="{23E76E8A-D794-4563-868B-31FA105CF0A5}" presName="Name0" presStyleCnt="0">
        <dgm:presLayoutVars>
          <dgm:dir/>
          <dgm:resizeHandles val="exact"/>
        </dgm:presLayoutVars>
      </dgm:prSet>
      <dgm:spPr/>
      <dgm:t>
        <a:bodyPr/>
        <a:lstStyle/>
        <a:p>
          <a:endParaRPr lang="fr-FR"/>
        </a:p>
      </dgm:t>
    </dgm:pt>
    <dgm:pt modelId="{E93B14F3-CB5D-47BD-A79B-CD43392ED786}" type="pres">
      <dgm:prSet presAssocID="{F64F63DB-8749-4149-833F-3C8F550B7CAA}" presName="node" presStyleLbl="node1" presStyleIdx="0" presStyleCnt="3" custRadScaleRad="96058">
        <dgm:presLayoutVars>
          <dgm:bulletEnabled val="1"/>
        </dgm:presLayoutVars>
      </dgm:prSet>
      <dgm:spPr/>
      <dgm:t>
        <a:bodyPr/>
        <a:lstStyle/>
        <a:p>
          <a:endParaRPr lang="fr-FR"/>
        </a:p>
      </dgm:t>
    </dgm:pt>
    <dgm:pt modelId="{05AF747B-08FA-4CCC-8D5E-42F97422BDF7}" type="pres">
      <dgm:prSet presAssocID="{BD5B7B52-6C11-410D-9841-8E55B869C5EC}" presName="sibTrans" presStyleLbl="sibTrans2D1" presStyleIdx="0" presStyleCnt="3"/>
      <dgm:spPr/>
      <dgm:t>
        <a:bodyPr/>
        <a:lstStyle/>
        <a:p>
          <a:endParaRPr lang="fr-FR"/>
        </a:p>
      </dgm:t>
    </dgm:pt>
    <dgm:pt modelId="{EB55A79A-E9E3-4E8B-831D-2EFF8CA2645B}" type="pres">
      <dgm:prSet presAssocID="{BD5B7B52-6C11-410D-9841-8E55B869C5EC}" presName="connectorText" presStyleLbl="sibTrans2D1" presStyleIdx="0" presStyleCnt="3"/>
      <dgm:spPr/>
      <dgm:t>
        <a:bodyPr/>
        <a:lstStyle/>
        <a:p>
          <a:endParaRPr lang="fr-FR"/>
        </a:p>
      </dgm:t>
    </dgm:pt>
    <dgm:pt modelId="{93E37FCE-ED96-4C74-893D-D5C74076EB6C}" type="pres">
      <dgm:prSet presAssocID="{0A7C3BB7-74FD-4251-A85F-623495B37AF3}" presName="node" presStyleLbl="node1" presStyleIdx="1" presStyleCnt="3" custAng="0" custRadScaleRad="94035" custRadScaleInc="-15539">
        <dgm:presLayoutVars>
          <dgm:bulletEnabled val="1"/>
        </dgm:presLayoutVars>
      </dgm:prSet>
      <dgm:spPr/>
      <dgm:t>
        <a:bodyPr/>
        <a:lstStyle/>
        <a:p>
          <a:endParaRPr lang="fr-FR"/>
        </a:p>
      </dgm:t>
    </dgm:pt>
    <dgm:pt modelId="{E2F3AE67-32AB-446F-86A4-56DBB88FD1E2}" type="pres">
      <dgm:prSet presAssocID="{847608AE-9174-46E8-9FB8-020752364BD0}" presName="sibTrans" presStyleLbl="sibTrans2D1" presStyleIdx="1" presStyleCnt="3"/>
      <dgm:spPr/>
      <dgm:t>
        <a:bodyPr/>
        <a:lstStyle/>
        <a:p>
          <a:endParaRPr lang="fr-FR"/>
        </a:p>
      </dgm:t>
    </dgm:pt>
    <dgm:pt modelId="{FB577C4D-4683-43BC-AF50-563838C3C3BA}" type="pres">
      <dgm:prSet presAssocID="{847608AE-9174-46E8-9FB8-020752364BD0}" presName="connectorText" presStyleLbl="sibTrans2D1" presStyleIdx="1" presStyleCnt="3"/>
      <dgm:spPr/>
      <dgm:t>
        <a:bodyPr/>
        <a:lstStyle/>
        <a:p>
          <a:endParaRPr lang="fr-FR"/>
        </a:p>
      </dgm:t>
    </dgm:pt>
    <dgm:pt modelId="{A60DC743-D41C-4A6B-B12E-313968D13375}" type="pres">
      <dgm:prSet presAssocID="{5F34C1FA-7736-4BC4-A07F-EAC3AF3CBA98}" presName="node" presStyleLbl="node1" presStyleIdx="2" presStyleCnt="3" custRadScaleRad="92750" custRadScaleInc="15039">
        <dgm:presLayoutVars>
          <dgm:bulletEnabled val="1"/>
        </dgm:presLayoutVars>
      </dgm:prSet>
      <dgm:spPr/>
      <dgm:t>
        <a:bodyPr/>
        <a:lstStyle/>
        <a:p>
          <a:endParaRPr lang="fr-FR"/>
        </a:p>
      </dgm:t>
    </dgm:pt>
    <dgm:pt modelId="{5D5E0CBF-F9E2-46D1-BB71-B8F8BAB944F7}" type="pres">
      <dgm:prSet presAssocID="{F566E866-4BE3-4849-87AF-D24AFCA921D0}" presName="sibTrans" presStyleLbl="sibTrans2D1" presStyleIdx="2" presStyleCnt="3"/>
      <dgm:spPr/>
      <dgm:t>
        <a:bodyPr/>
        <a:lstStyle/>
        <a:p>
          <a:endParaRPr lang="fr-FR"/>
        </a:p>
      </dgm:t>
    </dgm:pt>
    <dgm:pt modelId="{D6B9E373-0227-4AB0-8005-4A74CA27C827}" type="pres">
      <dgm:prSet presAssocID="{F566E866-4BE3-4849-87AF-D24AFCA921D0}" presName="connectorText" presStyleLbl="sibTrans2D1" presStyleIdx="2" presStyleCnt="3"/>
      <dgm:spPr/>
      <dgm:t>
        <a:bodyPr/>
        <a:lstStyle/>
        <a:p>
          <a:endParaRPr lang="fr-FR"/>
        </a:p>
      </dgm:t>
    </dgm:pt>
  </dgm:ptLst>
  <dgm:cxnLst>
    <dgm:cxn modelId="{03CFE4E5-23FF-4907-B172-F3B10C41B8CD}" type="presOf" srcId="{0A7C3BB7-74FD-4251-A85F-623495B37AF3}" destId="{93E37FCE-ED96-4C74-893D-D5C74076EB6C}" srcOrd="0" destOrd="0" presId="urn:microsoft.com/office/officeart/2005/8/layout/cycle7"/>
    <dgm:cxn modelId="{D99417C7-54B5-40A2-8472-0A8713E94B85}" type="presOf" srcId="{847608AE-9174-46E8-9FB8-020752364BD0}" destId="{E2F3AE67-32AB-446F-86A4-56DBB88FD1E2}" srcOrd="0" destOrd="0" presId="urn:microsoft.com/office/officeart/2005/8/layout/cycle7"/>
    <dgm:cxn modelId="{DEEFF496-7299-414C-B3B4-53DC98DC8625}" type="presOf" srcId="{F566E866-4BE3-4849-87AF-D24AFCA921D0}" destId="{5D5E0CBF-F9E2-46D1-BB71-B8F8BAB944F7}" srcOrd="0" destOrd="0" presId="urn:microsoft.com/office/officeart/2005/8/layout/cycle7"/>
    <dgm:cxn modelId="{DDA6BBCB-0DF9-4D85-BD40-608978DF0B59}" type="presOf" srcId="{BD5B7B52-6C11-410D-9841-8E55B869C5EC}" destId="{05AF747B-08FA-4CCC-8D5E-42F97422BDF7}" srcOrd="0" destOrd="0" presId="urn:microsoft.com/office/officeart/2005/8/layout/cycle7"/>
    <dgm:cxn modelId="{53CDD05E-847A-4680-9393-9C3F59BC09EE}" type="presOf" srcId="{BD5B7B52-6C11-410D-9841-8E55B869C5EC}" destId="{EB55A79A-E9E3-4E8B-831D-2EFF8CA2645B}" srcOrd="1" destOrd="0" presId="urn:microsoft.com/office/officeart/2005/8/layout/cycle7"/>
    <dgm:cxn modelId="{8126D995-BFBD-442D-A2DA-D4C1D9C5005E}" srcId="{23E76E8A-D794-4563-868B-31FA105CF0A5}" destId="{F64F63DB-8749-4149-833F-3C8F550B7CAA}" srcOrd="0" destOrd="0" parTransId="{132496F3-92BD-45D7-AABF-1535E899FA64}" sibTransId="{BD5B7B52-6C11-410D-9841-8E55B869C5EC}"/>
    <dgm:cxn modelId="{2B001566-A08B-4A3E-8FA0-A56F1A9FF2E3}" type="presOf" srcId="{F566E866-4BE3-4849-87AF-D24AFCA921D0}" destId="{D6B9E373-0227-4AB0-8005-4A74CA27C827}" srcOrd="1" destOrd="0" presId="urn:microsoft.com/office/officeart/2005/8/layout/cycle7"/>
    <dgm:cxn modelId="{3FBBB5EC-9E8B-46E8-8394-F9C7B3721F36}" type="presOf" srcId="{5F34C1FA-7736-4BC4-A07F-EAC3AF3CBA98}" destId="{A60DC743-D41C-4A6B-B12E-313968D13375}" srcOrd="0" destOrd="0" presId="urn:microsoft.com/office/officeart/2005/8/layout/cycle7"/>
    <dgm:cxn modelId="{28126059-E89B-4F57-AE30-81D7309992AA}" srcId="{23E76E8A-D794-4563-868B-31FA105CF0A5}" destId="{0A7C3BB7-74FD-4251-A85F-623495B37AF3}" srcOrd="1" destOrd="0" parTransId="{DB368A66-959D-451E-8270-E147D58C969C}" sibTransId="{847608AE-9174-46E8-9FB8-020752364BD0}"/>
    <dgm:cxn modelId="{22290BC5-275F-49BB-AD54-D904949D0215}" srcId="{23E76E8A-D794-4563-868B-31FA105CF0A5}" destId="{5F34C1FA-7736-4BC4-A07F-EAC3AF3CBA98}" srcOrd="2" destOrd="0" parTransId="{0FC37612-CD6C-4AD6-96BF-A60542AF85A2}" sibTransId="{F566E866-4BE3-4849-87AF-D24AFCA921D0}"/>
    <dgm:cxn modelId="{44737D43-0DB3-4E7A-AC95-D5465449CE08}" type="presOf" srcId="{23E76E8A-D794-4563-868B-31FA105CF0A5}" destId="{F7B2C46D-29F6-4666-B2EE-37AC672D151A}" srcOrd="0" destOrd="0" presId="urn:microsoft.com/office/officeart/2005/8/layout/cycle7"/>
    <dgm:cxn modelId="{F8B70F2F-3C2B-4FF3-8D98-94A8CE3621DB}" type="presOf" srcId="{847608AE-9174-46E8-9FB8-020752364BD0}" destId="{FB577C4D-4683-43BC-AF50-563838C3C3BA}" srcOrd="1" destOrd="0" presId="urn:microsoft.com/office/officeart/2005/8/layout/cycle7"/>
    <dgm:cxn modelId="{9BFB9188-109D-4E9F-9F38-B0F2B91ED351}" type="presOf" srcId="{F64F63DB-8749-4149-833F-3C8F550B7CAA}" destId="{E93B14F3-CB5D-47BD-A79B-CD43392ED786}" srcOrd="0" destOrd="0" presId="urn:microsoft.com/office/officeart/2005/8/layout/cycle7"/>
    <dgm:cxn modelId="{6272734F-BA1C-4148-BB60-59B702B0274F}" type="presParOf" srcId="{F7B2C46D-29F6-4666-B2EE-37AC672D151A}" destId="{E93B14F3-CB5D-47BD-A79B-CD43392ED786}" srcOrd="0" destOrd="0" presId="urn:microsoft.com/office/officeart/2005/8/layout/cycle7"/>
    <dgm:cxn modelId="{C6C73FF6-C8C6-4232-B827-12FFE2F34906}" type="presParOf" srcId="{F7B2C46D-29F6-4666-B2EE-37AC672D151A}" destId="{05AF747B-08FA-4CCC-8D5E-42F97422BDF7}" srcOrd="1" destOrd="0" presId="urn:microsoft.com/office/officeart/2005/8/layout/cycle7"/>
    <dgm:cxn modelId="{4FAA23BC-1F13-4413-95C1-064516597DE4}" type="presParOf" srcId="{05AF747B-08FA-4CCC-8D5E-42F97422BDF7}" destId="{EB55A79A-E9E3-4E8B-831D-2EFF8CA2645B}" srcOrd="0" destOrd="0" presId="urn:microsoft.com/office/officeart/2005/8/layout/cycle7"/>
    <dgm:cxn modelId="{15EF7C95-4F76-435F-B2CE-C09786685C2E}" type="presParOf" srcId="{F7B2C46D-29F6-4666-B2EE-37AC672D151A}" destId="{93E37FCE-ED96-4C74-893D-D5C74076EB6C}" srcOrd="2" destOrd="0" presId="urn:microsoft.com/office/officeart/2005/8/layout/cycle7"/>
    <dgm:cxn modelId="{DE51880C-7186-4479-935C-CB2363CB128B}" type="presParOf" srcId="{F7B2C46D-29F6-4666-B2EE-37AC672D151A}" destId="{E2F3AE67-32AB-446F-86A4-56DBB88FD1E2}" srcOrd="3" destOrd="0" presId="urn:microsoft.com/office/officeart/2005/8/layout/cycle7"/>
    <dgm:cxn modelId="{FBA23D7C-9438-4EB2-A1D2-48AE2FAF9E99}" type="presParOf" srcId="{E2F3AE67-32AB-446F-86A4-56DBB88FD1E2}" destId="{FB577C4D-4683-43BC-AF50-563838C3C3BA}" srcOrd="0" destOrd="0" presId="urn:microsoft.com/office/officeart/2005/8/layout/cycle7"/>
    <dgm:cxn modelId="{1E3F7D55-A973-48B1-B347-4B2007C0DF66}" type="presParOf" srcId="{F7B2C46D-29F6-4666-B2EE-37AC672D151A}" destId="{A60DC743-D41C-4A6B-B12E-313968D13375}" srcOrd="4" destOrd="0" presId="urn:microsoft.com/office/officeart/2005/8/layout/cycle7"/>
    <dgm:cxn modelId="{798AFABA-C497-4E13-B631-00F96CCAB3AB}" type="presParOf" srcId="{F7B2C46D-29F6-4666-B2EE-37AC672D151A}" destId="{5D5E0CBF-F9E2-46D1-BB71-B8F8BAB944F7}" srcOrd="5" destOrd="0" presId="urn:microsoft.com/office/officeart/2005/8/layout/cycle7"/>
    <dgm:cxn modelId="{0DBDF8F7-1C80-4443-BC4C-C196BCB60E42}" type="presParOf" srcId="{5D5E0CBF-F9E2-46D1-BB71-B8F8BAB944F7}" destId="{D6B9E373-0227-4AB0-8005-4A74CA27C827}" srcOrd="0" destOrd="0" presId="urn:microsoft.com/office/officeart/2005/8/layout/cycle7"/>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E76E8A-D794-4563-868B-31FA105CF0A5}" type="doc">
      <dgm:prSet loTypeId="urn:microsoft.com/office/officeart/2005/8/layout/radial6" loCatId="cycle" qsTypeId="urn:microsoft.com/office/officeart/2005/8/quickstyle/3d1" qsCatId="3D" csTypeId="urn:microsoft.com/office/officeart/2005/8/colors/accent1_2" csCatId="accent1" phldr="1"/>
      <dgm:spPr/>
      <dgm:t>
        <a:bodyPr/>
        <a:lstStyle/>
        <a:p>
          <a:endParaRPr lang="fr-FR"/>
        </a:p>
      </dgm:t>
    </dgm:pt>
    <dgm:pt modelId="{B5C7F62F-1F66-49EF-A9C3-8C8AE89A165F}">
      <dgm:prSet phldrT="[Texte]"/>
      <dgm:spPr/>
      <dgm:t>
        <a:bodyPr/>
        <a:lstStyle/>
        <a:p>
          <a:r>
            <a:rPr lang="fr-FR" dirty="0" smtClean="0"/>
            <a:t>Créateurs</a:t>
          </a:r>
          <a:endParaRPr lang="fr-FR" dirty="0"/>
        </a:p>
      </dgm:t>
    </dgm:pt>
    <dgm:pt modelId="{45CA0A66-7FF9-410A-8AEA-0486167B1FFC}" type="parTrans" cxnId="{93EB43C6-59D4-4369-934E-3ABB830935B9}">
      <dgm:prSet/>
      <dgm:spPr/>
      <dgm:t>
        <a:bodyPr/>
        <a:lstStyle/>
        <a:p>
          <a:endParaRPr lang="fr-FR"/>
        </a:p>
      </dgm:t>
    </dgm:pt>
    <dgm:pt modelId="{C4AA870A-3AD4-4982-9723-87AF157594AE}" type="sibTrans" cxnId="{93EB43C6-59D4-4369-934E-3ABB830935B9}">
      <dgm:prSet/>
      <dgm:spPr/>
      <dgm:t>
        <a:bodyPr/>
        <a:lstStyle/>
        <a:p>
          <a:endParaRPr lang="fr-FR"/>
        </a:p>
      </dgm:t>
    </dgm:pt>
    <dgm:pt modelId="{B1141D44-85C3-4347-905E-8A1E9ECE525A}">
      <dgm:prSet phldrT="[Texte]" custT="1"/>
      <dgm:spPr/>
      <dgm:t>
        <a:bodyPr/>
        <a:lstStyle/>
        <a:p>
          <a:r>
            <a:rPr lang="fr-FR" sz="1200" dirty="0" smtClean="0"/>
            <a:t>Articles</a:t>
          </a:r>
          <a:endParaRPr lang="fr-FR" sz="1200" dirty="0"/>
        </a:p>
      </dgm:t>
    </dgm:pt>
    <dgm:pt modelId="{4C7F3DBD-7309-4551-B5F2-DB53FA7FA1E3}" type="parTrans" cxnId="{941FFA70-5490-4B99-8449-BA8A26963F91}">
      <dgm:prSet/>
      <dgm:spPr/>
      <dgm:t>
        <a:bodyPr/>
        <a:lstStyle/>
        <a:p>
          <a:endParaRPr lang="fr-FR"/>
        </a:p>
      </dgm:t>
    </dgm:pt>
    <dgm:pt modelId="{75904C1B-F11C-49ED-B3D4-ECDE46D5A57F}" type="sibTrans" cxnId="{941FFA70-5490-4B99-8449-BA8A26963F91}">
      <dgm:prSet/>
      <dgm:spPr>
        <a:gradFill rotWithShape="0">
          <a:gsLst>
            <a:gs pos="0">
              <a:srgbClr val="7030A0"/>
            </a:gs>
            <a:gs pos="100000">
              <a:schemeClr val="accent1">
                <a:tint val="60000"/>
                <a:hueOff val="0"/>
                <a:satOff val="0"/>
                <a:lumOff val="0"/>
                <a:alphaOff val="0"/>
                <a:tint val="50000"/>
                <a:shade val="100000"/>
                <a:satMod val="350000"/>
              </a:schemeClr>
            </a:gs>
          </a:gsLst>
        </a:gradFill>
      </dgm:spPr>
      <dgm:t>
        <a:bodyPr/>
        <a:lstStyle/>
        <a:p>
          <a:endParaRPr lang="fr-FR"/>
        </a:p>
      </dgm:t>
    </dgm:pt>
    <dgm:pt modelId="{642B4B63-6769-4318-9B76-995E7448180E}">
      <dgm:prSet phldrT="[Texte]" custT="1"/>
      <dgm:spPr/>
      <dgm:t>
        <a:bodyPr/>
        <a:lstStyle/>
        <a:p>
          <a:r>
            <a:rPr lang="fr-FR" sz="1200" dirty="0" smtClean="0"/>
            <a:t>Supports pédagogiques</a:t>
          </a:r>
          <a:endParaRPr lang="fr-FR" sz="1200" dirty="0"/>
        </a:p>
      </dgm:t>
    </dgm:pt>
    <dgm:pt modelId="{2A23F6DB-4CB3-4756-8697-0B0194D70910}" type="parTrans" cxnId="{1291646C-EA45-4DAD-87BE-91EE54EA23A6}">
      <dgm:prSet/>
      <dgm:spPr/>
      <dgm:t>
        <a:bodyPr/>
        <a:lstStyle/>
        <a:p>
          <a:endParaRPr lang="fr-FR"/>
        </a:p>
      </dgm:t>
    </dgm:pt>
    <dgm:pt modelId="{A1ABF8AC-4AD3-4754-8BFD-03243B86E4EF}" type="sibTrans" cxnId="{1291646C-EA45-4DAD-87BE-91EE54EA23A6}">
      <dgm:prSet/>
      <dgm:spPr>
        <a:gradFill rotWithShape="0">
          <a:gsLst>
            <a:gs pos="0">
              <a:srgbClr val="7030A0"/>
            </a:gs>
            <a:gs pos="100000">
              <a:schemeClr val="accent1">
                <a:tint val="60000"/>
                <a:hueOff val="0"/>
                <a:satOff val="0"/>
                <a:lumOff val="0"/>
                <a:alphaOff val="0"/>
                <a:tint val="50000"/>
                <a:shade val="100000"/>
                <a:satMod val="350000"/>
              </a:schemeClr>
            </a:gs>
          </a:gsLst>
        </a:gradFill>
      </dgm:spPr>
      <dgm:t>
        <a:bodyPr/>
        <a:lstStyle/>
        <a:p>
          <a:endParaRPr lang="fr-FR"/>
        </a:p>
      </dgm:t>
    </dgm:pt>
    <dgm:pt modelId="{C925916A-8C95-4FD2-B6F6-F1B8C1DC3453}">
      <dgm:prSet phldrT="[Texte]" custT="1"/>
      <dgm:spPr/>
      <dgm:t>
        <a:bodyPr/>
        <a:lstStyle/>
        <a:p>
          <a:r>
            <a:rPr lang="fr-FR" sz="1200" dirty="0" smtClean="0"/>
            <a:t>Encadrement de thèses</a:t>
          </a:r>
          <a:endParaRPr lang="fr-FR" sz="1200" dirty="0"/>
        </a:p>
      </dgm:t>
    </dgm:pt>
    <dgm:pt modelId="{D0EDF1DD-5B02-42B2-B81A-E2E75B72EC47}" type="parTrans" cxnId="{96672B4B-09EA-4411-A72C-E8CCA7B857B8}">
      <dgm:prSet/>
      <dgm:spPr/>
      <dgm:t>
        <a:bodyPr/>
        <a:lstStyle/>
        <a:p>
          <a:endParaRPr lang="fr-FR"/>
        </a:p>
      </dgm:t>
    </dgm:pt>
    <dgm:pt modelId="{69FBB726-D4A2-49C8-9E7A-59027C2ADE0C}" type="sibTrans" cxnId="{96672B4B-09EA-4411-A72C-E8CCA7B857B8}">
      <dgm:prSet/>
      <dgm:spPr>
        <a:gradFill rotWithShape="0">
          <a:gsLst>
            <a:gs pos="0">
              <a:srgbClr val="7030A0"/>
            </a:gs>
            <a:gs pos="100000">
              <a:schemeClr val="accent1">
                <a:tint val="60000"/>
                <a:hueOff val="0"/>
                <a:satOff val="0"/>
                <a:lumOff val="0"/>
                <a:alphaOff val="0"/>
                <a:tint val="50000"/>
                <a:shade val="100000"/>
                <a:satMod val="350000"/>
              </a:schemeClr>
            </a:gs>
          </a:gsLst>
        </a:gradFill>
      </dgm:spPr>
      <dgm:t>
        <a:bodyPr/>
        <a:lstStyle/>
        <a:p>
          <a:endParaRPr lang="fr-FR"/>
        </a:p>
      </dgm:t>
    </dgm:pt>
    <dgm:pt modelId="{9D724764-E9E1-4DB4-9465-BBA90E25FB29}">
      <dgm:prSet phldrT="[Texte]" custT="1"/>
      <dgm:spPr/>
      <dgm:t>
        <a:bodyPr/>
        <a:lstStyle/>
        <a:p>
          <a:r>
            <a:rPr lang="fr-FR" sz="1200" dirty="0" smtClean="0"/>
            <a:t>Chapitres</a:t>
          </a:r>
          <a:endParaRPr lang="fr-FR" sz="1200" dirty="0"/>
        </a:p>
      </dgm:t>
    </dgm:pt>
    <dgm:pt modelId="{86898843-3CE3-41BA-B84D-E8333EB3B8EC}" type="parTrans" cxnId="{FFA4D3ED-8273-4F66-93AD-0D185AF10F2B}">
      <dgm:prSet/>
      <dgm:spPr/>
      <dgm:t>
        <a:bodyPr/>
        <a:lstStyle/>
        <a:p>
          <a:endParaRPr lang="fr-FR"/>
        </a:p>
      </dgm:t>
    </dgm:pt>
    <dgm:pt modelId="{C6DE8255-AF8D-477B-8E46-0067BD1EBE0C}" type="sibTrans" cxnId="{FFA4D3ED-8273-4F66-93AD-0D185AF10F2B}">
      <dgm:prSet/>
      <dgm:spPr/>
      <dgm:t>
        <a:bodyPr/>
        <a:lstStyle/>
        <a:p>
          <a:endParaRPr lang="fr-FR"/>
        </a:p>
      </dgm:t>
    </dgm:pt>
    <dgm:pt modelId="{ED6E15B7-7D6E-4834-BEE8-535767D75203}">
      <dgm:prSet phldrT="[Texte]" custT="1"/>
      <dgm:spPr/>
      <dgm:t>
        <a:bodyPr/>
        <a:lstStyle/>
        <a:p>
          <a:r>
            <a:rPr lang="fr-FR" sz="1200" dirty="0" smtClean="0"/>
            <a:t>Monographies</a:t>
          </a:r>
          <a:endParaRPr lang="fr-FR" sz="1200" dirty="0"/>
        </a:p>
      </dgm:t>
    </dgm:pt>
    <dgm:pt modelId="{5BF43228-35D7-4C93-A16B-ABAD79E1E6BF}" type="parTrans" cxnId="{7BC618EC-4343-4729-B740-65822ED64524}">
      <dgm:prSet/>
      <dgm:spPr/>
      <dgm:t>
        <a:bodyPr/>
        <a:lstStyle/>
        <a:p>
          <a:endParaRPr lang="fr-FR"/>
        </a:p>
      </dgm:t>
    </dgm:pt>
    <dgm:pt modelId="{9FE9CF35-D376-4333-B2B9-6AB7D2D5B528}" type="sibTrans" cxnId="{7BC618EC-4343-4729-B740-65822ED64524}">
      <dgm:prSet/>
      <dgm:spPr/>
      <dgm:t>
        <a:bodyPr/>
        <a:lstStyle/>
        <a:p>
          <a:endParaRPr lang="fr-FR"/>
        </a:p>
      </dgm:t>
    </dgm:pt>
    <dgm:pt modelId="{377EE267-3C70-460B-B645-743FA63C47D6}">
      <dgm:prSet phldrT="[Texte]" custT="1"/>
      <dgm:spPr/>
      <dgm:t>
        <a:bodyPr/>
        <a:lstStyle/>
        <a:p>
          <a:r>
            <a:rPr lang="fr-FR" sz="1200" dirty="0" smtClean="0"/>
            <a:t>Contributions événements scientifiques</a:t>
          </a:r>
          <a:endParaRPr lang="fr-FR" sz="1200" dirty="0"/>
        </a:p>
      </dgm:t>
    </dgm:pt>
    <dgm:pt modelId="{C50AD2D3-207D-423B-8CAA-E9A4A1D316F5}" type="parTrans" cxnId="{04691C9E-A78B-4D23-89EE-34AF3E702E41}">
      <dgm:prSet/>
      <dgm:spPr/>
      <dgm:t>
        <a:bodyPr/>
        <a:lstStyle/>
        <a:p>
          <a:endParaRPr lang="fr-FR"/>
        </a:p>
      </dgm:t>
    </dgm:pt>
    <dgm:pt modelId="{0E596E08-B266-428C-ACA0-D01493FCEB96}" type="sibTrans" cxnId="{04691C9E-A78B-4D23-89EE-34AF3E702E41}">
      <dgm:prSet/>
      <dgm:spPr/>
      <dgm:t>
        <a:bodyPr/>
        <a:lstStyle/>
        <a:p>
          <a:endParaRPr lang="fr-FR"/>
        </a:p>
      </dgm:t>
    </dgm:pt>
    <dgm:pt modelId="{E05E5E3A-79AE-438A-933C-06A4FC384364}" type="pres">
      <dgm:prSet presAssocID="{23E76E8A-D794-4563-868B-31FA105CF0A5}" presName="Name0" presStyleCnt="0">
        <dgm:presLayoutVars>
          <dgm:chMax val="1"/>
          <dgm:dir/>
          <dgm:animLvl val="ctr"/>
          <dgm:resizeHandles val="exact"/>
        </dgm:presLayoutVars>
      </dgm:prSet>
      <dgm:spPr/>
      <dgm:t>
        <a:bodyPr/>
        <a:lstStyle/>
        <a:p>
          <a:endParaRPr lang="fr-FR"/>
        </a:p>
      </dgm:t>
    </dgm:pt>
    <dgm:pt modelId="{E9F91F49-2510-4F38-9AEF-60B8B20F08C9}" type="pres">
      <dgm:prSet presAssocID="{B5C7F62F-1F66-49EF-A9C3-8C8AE89A165F}" presName="centerShape" presStyleLbl="node0" presStyleIdx="0" presStyleCnt="1"/>
      <dgm:spPr/>
      <dgm:t>
        <a:bodyPr/>
        <a:lstStyle/>
        <a:p>
          <a:endParaRPr lang="fr-FR"/>
        </a:p>
      </dgm:t>
    </dgm:pt>
    <dgm:pt modelId="{6DEBC8CF-570A-4E79-84CC-B50F9E42E65C}" type="pres">
      <dgm:prSet presAssocID="{B1141D44-85C3-4347-905E-8A1E9ECE525A}" presName="node" presStyleLbl="node1" presStyleIdx="0" presStyleCnt="6" custScaleX="112041" custScaleY="105481">
        <dgm:presLayoutVars>
          <dgm:bulletEnabled val="1"/>
        </dgm:presLayoutVars>
      </dgm:prSet>
      <dgm:spPr/>
      <dgm:t>
        <a:bodyPr/>
        <a:lstStyle/>
        <a:p>
          <a:endParaRPr lang="fr-FR"/>
        </a:p>
      </dgm:t>
    </dgm:pt>
    <dgm:pt modelId="{81AAF9A5-0CE2-4EC3-BFD7-52D0F6D3805D}" type="pres">
      <dgm:prSet presAssocID="{B1141D44-85C3-4347-905E-8A1E9ECE525A}" presName="dummy" presStyleCnt="0"/>
      <dgm:spPr/>
      <dgm:t>
        <a:bodyPr/>
        <a:lstStyle/>
        <a:p>
          <a:endParaRPr lang="fr-FR"/>
        </a:p>
      </dgm:t>
    </dgm:pt>
    <dgm:pt modelId="{E37048CC-5C2F-42CA-A123-F2CA14BB0D03}" type="pres">
      <dgm:prSet presAssocID="{75904C1B-F11C-49ED-B3D4-ECDE46D5A57F}" presName="sibTrans" presStyleLbl="sibTrans2D1" presStyleIdx="0" presStyleCnt="6" custAng="0" custLinFactNeighborX="-2253" custLinFactNeighborY="876"/>
      <dgm:spPr/>
      <dgm:t>
        <a:bodyPr/>
        <a:lstStyle/>
        <a:p>
          <a:endParaRPr lang="fr-FR"/>
        </a:p>
      </dgm:t>
    </dgm:pt>
    <dgm:pt modelId="{B5734A2B-C395-40F7-89E2-BF36DBBDA27A}" type="pres">
      <dgm:prSet presAssocID="{9D724764-E9E1-4DB4-9465-BBA90E25FB29}" presName="node" presStyleLbl="node1" presStyleIdx="1" presStyleCnt="6" custScaleX="115654" custScaleY="101156">
        <dgm:presLayoutVars>
          <dgm:bulletEnabled val="1"/>
        </dgm:presLayoutVars>
      </dgm:prSet>
      <dgm:spPr/>
      <dgm:t>
        <a:bodyPr/>
        <a:lstStyle/>
        <a:p>
          <a:endParaRPr lang="fr-FR"/>
        </a:p>
      </dgm:t>
    </dgm:pt>
    <dgm:pt modelId="{9183B44B-06CF-4317-9EF3-1CF4C20D54B2}" type="pres">
      <dgm:prSet presAssocID="{9D724764-E9E1-4DB4-9465-BBA90E25FB29}" presName="dummy" presStyleCnt="0"/>
      <dgm:spPr/>
    </dgm:pt>
    <dgm:pt modelId="{E046A1D0-873A-4FEA-9214-F4CF511CE207}" type="pres">
      <dgm:prSet presAssocID="{C6DE8255-AF8D-477B-8E46-0067BD1EBE0C}" presName="sibTrans" presStyleLbl="sibTrans2D1" presStyleIdx="1" presStyleCnt="6" custAng="0" custLinFactNeighborX="-2253" custLinFactNeighborY="876"/>
      <dgm:spPr/>
      <dgm:t>
        <a:bodyPr/>
        <a:lstStyle/>
        <a:p>
          <a:endParaRPr lang="fr-FR"/>
        </a:p>
      </dgm:t>
    </dgm:pt>
    <dgm:pt modelId="{C6367789-0FCD-4B29-8D07-D3A7459F6CB2}" type="pres">
      <dgm:prSet presAssocID="{ED6E15B7-7D6E-4834-BEE8-535767D75203}" presName="node" presStyleLbl="node1" presStyleIdx="2" presStyleCnt="6" custScaleX="118351" custScaleY="102821">
        <dgm:presLayoutVars>
          <dgm:bulletEnabled val="1"/>
        </dgm:presLayoutVars>
      </dgm:prSet>
      <dgm:spPr/>
      <dgm:t>
        <a:bodyPr/>
        <a:lstStyle/>
        <a:p>
          <a:endParaRPr lang="fr-FR"/>
        </a:p>
      </dgm:t>
    </dgm:pt>
    <dgm:pt modelId="{F0AEDEC9-11DC-42DF-8167-AE49E4E960F7}" type="pres">
      <dgm:prSet presAssocID="{ED6E15B7-7D6E-4834-BEE8-535767D75203}" presName="dummy" presStyleCnt="0"/>
      <dgm:spPr/>
    </dgm:pt>
    <dgm:pt modelId="{6C74805E-C7C7-4B70-8933-67F0296AEEDE}" type="pres">
      <dgm:prSet presAssocID="{9FE9CF35-D376-4333-B2B9-6AB7D2D5B528}" presName="sibTrans" presStyleLbl="sibTrans2D1" presStyleIdx="2" presStyleCnt="6" custAng="0" custLinFactNeighborX="-2253" custLinFactNeighborY="876"/>
      <dgm:spPr/>
      <dgm:t>
        <a:bodyPr/>
        <a:lstStyle/>
        <a:p>
          <a:endParaRPr lang="fr-FR"/>
        </a:p>
      </dgm:t>
    </dgm:pt>
    <dgm:pt modelId="{2D54F86A-FB16-4A40-8F0C-40DE623543B5}" type="pres">
      <dgm:prSet presAssocID="{377EE267-3C70-460B-B645-743FA63C47D6}" presName="node" presStyleLbl="node1" presStyleIdx="3" presStyleCnt="6" custScaleX="106577" custScaleY="103654">
        <dgm:presLayoutVars>
          <dgm:bulletEnabled val="1"/>
        </dgm:presLayoutVars>
      </dgm:prSet>
      <dgm:spPr/>
      <dgm:t>
        <a:bodyPr/>
        <a:lstStyle/>
        <a:p>
          <a:endParaRPr lang="fr-FR"/>
        </a:p>
      </dgm:t>
    </dgm:pt>
    <dgm:pt modelId="{324C0DF1-A093-4DDF-B551-3BFE7D6A979C}" type="pres">
      <dgm:prSet presAssocID="{377EE267-3C70-460B-B645-743FA63C47D6}" presName="dummy" presStyleCnt="0"/>
      <dgm:spPr/>
    </dgm:pt>
    <dgm:pt modelId="{3B77620F-B001-40BA-8C56-53390254C7D7}" type="pres">
      <dgm:prSet presAssocID="{0E596E08-B266-428C-ACA0-D01493FCEB96}" presName="sibTrans" presStyleLbl="sibTrans2D1" presStyleIdx="3" presStyleCnt="6" custAng="0" custLinFactNeighborX="-2253" custLinFactNeighborY="876"/>
      <dgm:spPr/>
      <dgm:t>
        <a:bodyPr/>
        <a:lstStyle/>
        <a:p>
          <a:endParaRPr lang="fr-FR"/>
        </a:p>
      </dgm:t>
    </dgm:pt>
    <dgm:pt modelId="{D40E1E4A-8174-4679-B954-DB6D3148F02C}" type="pres">
      <dgm:prSet presAssocID="{642B4B63-6769-4318-9B76-995E7448180E}" presName="node" presStyleLbl="node1" presStyleIdx="4" presStyleCnt="6" custScaleX="112817" custScaleY="104642">
        <dgm:presLayoutVars>
          <dgm:bulletEnabled val="1"/>
        </dgm:presLayoutVars>
      </dgm:prSet>
      <dgm:spPr/>
      <dgm:t>
        <a:bodyPr/>
        <a:lstStyle/>
        <a:p>
          <a:endParaRPr lang="fr-FR"/>
        </a:p>
      </dgm:t>
    </dgm:pt>
    <dgm:pt modelId="{14A92BA0-936F-4EEF-B6EB-86ED81D92913}" type="pres">
      <dgm:prSet presAssocID="{642B4B63-6769-4318-9B76-995E7448180E}" presName="dummy" presStyleCnt="0"/>
      <dgm:spPr/>
      <dgm:t>
        <a:bodyPr/>
        <a:lstStyle/>
        <a:p>
          <a:endParaRPr lang="fr-FR"/>
        </a:p>
      </dgm:t>
    </dgm:pt>
    <dgm:pt modelId="{BE95112B-F95B-42CB-A8D0-A226A4325103}" type="pres">
      <dgm:prSet presAssocID="{A1ABF8AC-4AD3-4754-8BFD-03243B86E4EF}" presName="sibTrans" presStyleLbl="sibTrans2D1" presStyleIdx="4" presStyleCnt="6"/>
      <dgm:spPr/>
      <dgm:t>
        <a:bodyPr/>
        <a:lstStyle/>
        <a:p>
          <a:endParaRPr lang="fr-FR"/>
        </a:p>
      </dgm:t>
    </dgm:pt>
    <dgm:pt modelId="{DA15351C-B36A-40C9-8355-166C92DE2F40}" type="pres">
      <dgm:prSet presAssocID="{C925916A-8C95-4FD2-B6F6-F1B8C1DC3453}" presName="node" presStyleLbl="node1" presStyleIdx="5" presStyleCnt="6" custScaleX="106477" custScaleY="99335">
        <dgm:presLayoutVars>
          <dgm:bulletEnabled val="1"/>
        </dgm:presLayoutVars>
      </dgm:prSet>
      <dgm:spPr/>
      <dgm:t>
        <a:bodyPr/>
        <a:lstStyle/>
        <a:p>
          <a:endParaRPr lang="fr-FR"/>
        </a:p>
      </dgm:t>
    </dgm:pt>
    <dgm:pt modelId="{E27279E7-BC66-4635-A557-B9B3BF6CD3EC}" type="pres">
      <dgm:prSet presAssocID="{C925916A-8C95-4FD2-B6F6-F1B8C1DC3453}" presName="dummy" presStyleCnt="0"/>
      <dgm:spPr/>
      <dgm:t>
        <a:bodyPr/>
        <a:lstStyle/>
        <a:p>
          <a:endParaRPr lang="fr-FR"/>
        </a:p>
      </dgm:t>
    </dgm:pt>
    <dgm:pt modelId="{F1BD344A-1904-4285-A12E-7D3673332EC8}" type="pres">
      <dgm:prSet presAssocID="{69FBB726-D4A2-49C8-9E7A-59027C2ADE0C}" presName="sibTrans" presStyleLbl="sibTrans2D1" presStyleIdx="5" presStyleCnt="6" custAng="0"/>
      <dgm:spPr/>
      <dgm:t>
        <a:bodyPr/>
        <a:lstStyle/>
        <a:p>
          <a:endParaRPr lang="fr-FR"/>
        </a:p>
      </dgm:t>
    </dgm:pt>
  </dgm:ptLst>
  <dgm:cxnLst>
    <dgm:cxn modelId="{93EB43C6-59D4-4369-934E-3ABB830935B9}" srcId="{23E76E8A-D794-4563-868B-31FA105CF0A5}" destId="{B5C7F62F-1F66-49EF-A9C3-8C8AE89A165F}" srcOrd="0" destOrd="0" parTransId="{45CA0A66-7FF9-410A-8AEA-0486167B1FFC}" sibTransId="{C4AA870A-3AD4-4982-9723-87AF157594AE}"/>
    <dgm:cxn modelId="{1291646C-EA45-4DAD-87BE-91EE54EA23A6}" srcId="{B5C7F62F-1F66-49EF-A9C3-8C8AE89A165F}" destId="{642B4B63-6769-4318-9B76-995E7448180E}" srcOrd="4" destOrd="0" parTransId="{2A23F6DB-4CB3-4756-8697-0B0194D70910}" sibTransId="{A1ABF8AC-4AD3-4754-8BFD-03243B86E4EF}"/>
    <dgm:cxn modelId="{67DF1339-76C7-469E-84BF-D6B6E9CF34AA}" type="presOf" srcId="{B5C7F62F-1F66-49EF-A9C3-8C8AE89A165F}" destId="{E9F91F49-2510-4F38-9AEF-60B8B20F08C9}" srcOrd="0" destOrd="0" presId="urn:microsoft.com/office/officeart/2005/8/layout/radial6"/>
    <dgm:cxn modelId="{47DBED52-22FB-4F8B-AA58-1A2A56621DD9}" type="presOf" srcId="{B1141D44-85C3-4347-905E-8A1E9ECE525A}" destId="{6DEBC8CF-570A-4E79-84CC-B50F9E42E65C}" srcOrd="0" destOrd="0" presId="urn:microsoft.com/office/officeart/2005/8/layout/radial6"/>
    <dgm:cxn modelId="{9DFC21E9-5088-4526-BF58-B5C7E2A90CE1}" type="presOf" srcId="{9D724764-E9E1-4DB4-9465-BBA90E25FB29}" destId="{B5734A2B-C395-40F7-89E2-BF36DBBDA27A}" srcOrd="0" destOrd="0" presId="urn:microsoft.com/office/officeart/2005/8/layout/radial6"/>
    <dgm:cxn modelId="{49F629F9-C6B7-4DC1-9F20-4B108A9FADC2}" type="presOf" srcId="{ED6E15B7-7D6E-4834-BEE8-535767D75203}" destId="{C6367789-0FCD-4B29-8D07-D3A7459F6CB2}" srcOrd="0" destOrd="0" presId="urn:microsoft.com/office/officeart/2005/8/layout/radial6"/>
    <dgm:cxn modelId="{941FFA70-5490-4B99-8449-BA8A26963F91}" srcId="{B5C7F62F-1F66-49EF-A9C3-8C8AE89A165F}" destId="{B1141D44-85C3-4347-905E-8A1E9ECE525A}" srcOrd="0" destOrd="0" parTransId="{4C7F3DBD-7309-4551-B5F2-DB53FA7FA1E3}" sibTransId="{75904C1B-F11C-49ED-B3D4-ECDE46D5A57F}"/>
    <dgm:cxn modelId="{04691C9E-A78B-4D23-89EE-34AF3E702E41}" srcId="{B5C7F62F-1F66-49EF-A9C3-8C8AE89A165F}" destId="{377EE267-3C70-460B-B645-743FA63C47D6}" srcOrd="3" destOrd="0" parTransId="{C50AD2D3-207D-423B-8CAA-E9A4A1D316F5}" sibTransId="{0E596E08-B266-428C-ACA0-D01493FCEB96}"/>
    <dgm:cxn modelId="{96672B4B-09EA-4411-A72C-E8CCA7B857B8}" srcId="{B5C7F62F-1F66-49EF-A9C3-8C8AE89A165F}" destId="{C925916A-8C95-4FD2-B6F6-F1B8C1DC3453}" srcOrd="5" destOrd="0" parTransId="{D0EDF1DD-5B02-42B2-B81A-E2E75B72EC47}" sibTransId="{69FBB726-D4A2-49C8-9E7A-59027C2ADE0C}"/>
    <dgm:cxn modelId="{C4C74AD2-22CE-4657-9A87-258C303FBC76}" type="presOf" srcId="{642B4B63-6769-4318-9B76-995E7448180E}" destId="{D40E1E4A-8174-4679-B954-DB6D3148F02C}" srcOrd="0" destOrd="0" presId="urn:microsoft.com/office/officeart/2005/8/layout/radial6"/>
    <dgm:cxn modelId="{FFA4D3ED-8273-4F66-93AD-0D185AF10F2B}" srcId="{B5C7F62F-1F66-49EF-A9C3-8C8AE89A165F}" destId="{9D724764-E9E1-4DB4-9465-BBA90E25FB29}" srcOrd="1" destOrd="0" parTransId="{86898843-3CE3-41BA-B84D-E8333EB3B8EC}" sibTransId="{C6DE8255-AF8D-477B-8E46-0067BD1EBE0C}"/>
    <dgm:cxn modelId="{6EE57C96-3EA1-4953-955C-87AAC387F4AC}" type="presOf" srcId="{69FBB726-D4A2-49C8-9E7A-59027C2ADE0C}" destId="{F1BD344A-1904-4285-A12E-7D3673332EC8}" srcOrd="0" destOrd="0" presId="urn:microsoft.com/office/officeart/2005/8/layout/radial6"/>
    <dgm:cxn modelId="{2F006FC1-937E-4738-8426-3A7FC076BD89}" type="presOf" srcId="{0E596E08-B266-428C-ACA0-D01493FCEB96}" destId="{3B77620F-B001-40BA-8C56-53390254C7D7}" srcOrd="0" destOrd="0" presId="urn:microsoft.com/office/officeart/2005/8/layout/radial6"/>
    <dgm:cxn modelId="{F4E95B44-3CC3-464F-BB31-9B99737CFCE0}" type="presOf" srcId="{C925916A-8C95-4FD2-B6F6-F1B8C1DC3453}" destId="{DA15351C-B36A-40C9-8355-166C92DE2F40}" srcOrd="0" destOrd="0" presId="urn:microsoft.com/office/officeart/2005/8/layout/radial6"/>
    <dgm:cxn modelId="{604530BA-7A8E-4B2B-BBFD-260FC7C69C22}" type="presOf" srcId="{A1ABF8AC-4AD3-4754-8BFD-03243B86E4EF}" destId="{BE95112B-F95B-42CB-A8D0-A226A4325103}" srcOrd="0" destOrd="0" presId="urn:microsoft.com/office/officeart/2005/8/layout/radial6"/>
    <dgm:cxn modelId="{7CB78EE6-239C-416F-91C9-9FD2C2981833}" type="presOf" srcId="{C6DE8255-AF8D-477B-8E46-0067BD1EBE0C}" destId="{E046A1D0-873A-4FEA-9214-F4CF511CE207}" srcOrd="0" destOrd="0" presId="urn:microsoft.com/office/officeart/2005/8/layout/radial6"/>
    <dgm:cxn modelId="{DB5A9AE3-D240-4610-A04A-A9C14F0503F2}" type="presOf" srcId="{9FE9CF35-D376-4333-B2B9-6AB7D2D5B528}" destId="{6C74805E-C7C7-4B70-8933-67F0296AEEDE}" srcOrd="0" destOrd="0" presId="urn:microsoft.com/office/officeart/2005/8/layout/radial6"/>
    <dgm:cxn modelId="{C4B430A0-344A-4EF9-95FF-9D2DFC1CEA4D}" type="presOf" srcId="{75904C1B-F11C-49ED-B3D4-ECDE46D5A57F}" destId="{E37048CC-5C2F-42CA-A123-F2CA14BB0D03}" srcOrd="0" destOrd="0" presId="urn:microsoft.com/office/officeart/2005/8/layout/radial6"/>
    <dgm:cxn modelId="{74FAFBCE-BD08-4585-ABFA-E4C11885951B}" type="presOf" srcId="{23E76E8A-D794-4563-868B-31FA105CF0A5}" destId="{E05E5E3A-79AE-438A-933C-06A4FC384364}" srcOrd="0" destOrd="0" presId="urn:microsoft.com/office/officeart/2005/8/layout/radial6"/>
    <dgm:cxn modelId="{DC78510F-E200-496E-AD55-012B609C43F8}" type="presOf" srcId="{377EE267-3C70-460B-B645-743FA63C47D6}" destId="{2D54F86A-FB16-4A40-8F0C-40DE623543B5}" srcOrd="0" destOrd="0" presId="urn:microsoft.com/office/officeart/2005/8/layout/radial6"/>
    <dgm:cxn modelId="{7BC618EC-4343-4729-B740-65822ED64524}" srcId="{B5C7F62F-1F66-49EF-A9C3-8C8AE89A165F}" destId="{ED6E15B7-7D6E-4834-BEE8-535767D75203}" srcOrd="2" destOrd="0" parTransId="{5BF43228-35D7-4C93-A16B-ABAD79E1E6BF}" sibTransId="{9FE9CF35-D376-4333-B2B9-6AB7D2D5B528}"/>
    <dgm:cxn modelId="{524D5407-87DF-4B67-BB82-6C47049557AD}" type="presParOf" srcId="{E05E5E3A-79AE-438A-933C-06A4FC384364}" destId="{E9F91F49-2510-4F38-9AEF-60B8B20F08C9}" srcOrd="0" destOrd="0" presId="urn:microsoft.com/office/officeart/2005/8/layout/radial6"/>
    <dgm:cxn modelId="{E1F1DD3D-34D5-409E-984D-A6FB8D0D5FDA}" type="presParOf" srcId="{E05E5E3A-79AE-438A-933C-06A4FC384364}" destId="{6DEBC8CF-570A-4E79-84CC-B50F9E42E65C}" srcOrd="1" destOrd="0" presId="urn:microsoft.com/office/officeart/2005/8/layout/radial6"/>
    <dgm:cxn modelId="{7628FCEE-E814-4683-8F7D-A29C27417B18}" type="presParOf" srcId="{E05E5E3A-79AE-438A-933C-06A4FC384364}" destId="{81AAF9A5-0CE2-4EC3-BFD7-52D0F6D3805D}" srcOrd="2" destOrd="0" presId="urn:microsoft.com/office/officeart/2005/8/layout/radial6"/>
    <dgm:cxn modelId="{7FB070A1-505B-4331-BFC5-E5151D9F5960}" type="presParOf" srcId="{E05E5E3A-79AE-438A-933C-06A4FC384364}" destId="{E37048CC-5C2F-42CA-A123-F2CA14BB0D03}" srcOrd="3" destOrd="0" presId="urn:microsoft.com/office/officeart/2005/8/layout/radial6"/>
    <dgm:cxn modelId="{F44F5EAB-E03F-425C-91ED-94D3F962DF5E}" type="presParOf" srcId="{E05E5E3A-79AE-438A-933C-06A4FC384364}" destId="{B5734A2B-C395-40F7-89E2-BF36DBBDA27A}" srcOrd="4" destOrd="0" presId="urn:microsoft.com/office/officeart/2005/8/layout/radial6"/>
    <dgm:cxn modelId="{E2EBE8FC-90E0-4782-8EC5-17413862326C}" type="presParOf" srcId="{E05E5E3A-79AE-438A-933C-06A4FC384364}" destId="{9183B44B-06CF-4317-9EF3-1CF4C20D54B2}" srcOrd="5" destOrd="0" presId="urn:microsoft.com/office/officeart/2005/8/layout/radial6"/>
    <dgm:cxn modelId="{80F091C9-01E2-43BA-8A3E-C16D86500577}" type="presParOf" srcId="{E05E5E3A-79AE-438A-933C-06A4FC384364}" destId="{E046A1D0-873A-4FEA-9214-F4CF511CE207}" srcOrd="6" destOrd="0" presId="urn:microsoft.com/office/officeart/2005/8/layout/radial6"/>
    <dgm:cxn modelId="{A6B09A11-3CBC-45ED-BD43-2BAC39782B11}" type="presParOf" srcId="{E05E5E3A-79AE-438A-933C-06A4FC384364}" destId="{C6367789-0FCD-4B29-8D07-D3A7459F6CB2}" srcOrd="7" destOrd="0" presId="urn:microsoft.com/office/officeart/2005/8/layout/radial6"/>
    <dgm:cxn modelId="{5A0DEF18-211C-4980-B43E-C060CD900AF2}" type="presParOf" srcId="{E05E5E3A-79AE-438A-933C-06A4FC384364}" destId="{F0AEDEC9-11DC-42DF-8167-AE49E4E960F7}" srcOrd="8" destOrd="0" presId="urn:microsoft.com/office/officeart/2005/8/layout/radial6"/>
    <dgm:cxn modelId="{0AA75F83-9CB5-47D0-BBDC-A5B6310762EA}" type="presParOf" srcId="{E05E5E3A-79AE-438A-933C-06A4FC384364}" destId="{6C74805E-C7C7-4B70-8933-67F0296AEEDE}" srcOrd="9" destOrd="0" presId="urn:microsoft.com/office/officeart/2005/8/layout/radial6"/>
    <dgm:cxn modelId="{59BD2790-9303-4625-BEAC-73827BB45CD2}" type="presParOf" srcId="{E05E5E3A-79AE-438A-933C-06A4FC384364}" destId="{2D54F86A-FB16-4A40-8F0C-40DE623543B5}" srcOrd="10" destOrd="0" presId="urn:microsoft.com/office/officeart/2005/8/layout/radial6"/>
    <dgm:cxn modelId="{9AECDA31-3F3C-4632-B2D4-EB845E13B95D}" type="presParOf" srcId="{E05E5E3A-79AE-438A-933C-06A4FC384364}" destId="{324C0DF1-A093-4DDF-B551-3BFE7D6A979C}" srcOrd="11" destOrd="0" presId="urn:microsoft.com/office/officeart/2005/8/layout/radial6"/>
    <dgm:cxn modelId="{C71BF7C7-84F6-4255-A0F2-734CB09A08C3}" type="presParOf" srcId="{E05E5E3A-79AE-438A-933C-06A4FC384364}" destId="{3B77620F-B001-40BA-8C56-53390254C7D7}" srcOrd="12" destOrd="0" presId="urn:microsoft.com/office/officeart/2005/8/layout/radial6"/>
    <dgm:cxn modelId="{BF8401ED-668C-432A-9D00-AD4732B6243D}" type="presParOf" srcId="{E05E5E3A-79AE-438A-933C-06A4FC384364}" destId="{D40E1E4A-8174-4679-B954-DB6D3148F02C}" srcOrd="13" destOrd="0" presId="urn:microsoft.com/office/officeart/2005/8/layout/radial6"/>
    <dgm:cxn modelId="{54E50137-C66C-4416-8692-7D3A9ECE5A85}" type="presParOf" srcId="{E05E5E3A-79AE-438A-933C-06A4FC384364}" destId="{14A92BA0-936F-4EEF-B6EB-86ED81D92913}" srcOrd="14" destOrd="0" presId="urn:microsoft.com/office/officeart/2005/8/layout/radial6"/>
    <dgm:cxn modelId="{DDC5D79F-5DDF-4EA4-A809-46CF1FF51CE5}" type="presParOf" srcId="{E05E5E3A-79AE-438A-933C-06A4FC384364}" destId="{BE95112B-F95B-42CB-A8D0-A226A4325103}" srcOrd="15" destOrd="0" presId="urn:microsoft.com/office/officeart/2005/8/layout/radial6"/>
    <dgm:cxn modelId="{BDC947C4-7BD0-4A40-84A6-A365A3146A43}" type="presParOf" srcId="{E05E5E3A-79AE-438A-933C-06A4FC384364}" destId="{DA15351C-B36A-40C9-8355-166C92DE2F40}" srcOrd="16" destOrd="0" presId="urn:microsoft.com/office/officeart/2005/8/layout/radial6"/>
    <dgm:cxn modelId="{BB7B8AEC-CCD5-4A5D-ACFA-BF09F29D0FF3}" type="presParOf" srcId="{E05E5E3A-79AE-438A-933C-06A4FC384364}" destId="{E27279E7-BC66-4635-A557-B9B3BF6CD3EC}" srcOrd="17" destOrd="0" presId="urn:microsoft.com/office/officeart/2005/8/layout/radial6"/>
    <dgm:cxn modelId="{FADDF258-A6C1-47C7-B7C4-F1D954249235}" type="presParOf" srcId="{E05E5E3A-79AE-438A-933C-06A4FC384364}" destId="{F1BD344A-1904-4285-A12E-7D3673332EC8}" srcOrd="18" destOrd="0" presId="urn:microsoft.com/office/officeart/2005/8/layout/radial6"/>
  </dgm:cxnLst>
  <dgm:bg>
    <a:noFill/>
  </dgm:bg>
  <dgm:whole>
    <a:ln>
      <a:solidFill>
        <a:srgbClr val="7030A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0AB7C7-838B-43D7-82FE-80DAF3EDE845}" type="doc">
      <dgm:prSet loTypeId="urn:microsoft.com/office/officeart/2005/8/layout/cycle8" loCatId="cycle" qsTypeId="urn:microsoft.com/office/officeart/2005/8/quickstyle/simple1" qsCatId="simple" csTypeId="urn:microsoft.com/office/officeart/2005/8/colors/accent1_2" csCatId="accent1" phldr="1"/>
      <dgm:spPr/>
    </dgm:pt>
    <dgm:pt modelId="{29072530-5391-4042-B19C-BDAEA3260FC9}">
      <dgm:prSet phldrT="[Texte]"/>
      <dgm:spPr/>
      <dgm:t>
        <a:bodyPr/>
        <a:lstStyle/>
        <a:p>
          <a:r>
            <a:rPr lang="fr-FR" dirty="0" smtClean="0"/>
            <a:t>TRAITEMENT</a:t>
          </a:r>
          <a:endParaRPr lang="fr-FR" dirty="0"/>
        </a:p>
      </dgm:t>
    </dgm:pt>
    <dgm:pt modelId="{DA9015B2-800F-47F3-825D-B4E0E9A29468}" type="parTrans" cxnId="{41F1D8C6-26F2-41EB-AF87-CF89D2550FF7}">
      <dgm:prSet/>
      <dgm:spPr/>
      <dgm:t>
        <a:bodyPr/>
        <a:lstStyle/>
        <a:p>
          <a:endParaRPr lang="fr-FR"/>
        </a:p>
      </dgm:t>
    </dgm:pt>
    <dgm:pt modelId="{9DA0296A-3124-4F1A-9FD1-054097F96E01}" type="sibTrans" cxnId="{41F1D8C6-26F2-41EB-AF87-CF89D2550FF7}">
      <dgm:prSet/>
      <dgm:spPr/>
      <dgm:t>
        <a:bodyPr/>
        <a:lstStyle/>
        <a:p>
          <a:endParaRPr lang="fr-FR"/>
        </a:p>
      </dgm:t>
    </dgm:pt>
    <dgm:pt modelId="{BBDD489F-A3C1-41A3-B785-4C2AE418B713}">
      <dgm:prSet phldrT="[Texte]"/>
      <dgm:spPr/>
      <dgm:t>
        <a:bodyPr/>
        <a:lstStyle/>
        <a:p>
          <a:r>
            <a:rPr lang="fr-FR" dirty="0" smtClean="0"/>
            <a:t>SUIVI</a:t>
          </a:r>
          <a:endParaRPr lang="fr-FR" dirty="0"/>
        </a:p>
      </dgm:t>
    </dgm:pt>
    <dgm:pt modelId="{1DBB28E2-BCAD-4F5B-97EA-BE612DE387EE}" type="parTrans" cxnId="{0BC8B8E7-9AE5-4F61-84C0-1AE5C2301424}">
      <dgm:prSet/>
      <dgm:spPr/>
      <dgm:t>
        <a:bodyPr/>
        <a:lstStyle/>
        <a:p>
          <a:endParaRPr lang="fr-FR"/>
        </a:p>
      </dgm:t>
    </dgm:pt>
    <dgm:pt modelId="{7F234F20-6E3A-4C9D-8DB3-03328DD78F1C}" type="sibTrans" cxnId="{0BC8B8E7-9AE5-4F61-84C0-1AE5C2301424}">
      <dgm:prSet/>
      <dgm:spPr/>
      <dgm:t>
        <a:bodyPr/>
        <a:lstStyle/>
        <a:p>
          <a:endParaRPr lang="fr-FR"/>
        </a:p>
      </dgm:t>
    </dgm:pt>
    <dgm:pt modelId="{5983F3A9-3E7D-478D-894D-96B854E74C6F}">
      <dgm:prSet phldrT="[Texte]"/>
      <dgm:spPr/>
      <dgm:t>
        <a:bodyPr/>
        <a:lstStyle/>
        <a:p>
          <a:r>
            <a:rPr lang="fr-FR" dirty="0" smtClean="0"/>
            <a:t>DETECTION</a:t>
          </a:r>
          <a:endParaRPr lang="fr-FR" dirty="0"/>
        </a:p>
      </dgm:t>
    </dgm:pt>
    <dgm:pt modelId="{0A7D35A0-7D5B-4C3F-8FF8-8CABE4257F0C}" type="parTrans" cxnId="{7863E15E-DC01-466A-AF5C-E62680594E9C}">
      <dgm:prSet/>
      <dgm:spPr/>
      <dgm:t>
        <a:bodyPr/>
        <a:lstStyle/>
        <a:p>
          <a:endParaRPr lang="fr-FR"/>
        </a:p>
      </dgm:t>
    </dgm:pt>
    <dgm:pt modelId="{6717D49F-86F7-44B9-82D1-FAAEFC9AA6F7}" type="sibTrans" cxnId="{7863E15E-DC01-466A-AF5C-E62680594E9C}">
      <dgm:prSet/>
      <dgm:spPr/>
      <dgm:t>
        <a:bodyPr/>
        <a:lstStyle/>
        <a:p>
          <a:endParaRPr lang="fr-FR"/>
        </a:p>
      </dgm:t>
    </dgm:pt>
    <dgm:pt modelId="{0A0F7EEB-947F-46C7-9420-DB5BBDD24725}" type="pres">
      <dgm:prSet presAssocID="{AE0AB7C7-838B-43D7-82FE-80DAF3EDE845}" presName="compositeShape" presStyleCnt="0">
        <dgm:presLayoutVars>
          <dgm:chMax val="7"/>
          <dgm:dir/>
          <dgm:resizeHandles val="exact"/>
        </dgm:presLayoutVars>
      </dgm:prSet>
      <dgm:spPr/>
    </dgm:pt>
    <dgm:pt modelId="{5B0E2AA6-FA0A-4C4D-8027-DB2F41E6319E}" type="pres">
      <dgm:prSet presAssocID="{AE0AB7C7-838B-43D7-82FE-80DAF3EDE845}" presName="wedge1" presStyleLbl="node1" presStyleIdx="0" presStyleCnt="3"/>
      <dgm:spPr/>
      <dgm:t>
        <a:bodyPr/>
        <a:lstStyle/>
        <a:p>
          <a:endParaRPr lang="fr-FR"/>
        </a:p>
      </dgm:t>
    </dgm:pt>
    <dgm:pt modelId="{A721D76C-52F4-4332-9E01-88DB43A80EFC}" type="pres">
      <dgm:prSet presAssocID="{AE0AB7C7-838B-43D7-82FE-80DAF3EDE845}" presName="dummy1a" presStyleCnt="0"/>
      <dgm:spPr/>
    </dgm:pt>
    <dgm:pt modelId="{50066CFB-1934-4830-91AF-983CE95CCA07}" type="pres">
      <dgm:prSet presAssocID="{AE0AB7C7-838B-43D7-82FE-80DAF3EDE845}" presName="dummy1b" presStyleCnt="0"/>
      <dgm:spPr/>
    </dgm:pt>
    <dgm:pt modelId="{A06B3408-8B15-4E8F-A5CF-E9A7F037B142}" type="pres">
      <dgm:prSet presAssocID="{AE0AB7C7-838B-43D7-82FE-80DAF3EDE845}" presName="wedge1Tx" presStyleLbl="node1" presStyleIdx="0" presStyleCnt="3">
        <dgm:presLayoutVars>
          <dgm:chMax val="0"/>
          <dgm:chPref val="0"/>
          <dgm:bulletEnabled val="1"/>
        </dgm:presLayoutVars>
      </dgm:prSet>
      <dgm:spPr/>
      <dgm:t>
        <a:bodyPr/>
        <a:lstStyle/>
        <a:p>
          <a:endParaRPr lang="fr-FR"/>
        </a:p>
      </dgm:t>
    </dgm:pt>
    <dgm:pt modelId="{156CB8F2-EE86-48D1-A96E-7A3F4832E563}" type="pres">
      <dgm:prSet presAssocID="{AE0AB7C7-838B-43D7-82FE-80DAF3EDE845}" presName="wedge2" presStyleLbl="node1" presStyleIdx="1" presStyleCnt="3" custAng="0"/>
      <dgm:spPr/>
      <dgm:t>
        <a:bodyPr/>
        <a:lstStyle/>
        <a:p>
          <a:endParaRPr lang="fr-FR"/>
        </a:p>
      </dgm:t>
    </dgm:pt>
    <dgm:pt modelId="{F2E0647C-D56C-4860-804A-4F994C8F2369}" type="pres">
      <dgm:prSet presAssocID="{AE0AB7C7-838B-43D7-82FE-80DAF3EDE845}" presName="dummy2a" presStyleCnt="0"/>
      <dgm:spPr/>
    </dgm:pt>
    <dgm:pt modelId="{755C8FC2-2CB9-4D5B-9D08-40D6A29A1F1C}" type="pres">
      <dgm:prSet presAssocID="{AE0AB7C7-838B-43D7-82FE-80DAF3EDE845}" presName="dummy2b" presStyleCnt="0"/>
      <dgm:spPr/>
    </dgm:pt>
    <dgm:pt modelId="{EFE02A32-BC71-444F-B8FF-36679F3C1BCC}" type="pres">
      <dgm:prSet presAssocID="{AE0AB7C7-838B-43D7-82FE-80DAF3EDE845}" presName="wedge2Tx" presStyleLbl="node1" presStyleIdx="1" presStyleCnt="3">
        <dgm:presLayoutVars>
          <dgm:chMax val="0"/>
          <dgm:chPref val="0"/>
          <dgm:bulletEnabled val="1"/>
        </dgm:presLayoutVars>
      </dgm:prSet>
      <dgm:spPr/>
      <dgm:t>
        <a:bodyPr/>
        <a:lstStyle/>
        <a:p>
          <a:endParaRPr lang="fr-FR"/>
        </a:p>
      </dgm:t>
    </dgm:pt>
    <dgm:pt modelId="{7771C030-E5D9-4753-837C-1BFDC34D9DF7}" type="pres">
      <dgm:prSet presAssocID="{AE0AB7C7-838B-43D7-82FE-80DAF3EDE845}" presName="wedge3" presStyleLbl="node1" presStyleIdx="2" presStyleCnt="3"/>
      <dgm:spPr/>
      <dgm:t>
        <a:bodyPr/>
        <a:lstStyle/>
        <a:p>
          <a:endParaRPr lang="fr-FR"/>
        </a:p>
      </dgm:t>
    </dgm:pt>
    <dgm:pt modelId="{175A29A2-3AC3-4BEE-A89A-688715BACE29}" type="pres">
      <dgm:prSet presAssocID="{AE0AB7C7-838B-43D7-82FE-80DAF3EDE845}" presName="dummy3a" presStyleCnt="0"/>
      <dgm:spPr/>
    </dgm:pt>
    <dgm:pt modelId="{DD07BA0F-08A2-4F7C-A0C9-6F1BF2135508}" type="pres">
      <dgm:prSet presAssocID="{AE0AB7C7-838B-43D7-82FE-80DAF3EDE845}" presName="dummy3b" presStyleCnt="0"/>
      <dgm:spPr/>
    </dgm:pt>
    <dgm:pt modelId="{0E797DCB-5E12-4F95-A8AA-19DC8D897AF7}" type="pres">
      <dgm:prSet presAssocID="{AE0AB7C7-838B-43D7-82FE-80DAF3EDE845}" presName="wedge3Tx" presStyleLbl="node1" presStyleIdx="2" presStyleCnt="3">
        <dgm:presLayoutVars>
          <dgm:chMax val="0"/>
          <dgm:chPref val="0"/>
          <dgm:bulletEnabled val="1"/>
        </dgm:presLayoutVars>
      </dgm:prSet>
      <dgm:spPr/>
      <dgm:t>
        <a:bodyPr/>
        <a:lstStyle/>
        <a:p>
          <a:endParaRPr lang="fr-FR"/>
        </a:p>
      </dgm:t>
    </dgm:pt>
    <dgm:pt modelId="{6E9E4AD3-B67C-482C-B0D2-DCEAD6880F41}" type="pres">
      <dgm:prSet presAssocID="{9DA0296A-3124-4F1A-9FD1-054097F96E01}" presName="arrowWedge1" presStyleLbl="fgSibTrans2D1" presStyleIdx="0" presStyleCnt="3"/>
      <dgm:spPr/>
    </dgm:pt>
    <dgm:pt modelId="{EB33D841-3D3E-4405-956F-0E561D8350C5}" type="pres">
      <dgm:prSet presAssocID="{7F234F20-6E3A-4C9D-8DB3-03328DD78F1C}" presName="arrowWedge2" presStyleLbl="fgSibTrans2D1" presStyleIdx="1" presStyleCnt="3"/>
      <dgm:spPr/>
    </dgm:pt>
    <dgm:pt modelId="{97CA4D06-C37B-4926-B109-96663D46DB1F}" type="pres">
      <dgm:prSet presAssocID="{6717D49F-86F7-44B9-82D1-FAAEFC9AA6F7}" presName="arrowWedge3" presStyleLbl="fgSibTrans2D1" presStyleIdx="2" presStyleCnt="3"/>
      <dgm:spPr/>
    </dgm:pt>
  </dgm:ptLst>
  <dgm:cxnLst>
    <dgm:cxn modelId="{8D9A6BD3-7D02-4E0D-8F2E-2BB6F15BFFA6}" type="presOf" srcId="{AE0AB7C7-838B-43D7-82FE-80DAF3EDE845}" destId="{0A0F7EEB-947F-46C7-9420-DB5BBDD24725}" srcOrd="0" destOrd="0" presId="urn:microsoft.com/office/officeart/2005/8/layout/cycle8"/>
    <dgm:cxn modelId="{6967F3BE-0275-454B-A918-55B96AEAAFC4}" type="presOf" srcId="{29072530-5391-4042-B19C-BDAEA3260FC9}" destId="{5B0E2AA6-FA0A-4C4D-8027-DB2F41E6319E}" srcOrd="0" destOrd="0" presId="urn:microsoft.com/office/officeart/2005/8/layout/cycle8"/>
    <dgm:cxn modelId="{2C3066F8-7764-47D8-8528-7AB6E1079C4C}" type="presOf" srcId="{29072530-5391-4042-B19C-BDAEA3260FC9}" destId="{A06B3408-8B15-4E8F-A5CF-E9A7F037B142}" srcOrd="1" destOrd="0" presId="urn:microsoft.com/office/officeart/2005/8/layout/cycle8"/>
    <dgm:cxn modelId="{0BC8B8E7-9AE5-4F61-84C0-1AE5C2301424}" srcId="{AE0AB7C7-838B-43D7-82FE-80DAF3EDE845}" destId="{BBDD489F-A3C1-41A3-B785-4C2AE418B713}" srcOrd="1" destOrd="0" parTransId="{1DBB28E2-BCAD-4F5B-97EA-BE612DE387EE}" sibTransId="{7F234F20-6E3A-4C9D-8DB3-03328DD78F1C}"/>
    <dgm:cxn modelId="{7863E15E-DC01-466A-AF5C-E62680594E9C}" srcId="{AE0AB7C7-838B-43D7-82FE-80DAF3EDE845}" destId="{5983F3A9-3E7D-478D-894D-96B854E74C6F}" srcOrd="2" destOrd="0" parTransId="{0A7D35A0-7D5B-4C3F-8FF8-8CABE4257F0C}" sibTransId="{6717D49F-86F7-44B9-82D1-FAAEFC9AA6F7}"/>
    <dgm:cxn modelId="{4CC224E8-906C-4D18-AC01-974A4DE77652}" type="presOf" srcId="{5983F3A9-3E7D-478D-894D-96B854E74C6F}" destId="{7771C030-E5D9-4753-837C-1BFDC34D9DF7}" srcOrd="0" destOrd="0" presId="urn:microsoft.com/office/officeart/2005/8/layout/cycle8"/>
    <dgm:cxn modelId="{A26F6633-D3C0-4AE1-8C59-8D605FA2D3F7}" type="presOf" srcId="{BBDD489F-A3C1-41A3-B785-4C2AE418B713}" destId="{156CB8F2-EE86-48D1-A96E-7A3F4832E563}" srcOrd="0" destOrd="0" presId="urn:microsoft.com/office/officeart/2005/8/layout/cycle8"/>
    <dgm:cxn modelId="{0DAA0092-DA4A-4155-9558-AA5E95A45A58}" type="presOf" srcId="{BBDD489F-A3C1-41A3-B785-4C2AE418B713}" destId="{EFE02A32-BC71-444F-B8FF-36679F3C1BCC}" srcOrd="1" destOrd="0" presId="urn:microsoft.com/office/officeart/2005/8/layout/cycle8"/>
    <dgm:cxn modelId="{4F70EEDE-FA51-4B62-9513-DD0250BB94F6}" type="presOf" srcId="{5983F3A9-3E7D-478D-894D-96B854E74C6F}" destId="{0E797DCB-5E12-4F95-A8AA-19DC8D897AF7}" srcOrd="1" destOrd="0" presId="urn:microsoft.com/office/officeart/2005/8/layout/cycle8"/>
    <dgm:cxn modelId="{41F1D8C6-26F2-41EB-AF87-CF89D2550FF7}" srcId="{AE0AB7C7-838B-43D7-82FE-80DAF3EDE845}" destId="{29072530-5391-4042-B19C-BDAEA3260FC9}" srcOrd="0" destOrd="0" parTransId="{DA9015B2-800F-47F3-825D-B4E0E9A29468}" sibTransId="{9DA0296A-3124-4F1A-9FD1-054097F96E01}"/>
    <dgm:cxn modelId="{5ABDF37A-6D62-4882-AF4F-A36E92FA54DD}" type="presParOf" srcId="{0A0F7EEB-947F-46C7-9420-DB5BBDD24725}" destId="{5B0E2AA6-FA0A-4C4D-8027-DB2F41E6319E}" srcOrd="0" destOrd="0" presId="urn:microsoft.com/office/officeart/2005/8/layout/cycle8"/>
    <dgm:cxn modelId="{13834495-F1B6-4089-A37D-5096EB15FAC0}" type="presParOf" srcId="{0A0F7EEB-947F-46C7-9420-DB5BBDD24725}" destId="{A721D76C-52F4-4332-9E01-88DB43A80EFC}" srcOrd="1" destOrd="0" presId="urn:microsoft.com/office/officeart/2005/8/layout/cycle8"/>
    <dgm:cxn modelId="{BDA5FB08-A11C-43B1-BCD8-A175EA45AA2B}" type="presParOf" srcId="{0A0F7EEB-947F-46C7-9420-DB5BBDD24725}" destId="{50066CFB-1934-4830-91AF-983CE95CCA07}" srcOrd="2" destOrd="0" presId="urn:microsoft.com/office/officeart/2005/8/layout/cycle8"/>
    <dgm:cxn modelId="{4DDF8835-F152-4B28-8C2F-0CED2FB96047}" type="presParOf" srcId="{0A0F7EEB-947F-46C7-9420-DB5BBDD24725}" destId="{A06B3408-8B15-4E8F-A5CF-E9A7F037B142}" srcOrd="3" destOrd="0" presId="urn:microsoft.com/office/officeart/2005/8/layout/cycle8"/>
    <dgm:cxn modelId="{FC1B98CF-EAC4-4E2A-8A09-2FA53DB83425}" type="presParOf" srcId="{0A0F7EEB-947F-46C7-9420-DB5BBDD24725}" destId="{156CB8F2-EE86-48D1-A96E-7A3F4832E563}" srcOrd="4" destOrd="0" presId="urn:microsoft.com/office/officeart/2005/8/layout/cycle8"/>
    <dgm:cxn modelId="{9FC79A2F-BADD-403E-9773-C8652EC1F6C8}" type="presParOf" srcId="{0A0F7EEB-947F-46C7-9420-DB5BBDD24725}" destId="{F2E0647C-D56C-4860-804A-4F994C8F2369}" srcOrd="5" destOrd="0" presId="urn:microsoft.com/office/officeart/2005/8/layout/cycle8"/>
    <dgm:cxn modelId="{873B397D-57D0-43C4-AF05-AE470773443F}" type="presParOf" srcId="{0A0F7EEB-947F-46C7-9420-DB5BBDD24725}" destId="{755C8FC2-2CB9-4D5B-9D08-40D6A29A1F1C}" srcOrd="6" destOrd="0" presId="urn:microsoft.com/office/officeart/2005/8/layout/cycle8"/>
    <dgm:cxn modelId="{E4572BEB-5C65-4473-BFD5-7C49E895FEB3}" type="presParOf" srcId="{0A0F7EEB-947F-46C7-9420-DB5BBDD24725}" destId="{EFE02A32-BC71-444F-B8FF-36679F3C1BCC}" srcOrd="7" destOrd="0" presId="urn:microsoft.com/office/officeart/2005/8/layout/cycle8"/>
    <dgm:cxn modelId="{E20A994A-5EEE-4141-815F-C06B718334BB}" type="presParOf" srcId="{0A0F7EEB-947F-46C7-9420-DB5BBDD24725}" destId="{7771C030-E5D9-4753-837C-1BFDC34D9DF7}" srcOrd="8" destOrd="0" presId="urn:microsoft.com/office/officeart/2005/8/layout/cycle8"/>
    <dgm:cxn modelId="{B3019F01-03A6-443D-8C2C-0D2579533AEB}" type="presParOf" srcId="{0A0F7EEB-947F-46C7-9420-DB5BBDD24725}" destId="{175A29A2-3AC3-4BEE-A89A-688715BACE29}" srcOrd="9" destOrd="0" presId="urn:microsoft.com/office/officeart/2005/8/layout/cycle8"/>
    <dgm:cxn modelId="{D3F19FDC-FEEC-405A-B94E-868FD7772A7B}" type="presParOf" srcId="{0A0F7EEB-947F-46C7-9420-DB5BBDD24725}" destId="{DD07BA0F-08A2-4F7C-A0C9-6F1BF2135508}" srcOrd="10" destOrd="0" presId="urn:microsoft.com/office/officeart/2005/8/layout/cycle8"/>
    <dgm:cxn modelId="{3C9F3F4A-272C-4624-A946-719529145B75}" type="presParOf" srcId="{0A0F7EEB-947F-46C7-9420-DB5BBDD24725}" destId="{0E797DCB-5E12-4F95-A8AA-19DC8D897AF7}" srcOrd="11" destOrd="0" presId="urn:microsoft.com/office/officeart/2005/8/layout/cycle8"/>
    <dgm:cxn modelId="{ABBFE4B9-B15A-4F14-AD00-49E20EC3AA25}" type="presParOf" srcId="{0A0F7EEB-947F-46C7-9420-DB5BBDD24725}" destId="{6E9E4AD3-B67C-482C-B0D2-DCEAD6880F41}" srcOrd="12" destOrd="0" presId="urn:microsoft.com/office/officeart/2005/8/layout/cycle8"/>
    <dgm:cxn modelId="{F2F1708E-EBA4-4719-B821-FD88CFFA69B6}" type="presParOf" srcId="{0A0F7EEB-947F-46C7-9420-DB5BBDD24725}" destId="{EB33D841-3D3E-4405-956F-0E561D8350C5}" srcOrd="13" destOrd="0" presId="urn:microsoft.com/office/officeart/2005/8/layout/cycle8"/>
    <dgm:cxn modelId="{D28D7705-53EA-4D09-8208-E227388B6256}" type="presParOf" srcId="{0A0F7EEB-947F-46C7-9420-DB5BBDD24725}" destId="{97CA4D06-C37B-4926-B109-96663D46DB1F}"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AE6FDA-090A-45B3-8431-5F96E9F81C5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r-FR"/>
        </a:p>
      </dgm:t>
    </dgm:pt>
    <dgm:pt modelId="{21F8939A-936F-4013-97CD-E83C0626F008}">
      <dgm:prSet phldrT="[Texte]"/>
      <dgm:spPr>
        <a:blipFill rotWithShape="0">
          <a:blip xmlns:r="http://schemas.openxmlformats.org/officeDocument/2006/relationships" r:embed="rId1"/>
          <a:stretch>
            <a:fillRect/>
          </a:stretch>
        </a:blipFill>
      </dgm:spPr>
      <dgm:t>
        <a:bodyPr/>
        <a:lstStyle/>
        <a:p>
          <a:endParaRPr lang="fr-FR" baseline="0" dirty="0">
            <a:latin typeface="Aparajita" pitchFamily="34" charset="0"/>
            <a:cs typeface="Aparajita" pitchFamily="34" charset="0"/>
          </a:endParaRPr>
        </a:p>
      </dgm:t>
    </dgm:pt>
    <dgm:pt modelId="{34CE5B37-ECF1-4F99-9189-895B21A289F1}" type="parTrans" cxnId="{1EBBFE9D-4A99-4028-9B1D-B88E9E229FBC}">
      <dgm:prSet/>
      <dgm:spPr/>
      <dgm:t>
        <a:bodyPr/>
        <a:lstStyle/>
        <a:p>
          <a:endParaRPr lang="fr-FR"/>
        </a:p>
      </dgm:t>
    </dgm:pt>
    <dgm:pt modelId="{8AE32FF5-F453-4C96-B672-0B1910CD53F8}" type="sibTrans" cxnId="{1EBBFE9D-4A99-4028-9B1D-B88E9E229FBC}">
      <dgm:prSet/>
      <dgm:spPr/>
      <dgm:t>
        <a:bodyPr/>
        <a:lstStyle/>
        <a:p>
          <a:endParaRPr lang="fr-FR"/>
        </a:p>
      </dgm:t>
    </dgm:pt>
    <dgm:pt modelId="{94A7A577-5B16-4071-A79F-BCEEB5448D31}">
      <dgm:prSet phldrT="[Texte]"/>
      <dgm:spPr>
        <a:gradFill flip="none" rotWithShape="1">
          <a:gsLst>
            <a:gs pos="89999">
              <a:srgbClr val="FFC000"/>
            </a:gs>
            <a:gs pos="100000">
              <a:srgbClr val="FF8200"/>
            </a:gs>
          </a:gsLst>
          <a:lin ang="2700000" scaled="0"/>
          <a:tileRect/>
        </a:gradFill>
      </dgm:spPr>
      <dgm:t>
        <a:bodyPr/>
        <a:lstStyle/>
        <a:p>
          <a:r>
            <a:rPr lang="fr-FR" dirty="0" smtClean="0">
              <a:latin typeface="Aparajita" pitchFamily="34" charset="0"/>
              <a:cs typeface="Aparajita" pitchFamily="34" charset="0"/>
            </a:rPr>
            <a:t>HAL</a:t>
          </a:r>
          <a:endParaRPr lang="fr-FR" dirty="0">
            <a:latin typeface="Aparajita" pitchFamily="34" charset="0"/>
            <a:cs typeface="Aparajita" pitchFamily="34" charset="0"/>
          </a:endParaRPr>
        </a:p>
      </dgm:t>
    </dgm:pt>
    <dgm:pt modelId="{5506E882-B0FF-410D-9FAB-D8C16E6EFE89}" type="parTrans" cxnId="{2BD41294-1AFD-4121-8D59-F8BCCB3A1E5B}">
      <dgm:prSet/>
      <dgm:spPr>
        <a:ln>
          <a:headEnd type="triangle"/>
          <a:tailEnd type="triangle"/>
        </a:ln>
      </dgm:spPr>
      <dgm:t>
        <a:bodyPr/>
        <a:lstStyle/>
        <a:p>
          <a:endParaRPr lang="fr-FR">
            <a:latin typeface="Aparajita" pitchFamily="34" charset="0"/>
            <a:cs typeface="Aparajita" pitchFamily="34" charset="0"/>
          </a:endParaRPr>
        </a:p>
      </dgm:t>
    </dgm:pt>
    <dgm:pt modelId="{1E602DFB-FB8D-4121-9A4B-DE1FB18DF09E}" type="sibTrans" cxnId="{2BD41294-1AFD-4121-8D59-F8BCCB3A1E5B}">
      <dgm:prSet/>
      <dgm:spPr/>
      <dgm:t>
        <a:bodyPr/>
        <a:lstStyle/>
        <a:p>
          <a:endParaRPr lang="fr-FR"/>
        </a:p>
      </dgm:t>
    </dgm:pt>
    <dgm:pt modelId="{E5C1161A-08B0-499F-AFB5-2659AC1F767D}">
      <dgm:prSet phldrT="[Texte]"/>
      <dgm:spPr>
        <a:solidFill>
          <a:srgbClr val="FFC000"/>
        </a:solidFill>
      </dgm:spPr>
      <dgm:t>
        <a:bodyPr/>
        <a:lstStyle/>
        <a:p>
          <a:r>
            <a:rPr lang="fr-FR" dirty="0" smtClean="0">
              <a:latin typeface="Aparajita" pitchFamily="34" charset="0"/>
              <a:cs typeface="Aparajita" pitchFamily="34" charset="0"/>
            </a:rPr>
            <a:t>AO</a:t>
          </a:r>
          <a:endParaRPr lang="fr-FR" dirty="0">
            <a:latin typeface="Aparajita" pitchFamily="34" charset="0"/>
            <a:cs typeface="Aparajita" pitchFamily="34" charset="0"/>
          </a:endParaRPr>
        </a:p>
      </dgm:t>
    </dgm:pt>
    <dgm:pt modelId="{D80B7465-C8BA-492A-8328-1E08EFCE35B8}" type="parTrans" cxnId="{516D8645-1C27-4349-934A-B73D35FF4E0A}">
      <dgm:prSet/>
      <dgm:spPr>
        <a:ln>
          <a:headEnd type="triangle"/>
          <a:tailEnd type="triangle"/>
        </a:ln>
      </dgm:spPr>
      <dgm:t>
        <a:bodyPr/>
        <a:lstStyle/>
        <a:p>
          <a:endParaRPr lang="fr-FR">
            <a:latin typeface="Aparajita" pitchFamily="34" charset="0"/>
            <a:cs typeface="Aparajita" pitchFamily="34" charset="0"/>
          </a:endParaRPr>
        </a:p>
      </dgm:t>
    </dgm:pt>
    <dgm:pt modelId="{11A36D09-DBC8-4FA2-A432-75970CB7632A}" type="sibTrans" cxnId="{516D8645-1C27-4349-934A-B73D35FF4E0A}">
      <dgm:prSet/>
      <dgm:spPr/>
      <dgm:t>
        <a:bodyPr/>
        <a:lstStyle/>
        <a:p>
          <a:endParaRPr lang="fr-FR"/>
        </a:p>
      </dgm:t>
    </dgm:pt>
    <dgm:pt modelId="{0F53AC18-3D07-4194-B5C5-6936FC71BA92}">
      <dgm:prSet phldrT="[Texte]"/>
      <dgm:spPr>
        <a:ln>
          <a:gradFill>
            <a:gsLst>
              <a:gs pos="50000">
                <a:schemeClr val="accent1">
                  <a:tint val="44500"/>
                  <a:satMod val="160000"/>
                </a:schemeClr>
              </a:gs>
              <a:gs pos="100000">
                <a:schemeClr val="accent1">
                  <a:tint val="23500"/>
                  <a:satMod val="160000"/>
                </a:schemeClr>
              </a:gs>
            </a:gsLst>
            <a:lin ang="5400000" scaled="0"/>
          </a:gradFill>
        </a:ln>
      </dgm:spPr>
      <dgm:t>
        <a:bodyPr/>
        <a:lstStyle/>
        <a:p>
          <a:r>
            <a:rPr lang="fr-FR" dirty="0" smtClean="0">
              <a:latin typeface="Aparajita" pitchFamily="34" charset="0"/>
              <a:cs typeface="Aparajita" pitchFamily="34" charset="0"/>
            </a:rPr>
            <a:t>ABES</a:t>
          </a:r>
          <a:endParaRPr lang="fr-FR" dirty="0">
            <a:latin typeface="Aparajita" pitchFamily="34" charset="0"/>
            <a:cs typeface="Aparajita" pitchFamily="34" charset="0"/>
          </a:endParaRPr>
        </a:p>
      </dgm:t>
    </dgm:pt>
    <dgm:pt modelId="{B1505DC0-87D1-4640-9C2B-FB2BC85C9DD0}" type="parTrans" cxnId="{ACB627C5-CC9B-4BFE-ABA6-931D68D19A87}">
      <dgm:prSet/>
      <dgm:spPr>
        <a:ln>
          <a:headEnd type="triangle"/>
          <a:tailEnd type="triangle"/>
        </a:ln>
      </dgm:spPr>
      <dgm:t>
        <a:bodyPr/>
        <a:lstStyle/>
        <a:p>
          <a:endParaRPr lang="fr-FR">
            <a:latin typeface="Aparajita" pitchFamily="34" charset="0"/>
            <a:cs typeface="Aparajita" pitchFamily="34" charset="0"/>
          </a:endParaRPr>
        </a:p>
      </dgm:t>
    </dgm:pt>
    <dgm:pt modelId="{899A019C-B770-4F0F-A51C-F40840AD728F}" type="sibTrans" cxnId="{ACB627C5-CC9B-4BFE-ABA6-931D68D19A87}">
      <dgm:prSet/>
      <dgm:spPr/>
      <dgm:t>
        <a:bodyPr/>
        <a:lstStyle/>
        <a:p>
          <a:endParaRPr lang="fr-FR"/>
        </a:p>
      </dgm:t>
    </dgm:pt>
    <dgm:pt modelId="{896A3CCE-228A-4189-B184-F125B5BB1005}">
      <dgm:prSet phldrT="[Texte]"/>
      <dgm:spPr>
        <a:solidFill>
          <a:srgbClr val="92D050"/>
        </a:solidFill>
        <a:ln>
          <a:gradFill>
            <a:gsLst>
              <a:gs pos="50000">
                <a:schemeClr val="accent1">
                  <a:tint val="44500"/>
                  <a:satMod val="160000"/>
                </a:schemeClr>
              </a:gs>
              <a:gs pos="100000">
                <a:schemeClr val="accent1">
                  <a:tint val="23500"/>
                  <a:satMod val="160000"/>
                </a:schemeClr>
              </a:gs>
            </a:gsLst>
            <a:lin ang="5400000" scaled="0"/>
          </a:gradFill>
        </a:ln>
      </dgm:spPr>
      <dgm:t>
        <a:bodyPr/>
        <a:lstStyle/>
        <a:p>
          <a:r>
            <a:rPr lang="fr-FR" dirty="0" smtClean="0">
              <a:ln>
                <a:solidFill>
                  <a:schemeClr val="lt1">
                    <a:hueOff val="0"/>
                    <a:satOff val="0"/>
                    <a:lumOff val="0"/>
                  </a:schemeClr>
                </a:solidFill>
              </a:ln>
              <a:solidFill>
                <a:schemeClr val="lt1"/>
              </a:solidFill>
              <a:effectLst>
                <a:outerShdw blurRad="50800" dist="50800" dir="5400000" algn="ctr" rotWithShape="0">
                  <a:srgbClr val="92D050"/>
                </a:outerShdw>
              </a:effectLst>
              <a:latin typeface="Aparajita" pitchFamily="34" charset="0"/>
              <a:cs typeface="Aparajita" pitchFamily="34" charset="0"/>
            </a:rPr>
            <a:t>ORCID</a:t>
          </a:r>
          <a:endParaRPr lang="fr-FR" dirty="0">
            <a:ln>
              <a:solidFill>
                <a:schemeClr val="lt1">
                  <a:hueOff val="0"/>
                  <a:satOff val="0"/>
                  <a:lumOff val="0"/>
                </a:schemeClr>
              </a:solidFill>
            </a:ln>
            <a:solidFill>
              <a:schemeClr val="lt1"/>
            </a:solidFill>
            <a:effectLst>
              <a:outerShdw blurRad="50800" dist="50800" dir="5400000" algn="ctr" rotWithShape="0">
                <a:srgbClr val="92D050"/>
              </a:outerShdw>
            </a:effectLst>
            <a:latin typeface="Aparajita" pitchFamily="34" charset="0"/>
            <a:cs typeface="Aparajita" pitchFamily="34" charset="0"/>
          </a:endParaRPr>
        </a:p>
      </dgm:t>
    </dgm:pt>
    <dgm:pt modelId="{627578BE-DA20-4CDB-8ECD-6CD24F893417}" type="parTrans" cxnId="{89BDDD3F-0D99-4A64-A542-C4F416EFF1C6}">
      <dgm:prSet/>
      <dgm:spPr>
        <a:ln>
          <a:headEnd type="triangle"/>
          <a:tailEnd type="triangle"/>
        </a:ln>
      </dgm:spPr>
      <dgm:t>
        <a:bodyPr/>
        <a:lstStyle/>
        <a:p>
          <a:endParaRPr lang="fr-FR">
            <a:latin typeface="Aparajita" pitchFamily="34" charset="0"/>
            <a:cs typeface="Aparajita" pitchFamily="34" charset="0"/>
          </a:endParaRPr>
        </a:p>
      </dgm:t>
    </dgm:pt>
    <dgm:pt modelId="{EB35C23E-B8C1-439E-8D3B-FDC99671206A}" type="sibTrans" cxnId="{89BDDD3F-0D99-4A64-A542-C4F416EFF1C6}">
      <dgm:prSet/>
      <dgm:spPr/>
      <dgm:t>
        <a:bodyPr/>
        <a:lstStyle/>
        <a:p>
          <a:endParaRPr lang="fr-FR"/>
        </a:p>
      </dgm:t>
    </dgm:pt>
    <dgm:pt modelId="{0372F0E8-914F-4774-A707-4832C15F8588}">
      <dgm:prSet/>
      <dgm:spPr>
        <a:solidFill>
          <a:srgbClr val="7030A0"/>
        </a:solidFill>
      </dgm:spPr>
      <dgm:t>
        <a:bodyPr/>
        <a:lstStyle/>
        <a:p>
          <a:r>
            <a:rPr lang="fr-FR" dirty="0" smtClean="0">
              <a:latin typeface="Aparajita" pitchFamily="34" charset="0"/>
              <a:cs typeface="Aparajita" pitchFamily="34" charset="0"/>
            </a:rPr>
            <a:t>BNF</a:t>
          </a:r>
          <a:endParaRPr lang="fr-FR" dirty="0">
            <a:latin typeface="Aparajita" pitchFamily="34" charset="0"/>
            <a:cs typeface="Aparajita" pitchFamily="34" charset="0"/>
          </a:endParaRPr>
        </a:p>
      </dgm:t>
    </dgm:pt>
    <dgm:pt modelId="{88EA4158-6C7C-4B66-82D4-0549F6DA19CF}" type="parTrans" cxnId="{A3EC155B-D9C2-44FA-B230-0EF9620A174A}">
      <dgm:prSet/>
      <dgm:spPr>
        <a:ln>
          <a:headEnd type="triangle"/>
          <a:tailEnd type="triangle"/>
        </a:ln>
      </dgm:spPr>
      <dgm:t>
        <a:bodyPr/>
        <a:lstStyle/>
        <a:p>
          <a:endParaRPr lang="fr-FR">
            <a:latin typeface="Aparajita" pitchFamily="34" charset="0"/>
            <a:cs typeface="Aparajita" pitchFamily="34" charset="0"/>
          </a:endParaRPr>
        </a:p>
      </dgm:t>
    </dgm:pt>
    <dgm:pt modelId="{C9387283-592B-4C3D-9F30-5923F07DB9D0}" type="sibTrans" cxnId="{A3EC155B-D9C2-44FA-B230-0EF9620A174A}">
      <dgm:prSet/>
      <dgm:spPr/>
      <dgm:t>
        <a:bodyPr/>
        <a:lstStyle/>
        <a:p>
          <a:endParaRPr lang="fr-FR"/>
        </a:p>
      </dgm:t>
    </dgm:pt>
    <dgm:pt modelId="{1CD0723A-E569-4527-9F0F-438B93BE04A5}">
      <dgm:prSet/>
      <dgm:spPr/>
      <dgm:t>
        <a:bodyPr/>
        <a:lstStyle/>
        <a:p>
          <a:r>
            <a:rPr lang="fr-FR" dirty="0" smtClean="0">
              <a:latin typeface="Aparajita" pitchFamily="34" charset="0"/>
              <a:cs typeface="Aparajita" pitchFamily="34" charset="0"/>
            </a:rPr>
            <a:t>Persée</a:t>
          </a:r>
          <a:endParaRPr lang="fr-FR" dirty="0">
            <a:latin typeface="Aparajita" pitchFamily="34" charset="0"/>
            <a:cs typeface="Aparajita" pitchFamily="34" charset="0"/>
          </a:endParaRPr>
        </a:p>
      </dgm:t>
    </dgm:pt>
    <dgm:pt modelId="{BD178968-19BA-4E08-B3E5-51A9CDAC6227}" type="parTrans" cxnId="{05AEF16A-3BD8-4C68-8BA4-368DAD8BD108}">
      <dgm:prSet/>
      <dgm:spPr>
        <a:ln>
          <a:headEnd type="triangle"/>
          <a:tailEnd type="triangle"/>
        </a:ln>
      </dgm:spPr>
      <dgm:t>
        <a:bodyPr/>
        <a:lstStyle/>
        <a:p>
          <a:endParaRPr lang="fr-FR">
            <a:latin typeface="Aparajita" pitchFamily="34" charset="0"/>
            <a:cs typeface="Aparajita" pitchFamily="34" charset="0"/>
          </a:endParaRPr>
        </a:p>
      </dgm:t>
    </dgm:pt>
    <dgm:pt modelId="{D2D27033-9984-4640-B3BC-0F0178ADAA80}" type="sibTrans" cxnId="{05AEF16A-3BD8-4C68-8BA4-368DAD8BD108}">
      <dgm:prSet/>
      <dgm:spPr/>
      <dgm:t>
        <a:bodyPr/>
        <a:lstStyle/>
        <a:p>
          <a:endParaRPr lang="fr-FR"/>
        </a:p>
      </dgm:t>
    </dgm:pt>
    <dgm:pt modelId="{1DA31D25-796A-4D6F-8320-DC79747D9598}">
      <dgm:prSet/>
      <dgm:spPr>
        <a:solidFill>
          <a:srgbClr val="FF0000">
            <a:alpha val="54000"/>
          </a:srgbClr>
        </a:solidFill>
      </dgm:spPr>
      <dgm:t>
        <a:bodyPr/>
        <a:lstStyle/>
        <a:p>
          <a:r>
            <a:rPr lang="fr-FR" dirty="0" smtClean="0">
              <a:latin typeface="Aparajita" pitchFamily="34" charset="0"/>
              <a:cs typeface="Aparajita" pitchFamily="34" charset="0"/>
            </a:rPr>
            <a:t>…</a:t>
          </a:r>
          <a:endParaRPr lang="fr-FR" dirty="0">
            <a:latin typeface="Aparajita" pitchFamily="34" charset="0"/>
            <a:cs typeface="Aparajita" pitchFamily="34" charset="0"/>
          </a:endParaRPr>
        </a:p>
      </dgm:t>
    </dgm:pt>
    <dgm:pt modelId="{06BB0337-B0DD-4B4B-BF30-C60C39CB4BA9}" type="parTrans" cxnId="{F200E8DE-04FC-4101-9F07-20A6EF2918F9}">
      <dgm:prSet/>
      <dgm:spPr>
        <a:ln>
          <a:headEnd type="triangle"/>
          <a:tailEnd type="triangle"/>
        </a:ln>
      </dgm:spPr>
      <dgm:t>
        <a:bodyPr/>
        <a:lstStyle/>
        <a:p>
          <a:endParaRPr lang="fr-FR">
            <a:latin typeface="Aparajita" pitchFamily="34" charset="0"/>
            <a:cs typeface="Aparajita" pitchFamily="34" charset="0"/>
          </a:endParaRPr>
        </a:p>
      </dgm:t>
    </dgm:pt>
    <dgm:pt modelId="{715BB3A7-9CE2-4372-B3E5-EA9F99E05E12}" type="sibTrans" cxnId="{F200E8DE-04FC-4101-9F07-20A6EF2918F9}">
      <dgm:prSet/>
      <dgm:spPr/>
      <dgm:t>
        <a:bodyPr/>
        <a:lstStyle/>
        <a:p>
          <a:endParaRPr lang="fr-FR"/>
        </a:p>
      </dgm:t>
    </dgm:pt>
    <dgm:pt modelId="{276FF730-F139-407C-96CD-0E24E2AFA732}" type="pres">
      <dgm:prSet presAssocID="{7CAE6FDA-090A-45B3-8431-5F96E9F81C50}" presName="cycle" presStyleCnt="0">
        <dgm:presLayoutVars>
          <dgm:chMax val="1"/>
          <dgm:dir/>
          <dgm:animLvl val="ctr"/>
          <dgm:resizeHandles val="exact"/>
        </dgm:presLayoutVars>
      </dgm:prSet>
      <dgm:spPr/>
      <dgm:t>
        <a:bodyPr/>
        <a:lstStyle/>
        <a:p>
          <a:endParaRPr lang="fr-FR"/>
        </a:p>
      </dgm:t>
    </dgm:pt>
    <dgm:pt modelId="{8EB554B1-DE31-485A-AD27-C294A10F47FD}" type="pres">
      <dgm:prSet presAssocID="{21F8939A-936F-4013-97CD-E83C0626F008}" presName="centerShape" presStyleLbl="node0" presStyleIdx="0" presStyleCnt="1" custScaleX="140931" custScaleY="130560"/>
      <dgm:spPr/>
      <dgm:t>
        <a:bodyPr/>
        <a:lstStyle/>
        <a:p>
          <a:endParaRPr lang="fr-FR"/>
        </a:p>
      </dgm:t>
    </dgm:pt>
    <dgm:pt modelId="{8D04572E-0CE9-4815-AA54-447E4D067970}" type="pres">
      <dgm:prSet presAssocID="{5506E882-B0FF-410D-9FAB-D8C16E6EFE89}" presName="Name9" presStyleLbl="parChTrans1D2" presStyleIdx="0" presStyleCnt="7"/>
      <dgm:spPr/>
      <dgm:t>
        <a:bodyPr/>
        <a:lstStyle/>
        <a:p>
          <a:endParaRPr lang="fr-FR"/>
        </a:p>
      </dgm:t>
    </dgm:pt>
    <dgm:pt modelId="{4472E918-7175-44D2-BA20-67F76E132784}" type="pres">
      <dgm:prSet presAssocID="{5506E882-B0FF-410D-9FAB-D8C16E6EFE89}" presName="connTx" presStyleLbl="parChTrans1D2" presStyleIdx="0" presStyleCnt="7"/>
      <dgm:spPr/>
      <dgm:t>
        <a:bodyPr/>
        <a:lstStyle/>
        <a:p>
          <a:endParaRPr lang="fr-FR"/>
        </a:p>
      </dgm:t>
    </dgm:pt>
    <dgm:pt modelId="{9B965ED8-FD20-4E8C-985D-B75996971E2C}" type="pres">
      <dgm:prSet presAssocID="{94A7A577-5B16-4071-A79F-BCEEB5448D31}" presName="node" presStyleLbl="node1" presStyleIdx="0" presStyleCnt="7">
        <dgm:presLayoutVars>
          <dgm:bulletEnabled val="1"/>
        </dgm:presLayoutVars>
      </dgm:prSet>
      <dgm:spPr/>
      <dgm:t>
        <a:bodyPr/>
        <a:lstStyle/>
        <a:p>
          <a:endParaRPr lang="fr-FR"/>
        </a:p>
      </dgm:t>
    </dgm:pt>
    <dgm:pt modelId="{089F1C58-6EEE-4F7D-899E-4270B841044A}" type="pres">
      <dgm:prSet presAssocID="{D80B7465-C8BA-492A-8328-1E08EFCE35B8}" presName="Name9" presStyleLbl="parChTrans1D2" presStyleIdx="1" presStyleCnt="7"/>
      <dgm:spPr/>
      <dgm:t>
        <a:bodyPr/>
        <a:lstStyle/>
        <a:p>
          <a:endParaRPr lang="fr-FR"/>
        </a:p>
      </dgm:t>
    </dgm:pt>
    <dgm:pt modelId="{08F48FC3-CE46-4BC9-8F7F-C9F38DB20D6D}" type="pres">
      <dgm:prSet presAssocID="{D80B7465-C8BA-492A-8328-1E08EFCE35B8}" presName="connTx" presStyleLbl="parChTrans1D2" presStyleIdx="1" presStyleCnt="7"/>
      <dgm:spPr/>
      <dgm:t>
        <a:bodyPr/>
        <a:lstStyle/>
        <a:p>
          <a:endParaRPr lang="fr-FR"/>
        </a:p>
      </dgm:t>
    </dgm:pt>
    <dgm:pt modelId="{1BD7DAD6-0E0D-4078-B003-5164940CB27F}" type="pres">
      <dgm:prSet presAssocID="{E5C1161A-08B0-499F-AFB5-2659AC1F767D}" presName="node" presStyleLbl="node1" presStyleIdx="1" presStyleCnt="7">
        <dgm:presLayoutVars>
          <dgm:bulletEnabled val="1"/>
        </dgm:presLayoutVars>
      </dgm:prSet>
      <dgm:spPr/>
      <dgm:t>
        <a:bodyPr/>
        <a:lstStyle/>
        <a:p>
          <a:endParaRPr lang="fr-FR"/>
        </a:p>
      </dgm:t>
    </dgm:pt>
    <dgm:pt modelId="{76A26358-E53D-4F4F-949B-FF8D2B840C62}" type="pres">
      <dgm:prSet presAssocID="{88EA4158-6C7C-4B66-82D4-0549F6DA19CF}" presName="Name9" presStyleLbl="parChTrans1D2" presStyleIdx="2" presStyleCnt="7"/>
      <dgm:spPr/>
      <dgm:t>
        <a:bodyPr/>
        <a:lstStyle/>
        <a:p>
          <a:endParaRPr lang="fr-FR"/>
        </a:p>
      </dgm:t>
    </dgm:pt>
    <dgm:pt modelId="{734A4C57-3409-48DB-BF09-8AA546563744}" type="pres">
      <dgm:prSet presAssocID="{88EA4158-6C7C-4B66-82D4-0549F6DA19CF}" presName="connTx" presStyleLbl="parChTrans1D2" presStyleIdx="2" presStyleCnt="7"/>
      <dgm:spPr/>
      <dgm:t>
        <a:bodyPr/>
        <a:lstStyle/>
        <a:p>
          <a:endParaRPr lang="fr-FR"/>
        </a:p>
      </dgm:t>
    </dgm:pt>
    <dgm:pt modelId="{08C0FFDB-9870-4276-AA07-6F73A12F911D}" type="pres">
      <dgm:prSet presAssocID="{0372F0E8-914F-4774-A707-4832C15F8588}" presName="node" presStyleLbl="node1" presStyleIdx="2" presStyleCnt="7" custRadScaleRad="95194" custRadScaleInc="5615">
        <dgm:presLayoutVars>
          <dgm:bulletEnabled val="1"/>
        </dgm:presLayoutVars>
      </dgm:prSet>
      <dgm:spPr/>
      <dgm:t>
        <a:bodyPr/>
        <a:lstStyle/>
        <a:p>
          <a:endParaRPr lang="fr-FR"/>
        </a:p>
      </dgm:t>
    </dgm:pt>
    <dgm:pt modelId="{B0C60183-9CF1-4861-96D8-3BC527F9841E}" type="pres">
      <dgm:prSet presAssocID="{BD178968-19BA-4E08-B3E5-51A9CDAC6227}" presName="Name9" presStyleLbl="parChTrans1D2" presStyleIdx="3" presStyleCnt="7"/>
      <dgm:spPr/>
      <dgm:t>
        <a:bodyPr/>
        <a:lstStyle/>
        <a:p>
          <a:endParaRPr lang="fr-FR"/>
        </a:p>
      </dgm:t>
    </dgm:pt>
    <dgm:pt modelId="{6328F25D-E115-4D9A-955C-01978B0B1B92}" type="pres">
      <dgm:prSet presAssocID="{BD178968-19BA-4E08-B3E5-51A9CDAC6227}" presName="connTx" presStyleLbl="parChTrans1D2" presStyleIdx="3" presStyleCnt="7"/>
      <dgm:spPr/>
      <dgm:t>
        <a:bodyPr/>
        <a:lstStyle/>
        <a:p>
          <a:endParaRPr lang="fr-FR"/>
        </a:p>
      </dgm:t>
    </dgm:pt>
    <dgm:pt modelId="{8667C042-3C15-4ADD-ABB5-B49F6D121C1F}" type="pres">
      <dgm:prSet presAssocID="{1CD0723A-E569-4527-9F0F-438B93BE04A5}" presName="node" presStyleLbl="node1" presStyleIdx="3" presStyleCnt="7" custRadScaleRad="101054" custRadScaleInc="-6159">
        <dgm:presLayoutVars>
          <dgm:bulletEnabled val="1"/>
        </dgm:presLayoutVars>
      </dgm:prSet>
      <dgm:spPr/>
      <dgm:t>
        <a:bodyPr/>
        <a:lstStyle/>
        <a:p>
          <a:endParaRPr lang="fr-FR"/>
        </a:p>
      </dgm:t>
    </dgm:pt>
    <dgm:pt modelId="{3602F4BF-3CB9-4CAA-A187-6CCE4FCCAFD9}" type="pres">
      <dgm:prSet presAssocID="{06BB0337-B0DD-4B4B-BF30-C60C39CB4BA9}" presName="Name9" presStyleLbl="parChTrans1D2" presStyleIdx="4" presStyleCnt="7"/>
      <dgm:spPr/>
      <dgm:t>
        <a:bodyPr/>
        <a:lstStyle/>
        <a:p>
          <a:endParaRPr lang="fr-FR"/>
        </a:p>
      </dgm:t>
    </dgm:pt>
    <dgm:pt modelId="{CE433905-8D52-4427-81AF-BFC4BE2D4A88}" type="pres">
      <dgm:prSet presAssocID="{06BB0337-B0DD-4B4B-BF30-C60C39CB4BA9}" presName="connTx" presStyleLbl="parChTrans1D2" presStyleIdx="4" presStyleCnt="7"/>
      <dgm:spPr/>
      <dgm:t>
        <a:bodyPr/>
        <a:lstStyle/>
        <a:p>
          <a:endParaRPr lang="fr-FR"/>
        </a:p>
      </dgm:t>
    </dgm:pt>
    <dgm:pt modelId="{1365678C-A138-4D43-BA86-FA8A62B73256}" type="pres">
      <dgm:prSet presAssocID="{1DA31D25-796A-4D6F-8320-DC79747D9598}" presName="node" presStyleLbl="node1" presStyleIdx="4" presStyleCnt="7">
        <dgm:presLayoutVars>
          <dgm:bulletEnabled val="1"/>
        </dgm:presLayoutVars>
      </dgm:prSet>
      <dgm:spPr/>
      <dgm:t>
        <a:bodyPr/>
        <a:lstStyle/>
        <a:p>
          <a:endParaRPr lang="fr-FR"/>
        </a:p>
      </dgm:t>
    </dgm:pt>
    <dgm:pt modelId="{0E6DF920-D66C-48D2-A2EB-0336BE032AE8}" type="pres">
      <dgm:prSet presAssocID="{B1505DC0-87D1-4640-9C2B-FB2BC85C9DD0}" presName="Name9" presStyleLbl="parChTrans1D2" presStyleIdx="5" presStyleCnt="7"/>
      <dgm:spPr/>
      <dgm:t>
        <a:bodyPr/>
        <a:lstStyle/>
        <a:p>
          <a:endParaRPr lang="fr-FR"/>
        </a:p>
      </dgm:t>
    </dgm:pt>
    <dgm:pt modelId="{AF6C404C-5702-4058-B742-C959B5908871}" type="pres">
      <dgm:prSet presAssocID="{B1505DC0-87D1-4640-9C2B-FB2BC85C9DD0}" presName="connTx" presStyleLbl="parChTrans1D2" presStyleIdx="5" presStyleCnt="7"/>
      <dgm:spPr/>
      <dgm:t>
        <a:bodyPr/>
        <a:lstStyle/>
        <a:p>
          <a:endParaRPr lang="fr-FR"/>
        </a:p>
      </dgm:t>
    </dgm:pt>
    <dgm:pt modelId="{EDD826E6-6406-432C-8F81-04270A1172CC}" type="pres">
      <dgm:prSet presAssocID="{0F53AC18-3D07-4194-B5C5-6936FC71BA92}" presName="node" presStyleLbl="node1" presStyleIdx="5" presStyleCnt="7" custRadScaleRad="101415" custRadScaleInc="1534">
        <dgm:presLayoutVars>
          <dgm:bulletEnabled val="1"/>
        </dgm:presLayoutVars>
      </dgm:prSet>
      <dgm:spPr/>
      <dgm:t>
        <a:bodyPr/>
        <a:lstStyle/>
        <a:p>
          <a:endParaRPr lang="fr-FR"/>
        </a:p>
      </dgm:t>
    </dgm:pt>
    <dgm:pt modelId="{0CE8819F-CDF5-4AD0-8B84-91DC1C007B76}" type="pres">
      <dgm:prSet presAssocID="{627578BE-DA20-4CDB-8ECD-6CD24F893417}" presName="Name9" presStyleLbl="parChTrans1D2" presStyleIdx="6" presStyleCnt="7"/>
      <dgm:spPr/>
      <dgm:t>
        <a:bodyPr/>
        <a:lstStyle/>
        <a:p>
          <a:endParaRPr lang="fr-FR"/>
        </a:p>
      </dgm:t>
    </dgm:pt>
    <dgm:pt modelId="{8AE8C8D3-D632-4E21-826A-A8ED832E16B6}" type="pres">
      <dgm:prSet presAssocID="{627578BE-DA20-4CDB-8ECD-6CD24F893417}" presName="connTx" presStyleLbl="parChTrans1D2" presStyleIdx="6" presStyleCnt="7"/>
      <dgm:spPr/>
      <dgm:t>
        <a:bodyPr/>
        <a:lstStyle/>
        <a:p>
          <a:endParaRPr lang="fr-FR"/>
        </a:p>
      </dgm:t>
    </dgm:pt>
    <dgm:pt modelId="{8A921208-3DDD-4AC2-A04C-BF3E3F7B114C}" type="pres">
      <dgm:prSet presAssocID="{896A3CCE-228A-4189-B184-F125B5BB1005}" presName="node" presStyleLbl="node1" presStyleIdx="6" presStyleCnt="7">
        <dgm:presLayoutVars>
          <dgm:bulletEnabled val="1"/>
        </dgm:presLayoutVars>
      </dgm:prSet>
      <dgm:spPr/>
      <dgm:t>
        <a:bodyPr/>
        <a:lstStyle/>
        <a:p>
          <a:endParaRPr lang="fr-FR"/>
        </a:p>
      </dgm:t>
    </dgm:pt>
  </dgm:ptLst>
  <dgm:cxnLst>
    <dgm:cxn modelId="{F3C6DADC-0357-4CD2-A081-B03AA0B4B89F}" type="presOf" srcId="{06BB0337-B0DD-4B4B-BF30-C60C39CB4BA9}" destId="{CE433905-8D52-4427-81AF-BFC4BE2D4A88}" srcOrd="1" destOrd="0" presId="urn:microsoft.com/office/officeart/2005/8/layout/radial1"/>
    <dgm:cxn modelId="{15D140A2-7F85-47AE-95C2-629A5D3C10B7}" type="presOf" srcId="{5506E882-B0FF-410D-9FAB-D8C16E6EFE89}" destId="{4472E918-7175-44D2-BA20-67F76E132784}" srcOrd="1" destOrd="0" presId="urn:microsoft.com/office/officeart/2005/8/layout/radial1"/>
    <dgm:cxn modelId="{6C9C288E-543E-4C87-88CD-123889680D0E}" type="presOf" srcId="{94A7A577-5B16-4071-A79F-BCEEB5448D31}" destId="{9B965ED8-FD20-4E8C-985D-B75996971E2C}" srcOrd="0" destOrd="0" presId="urn:microsoft.com/office/officeart/2005/8/layout/radial1"/>
    <dgm:cxn modelId="{02EC5D51-91B9-429D-A00B-1BFD22B7D37F}" type="presOf" srcId="{B1505DC0-87D1-4640-9C2B-FB2BC85C9DD0}" destId="{AF6C404C-5702-4058-B742-C959B5908871}" srcOrd="1" destOrd="0" presId="urn:microsoft.com/office/officeart/2005/8/layout/radial1"/>
    <dgm:cxn modelId="{2BD41294-1AFD-4121-8D59-F8BCCB3A1E5B}" srcId="{21F8939A-936F-4013-97CD-E83C0626F008}" destId="{94A7A577-5B16-4071-A79F-BCEEB5448D31}" srcOrd="0" destOrd="0" parTransId="{5506E882-B0FF-410D-9FAB-D8C16E6EFE89}" sibTransId="{1E602DFB-FB8D-4121-9A4B-DE1FB18DF09E}"/>
    <dgm:cxn modelId="{2E7117C7-FDD8-4F42-BA3C-49088D674CE7}" type="presOf" srcId="{627578BE-DA20-4CDB-8ECD-6CD24F893417}" destId="{0CE8819F-CDF5-4AD0-8B84-91DC1C007B76}" srcOrd="0" destOrd="0" presId="urn:microsoft.com/office/officeart/2005/8/layout/radial1"/>
    <dgm:cxn modelId="{C973B2E6-3036-464E-9ACE-839F0B51EAA2}" type="presOf" srcId="{1DA31D25-796A-4D6F-8320-DC79747D9598}" destId="{1365678C-A138-4D43-BA86-FA8A62B73256}" srcOrd="0" destOrd="0" presId="urn:microsoft.com/office/officeart/2005/8/layout/radial1"/>
    <dgm:cxn modelId="{7704C63B-03C3-4BC3-A134-6BF0C2E9EEB4}" type="presOf" srcId="{627578BE-DA20-4CDB-8ECD-6CD24F893417}" destId="{8AE8C8D3-D632-4E21-826A-A8ED832E16B6}" srcOrd="1" destOrd="0" presId="urn:microsoft.com/office/officeart/2005/8/layout/radial1"/>
    <dgm:cxn modelId="{A3EC155B-D9C2-44FA-B230-0EF9620A174A}" srcId="{21F8939A-936F-4013-97CD-E83C0626F008}" destId="{0372F0E8-914F-4774-A707-4832C15F8588}" srcOrd="2" destOrd="0" parTransId="{88EA4158-6C7C-4B66-82D4-0549F6DA19CF}" sibTransId="{C9387283-592B-4C3D-9F30-5923F07DB9D0}"/>
    <dgm:cxn modelId="{29DA4BD7-E47F-42B9-AC92-EB5F984562AB}" type="presOf" srcId="{B1505DC0-87D1-4640-9C2B-FB2BC85C9DD0}" destId="{0E6DF920-D66C-48D2-A2EB-0336BE032AE8}" srcOrd="0" destOrd="0" presId="urn:microsoft.com/office/officeart/2005/8/layout/radial1"/>
    <dgm:cxn modelId="{019A90BC-0FDD-4CE5-97CB-578B3AADA470}" type="presOf" srcId="{BD178968-19BA-4E08-B3E5-51A9CDAC6227}" destId="{6328F25D-E115-4D9A-955C-01978B0B1B92}" srcOrd="1" destOrd="0" presId="urn:microsoft.com/office/officeart/2005/8/layout/radial1"/>
    <dgm:cxn modelId="{9F28AE58-E572-4281-A62C-A6BAB8B777A9}" type="presOf" srcId="{88EA4158-6C7C-4B66-82D4-0549F6DA19CF}" destId="{76A26358-E53D-4F4F-949B-FF8D2B840C62}" srcOrd="0" destOrd="0" presId="urn:microsoft.com/office/officeart/2005/8/layout/radial1"/>
    <dgm:cxn modelId="{FB90774C-4AB3-4389-A0E8-7C5590D8D21B}" type="presOf" srcId="{D80B7465-C8BA-492A-8328-1E08EFCE35B8}" destId="{08F48FC3-CE46-4BC9-8F7F-C9F38DB20D6D}" srcOrd="1" destOrd="0" presId="urn:microsoft.com/office/officeart/2005/8/layout/radial1"/>
    <dgm:cxn modelId="{7105A610-4B90-483F-BF3A-AE7651186724}" type="presOf" srcId="{896A3CCE-228A-4189-B184-F125B5BB1005}" destId="{8A921208-3DDD-4AC2-A04C-BF3E3F7B114C}" srcOrd="0" destOrd="0" presId="urn:microsoft.com/office/officeart/2005/8/layout/radial1"/>
    <dgm:cxn modelId="{F200E8DE-04FC-4101-9F07-20A6EF2918F9}" srcId="{21F8939A-936F-4013-97CD-E83C0626F008}" destId="{1DA31D25-796A-4D6F-8320-DC79747D9598}" srcOrd="4" destOrd="0" parTransId="{06BB0337-B0DD-4B4B-BF30-C60C39CB4BA9}" sibTransId="{715BB3A7-9CE2-4372-B3E5-EA9F99E05E12}"/>
    <dgm:cxn modelId="{9B644B4B-640C-4CBA-BDDA-F0B65333AEE7}" type="presOf" srcId="{1CD0723A-E569-4527-9F0F-438B93BE04A5}" destId="{8667C042-3C15-4ADD-ABB5-B49F6D121C1F}" srcOrd="0" destOrd="0" presId="urn:microsoft.com/office/officeart/2005/8/layout/radial1"/>
    <dgm:cxn modelId="{4AEDA5D1-6E7E-4402-8DE6-05CC4BD95075}" type="presOf" srcId="{D80B7465-C8BA-492A-8328-1E08EFCE35B8}" destId="{089F1C58-6EEE-4F7D-899E-4270B841044A}" srcOrd="0" destOrd="0" presId="urn:microsoft.com/office/officeart/2005/8/layout/radial1"/>
    <dgm:cxn modelId="{53B7AACE-B95A-4091-9352-A29FD17AA72F}" type="presOf" srcId="{E5C1161A-08B0-499F-AFB5-2659AC1F767D}" destId="{1BD7DAD6-0E0D-4078-B003-5164940CB27F}" srcOrd="0" destOrd="0" presId="urn:microsoft.com/office/officeart/2005/8/layout/radial1"/>
    <dgm:cxn modelId="{C5F85BCD-FB61-419A-B725-E7DE9AF87025}" type="presOf" srcId="{0372F0E8-914F-4774-A707-4832C15F8588}" destId="{08C0FFDB-9870-4276-AA07-6F73A12F911D}" srcOrd="0" destOrd="0" presId="urn:microsoft.com/office/officeart/2005/8/layout/radial1"/>
    <dgm:cxn modelId="{A769889B-88DB-45F9-BEAE-95C97138201F}" type="presOf" srcId="{5506E882-B0FF-410D-9FAB-D8C16E6EFE89}" destId="{8D04572E-0CE9-4815-AA54-447E4D067970}" srcOrd="0" destOrd="0" presId="urn:microsoft.com/office/officeart/2005/8/layout/radial1"/>
    <dgm:cxn modelId="{1EBBFE9D-4A99-4028-9B1D-B88E9E229FBC}" srcId="{7CAE6FDA-090A-45B3-8431-5F96E9F81C50}" destId="{21F8939A-936F-4013-97CD-E83C0626F008}" srcOrd="0" destOrd="0" parTransId="{34CE5B37-ECF1-4F99-9189-895B21A289F1}" sibTransId="{8AE32FF5-F453-4C96-B672-0B1910CD53F8}"/>
    <dgm:cxn modelId="{ADD0BAC0-3F59-4CB7-8FA2-5CC1440D8B79}" type="presOf" srcId="{BD178968-19BA-4E08-B3E5-51A9CDAC6227}" destId="{B0C60183-9CF1-4861-96D8-3BC527F9841E}" srcOrd="0" destOrd="0" presId="urn:microsoft.com/office/officeart/2005/8/layout/radial1"/>
    <dgm:cxn modelId="{ACB627C5-CC9B-4BFE-ABA6-931D68D19A87}" srcId="{21F8939A-936F-4013-97CD-E83C0626F008}" destId="{0F53AC18-3D07-4194-B5C5-6936FC71BA92}" srcOrd="5" destOrd="0" parTransId="{B1505DC0-87D1-4640-9C2B-FB2BC85C9DD0}" sibTransId="{899A019C-B770-4F0F-A51C-F40840AD728F}"/>
    <dgm:cxn modelId="{89BDDD3F-0D99-4A64-A542-C4F416EFF1C6}" srcId="{21F8939A-936F-4013-97CD-E83C0626F008}" destId="{896A3CCE-228A-4189-B184-F125B5BB1005}" srcOrd="6" destOrd="0" parTransId="{627578BE-DA20-4CDB-8ECD-6CD24F893417}" sibTransId="{EB35C23E-B8C1-439E-8D3B-FDC99671206A}"/>
    <dgm:cxn modelId="{38953C1C-56F7-4D6E-B530-E3FB2605FCAD}" type="presOf" srcId="{88EA4158-6C7C-4B66-82D4-0549F6DA19CF}" destId="{734A4C57-3409-48DB-BF09-8AA546563744}" srcOrd="1" destOrd="0" presId="urn:microsoft.com/office/officeart/2005/8/layout/radial1"/>
    <dgm:cxn modelId="{BFA8E929-78F1-4E1E-A2D5-11838574DF8B}" type="presOf" srcId="{7CAE6FDA-090A-45B3-8431-5F96E9F81C50}" destId="{276FF730-F139-407C-96CD-0E24E2AFA732}" srcOrd="0" destOrd="0" presId="urn:microsoft.com/office/officeart/2005/8/layout/radial1"/>
    <dgm:cxn modelId="{86E88356-272F-4E7A-834D-9589F8659F00}" type="presOf" srcId="{06BB0337-B0DD-4B4B-BF30-C60C39CB4BA9}" destId="{3602F4BF-3CB9-4CAA-A187-6CCE4FCCAFD9}" srcOrd="0" destOrd="0" presId="urn:microsoft.com/office/officeart/2005/8/layout/radial1"/>
    <dgm:cxn modelId="{4FA38AC9-8984-4E27-A2D2-4ED7A865A352}" type="presOf" srcId="{0F53AC18-3D07-4194-B5C5-6936FC71BA92}" destId="{EDD826E6-6406-432C-8F81-04270A1172CC}" srcOrd="0" destOrd="0" presId="urn:microsoft.com/office/officeart/2005/8/layout/radial1"/>
    <dgm:cxn modelId="{05AEF16A-3BD8-4C68-8BA4-368DAD8BD108}" srcId="{21F8939A-936F-4013-97CD-E83C0626F008}" destId="{1CD0723A-E569-4527-9F0F-438B93BE04A5}" srcOrd="3" destOrd="0" parTransId="{BD178968-19BA-4E08-B3E5-51A9CDAC6227}" sibTransId="{D2D27033-9984-4640-B3BC-0F0178ADAA80}"/>
    <dgm:cxn modelId="{3DCB5EFD-6852-4EBC-AFF6-5FB38113ED06}" type="presOf" srcId="{21F8939A-936F-4013-97CD-E83C0626F008}" destId="{8EB554B1-DE31-485A-AD27-C294A10F47FD}" srcOrd="0" destOrd="0" presId="urn:microsoft.com/office/officeart/2005/8/layout/radial1"/>
    <dgm:cxn modelId="{516D8645-1C27-4349-934A-B73D35FF4E0A}" srcId="{21F8939A-936F-4013-97CD-E83C0626F008}" destId="{E5C1161A-08B0-499F-AFB5-2659AC1F767D}" srcOrd="1" destOrd="0" parTransId="{D80B7465-C8BA-492A-8328-1E08EFCE35B8}" sibTransId="{11A36D09-DBC8-4FA2-A432-75970CB7632A}"/>
    <dgm:cxn modelId="{CA3E6DB8-1E86-45EB-B670-22A37A213A72}" type="presParOf" srcId="{276FF730-F139-407C-96CD-0E24E2AFA732}" destId="{8EB554B1-DE31-485A-AD27-C294A10F47FD}" srcOrd="0" destOrd="0" presId="urn:microsoft.com/office/officeart/2005/8/layout/radial1"/>
    <dgm:cxn modelId="{51007EC1-4D6C-4D41-B60E-CB760D0FA25B}" type="presParOf" srcId="{276FF730-F139-407C-96CD-0E24E2AFA732}" destId="{8D04572E-0CE9-4815-AA54-447E4D067970}" srcOrd="1" destOrd="0" presId="urn:microsoft.com/office/officeart/2005/8/layout/radial1"/>
    <dgm:cxn modelId="{A1E3FF99-423A-48E8-9D33-EE1F8C0760E4}" type="presParOf" srcId="{8D04572E-0CE9-4815-AA54-447E4D067970}" destId="{4472E918-7175-44D2-BA20-67F76E132784}" srcOrd="0" destOrd="0" presId="urn:microsoft.com/office/officeart/2005/8/layout/radial1"/>
    <dgm:cxn modelId="{B605E50C-5AFE-4170-BFB1-1E2237A7F0E7}" type="presParOf" srcId="{276FF730-F139-407C-96CD-0E24E2AFA732}" destId="{9B965ED8-FD20-4E8C-985D-B75996971E2C}" srcOrd="2" destOrd="0" presId="urn:microsoft.com/office/officeart/2005/8/layout/radial1"/>
    <dgm:cxn modelId="{FF195D29-124C-4487-B1D8-31D53BB059CD}" type="presParOf" srcId="{276FF730-F139-407C-96CD-0E24E2AFA732}" destId="{089F1C58-6EEE-4F7D-899E-4270B841044A}" srcOrd="3" destOrd="0" presId="urn:microsoft.com/office/officeart/2005/8/layout/radial1"/>
    <dgm:cxn modelId="{03549059-2151-446C-8406-0CD069B1675B}" type="presParOf" srcId="{089F1C58-6EEE-4F7D-899E-4270B841044A}" destId="{08F48FC3-CE46-4BC9-8F7F-C9F38DB20D6D}" srcOrd="0" destOrd="0" presId="urn:microsoft.com/office/officeart/2005/8/layout/radial1"/>
    <dgm:cxn modelId="{F83D2310-9A84-4228-A4E9-01BC597AB077}" type="presParOf" srcId="{276FF730-F139-407C-96CD-0E24E2AFA732}" destId="{1BD7DAD6-0E0D-4078-B003-5164940CB27F}" srcOrd="4" destOrd="0" presId="urn:microsoft.com/office/officeart/2005/8/layout/radial1"/>
    <dgm:cxn modelId="{0F4CE870-4DA8-42E5-BA53-7A4418CC35B6}" type="presParOf" srcId="{276FF730-F139-407C-96CD-0E24E2AFA732}" destId="{76A26358-E53D-4F4F-949B-FF8D2B840C62}" srcOrd="5" destOrd="0" presId="urn:microsoft.com/office/officeart/2005/8/layout/radial1"/>
    <dgm:cxn modelId="{5F467BC0-5304-46BE-8DF3-3452143BCA6C}" type="presParOf" srcId="{76A26358-E53D-4F4F-949B-FF8D2B840C62}" destId="{734A4C57-3409-48DB-BF09-8AA546563744}" srcOrd="0" destOrd="0" presId="urn:microsoft.com/office/officeart/2005/8/layout/radial1"/>
    <dgm:cxn modelId="{FA87DFDF-A5E1-463F-850E-4C1F6C797461}" type="presParOf" srcId="{276FF730-F139-407C-96CD-0E24E2AFA732}" destId="{08C0FFDB-9870-4276-AA07-6F73A12F911D}" srcOrd="6" destOrd="0" presId="urn:microsoft.com/office/officeart/2005/8/layout/radial1"/>
    <dgm:cxn modelId="{A665DC48-A755-437F-BE4C-916C396BEC59}" type="presParOf" srcId="{276FF730-F139-407C-96CD-0E24E2AFA732}" destId="{B0C60183-9CF1-4861-96D8-3BC527F9841E}" srcOrd="7" destOrd="0" presId="urn:microsoft.com/office/officeart/2005/8/layout/radial1"/>
    <dgm:cxn modelId="{9C6268F7-9DB1-490A-9160-DE860945BA64}" type="presParOf" srcId="{B0C60183-9CF1-4861-96D8-3BC527F9841E}" destId="{6328F25D-E115-4D9A-955C-01978B0B1B92}" srcOrd="0" destOrd="0" presId="urn:microsoft.com/office/officeart/2005/8/layout/radial1"/>
    <dgm:cxn modelId="{03CF9EFF-FEE5-40DF-B7A2-08891C7B40B6}" type="presParOf" srcId="{276FF730-F139-407C-96CD-0E24E2AFA732}" destId="{8667C042-3C15-4ADD-ABB5-B49F6D121C1F}" srcOrd="8" destOrd="0" presId="urn:microsoft.com/office/officeart/2005/8/layout/radial1"/>
    <dgm:cxn modelId="{E5B3083B-B3D5-4F01-910D-0EB40954471E}" type="presParOf" srcId="{276FF730-F139-407C-96CD-0E24E2AFA732}" destId="{3602F4BF-3CB9-4CAA-A187-6CCE4FCCAFD9}" srcOrd="9" destOrd="0" presId="urn:microsoft.com/office/officeart/2005/8/layout/radial1"/>
    <dgm:cxn modelId="{374BC8F0-4E53-4BD2-87B4-646928B935B2}" type="presParOf" srcId="{3602F4BF-3CB9-4CAA-A187-6CCE4FCCAFD9}" destId="{CE433905-8D52-4427-81AF-BFC4BE2D4A88}" srcOrd="0" destOrd="0" presId="urn:microsoft.com/office/officeart/2005/8/layout/radial1"/>
    <dgm:cxn modelId="{0CFD6DDE-901E-4662-9A79-E18647F4ABF7}" type="presParOf" srcId="{276FF730-F139-407C-96CD-0E24E2AFA732}" destId="{1365678C-A138-4D43-BA86-FA8A62B73256}" srcOrd="10" destOrd="0" presId="urn:microsoft.com/office/officeart/2005/8/layout/radial1"/>
    <dgm:cxn modelId="{809D0A3D-967B-4156-A7F8-0DD1BD01D55B}" type="presParOf" srcId="{276FF730-F139-407C-96CD-0E24E2AFA732}" destId="{0E6DF920-D66C-48D2-A2EB-0336BE032AE8}" srcOrd="11" destOrd="0" presId="urn:microsoft.com/office/officeart/2005/8/layout/radial1"/>
    <dgm:cxn modelId="{6944CA04-B56D-487E-A410-A51F9FE02AE3}" type="presParOf" srcId="{0E6DF920-D66C-48D2-A2EB-0336BE032AE8}" destId="{AF6C404C-5702-4058-B742-C959B5908871}" srcOrd="0" destOrd="0" presId="urn:microsoft.com/office/officeart/2005/8/layout/radial1"/>
    <dgm:cxn modelId="{88D8DBF3-7DE5-47BC-ACE6-20516D58E0AB}" type="presParOf" srcId="{276FF730-F139-407C-96CD-0E24E2AFA732}" destId="{EDD826E6-6406-432C-8F81-04270A1172CC}" srcOrd="12" destOrd="0" presId="urn:microsoft.com/office/officeart/2005/8/layout/radial1"/>
    <dgm:cxn modelId="{7EBC660A-3D6E-4DCE-A33B-378AA3EFD09B}" type="presParOf" srcId="{276FF730-F139-407C-96CD-0E24E2AFA732}" destId="{0CE8819F-CDF5-4AD0-8B84-91DC1C007B76}" srcOrd="13" destOrd="0" presId="urn:microsoft.com/office/officeart/2005/8/layout/radial1"/>
    <dgm:cxn modelId="{32AE2AAB-F851-4710-A457-5E4ED77064F9}" type="presParOf" srcId="{0CE8819F-CDF5-4AD0-8B84-91DC1C007B76}" destId="{8AE8C8D3-D632-4E21-826A-A8ED832E16B6}" srcOrd="0" destOrd="0" presId="urn:microsoft.com/office/officeart/2005/8/layout/radial1"/>
    <dgm:cxn modelId="{1AD6C9BC-508B-43CF-8E64-F0C8074BD83F}" type="presParOf" srcId="{276FF730-F139-407C-96CD-0E24E2AFA732}" destId="{8A921208-3DDD-4AC2-A04C-BF3E3F7B114C}"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7607" y="1"/>
            <a:ext cx="2889938" cy="496332"/>
          </a:xfrm>
          <a:prstGeom prst="rect">
            <a:avLst/>
          </a:prstGeom>
        </p:spPr>
        <p:txBody>
          <a:bodyPr vert="horz" lIns="91440" tIns="45720" rIns="91440" bIns="45720" rtlCol="0"/>
          <a:lstStyle>
            <a:lvl1pPr algn="r">
              <a:defRPr sz="1200"/>
            </a:lvl1pPr>
          </a:lstStyle>
          <a:p>
            <a:fld id="{24E9E48F-C00E-9B43-B04F-93CC3765638A}" type="datetimeFigureOut">
              <a:rPr lang="fr-FR" smtClean="0"/>
              <a:pPr/>
              <a:t>21/06/2018</a:t>
            </a:fld>
            <a:endParaRPr lang="fr-FR"/>
          </a:p>
        </p:txBody>
      </p:sp>
      <p:sp>
        <p:nvSpPr>
          <p:cNvPr id="4" name="Espace réservé du pied de page 3"/>
          <p:cNvSpPr>
            <a:spLocks noGrp="1"/>
          </p:cNvSpPr>
          <p:nvPr>
            <p:ph type="ftr" sz="quarter" idx="2"/>
          </p:nvPr>
        </p:nvSpPr>
        <p:spPr>
          <a:xfrm>
            <a:off x="0" y="9428584"/>
            <a:ext cx="2889938"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7607" y="9428584"/>
            <a:ext cx="2889938" cy="496332"/>
          </a:xfrm>
          <a:prstGeom prst="rect">
            <a:avLst/>
          </a:prstGeom>
        </p:spPr>
        <p:txBody>
          <a:bodyPr vert="horz" lIns="91440" tIns="45720" rIns="91440" bIns="45720" rtlCol="0" anchor="b"/>
          <a:lstStyle>
            <a:lvl1pPr algn="r">
              <a:defRPr sz="1200"/>
            </a:lvl1pPr>
          </a:lstStyle>
          <a:p>
            <a:fld id="{F717CF59-5EB7-FF4E-BC26-8CDDEA3C5879}" type="slidenum">
              <a:rPr lang="fr-FR" smtClean="0"/>
              <a:pPr/>
              <a:t>‹N°›</a:t>
            </a:fld>
            <a:endParaRPr lang="fr-FR"/>
          </a:p>
        </p:txBody>
      </p:sp>
    </p:spTree>
    <p:extLst>
      <p:ext uri="{BB962C8B-B14F-4D97-AF65-F5344CB8AC3E}">
        <p14:creationId xmlns:p14="http://schemas.microsoft.com/office/powerpoint/2010/main" val="20496448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1"/>
            <a:ext cx="2889938" cy="496332"/>
          </a:xfrm>
          <a:prstGeom prst="rect">
            <a:avLst/>
          </a:prstGeom>
        </p:spPr>
        <p:txBody>
          <a:bodyPr vert="horz" lIns="91440" tIns="45720" rIns="91440" bIns="45720" rtlCol="0"/>
          <a:lstStyle>
            <a:lvl1pPr algn="r">
              <a:defRPr sz="1200"/>
            </a:lvl1pPr>
          </a:lstStyle>
          <a:p>
            <a:fld id="{EE6E5A64-DC50-DE47-AAA3-CA8A33CAC0A1}" type="datetimeFigureOut">
              <a:rPr lang="fr-FR" smtClean="0"/>
              <a:pPr/>
              <a:t>21/06/2018</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154"/>
            <a:ext cx="5335270" cy="4466988"/>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889938"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4"/>
            <a:ext cx="2889938" cy="496332"/>
          </a:xfrm>
          <a:prstGeom prst="rect">
            <a:avLst/>
          </a:prstGeom>
        </p:spPr>
        <p:txBody>
          <a:bodyPr vert="horz" lIns="91440" tIns="45720" rIns="91440" bIns="45720" rtlCol="0" anchor="b"/>
          <a:lstStyle>
            <a:lvl1pPr algn="r">
              <a:defRPr sz="1200"/>
            </a:lvl1pPr>
          </a:lstStyle>
          <a:p>
            <a:fld id="{7969DA75-9866-A74D-90A1-6EC520430085}" type="slidenum">
              <a:rPr lang="fr-FR" smtClean="0"/>
              <a:pPr/>
              <a:t>‹N°›</a:t>
            </a:fld>
            <a:endParaRPr lang="fr-FR"/>
          </a:p>
        </p:txBody>
      </p:sp>
    </p:spTree>
    <p:extLst>
      <p:ext uri="{BB962C8B-B14F-4D97-AF65-F5344CB8AC3E}">
        <p14:creationId xmlns:p14="http://schemas.microsoft.com/office/powerpoint/2010/main" val="42022497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dref.fr/02881383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dref.fr/16809566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education.gouv.fr/cid57096/reperes-et-references-statistiques.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dref.fr/139753753"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idref.fr/139753753"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a:t>
            </a:fld>
            <a:endParaRPr lang="fr-FR"/>
          </a:p>
        </p:txBody>
      </p:sp>
    </p:spTree>
    <p:extLst>
      <p:ext uri="{BB962C8B-B14F-4D97-AF65-F5344CB8AC3E}">
        <p14:creationId xmlns:p14="http://schemas.microsoft.com/office/powerpoint/2010/main" val="164045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Illustration avec une notice de Personne : </a:t>
            </a:r>
            <a:r>
              <a:rPr lang="fr-FR" sz="1200" b="0" i="0" u="none" strike="noStrike" kern="1200" dirty="0" smtClean="0">
                <a:solidFill>
                  <a:schemeClr val="tx1"/>
                </a:solidFill>
                <a:effectLst/>
                <a:latin typeface="+mn-lt"/>
                <a:ea typeface="+mn-ea"/>
                <a:cs typeface="+mn-cs"/>
                <a:hlinkClick r:id="rId3"/>
              </a:rPr>
              <a:t>https://www.idref.fr/028813839</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13</a:t>
            </a:fld>
            <a:endParaRPr lang="fr-FR"/>
          </a:p>
        </p:txBody>
      </p:sp>
    </p:spTree>
    <p:extLst>
      <p:ext uri="{BB962C8B-B14F-4D97-AF65-F5344CB8AC3E}">
        <p14:creationId xmlns:p14="http://schemas.microsoft.com/office/powerpoint/2010/main" val="4126693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0" u="none" strike="noStrike" kern="1200" dirty="0" smtClean="0">
                <a:solidFill>
                  <a:schemeClr val="tx1"/>
                </a:solidFill>
                <a:effectLst/>
                <a:latin typeface="+mn-lt"/>
                <a:ea typeface="+mn-ea"/>
                <a:cs typeface="+mn-cs"/>
              </a:rPr>
              <a:t>Illustration</a:t>
            </a:r>
            <a:r>
              <a:rPr lang="fr-FR" sz="1200" b="0" i="0" u="none" strike="noStrike" kern="1200" baseline="0" dirty="0" smtClean="0">
                <a:solidFill>
                  <a:schemeClr val="tx1"/>
                </a:solidFill>
                <a:effectLst/>
                <a:latin typeface="+mn-lt"/>
                <a:ea typeface="+mn-ea"/>
                <a:cs typeface="+mn-cs"/>
              </a:rPr>
              <a:t> avec une notice de Collectivité : </a:t>
            </a:r>
            <a:r>
              <a:rPr lang="fr-FR" sz="1200" b="0" i="0" u="none" strike="noStrike" kern="1200" dirty="0" smtClean="0">
                <a:solidFill>
                  <a:schemeClr val="tx1"/>
                </a:solidFill>
                <a:effectLst/>
                <a:latin typeface="+mn-lt"/>
                <a:ea typeface="+mn-ea"/>
                <a:cs typeface="+mn-cs"/>
                <a:hlinkClick r:id="rId3"/>
              </a:rPr>
              <a:t>https://www.idref.fr/168095661</a:t>
            </a:r>
            <a:endParaRPr lang="fr-FR" sz="1200" b="0" i="0" u="none" strike="noStrike"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0" u="none" strike="noStrike" kern="1200" dirty="0" smtClean="0">
                <a:solidFill>
                  <a:schemeClr val="tx1"/>
                </a:solidFill>
                <a:effectLst/>
                <a:latin typeface="+mn-lt"/>
                <a:ea typeface="+mn-ea"/>
                <a:cs typeface="+mn-cs"/>
              </a:rPr>
              <a:t>RNSR</a:t>
            </a:r>
            <a:r>
              <a:rPr lang="fr-FR" sz="1200" b="0" i="0" u="none" strike="noStrike" kern="1200" baseline="0" dirty="0" smtClean="0">
                <a:solidFill>
                  <a:schemeClr val="tx1"/>
                </a:solidFill>
                <a:effectLst/>
                <a:latin typeface="+mn-lt"/>
                <a:ea typeface="+mn-ea"/>
                <a:cs typeface="+mn-cs"/>
              </a:rPr>
              <a:t> : 201119444S ; </a:t>
            </a:r>
            <a:r>
              <a:rPr lang="fr-FR" sz="1200" b="0" i="0" u="none" strike="noStrike" kern="1200" baseline="0" dirty="0" err="1" smtClean="0">
                <a:solidFill>
                  <a:schemeClr val="tx1"/>
                </a:solidFill>
                <a:effectLst/>
                <a:latin typeface="+mn-lt"/>
                <a:ea typeface="+mn-ea"/>
                <a:cs typeface="+mn-cs"/>
              </a:rPr>
              <a:t>StructId</a:t>
            </a:r>
            <a:r>
              <a:rPr lang="fr-FR" sz="1200" b="0" i="0" u="none" strike="noStrike" kern="1200" baseline="0" dirty="0" smtClean="0">
                <a:solidFill>
                  <a:schemeClr val="tx1"/>
                </a:solidFill>
                <a:effectLst/>
                <a:latin typeface="+mn-lt"/>
                <a:ea typeface="+mn-ea"/>
                <a:cs typeface="+mn-cs"/>
              </a:rPr>
              <a:t> : 139731</a:t>
            </a:r>
          </a:p>
          <a:p>
            <a:r>
              <a:rPr lang="fr-FR" sz="1200" b="0" i="0" u="none" strike="noStrike" kern="1200" baseline="0" dirty="0" smtClean="0">
                <a:solidFill>
                  <a:schemeClr val="tx1"/>
                </a:solidFill>
                <a:effectLst/>
                <a:latin typeface="+mn-lt"/>
                <a:ea typeface="+mn-ea"/>
                <a:cs typeface="+mn-cs"/>
              </a:rPr>
              <a:t>Dans HAL 144 documents : https://hal.archives-ouvertes.fr/search/index/q/*/structId_i/139731</a:t>
            </a:r>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14</a:t>
            </a:fld>
            <a:endParaRPr lang="fr-FR"/>
          </a:p>
        </p:txBody>
      </p:sp>
    </p:spTree>
    <p:extLst>
      <p:ext uri="{BB962C8B-B14F-4D97-AF65-F5344CB8AC3E}">
        <p14:creationId xmlns:p14="http://schemas.microsoft.com/office/powerpoint/2010/main" val="3251633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i="1" dirty="0" smtClean="0"/>
              <a:t>(Poursuivons le raisonnement avec les autorités Personne)</a:t>
            </a: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15</a:t>
            </a:fld>
            <a:endParaRPr lang="fr-FR"/>
          </a:p>
        </p:txBody>
      </p:sp>
    </p:spTree>
    <p:extLst>
      <p:ext uri="{BB962C8B-B14F-4D97-AF65-F5344CB8AC3E}">
        <p14:creationId xmlns:p14="http://schemas.microsoft.com/office/powerpoint/2010/main" val="4190278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Synergie à construire</a:t>
            </a:r>
          </a:p>
          <a:p>
            <a:r>
              <a:rPr lang="fr-FR" dirty="0" smtClean="0"/>
              <a:t>N’exclure personne</a:t>
            </a:r>
            <a:r>
              <a:rPr lang="fr-FR" baseline="0" dirty="0" smtClean="0"/>
              <a:t> pour capitaliser sur toutes les expertises</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17</a:t>
            </a:fld>
            <a:endParaRPr lang="fr-FR"/>
          </a:p>
        </p:txBody>
      </p:sp>
    </p:spTree>
    <p:extLst>
      <p:ext uri="{BB962C8B-B14F-4D97-AF65-F5344CB8AC3E}">
        <p14:creationId xmlns:p14="http://schemas.microsoft.com/office/powerpoint/2010/main" val="2106151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Petit sondage</a:t>
            </a:r>
            <a:r>
              <a:rPr lang="fr-FR" baseline="0" dirty="0" smtClean="0"/>
              <a:t> dans la salle : qui sont ceux qui connaissent tous ces correspondants ?</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18</a:t>
            </a:fld>
            <a:endParaRPr lang="fr-FR"/>
          </a:p>
        </p:txBody>
      </p:sp>
    </p:spTree>
    <p:extLst>
      <p:ext uri="{BB962C8B-B14F-4D97-AF65-F5344CB8AC3E}">
        <p14:creationId xmlns:p14="http://schemas.microsoft.com/office/powerpoint/2010/main" val="3114666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Originellement</a:t>
            </a:r>
            <a:r>
              <a:rPr lang="fr-FR" baseline="0" dirty="0" smtClean="0"/>
              <a:t> fichier d’autorités du </a:t>
            </a:r>
            <a:r>
              <a:rPr lang="fr-FR" baseline="0" dirty="0" err="1" smtClean="0"/>
              <a:t>Sudoc</a:t>
            </a:r>
            <a:r>
              <a:rPr lang="fr-FR" baseline="0" dirty="0" smtClean="0"/>
              <a:t>, les données d’autorité sont continuellement enrichies depuis 20 ans.</a:t>
            </a:r>
          </a:p>
          <a:p>
            <a:endParaRPr lang="fr-FR" baseline="0" dirty="0" smtClean="0"/>
          </a:p>
          <a:p>
            <a:r>
              <a:rPr lang="fr-FR" baseline="0" dirty="0" smtClean="0"/>
              <a:t>Depuis 2010, le projet </a:t>
            </a:r>
            <a:r>
              <a:rPr lang="fr-FR" baseline="0" dirty="0" err="1" smtClean="0"/>
              <a:t>IdRef</a:t>
            </a:r>
            <a:r>
              <a:rPr lang="fr-FR" baseline="0" dirty="0" smtClean="0"/>
              <a:t>  s’enrichit des autorités de Calames, puis STAR, STEP et thèses.fr</a:t>
            </a:r>
          </a:p>
          <a:p>
            <a:endParaRPr lang="fr-FR" baseline="0" dirty="0" smtClean="0"/>
          </a:p>
          <a:p>
            <a:r>
              <a:rPr lang="fr-FR" baseline="0" dirty="0" smtClean="0"/>
              <a:t>Cela a passé par le développement d’une technologie full web dédiée nativement à l’interconnexion : qu’une application serve à produire des métadonnées ou à les exposer, elle peut s’interfacer à IdRef.</a:t>
            </a:r>
          </a:p>
          <a:p>
            <a:endParaRPr lang="fr-FR" baseline="0" dirty="0" smtClean="0"/>
          </a:p>
          <a:p>
            <a:r>
              <a:rPr lang="fr-FR" baseline="0" dirty="0" smtClean="0"/>
              <a:t>IdRef est donc à la fois les données et le véhicule qui permet le partage de ces données avec des bases bibliographiques diversifiées : archives et manuscrits, écrits académiques, etc. ;  et ce malgré des formats, des modèles de données eux aussi diversifiés.</a:t>
            </a:r>
          </a:p>
          <a:p>
            <a:endParaRPr lang="fr-FR"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smtClean="0"/>
              <a:t>Avec la technologie web utilisée, la dimension « Web de données » a d’emblée fait partie intégrante du projet : structuration des autorités et leur diffusion sont des choix initiaux.</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20</a:t>
            </a:fld>
            <a:endParaRPr lang="fr-FR"/>
          </a:p>
        </p:txBody>
      </p:sp>
    </p:spTree>
    <p:extLst>
      <p:ext uri="{BB962C8B-B14F-4D97-AF65-F5344CB8AC3E}">
        <p14:creationId xmlns:p14="http://schemas.microsoft.com/office/powerpoint/2010/main" val="151708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21</a:t>
            </a:fld>
            <a:endParaRPr lang="fr-FR"/>
          </a:p>
        </p:txBody>
      </p:sp>
    </p:spTree>
    <p:extLst>
      <p:ext uri="{BB962C8B-B14F-4D97-AF65-F5344CB8AC3E}">
        <p14:creationId xmlns:p14="http://schemas.microsoft.com/office/powerpoint/2010/main" val="390619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22</a:t>
            </a:fld>
            <a:endParaRPr lang="fr-FR"/>
          </a:p>
        </p:txBody>
      </p:sp>
    </p:spTree>
    <p:extLst>
      <p:ext uri="{BB962C8B-B14F-4D97-AF65-F5344CB8AC3E}">
        <p14:creationId xmlns:p14="http://schemas.microsoft.com/office/powerpoint/2010/main" val="291661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23</a:t>
            </a:fld>
            <a:endParaRPr lang="fr-FR"/>
          </a:p>
        </p:txBody>
      </p:sp>
    </p:spTree>
    <p:extLst>
      <p:ext uri="{BB962C8B-B14F-4D97-AF65-F5344CB8AC3E}">
        <p14:creationId xmlns:p14="http://schemas.microsoft.com/office/powerpoint/2010/main" val="49483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25</a:t>
            </a:fld>
            <a:endParaRPr lang="fr-FR"/>
          </a:p>
        </p:txBody>
      </p:sp>
    </p:spTree>
    <p:extLst>
      <p:ext uri="{BB962C8B-B14F-4D97-AF65-F5344CB8AC3E}">
        <p14:creationId xmlns:p14="http://schemas.microsoft.com/office/powerpoint/2010/main" val="247998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IdRef c’est une palette</a:t>
            </a:r>
          </a:p>
          <a:p>
            <a:r>
              <a:rPr lang="fr-FR" dirty="0" smtClean="0"/>
              <a:t>CLIC</a:t>
            </a:r>
            <a:r>
              <a:rPr lang="fr-FR" baseline="0" dirty="0" smtClean="0"/>
              <a:t> une base de données d’autorité dotées d’un identifiant</a:t>
            </a:r>
          </a:p>
          <a:p>
            <a:r>
              <a:rPr lang="fr-FR" baseline="0" dirty="0" smtClean="0"/>
              <a:t>CLIC données produites dans une interface web accessible sur authentification, produite de manière partagé, historiquement par les catalogueurs du Sudoc mais depuis 10 ans maintenant pour gérer d’autres gisements documentaires que le catalogue Sudoc et c’est enfin des outils de contrôle qualité à disposition des producteurs de données</a:t>
            </a:r>
          </a:p>
          <a:p>
            <a:r>
              <a:rPr lang="fr-FR" baseline="0" dirty="0" smtClean="0"/>
              <a:t>CLIC IdRef c’est aussi bien sûr une interface web de consultation, de  valorisation, avec une très bonne indexation par les moteurs de recherche classiques et aussi des </a:t>
            </a:r>
            <a:r>
              <a:rPr lang="fr-FR" baseline="0" dirty="0" err="1" smtClean="0"/>
              <a:t>webservices</a:t>
            </a:r>
            <a:r>
              <a:rPr lang="fr-FR" baseline="0" dirty="0" smtClean="0"/>
              <a:t> d’exposition des données</a:t>
            </a:r>
          </a:p>
          <a:p>
            <a:r>
              <a:rPr lang="fr-FR" baseline="0" dirty="0" smtClean="0"/>
              <a:t>CLIC enfin, depuis 18 mois environ IdRef exploite un programme d’alignement de données, limité pour le moment aux seules personnes, ce qui nous permet de fournir des identifiants de personnes à qui nous le demande, par exemple </a:t>
            </a:r>
            <a:r>
              <a:rPr lang="fr-FR" baseline="0" dirty="0" err="1" smtClean="0"/>
              <a:t>ScanR</a:t>
            </a:r>
            <a:r>
              <a:rPr lang="fr-FR" baseline="0" dirty="0" smtClean="0"/>
              <a:t> ou </a:t>
            </a:r>
            <a:r>
              <a:rPr lang="fr-FR" baseline="0" dirty="0" err="1" smtClean="0"/>
              <a:t>Conditor</a:t>
            </a:r>
            <a:endParaRPr lang="fr-FR" dirty="0" smtClean="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3</a:t>
            </a:fld>
            <a:endParaRPr lang="fr-FR"/>
          </a:p>
        </p:txBody>
      </p:sp>
    </p:spTree>
    <p:extLst>
      <p:ext uri="{BB962C8B-B14F-4D97-AF65-F5344CB8AC3E}">
        <p14:creationId xmlns:p14="http://schemas.microsoft.com/office/powerpoint/2010/main" val="585661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L’identification fiable est un moyen pour recenser </a:t>
            </a:r>
            <a:r>
              <a:rPr lang="fr-FR" dirty="0" smtClean="0">
                <a:solidFill>
                  <a:srgbClr val="7030A0"/>
                </a:solidFill>
              </a:rPr>
              <a:t>correctement</a:t>
            </a:r>
            <a:r>
              <a:rPr lang="fr-FR" dirty="0" smtClean="0"/>
              <a:t> les produits de l’activité des créateurs scientifiques :</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AO et bases internationales</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AOI</a:t>
            </a: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Sudoc</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t>Kalenda</a:t>
            </a:r>
            <a:r>
              <a:rPr lang="fr-FR"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err="1" smtClean="0"/>
              <a:t>Ioké</a:t>
            </a: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Thèses.fr</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C’est important pour les</a:t>
            </a:r>
            <a:r>
              <a:rPr lang="fr-FR" baseline="0" dirty="0" smtClean="0"/>
              <a:t> créateurs !</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Les réseaux</a:t>
            </a:r>
            <a:r>
              <a:rPr lang="fr-FR" baseline="0" dirty="0" smtClean="0"/>
              <a:t> sociaux de chercheurs, il faut en parler, plaisent aux usagers mais ils sont fermés !</a:t>
            </a:r>
            <a:endParaRPr lang="fr-FR" dirty="0" smtClean="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26</a:t>
            </a:fld>
            <a:endParaRPr lang="fr-FR"/>
          </a:p>
        </p:txBody>
      </p:sp>
    </p:spTree>
    <p:extLst>
      <p:ext uri="{BB962C8B-B14F-4D97-AF65-F5344CB8AC3E}">
        <p14:creationId xmlns:p14="http://schemas.microsoft.com/office/powerpoint/2010/main" val="406606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lnSpc>
                <a:spcPct val="150000"/>
              </a:lnSpc>
              <a:buNone/>
            </a:pPr>
            <a:r>
              <a:rPr lang="fr-FR" dirty="0" err="1" smtClean="0"/>
              <a:t>Orcid</a:t>
            </a:r>
            <a:r>
              <a:rPr lang="fr-FR" dirty="0" smtClean="0"/>
              <a:t>, </a:t>
            </a:r>
            <a:r>
              <a:rPr lang="fr-FR" dirty="0" err="1" smtClean="0"/>
              <a:t>Researcher_ID</a:t>
            </a:r>
            <a:r>
              <a:rPr lang="fr-FR" dirty="0" smtClean="0"/>
              <a:t>, </a:t>
            </a:r>
            <a:r>
              <a:rPr lang="fr-FR" dirty="0" err="1" smtClean="0"/>
              <a:t>Scopus_ID</a:t>
            </a:r>
            <a:r>
              <a:rPr lang="fr-FR" dirty="0" smtClean="0"/>
              <a:t>, </a:t>
            </a:r>
            <a:r>
              <a:rPr lang="fr-FR" dirty="0" err="1" smtClean="0"/>
              <a:t>Refdoc_ID</a:t>
            </a:r>
            <a:r>
              <a:rPr lang="fr-FR" dirty="0" smtClean="0"/>
              <a:t>, ISNI, VIAF, </a:t>
            </a:r>
            <a:r>
              <a:rPr lang="fr-FR" dirty="0" err="1" smtClean="0"/>
              <a:t>IdRef</a:t>
            </a:r>
            <a:r>
              <a:rPr lang="fr-FR" dirty="0" smtClean="0"/>
              <a:t>, </a:t>
            </a:r>
            <a:r>
              <a:rPr lang="fr-FR" dirty="0" err="1" smtClean="0"/>
              <a:t>IdHal</a:t>
            </a:r>
            <a:r>
              <a:rPr lang="fr-FR" dirty="0" smtClean="0"/>
              <a:t>, </a:t>
            </a:r>
            <a:r>
              <a:rPr lang="fr-FR" dirty="0" err="1" smtClean="0"/>
              <a:t>ResearchGateID</a:t>
            </a:r>
            <a:r>
              <a:rPr lang="fr-FR" dirty="0" smtClean="0"/>
              <a:t>, </a:t>
            </a:r>
            <a:r>
              <a:rPr lang="fr-FR" dirty="0" err="1" smtClean="0"/>
              <a:t>IstexID</a:t>
            </a:r>
            <a:r>
              <a:rPr lang="fr-FR" dirty="0" smtClean="0"/>
              <a:t>, </a:t>
            </a:r>
            <a:r>
              <a:rPr lang="fr-FR" b="1" dirty="0" smtClean="0"/>
              <a:t>le vertige gagne facilement devant le nombre de comptes / d'identifiants qu‘on est en mesure de se créer ou qu‘on est susceptible d'avoir.</a:t>
            </a:r>
            <a:endParaRPr lang="fr-FR" dirty="0" smtClean="0"/>
          </a:p>
          <a:p>
            <a:pPr marL="0" indent="0">
              <a:lnSpc>
                <a:spcPct val="150000"/>
              </a:lnSpc>
              <a:buNone/>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27</a:t>
            </a:fld>
            <a:endParaRPr lang="fr-FR"/>
          </a:p>
        </p:txBody>
      </p:sp>
    </p:spTree>
    <p:extLst>
      <p:ext uri="{BB962C8B-B14F-4D97-AF65-F5344CB8AC3E}">
        <p14:creationId xmlns:p14="http://schemas.microsoft.com/office/powerpoint/2010/main" val="3032159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30</a:t>
            </a:fld>
            <a:endParaRPr lang="fr-FR"/>
          </a:p>
        </p:txBody>
      </p:sp>
    </p:spTree>
    <p:extLst>
      <p:ext uri="{BB962C8B-B14F-4D97-AF65-F5344CB8AC3E}">
        <p14:creationId xmlns:p14="http://schemas.microsoft.com/office/powerpoint/2010/main" val="822715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solidFill>
                  <a:schemeClr val="bg1"/>
                </a:solidFill>
              </a:rPr>
              <a:t>A chacun son rôle et son excellence : la multiplicité des identifiants n’est pas un problème.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smtClean="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solidFill>
                  <a:schemeClr val="bg1"/>
                </a:solidFill>
              </a:rPr>
              <a:t>L’absence d’</a:t>
            </a:r>
            <a:r>
              <a:rPr lang="fr-FR" dirty="0" err="1" smtClean="0">
                <a:solidFill>
                  <a:schemeClr val="bg1"/>
                </a:solidFill>
              </a:rPr>
              <a:t>interoperatibilité</a:t>
            </a:r>
            <a:r>
              <a:rPr lang="fr-FR" dirty="0" smtClean="0">
                <a:solidFill>
                  <a:schemeClr val="bg1"/>
                </a:solidFill>
              </a:rPr>
              <a:t> est un problème.</a:t>
            </a:r>
          </a:p>
          <a:p>
            <a:r>
              <a:rPr lang="fr-FR" dirty="0" smtClean="0">
                <a:solidFill>
                  <a:schemeClr val="bg1"/>
                </a:solidFill>
              </a:rPr>
              <a:t>Le risque de dépossession de nos données est à prendre en compte.</a:t>
            </a:r>
          </a:p>
          <a:p>
            <a:endParaRPr lang="fr-FR" dirty="0" smtClean="0">
              <a:solidFill>
                <a:schemeClr val="bg1"/>
              </a:solidFill>
            </a:endParaRPr>
          </a:p>
          <a:p>
            <a:r>
              <a:rPr lang="fr-FR" dirty="0" smtClean="0">
                <a:solidFill>
                  <a:schemeClr val="bg1"/>
                </a:solidFill>
              </a:rPr>
              <a:t>Oui, IdRef est un référentiel</a:t>
            </a:r>
            <a:r>
              <a:rPr lang="fr-FR" baseline="0" dirty="0" smtClean="0">
                <a:solidFill>
                  <a:schemeClr val="bg1"/>
                </a:solidFill>
              </a:rPr>
              <a:t> de plus, avec un niveau d’exigence élevé pour la description des entités de l’ESR.</a:t>
            </a:r>
            <a:endParaRPr lang="fr-FR" dirty="0" smtClean="0">
              <a:solidFill>
                <a:schemeClr val="bg1"/>
              </a:solidFill>
            </a:endParaRPr>
          </a:p>
          <a:p>
            <a:endParaRPr lang="fr-FR" dirty="0" smtClean="0">
              <a:solidFill>
                <a:schemeClr val="bg1"/>
              </a:solidFill>
            </a:endParaRPr>
          </a:p>
          <a:p>
            <a:r>
              <a:rPr lang="fr-FR" dirty="0" smtClean="0">
                <a:solidFill>
                  <a:schemeClr val="bg1"/>
                </a:solidFill>
              </a:rPr>
              <a:t>A travers IdRef, les communautés de l’ESR peuvent se rapprocher et avoir un service public de réconciliation des données entre elles et avec les autres identifiants internationaux.</a:t>
            </a:r>
          </a:p>
          <a:p>
            <a:endParaRPr lang="fr-FR" dirty="0" smtClean="0"/>
          </a:p>
          <a:p>
            <a:r>
              <a:rPr lang="fr-FR" dirty="0" smtClean="0"/>
              <a:t>Concernant</a:t>
            </a:r>
            <a:r>
              <a:rPr lang="fr-FR" baseline="0" dirty="0" smtClean="0"/>
              <a:t> les personnes de l’ESR, </a:t>
            </a:r>
            <a:r>
              <a:rPr lang="fr-FR" dirty="0" smtClean="0"/>
              <a:t>très bon taux de couverture d'IdRef.</a:t>
            </a:r>
          </a:p>
          <a:p>
            <a:r>
              <a:rPr lang="fr-FR" dirty="0" smtClean="0"/>
              <a:t>ORCID</a:t>
            </a:r>
            <a:r>
              <a:rPr lang="fr-FR" baseline="0" dirty="0" smtClean="0"/>
              <a:t> est l’identifiant international qui « monte », connu et reconnu par les chercheurs bien qu’il y ait des différences selon les communautés disciplinaires.</a:t>
            </a:r>
          </a:p>
          <a:p>
            <a:r>
              <a:rPr lang="fr-FR" dirty="0" smtClean="0"/>
              <a:t>Une action nationale Couperin-</a:t>
            </a:r>
            <a:r>
              <a:rPr lang="fr-FR" dirty="0" err="1" smtClean="0"/>
              <a:t>Abes</a:t>
            </a:r>
            <a:r>
              <a:rPr lang="fr-FR" dirty="0" smtClean="0"/>
              <a:t>-</a:t>
            </a:r>
            <a:r>
              <a:rPr lang="fr-FR" dirty="0" err="1" smtClean="0"/>
              <a:t>qq</a:t>
            </a:r>
            <a:r>
              <a:rPr lang="fr-FR" dirty="0" smtClean="0"/>
              <a:t> </a:t>
            </a:r>
            <a:r>
              <a:rPr lang="fr-FR" dirty="0" err="1" smtClean="0"/>
              <a:t>étab</a:t>
            </a:r>
            <a:r>
              <a:rPr lang="fr-FR" dirty="0" smtClean="0"/>
              <a:t> est en phase de lancement.</a:t>
            </a:r>
          </a:p>
          <a:p>
            <a:endParaRPr lang="fr-FR" dirty="0" smtClean="0"/>
          </a:p>
          <a:p>
            <a:r>
              <a:rPr lang="fr-FR" dirty="0" smtClean="0"/>
              <a:t>Pour les structures, IdRef n’est aujourd’hui pas un ID de référence. Mais</a:t>
            </a:r>
            <a:r>
              <a:rPr lang="fr-FR" baseline="0" dirty="0" smtClean="0"/>
              <a:t> certains établissements se sont emparés de leurs notices d’autorité de collectivités dans IdRef parce qu’elles en ont besoin, pour leurs thèses mais aussi pour leur archive ouverte. L’ABES va coordonner les initiatives venus du terrain, en faisant appel aussi aux administrateurs de portail HAL ; sans oublier</a:t>
            </a:r>
            <a:r>
              <a:rPr lang="fr-FR" dirty="0" smtClean="0"/>
              <a:t> un travail en commun avec le CCSD et le RNSR qui</a:t>
            </a:r>
            <a:r>
              <a:rPr lang="fr-FR" baseline="0" dirty="0" smtClean="0"/>
              <a:t> est essentiel.</a:t>
            </a: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31</a:t>
            </a:fld>
            <a:endParaRPr lang="fr-FR"/>
          </a:p>
        </p:txBody>
      </p:sp>
    </p:spTree>
    <p:extLst>
      <p:ext uri="{BB962C8B-B14F-4D97-AF65-F5344CB8AC3E}">
        <p14:creationId xmlns:p14="http://schemas.microsoft.com/office/powerpoint/2010/main" val="3766726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i="1" dirty="0" smtClean="0"/>
              <a:t>RERS</a:t>
            </a:r>
            <a:r>
              <a:rPr lang="fr-FR" sz="1200" i="1" baseline="0" dirty="0" smtClean="0"/>
              <a:t> 2017 : </a:t>
            </a:r>
            <a:r>
              <a:rPr lang="fr-FR" sz="1200" i="1" dirty="0" smtClean="0"/>
              <a:t>Repères et références statistiques sur les enseignements, la formation et la recherche, édition 2017 (</a:t>
            </a:r>
            <a:r>
              <a:rPr lang="fr-FR" sz="1200" u="sng" dirty="0" smtClean="0">
                <a:hlinkClick r:id="rId3"/>
              </a:rPr>
              <a:t>http://www.education.gouv.fr/cid57096/reperes-et-references-statistiques.html</a:t>
            </a:r>
            <a:r>
              <a:rPr lang="fr-FR" sz="1200" u="sng" baseline="0" dirty="0" smtClean="0"/>
              <a:t> </a:t>
            </a:r>
            <a:r>
              <a:rPr lang="fr-FR" sz="1200" kern="1200" dirty="0" smtClean="0">
                <a:solidFill>
                  <a:schemeClr val="tx1"/>
                </a:solidFill>
                <a:effectLst/>
                <a:latin typeface="+mn-lt"/>
                <a:ea typeface="+mn-ea"/>
                <a:cs typeface="+mn-cs"/>
              </a:rPr>
              <a:t>Tableau RERS 9.13- Les enseignants du supérieur par discipline</a:t>
            </a:r>
          </a:p>
          <a:p>
            <a:r>
              <a:rPr lang="fr-FR" sz="1200" i="1" kern="1200" dirty="0" smtClean="0">
                <a:solidFill>
                  <a:schemeClr val="tx1"/>
                </a:solidFill>
                <a:effectLst/>
                <a:latin typeface="+mn-lt"/>
                <a:ea typeface="+mn-ea"/>
                <a:cs typeface="+mn-cs"/>
              </a:rPr>
              <a:t>Etat de l’emploi</a:t>
            </a:r>
            <a:r>
              <a:rPr lang="fr-FR" sz="1200" i="1" kern="1200" baseline="0" dirty="0" smtClean="0">
                <a:solidFill>
                  <a:schemeClr val="tx1"/>
                </a:solidFill>
                <a:effectLst/>
                <a:latin typeface="+mn-lt"/>
                <a:ea typeface="+mn-ea"/>
                <a:cs typeface="+mn-cs"/>
              </a:rPr>
              <a:t> scientifique en France 2016 </a:t>
            </a:r>
            <a:r>
              <a:rPr lang="fr-FR" sz="1200" kern="1200" baseline="0" dirty="0" smtClean="0">
                <a:solidFill>
                  <a:schemeClr val="tx1"/>
                </a:solidFill>
                <a:effectLst/>
                <a:latin typeface="+mn-lt"/>
                <a:ea typeface="+mn-ea"/>
                <a:cs typeface="+mn-cs"/>
              </a:rPr>
              <a:t>: http://cache.media.enseignementsup-recherche.gouv.fr/file/Emploi_scientifique/66/6/Etat_de_l_emploi_scientifique_-2016_625666.pdf III.3 LES CHERCHEURS DES ORGANISMES DE RECHERCHE Tableau Effectifs de chercheurs rémunérés et place des femmes dans les organismes de recherche, en 2014</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34</a:t>
            </a:fld>
            <a:endParaRPr lang="fr-FR"/>
          </a:p>
        </p:txBody>
      </p:sp>
    </p:spTree>
    <p:extLst>
      <p:ext uri="{BB962C8B-B14F-4D97-AF65-F5344CB8AC3E}">
        <p14:creationId xmlns:p14="http://schemas.microsoft.com/office/powerpoint/2010/main" val="676077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u="sng" kern="1200" dirty="0" smtClean="0">
                <a:solidFill>
                  <a:schemeClr val="tx1"/>
                </a:solidFill>
                <a:effectLst/>
                <a:latin typeface="+mn-lt"/>
                <a:ea typeface="+mn-ea"/>
                <a:cs typeface="+mn-cs"/>
                <a:hlinkClick r:id="rId3"/>
              </a:rPr>
              <a:t>https://www.idref.fr/139753753</a:t>
            </a:r>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35</a:t>
            </a:fld>
            <a:endParaRPr lang="fr-FR"/>
          </a:p>
        </p:txBody>
      </p:sp>
    </p:spTree>
    <p:extLst>
      <p:ext uri="{BB962C8B-B14F-4D97-AF65-F5344CB8AC3E}">
        <p14:creationId xmlns:p14="http://schemas.microsoft.com/office/powerpoint/2010/main" val="1416639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ISNI Organisation : 700 000 entités</a:t>
            </a:r>
          </a:p>
          <a:p>
            <a:r>
              <a:rPr lang="fr-FR" dirty="0" smtClean="0"/>
              <a:t>RIN 5000 000 entités : </a:t>
            </a:r>
            <a:r>
              <a:rPr lang="en-US" sz="1200" b="0" i="0" kern="1200" dirty="0" smtClean="0">
                <a:solidFill>
                  <a:schemeClr val="tx1"/>
                </a:solidFill>
                <a:effectLst/>
                <a:latin typeface="+mn-lt"/>
                <a:ea typeface="+mn-ea"/>
                <a:cs typeface="+mn-cs"/>
              </a:rPr>
              <a:t>organizations and consortia who acquire scholarly publications and content.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Ringgold is a registration agency for ISNI, and the Ringgold database include cross-walked ISNI organizational identifiers. Ringgold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est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utilisé</a:t>
            </a:r>
            <a:r>
              <a:rPr lang="en-US" sz="1200" b="0" i="0" kern="1200" baseline="0" dirty="0" smtClean="0">
                <a:solidFill>
                  <a:schemeClr val="tx1"/>
                </a:solidFill>
                <a:effectLst/>
                <a:latin typeface="+mn-lt"/>
                <a:ea typeface="+mn-ea"/>
                <a:cs typeface="+mn-cs"/>
              </a:rPr>
              <a:t> par ORCID </a:t>
            </a:r>
            <a:r>
              <a:rPr lang="en-US" sz="1200" b="0" i="0" kern="1200" baseline="0" dirty="0" err="1" smtClean="0">
                <a:solidFill>
                  <a:schemeClr val="tx1"/>
                </a:solidFill>
                <a:effectLst/>
                <a:latin typeface="+mn-lt"/>
                <a:ea typeface="+mn-ea"/>
                <a:cs typeface="+mn-cs"/>
              </a:rPr>
              <a:t>jusqu’en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octobre</a:t>
            </a:r>
            <a:r>
              <a:rPr lang="en-US" sz="1200" b="0" i="0" kern="1200" baseline="0" dirty="0" smtClean="0">
                <a:solidFill>
                  <a:schemeClr val="tx1"/>
                </a:solidFill>
                <a:effectLst/>
                <a:latin typeface="+mn-lt"/>
                <a:ea typeface="+mn-ea"/>
                <a:cs typeface="+mn-cs"/>
              </a:rPr>
              <a:t> 2017.</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GRID </a:t>
            </a:r>
            <a:r>
              <a:rPr lang="fr-FR" sz="1200" b="0" i="0" kern="1200" dirty="0" smtClean="0">
                <a:solidFill>
                  <a:schemeClr val="tx1"/>
                </a:solidFill>
                <a:effectLst/>
                <a:latin typeface="+mn-lt"/>
                <a:ea typeface="+mn-ea"/>
                <a:cs typeface="+mn-cs"/>
              </a:rPr>
              <a:t>Global </a:t>
            </a:r>
            <a:r>
              <a:rPr lang="fr-FR" sz="1200" b="0" i="0" kern="1200" dirty="0" err="1" smtClean="0">
                <a:solidFill>
                  <a:schemeClr val="tx1"/>
                </a:solidFill>
                <a:effectLst/>
                <a:latin typeface="+mn-lt"/>
                <a:ea typeface="+mn-ea"/>
                <a:cs typeface="+mn-cs"/>
              </a:rPr>
              <a:t>Research</a:t>
            </a:r>
            <a:r>
              <a:rPr lang="fr-FR" sz="1200" b="0" i="0" kern="1200" dirty="0" smtClean="0">
                <a:solidFill>
                  <a:schemeClr val="tx1"/>
                </a:solidFill>
                <a:effectLst/>
                <a:latin typeface="+mn-lt"/>
                <a:ea typeface="+mn-ea"/>
                <a:cs typeface="+mn-cs"/>
              </a:rPr>
              <a:t> Identifier </a:t>
            </a:r>
            <a:r>
              <a:rPr lang="fr-FR" sz="1200" b="0" i="0" kern="1200" dirty="0" err="1" smtClean="0">
                <a:solidFill>
                  <a:schemeClr val="tx1"/>
                </a:solidFill>
                <a:effectLst/>
                <a:latin typeface="+mn-lt"/>
                <a:ea typeface="+mn-ea"/>
                <a:cs typeface="+mn-cs"/>
              </a:rPr>
              <a:t>Database</a:t>
            </a:r>
            <a:r>
              <a:rPr lang="fr-FR" sz="1200" b="0" i="0" kern="1200" dirty="0" smtClean="0">
                <a:solidFill>
                  <a:schemeClr val="tx1"/>
                </a:solidFill>
                <a:effectLst/>
                <a:latin typeface="+mn-lt"/>
                <a:ea typeface="+mn-ea"/>
                <a:cs typeface="+mn-cs"/>
              </a:rPr>
              <a:t>.</a:t>
            </a:r>
            <a:r>
              <a:rPr lang="fr-FR" sz="1200" b="0" i="0" kern="1200" baseline="0" dirty="0" smtClean="0">
                <a:solidFill>
                  <a:schemeClr val="tx1"/>
                </a:solidFill>
                <a:effectLst/>
                <a:latin typeface="+mn-lt"/>
                <a:ea typeface="+mn-ea"/>
                <a:cs typeface="+mn-cs"/>
              </a:rPr>
              <a:t> GRID</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est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utilisé</a:t>
            </a:r>
            <a:r>
              <a:rPr lang="en-US" sz="1200" b="0" i="0" kern="1200" baseline="0" dirty="0" smtClean="0">
                <a:solidFill>
                  <a:schemeClr val="tx1"/>
                </a:solidFill>
                <a:effectLst/>
                <a:latin typeface="+mn-lt"/>
                <a:ea typeface="+mn-ea"/>
                <a:cs typeface="+mn-cs"/>
              </a:rPr>
              <a:t> par ORCID </a:t>
            </a:r>
            <a:r>
              <a:rPr lang="en-US" sz="1200" b="0" i="0" kern="1200" baseline="0" dirty="0" err="1" smtClean="0">
                <a:solidFill>
                  <a:schemeClr val="tx1"/>
                </a:solidFill>
                <a:effectLst/>
                <a:latin typeface="+mn-lt"/>
                <a:ea typeface="+mn-ea"/>
                <a:cs typeface="+mn-cs"/>
              </a:rPr>
              <a:t>depuis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octobre</a:t>
            </a:r>
            <a:r>
              <a:rPr lang="en-US" sz="1200" b="0" i="0" kern="1200" baseline="0" dirty="0" smtClean="0">
                <a:solidFill>
                  <a:schemeClr val="tx1"/>
                </a:solidFill>
                <a:effectLst/>
                <a:latin typeface="+mn-lt"/>
                <a:ea typeface="+mn-ea"/>
                <a:cs typeface="+mn-cs"/>
              </a:rPr>
              <a:t> 2017.</a:t>
            </a:r>
          </a:p>
          <a:p>
            <a:r>
              <a:rPr lang="en-US" sz="1200" b="0" i="0" kern="1200" baseline="0" dirty="0" err="1" smtClean="0">
                <a:solidFill>
                  <a:schemeClr val="tx1"/>
                </a:solidFill>
                <a:effectLst/>
                <a:latin typeface="+mn-lt"/>
                <a:ea typeface="+mn-ea"/>
                <a:cs typeface="+mn-cs"/>
              </a:rPr>
              <a:t>OrgRef</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agrège</a:t>
            </a:r>
            <a:r>
              <a:rPr lang="en-US" sz="1200" b="0" i="0" kern="1200" baseline="0" dirty="0" smtClean="0">
                <a:solidFill>
                  <a:schemeClr val="tx1"/>
                </a:solidFill>
                <a:effectLst/>
                <a:latin typeface="+mn-lt"/>
                <a:ea typeface="+mn-ea"/>
                <a:cs typeface="+mn-cs"/>
              </a:rPr>
              <a:t> des </a:t>
            </a:r>
            <a:r>
              <a:rPr lang="en-US" sz="1200" b="0" i="0" kern="1200" baseline="0" dirty="0" err="1" smtClean="0">
                <a:solidFill>
                  <a:schemeClr val="tx1"/>
                </a:solidFill>
                <a:effectLst/>
                <a:latin typeface="+mn-lt"/>
                <a:ea typeface="+mn-ea"/>
                <a:cs typeface="+mn-cs"/>
              </a:rPr>
              <a:t>données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en</a:t>
            </a:r>
            <a:r>
              <a:rPr lang="en-US" sz="1200" b="0" i="0" kern="1200" baseline="0" dirty="0" smtClean="0">
                <a:solidFill>
                  <a:schemeClr val="tx1"/>
                </a:solidFill>
                <a:effectLst/>
                <a:latin typeface="+mn-lt"/>
                <a:ea typeface="+mn-ea"/>
                <a:cs typeface="+mn-cs"/>
              </a:rPr>
              <a:t> provenance de VIAF, ISNI et </a:t>
            </a:r>
            <a:r>
              <a:rPr lang="en-US" sz="1200" b="0" i="0" kern="1200" baseline="0" dirty="0" err="1" smtClean="0">
                <a:solidFill>
                  <a:schemeClr val="tx1"/>
                </a:solidFill>
                <a:effectLst/>
                <a:latin typeface="+mn-lt"/>
                <a:ea typeface="+mn-ea"/>
                <a:cs typeface="+mn-cs"/>
              </a:rPr>
              <a:t>Wikidata</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Nationale</a:t>
            </a:r>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La base SIRENE </a:t>
            </a:r>
            <a:r>
              <a:rPr lang="en-US" sz="1200" b="0" i="0" kern="1200" baseline="0" dirty="0" err="1" smtClean="0">
                <a:solidFill>
                  <a:schemeClr val="tx1"/>
                </a:solidFill>
                <a:effectLst/>
                <a:latin typeface="+mn-lt"/>
                <a:ea typeface="+mn-ea"/>
                <a:cs typeface="+mn-cs"/>
              </a:rPr>
              <a:t>est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en</a:t>
            </a:r>
            <a:r>
              <a:rPr lang="en-US" sz="1200" b="0" i="0" kern="1200" baseline="0" dirty="0" smtClean="0">
                <a:solidFill>
                  <a:schemeClr val="tx1"/>
                </a:solidFill>
                <a:effectLst/>
                <a:latin typeface="+mn-lt"/>
                <a:ea typeface="+mn-ea"/>
                <a:cs typeface="+mn-cs"/>
              </a:rPr>
              <a:t> open data </a:t>
            </a:r>
            <a:r>
              <a:rPr lang="en-US" sz="1200" b="0" i="0" kern="1200" baseline="0" dirty="0" err="1" smtClean="0">
                <a:solidFill>
                  <a:schemeClr val="tx1"/>
                </a:solidFill>
                <a:effectLst/>
                <a:latin typeface="+mn-lt"/>
                <a:ea typeface="+mn-ea"/>
                <a:cs typeface="+mn-cs"/>
              </a:rPr>
              <a:t>depuis</a:t>
            </a:r>
            <a:r>
              <a:rPr lang="en-US" sz="1200" b="0" i="0" kern="1200" baseline="0" dirty="0" smtClean="0">
                <a:solidFill>
                  <a:schemeClr val="tx1"/>
                </a:solidFill>
                <a:effectLst/>
                <a:latin typeface="+mn-lt"/>
                <a:ea typeface="+mn-ea"/>
                <a:cs typeface="+mn-cs"/>
              </a:rPr>
              <a:t> le 1er </a:t>
            </a:r>
            <a:r>
              <a:rPr lang="en-US" sz="1200" b="0" i="0" kern="1200" baseline="0" dirty="0" err="1" smtClean="0">
                <a:solidFill>
                  <a:schemeClr val="tx1"/>
                </a:solidFill>
                <a:effectLst/>
                <a:latin typeface="+mn-lt"/>
                <a:ea typeface="+mn-ea"/>
                <a:cs typeface="+mn-cs"/>
              </a:rPr>
              <a:t>janvier</a:t>
            </a:r>
            <a:r>
              <a:rPr lang="en-US" sz="1200" b="0" i="0" kern="1200" baseline="0" dirty="0" smtClean="0">
                <a:solidFill>
                  <a:schemeClr val="tx1"/>
                </a:solidFill>
                <a:effectLst/>
                <a:latin typeface="+mn-lt"/>
                <a:ea typeface="+mn-ea"/>
                <a:cs typeface="+mn-cs"/>
              </a:rPr>
              <a:t> 2017. </a:t>
            </a:r>
            <a:r>
              <a:rPr lang="en-US" sz="1200" b="0" i="0" kern="1200" baseline="0" dirty="0" err="1" smtClean="0">
                <a:solidFill>
                  <a:schemeClr val="tx1"/>
                </a:solidFill>
                <a:effectLst/>
                <a:latin typeface="+mn-lt"/>
                <a:ea typeface="+mn-ea"/>
                <a:cs typeface="+mn-cs"/>
              </a:rPr>
              <a:t>Attribue</a:t>
            </a:r>
            <a:r>
              <a:rPr lang="en-US" sz="1200" b="0" i="0" kern="1200" baseline="0" dirty="0" smtClean="0">
                <a:solidFill>
                  <a:schemeClr val="tx1"/>
                </a:solidFill>
                <a:effectLst/>
                <a:latin typeface="+mn-lt"/>
                <a:ea typeface="+mn-ea"/>
                <a:cs typeface="+mn-cs"/>
              </a:rPr>
              <a:t> un </a:t>
            </a:r>
            <a:r>
              <a:rPr lang="fr-FR" sz="1200" b="0" i="0" kern="1200" dirty="0" smtClean="0">
                <a:solidFill>
                  <a:schemeClr val="tx1"/>
                </a:solidFill>
                <a:effectLst/>
                <a:latin typeface="+mn-lt"/>
                <a:ea typeface="+mn-ea"/>
                <a:cs typeface="+mn-cs"/>
              </a:rPr>
              <a:t>numéro </a:t>
            </a:r>
            <a:r>
              <a:rPr lang="fr-FR" sz="1200" b="0" i="0" u="none" strike="noStrike" kern="1200" dirty="0" smtClean="0">
                <a:solidFill>
                  <a:schemeClr val="tx1"/>
                </a:solidFill>
                <a:effectLst/>
                <a:latin typeface="+mn-lt"/>
                <a:ea typeface="+mn-ea"/>
                <a:cs typeface="+mn-cs"/>
              </a:rPr>
              <a:t>SIREN aux entreprises, aux organismes et aux associations et un SIRET aux établissements de ces mêmes entreprises, organismes et associations.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Mise</a:t>
            </a:r>
            <a:r>
              <a:rPr lang="en-US" sz="1200" b="0" i="0" kern="1200" baseline="0" dirty="0" smtClean="0">
                <a:solidFill>
                  <a:schemeClr val="tx1"/>
                </a:solidFill>
                <a:effectLst/>
                <a:latin typeface="+mn-lt"/>
                <a:ea typeface="+mn-ea"/>
                <a:cs typeface="+mn-cs"/>
              </a:rPr>
              <a:t> à jour </a:t>
            </a:r>
            <a:r>
              <a:rPr lang="en-US" sz="1200" b="0" i="0" kern="1200" baseline="0" dirty="0" err="1" smtClean="0">
                <a:solidFill>
                  <a:schemeClr val="tx1"/>
                </a:solidFill>
                <a:effectLst/>
                <a:latin typeface="+mn-lt"/>
                <a:ea typeface="+mn-ea"/>
                <a:cs typeface="+mn-cs"/>
              </a:rPr>
              <a:t>quotidienne</a:t>
            </a:r>
            <a:r>
              <a:rPr lang="en-US" sz="1200" b="0" i="0" kern="1200" baseline="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 </a:t>
            </a:r>
            <a:r>
              <a:rPr lang="en-US" sz="1200" b="0" i="0" kern="1200" baseline="0" dirty="0" err="1" smtClean="0">
                <a:solidFill>
                  <a:schemeClr val="tx1"/>
                </a:solidFill>
                <a:effectLst/>
                <a:latin typeface="+mn-lt"/>
                <a:ea typeface="+mn-ea"/>
                <a:cs typeface="+mn-cs"/>
              </a:rPr>
              <a:t>noter</a:t>
            </a:r>
            <a:r>
              <a:rPr lang="en-US" sz="1200" b="0" i="0" kern="1200" baseline="0" dirty="0" smtClean="0">
                <a:solidFill>
                  <a:schemeClr val="tx1"/>
                </a:solidFill>
                <a:effectLst/>
                <a:latin typeface="+mn-lt"/>
                <a:ea typeface="+mn-ea"/>
                <a:cs typeface="+mn-cs"/>
              </a:rPr>
              <a:t> : </a:t>
            </a:r>
            <a:r>
              <a:rPr lang="en-US" sz="1200" b="0" i="0" kern="1200" baseline="0" dirty="0" err="1" smtClean="0">
                <a:solidFill>
                  <a:schemeClr val="tx1"/>
                </a:solidFill>
                <a:effectLst/>
                <a:latin typeface="+mn-lt"/>
                <a:ea typeface="+mn-ea"/>
                <a:cs typeface="+mn-cs"/>
              </a:rPr>
              <a:t>ce</a:t>
            </a:r>
            <a:r>
              <a:rPr lang="en-US" sz="1200" b="0" i="0" kern="1200" baseline="0" dirty="0" smtClean="0">
                <a:solidFill>
                  <a:schemeClr val="tx1"/>
                </a:solidFill>
                <a:effectLst/>
                <a:latin typeface="+mn-lt"/>
                <a:ea typeface="+mn-ea"/>
                <a:cs typeface="+mn-cs"/>
              </a:rPr>
              <a:t> que fait </a:t>
            </a:r>
            <a:r>
              <a:rPr lang="en-US" sz="1200" b="0" i="0" kern="1200" baseline="0" dirty="0" err="1" smtClean="0">
                <a:solidFill>
                  <a:schemeClr val="tx1"/>
                </a:solidFill>
                <a:effectLst/>
                <a:latin typeface="+mn-lt"/>
                <a:ea typeface="+mn-ea"/>
                <a:cs typeface="+mn-cs"/>
              </a:rPr>
              <a:t>ScanR</a:t>
            </a:r>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ScanR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utilise</a:t>
            </a:r>
            <a:r>
              <a:rPr lang="en-US" sz="1200" b="0" i="0" kern="1200" baseline="0" dirty="0" smtClean="0">
                <a:solidFill>
                  <a:schemeClr val="tx1"/>
                </a:solidFill>
                <a:effectLst/>
                <a:latin typeface="+mn-lt"/>
                <a:ea typeface="+mn-ea"/>
                <a:cs typeface="+mn-cs"/>
              </a:rPr>
              <a:t> GRID pour </a:t>
            </a:r>
            <a:r>
              <a:rPr lang="en-US" sz="1200" b="0" i="0" kern="1200" baseline="0" dirty="0" err="1" smtClean="0">
                <a:solidFill>
                  <a:schemeClr val="tx1"/>
                </a:solidFill>
                <a:effectLst/>
                <a:latin typeface="+mn-lt"/>
                <a:ea typeface="+mn-ea"/>
                <a:cs typeface="+mn-cs"/>
              </a:rPr>
              <a:t>ce</a:t>
            </a:r>
            <a:r>
              <a:rPr lang="en-US" sz="1200" b="0" i="0" kern="1200" baseline="0" dirty="0" smtClean="0">
                <a:solidFill>
                  <a:schemeClr val="tx1"/>
                </a:solidFill>
                <a:effectLst/>
                <a:latin typeface="+mn-lt"/>
                <a:ea typeface="+mn-ea"/>
                <a:cs typeface="+mn-cs"/>
              </a:rPr>
              <a:t> qui </a:t>
            </a:r>
            <a:r>
              <a:rPr lang="en-US" sz="1200" b="0" i="0" kern="1200" baseline="0" dirty="0" err="1" smtClean="0">
                <a:solidFill>
                  <a:schemeClr val="tx1"/>
                </a:solidFill>
                <a:effectLst/>
                <a:latin typeface="+mn-lt"/>
                <a:ea typeface="+mn-ea"/>
                <a:cs typeface="+mn-cs"/>
              </a:rPr>
              <a:t>n’est</a:t>
            </a:r>
            <a:r>
              <a:rPr lang="en-US" sz="1200" b="0" i="0" kern="1200" baseline="0" dirty="0" smtClean="0">
                <a:solidFill>
                  <a:schemeClr val="tx1"/>
                </a:solidFill>
                <a:effectLst/>
                <a:latin typeface="+mn-lt"/>
                <a:ea typeface="+mn-ea"/>
                <a:cs typeface="+mn-cs"/>
              </a:rPr>
              <a:t> pas </a:t>
            </a:r>
            <a:r>
              <a:rPr lang="en-US" sz="1200" b="0" i="0" kern="1200" baseline="0" dirty="0" err="1" smtClean="0">
                <a:solidFill>
                  <a:schemeClr val="tx1"/>
                </a:solidFill>
                <a:effectLst/>
                <a:latin typeface="+mn-lt"/>
                <a:ea typeface="+mn-ea"/>
                <a:cs typeface="+mn-cs"/>
              </a:rPr>
              <a:t>français</a:t>
            </a:r>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ScanR</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utilise</a:t>
            </a:r>
            <a:r>
              <a:rPr lang="en-US" sz="1200" b="0" i="0" kern="1200" baseline="0" dirty="0" smtClean="0">
                <a:solidFill>
                  <a:schemeClr val="tx1"/>
                </a:solidFill>
                <a:effectLst/>
                <a:latin typeface="+mn-lt"/>
                <a:ea typeface="+mn-ea"/>
                <a:cs typeface="+mn-cs"/>
              </a:rPr>
              <a:t> SIRENE pour enricher pour les institutions </a:t>
            </a:r>
            <a:r>
              <a:rPr lang="en-US" sz="1200" b="0" i="0" kern="1200" baseline="0" dirty="0" err="1" smtClean="0">
                <a:solidFill>
                  <a:schemeClr val="tx1"/>
                </a:solidFill>
                <a:effectLst/>
                <a:latin typeface="+mn-lt"/>
                <a:ea typeface="+mn-ea"/>
                <a:cs typeface="+mn-cs"/>
              </a:rPr>
              <a:t>ayant</a:t>
            </a:r>
            <a:r>
              <a:rPr lang="en-US" sz="1200" b="0" i="0" kern="1200" baseline="0" dirty="0" smtClean="0">
                <a:solidFill>
                  <a:schemeClr val="tx1"/>
                </a:solidFill>
                <a:effectLst/>
                <a:latin typeface="+mn-lt"/>
                <a:ea typeface="+mn-ea"/>
                <a:cs typeface="+mn-cs"/>
              </a:rPr>
              <a:t> un SIREN (</a:t>
            </a:r>
            <a:r>
              <a:rPr lang="en-US" sz="1200" b="0" i="0" kern="1200" baseline="0" dirty="0" err="1" smtClean="0">
                <a:solidFill>
                  <a:schemeClr val="tx1"/>
                </a:solidFill>
                <a:effectLst/>
                <a:latin typeface="+mn-lt"/>
                <a:ea typeface="+mn-ea"/>
                <a:cs typeface="+mn-cs"/>
              </a:rPr>
              <a:t>mais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uniquement</a:t>
            </a:r>
            <a:r>
              <a:rPr lang="en-US" sz="1200" b="0" i="0" kern="1200" baseline="0" dirty="0" smtClean="0">
                <a:solidFill>
                  <a:schemeClr val="tx1"/>
                </a:solidFill>
                <a:effectLst/>
                <a:latin typeface="+mn-lt"/>
                <a:ea typeface="+mn-ea"/>
                <a:cs typeface="+mn-cs"/>
              </a:rPr>
              <a:t> pour les institutions </a:t>
            </a:r>
            <a:r>
              <a:rPr lang="en-US" sz="1200" b="0" i="0" kern="1200" baseline="0" dirty="0" err="1" smtClean="0">
                <a:solidFill>
                  <a:schemeClr val="tx1"/>
                </a:solidFill>
                <a:effectLst/>
                <a:latin typeface="+mn-lt"/>
                <a:ea typeface="+mn-ea"/>
                <a:cs typeface="+mn-cs"/>
              </a:rPr>
              <a:t>enregistrées</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avant</a:t>
            </a:r>
            <a:r>
              <a:rPr lang="en-US" sz="1200" b="0" i="0" kern="1200" baseline="0" dirty="0" smtClean="0">
                <a:solidFill>
                  <a:schemeClr val="tx1"/>
                </a:solidFill>
                <a:effectLst/>
                <a:latin typeface="+mn-lt"/>
                <a:ea typeface="+mn-ea"/>
                <a:cs typeface="+mn-cs"/>
              </a:rPr>
              <a:t> le 31 </a:t>
            </a:r>
            <a:r>
              <a:rPr lang="en-US" sz="1200" b="0" i="0" kern="1200" baseline="0" dirty="0" err="1" smtClean="0">
                <a:solidFill>
                  <a:schemeClr val="tx1"/>
                </a:solidFill>
                <a:effectLst/>
                <a:latin typeface="+mn-lt"/>
                <a:ea typeface="+mn-ea"/>
                <a:cs typeface="+mn-cs"/>
              </a:rPr>
              <a:t>décembre</a:t>
            </a:r>
            <a:r>
              <a:rPr lang="en-US" sz="1200" b="0" i="0" kern="1200" baseline="0" dirty="0" smtClean="0">
                <a:solidFill>
                  <a:schemeClr val="tx1"/>
                </a:solidFill>
                <a:effectLst/>
                <a:latin typeface="+mn-lt"/>
                <a:ea typeface="+mn-ea"/>
                <a:cs typeface="+mn-cs"/>
              </a:rPr>
              <a:t> 2014)</a:t>
            </a:r>
          </a:p>
          <a:p>
            <a:endParaRPr lang="en-US" sz="1200" b="0" i="0" kern="1200" baseline="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38</a:t>
            </a:fld>
            <a:endParaRPr lang="fr-FR"/>
          </a:p>
        </p:txBody>
      </p:sp>
    </p:spTree>
    <p:extLst>
      <p:ext uri="{BB962C8B-B14F-4D97-AF65-F5344CB8AC3E}">
        <p14:creationId xmlns:p14="http://schemas.microsoft.com/office/powerpoint/2010/main" val="364978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qu’on pourrait faire :</a:t>
            </a:r>
          </a:p>
          <a:p>
            <a:r>
              <a:rPr lang="fr-FR" dirty="0" smtClean="0"/>
              <a:t>Améliorer</a:t>
            </a:r>
            <a:r>
              <a:rPr lang="fr-FR" baseline="0" dirty="0" smtClean="0"/>
              <a:t> l’alignement </a:t>
            </a:r>
            <a:r>
              <a:rPr lang="fr-FR" baseline="0" dirty="0" err="1" smtClean="0"/>
              <a:t>IdRef</a:t>
            </a:r>
            <a:r>
              <a:rPr lang="fr-FR" baseline="0" dirty="0" smtClean="0"/>
              <a:t> – </a:t>
            </a:r>
            <a:r>
              <a:rPr lang="fr-FR" baseline="0" dirty="0" err="1" smtClean="0"/>
              <a:t>AuréHAL</a:t>
            </a:r>
            <a:r>
              <a:rPr lang="fr-FR" baseline="0" dirty="0" smtClean="0"/>
              <a:t> Structures dans </a:t>
            </a:r>
            <a:r>
              <a:rPr lang="fr-FR" baseline="0" dirty="0" err="1" smtClean="0"/>
              <a:t>IdRef</a:t>
            </a:r>
            <a:endParaRPr lang="fr-FR" dirty="0" smtClean="0"/>
          </a:p>
          <a:p>
            <a:r>
              <a:rPr lang="fr-FR" dirty="0" smtClean="0"/>
              <a:t>Prendre</a:t>
            </a:r>
            <a:r>
              <a:rPr lang="fr-FR" baseline="0" dirty="0" smtClean="0"/>
              <a:t> le 919 </a:t>
            </a:r>
            <a:r>
              <a:rPr lang="fr-FR" baseline="0" dirty="0" err="1" smtClean="0"/>
              <a:t>AuréHAL</a:t>
            </a:r>
            <a:r>
              <a:rPr lang="fr-FR" baseline="0" dirty="0" smtClean="0"/>
              <a:t> qui ont un </a:t>
            </a:r>
            <a:r>
              <a:rPr lang="fr-FR" baseline="0" dirty="0" err="1" smtClean="0"/>
              <a:t>IdRef</a:t>
            </a:r>
            <a:r>
              <a:rPr lang="fr-FR" baseline="0" dirty="0" smtClean="0"/>
              <a:t> et inscrivent effectivement dans </a:t>
            </a:r>
            <a:r>
              <a:rPr lang="fr-FR" baseline="0" dirty="0" err="1" smtClean="0"/>
              <a:t>IdRef</a:t>
            </a:r>
            <a:r>
              <a:rPr lang="fr-FR" baseline="0" dirty="0" smtClean="0"/>
              <a:t> cet </a:t>
            </a:r>
            <a:r>
              <a:rPr lang="fr-FR" baseline="0" err="1" smtClean="0"/>
              <a:t>AuréHAL</a:t>
            </a:r>
            <a:r>
              <a:rPr lang="fr-FR" baseline="0" smtClean="0"/>
              <a:t>.</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39</a:t>
            </a:fld>
            <a:endParaRPr lang="fr-FR"/>
          </a:p>
        </p:txBody>
      </p:sp>
    </p:spTree>
    <p:extLst>
      <p:ext uri="{BB962C8B-B14F-4D97-AF65-F5344CB8AC3E}">
        <p14:creationId xmlns:p14="http://schemas.microsoft.com/office/powerpoint/2010/main" val="65730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41</a:t>
            </a:fld>
            <a:endParaRPr lang="fr-FR"/>
          </a:p>
        </p:txBody>
      </p:sp>
    </p:spTree>
    <p:extLst>
      <p:ext uri="{BB962C8B-B14F-4D97-AF65-F5344CB8AC3E}">
        <p14:creationId xmlns:p14="http://schemas.microsoft.com/office/powerpoint/2010/main" val="3771451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 partir d’un annuaire</a:t>
            </a:r>
            <a:r>
              <a:rPr lang="fr-FR" baseline="0" dirty="0" smtClean="0"/>
              <a:t> ou d’un corpus bibliographique : technologie </a:t>
            </a:r>
            <a:r>
              <a:rPr lang="fr-FR" baseline="0" dirty="0" err="1" smtClean="0"/>
              <a:t>Qualincaché</a:t>
            </a:r>
            <a:r>
              <a:rPr lang="fr-FR" baseline="0" dirty="0" smtClean="0"/>
              <a:t> !</a:t>
            </a:r>
          </a:p>
          <a:p>
            <a:endParaRPr lang="fr-FR" baseline="0" dirty="0" smtClean="0"/>
          </a:p>
          <a:p>
            <a:r>
              <a:rPr lang="fr-FR" baseline="0" dirty="0" smtClean="0"/>
              <a:t>Développé en marge de Qualinca, cet outil d’identification automatisée à l’aide d’heuristiques prend appui sur les données d’autorité et bibliographiques liées.</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44</a:t>
            </a:fld>
            <a:endParaRPr lang="fr-FR"/>
          </a:p>
        </p:txBody>
      </p:sp>
    </p:spTree>
    <p:extLst>
      <p:ext uri="{BB962C8B-B14F-4D97-AF65-F5344CB8AC3E}">
        <p14:creationId xmlns:p14="http://schemas.microsoft.com/office/powerpoint/2010/main" val="8304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nSpc>
                <a:spcPct val="115000"/>
              </a:lnSpc>
              <a:spcAft>
                <a:spcPts val="1000"/>
              </a:spcAft>
            </a:pPr>
            <a:r>
              <a:rPr lang="en-US" dirty="0" smtClean="0">
                <a:ea typeface="Calibri"/>
                <a:cs typeface="Times New Roman"/>
              </a:rPr>
              <a:t>Le</a:t>
            </a:r>
            <a:r>
              <a:rPr lang="en-US" baseline="0" dirty="0" smtClean="0">
                <a:ea typeface="Calibri"/>
                <a:cs typeface="Times New Roman"/>
              </a:rPr>
              <a:t> RDF </a:t>
            </a:r>
            <a:r>
              <a:rPr lang="en-US" baseline="0" dirty="0" err="1" smtClean="0">
                <a:ea typeface="Calibri"/>
                <a:cs typeface="Times New Roman"/>
              </a:rPr>
              <a:t>est</a:t>
            </a:r>
            <a:r>
              <a:rPr lang="en-US" baseline="0" dirty="0" smtClean="0">
                <a:ea typeface="Calibri"/>
                <a:cs typeface="Times New Roman"/>
              </a:rPr>
              <a:t> le </a:t>
            </a:r>
            <a:r>
              <a:rPr lang="en-US" baseline="0" dirty="0" err="1" smtClean="0">
                <a:ea typeface="Calibri"/>
                <a:cs typeface="Times New Roman"/>
              </a:rPr>
              <a:t>langage</a:t>
            </a:r>
            <a:r>
              <a:rPr lang="en-US" baseline="0" dirty="0" smtClean="0">
                <a:ea typeface="Calibri"/>
                <a:cs typeface="Times New Roman"/>
              </a:rPr>
              <a:t> du Web de </a:t>
            </a:r>
            <a:r>
              <a:rPr lang="en-US" baseline="0" dirty="0" err="1" smtClean="0">
                <a:ea typeface="Calibri"/>
                <a:cs typeface="Times New Roman"/>
              </a:rPr>
              <a:t>données</a:t>
            </a:r>
            <a:r>
              <a:rPr lang="en-US" baseline="0" dirty="0" smtClean="0">
                <a:ea typeface="Calibri"/>
                <a:cs typeface="Times New Roman"/>
              </a:rPr>
              <a:t> :  400 000 </a:t>
            </a:r>
            <a:r>
              <a:rPr lang="en-US" baseline="0" dirty="0" err="1" smtClean="0">
                <a:ea typeface="Calibri"/>
                <a:cs typeface="Times New Roman"/>
              </a:rPr>
              <a:t>idref</a:t>
            </a:r>
            <a:r>
              <a:rPr lang="en-US" baseline="0" dirty="0" smtClean="0">
                <a:ea typeface="Calibri"/>
                <a:cs typeface="Times New Roman"/>
              </a:rPr>
              <a:t> </a:t>
            </a:r>
            <a:r>
              <a:rPr lang="en-US" baseline="0" dirty="0" err="1" smtClean="0">
                <a:ea typeface="Calibri"/>
                <a:cs typeface="Times New Roman"/>
              </a:rPr>
              <a:t>sont</a:t>
            </a:r>
            <a:r>
              <a:rPr lang="en-US" baseline="0" dirty="0" smtClean="0">
                <a:ea typeface="Calibri"/>
                <a:cs typeface="Times New Roman"/>
              </a:rPr>
              <a:t> </a:t>
            </a:r>
            <a:r>
              <a:rPr lang="en-US" baseline="0" dirty="0" err="1" smtClean="0">
                <a:ea typeface="Calibri"/>
                <a:cs typeface="Times New Roman"/>
              </a:rPr>
              <a:t>présents</a:t>
            </a:r>
            <a:r>
              <a:rPr lang="en-US" baseline="0" dirty="0" smtClean="0">
                <a:ea typeface="Calibri"/>
                <a:cs typeface="Times New Roman"/>
              </a:rPr>
              <a:t> </a:t>
            </a:r>
            <a:r>
              <a:rPr lang="en-US" baseline="0" dirty="0" err="1" smtClean="0">
                <a:ea typeface="Calibri"/>
                <a:cs typeface="Times New Roman"/>
              </a:rPr>
              <a:t>dans</a:t>
            </a:r>
            <a:r>
              <a:rPr lang="en-US" baseline="0" dirty="0" smtClean="0">
                <a:ea typeface="Calibri"/>
                <a:cs typeface="Times New Roman"/>
              </a:rPr>
              <a:t> </a:t>
            </a:r>
            <a:r>
              <a:rPr lang="en-US" baseline="0" dirty="0" err="1" smtClean="0">
                <a:ea typeface="Calibri"/>
                <a:cs typeface="Times New Roman"/>
              </a:rPr>
              <a:t>Wikidata</a:t>
            </a:r>
            <a:r>
              <a:rPr lang="en-US" baseline="0" dirty="0" smtClean="0">
                <a:ea typeface="Calibri"/>
                <a:cs typeface="Times New Roman"/>
              </a:rPr>
              <a:t> !</a:t>
            </a:r>
            <a:endParaRPr lang="en-US" dirty="0" smtClean="0">
              <a:ea typeface="Calibri"/>
              <a:cs typeface="Times New Roman"/>
            </a:endParaRP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4</a:t>
            </a:fld>
            <a:endParaRPr lang="fr-FR"/>
          </a:p>
        </p:txBody>
      </p:sp>
    </p:spTree>
    <p:extLst>
      <p:ext uri="{BB962C8B-B14F-4D97-AF65-F5344CB8AC3E}">
        <p14:creationId xmlns:p14="http://schemas.microsoft.com/office/powerpoint/2010/main" val="2247975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792889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46</a:t>
            </a:fld>
            <a:endParaRPr lang="fr-FR"/>
          </a:p>
        </p:txBody>
      </p:sp>
    </p:spTree>
    <p:extLst>
      <p:ext uri="{BB962C8B-B14F-4D97-AF65-F5344CB8AC3E}">
        <p14:creationId xmlns:p14="http://schemas.microsoft.com/office/powerpoint/2010/main" val="76465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chemeClr val="tx1">
                    <a:lumMod val="75000"/>
                    <a:lumOff val="25000"/>
                  </a:schemeClr>
                </a:solidFill>
                <a:latin typeface="Bell Centennial Std SubCaption" panose="020B0506030509030204" pitchFamily="34" charset="0"/>
              </a:rPr>
              <a:t>AVANT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chemeClr val="tx1">
                    <a:lumMod val="75000"/>
                    <a:lumOff val="25000"/>
                  </a:schemeClr>
                </a:solidFill>
                <a:latin typeface="Bell Centennial Std SubCaption" panose="020B0506030509030204" pitchFamily="34" charset="0"/>
              </a:rPr>
              <a:t>À partir des ISBN trouvés</a:t>
            </a:r>
            <a:r>
              <a:rPr lang="fr-FR" sz="1200" baseline="0" dirty="0" smtClean="0">
                <a:solidFill>
                  <a:schemeClr val="tx1">
                    <a:lumMod val="75000"/>
                    <a:lumOff val="25000"/>
                  </a:schemeClr>
                </a:solidFill>
                <a:latin typeface="Bell Centennial Std SubCaption" panose="020B0506030509030204" pitchFamily="34" charset="0"/>
              </a:rPr>
              <a:t> dans HAL, </a:t>
            </a:r>
            <a:r>
              <a:rPr lang="fr-FR" sz="1200" dirty="0" smtClean="0">
                <a:solidFill>
                  <a:schemeClr val="tx1">
                    <a:lumMod val="75000"/>
                    <a:lumOff val="25000"/>
                  </a:schemeClr>
                </a:solidFill>
                <a:latin typeface="Bell Centennial Std SubCaption" panose="020B0506030509030204" pitchFamily="34" charset="0"/>
              </a:rPr>
              <a:t>utilisation du </a:t>
            </a:r>
            <a:r>
              <a:rPr lang="fr-FR" sz="1200" dirty="0" err="1" smtClean="0">
                <a:solidFill>
                  <a:schemeClr val="tx1">
                    <a:lumMod val="75000"/>
                    <a:lumOff val="25000"/>
                  </a:schemeClr>
                </a:solidFill>
                <a:latin typeface="Bell Centennial Std SubCaption" panose="020B0506030509030204" pitchFamily="34" charset="0"/>
              </a:rPr>
              <a:t>webservice</a:t>
            </a:r>
            <a:r>
              <a:rPr lang="fr-FR" sz="1200" dirty="0" smtClean="0">
                <a:solidFill>
                  <a:schemeClr val="tx1">
                    <a:lumMod val="75000"/>
                    <a:lumOff val="25000"/>
                  </a:schemeClr>
                </a:solidFill>
                <a:latin typeface="Bell Centennial Std SubCaption" panose="020B0506030509030204" pitchFamily="34" charset="0"/>
              </a:rPr>
              <a:t> isbn2ppn pour ajouter un lien vers </a:t>
            </a:r>
            <a:r>
              <a:rPr lang="fr-FR" sz="1200" b="1" dirty="0" smtClean="0">
                <a:solidFill>
                  <a:schemeClr val="tx1">
                    <a:lumMod val="75000"/>
                    <a:lumOff val="25000"/>
                  </a:schemeClr>
                </a:solidFill>
                <a:latin typeface="Bell Centennial Std SubCaption" panose="020B0506030509030204" pitchFamily="34" charset="0"/>
              </a:rPr>
              <a:t>la</a:t>
            </a:r>
            <a:r>
              <a:rPr lang="fr-FR" sz="1200" dirty="0" smtClean="0">
                <a:solidFill>
                  <a:schemeClr val="tx1">
                    <a:lumMod val="75000"/>
                    <a:lumOff val="25000"/>
                  </a:schemeClr>
                </a:solidFill>
                <a:latin typeface="Bell Centennial Std SubCaption" panose="020B0506030509030204" pitchFamily="34" charset="0"/>
              </a:rPr>
              <a:t> notice des ouvrages référencés dans</a:t>
            </a:r>
            <a:r>
              <a:rPr lang="fr-FR" sz="1200" baseline="0" dirty="0" smtClean="0">
                <a:solidFill>
                  <a:schemeClr val="tx1">
                    <a:lumMod val="75000"/>
                    <a:lumOff val="25000"/>
                  </a:schemeClr>
                </a:solidFill>
                <a:latin typeface="Bell Centennial Std SubCaption" panose="020B0506030509030204" pitchFamily="34" charset="0"/>
              </a:rPr>
              <a:t> le </a:t>
            </a:r>
            <a:r>
              <a:rPr lang="fr-FR" sz="1200" dirty="0" err="1" smtClean="0">
                <a:solidFill>
                  <a:schemeClr val="tx1">
                    <a:lumMod val="75000"/>
                    <a:lumOff val="25000"/>
                  </a:schemeClr>
                </a:solidFill>
                <a:latin typeface="Bell Centennial Std SubCaption" panose="020B0506030509030204" pitchFamily="34" charset="0"/>
              </a:rPr>
              <a:t>Sudoc</a:t>
            </a:r>
            <a:r>
              <a:rPr lang="fr-FR" sz="1200" dirty="0" smtClean="0">
                <a:solidFill>
                  <a:schemeClr val="tx1">
                    <a:lumMod val="75000"/>
                    <a:lumOff val="25000"/>
                  </a:schemeClr>
                </a:solidFill>
                <a:latin typeface="Bell Centennial Std SubCaption" panose="020B0506030509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smtClean="0">
              <a:solidFill>
                <a:schemeClr val="tx1">
                  <a:lumMod val="75000"/>
                  <a:lumOff val="25000"/>
                </a:schemeClr>
              </a:solidFill>
              <a:latin typeface="Bell Centennial Std SubCaption" panose="020B0506030509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chemeClr val="tx1">
                    <a:lumMod val="75000"/>
                    <a:lumOff val="25000"/>
                  </a:schemeClr>
                </a:solidFill>
                <a:latin typeface="Bell Centennial Std SubCaption" panose="020B0506030509030204" pitchFamily="34" charset="0"/>
              </a:rPr>
              <a:t>APRES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smtClean="0">
                <a:solidFill>
                  <a:schemeClr val="tx1">
                    <a:lumMod val="75000"/>
                    <a:lumOff val="25000"/>
                  </a:schemeClr>
                </a:solidFill>
                <a:latin typeface="Bell Centennial Std SubCaption" panose="020B0506030509030204" pitchFamily="34" charset="0"/>
              </a:rPr>
              <a:t>A partir des </a:t>
            </a:r>
            <a:r>
              <a:rPr lang="fr-FR" sz="1200" dirty="0" err="1" smtClean="0">
                <a:solidFill>
                  <a:schemeClr val="tx1">
                    <a:lumMod val="75000"/>
                    <a:lumOff val="25000"/>
                  </a:schemeClr>
                </a:solidFill>
                <a:latin typeface="Bell Centennial Std SubCaption" panose="020B0506030509030204" pitchFamily="34" charset="0"/>
              </a:rPr>
              <a:t>idref</a:t>
            </a:r>
            <a:r>
              <a:rPr lang="fr-FR" sz="1200" dirty="0" smtClean="0">
                <a:solidFill>
                  <a:schemeClr val="tx1">
                    <a:lumMod val="75000"/>
                    <a:lumOff val="25000"/>
                  </a:schemeClr>
                </a:solidFill>
                <a:latin typeface="Bell Centennial Std SubCaption" panose="020B0506030509030204" pitchFamily="34" charset="0"/>
              </a:rPr>
              <a:t> de</a:t>
            </a:r>
            <a:r>
              <a:rPr lang="fr-FR" sz="1200" baseline="0" dirty="0" smtClean="0">
                <a:solidFill>
                  <a:schemeClr val="tx1">
                    <a:lumMod val="75000"/>
                    <a:lumOff val="25000"/>
                  </a:schemeClr>
                </a:solidFill>
                <a:latin typeface="Bell Centennial Std SubCaption" panose="020B0506030509030204" pitchFamily="34" charset="0"/>
              </a:rPr>
              <a:t> la personne, utilisation du </a:t>
            </a:r>
            <a:r>
              <a:rPr lang="fr-FR" sz="1200" baseline="0" dirty="0" err="1" smtClean="0">
                <a:solidFill>
                  <a:schemeClr val="tx1">
                    <a:lumMod val="75000"/>
                    <a:lumOff val="25000"/>
                  </a:schemeClr>
                </a:solidFill>
                <a:latin typeface="Bell Centennial Std SubCaption" panose="020B0506030509030204" pitchFamily="34" charset="0"/>
              </a:rPr>
              <a:t>webservice</a:t>
            </a:r>
            <a:r>
              <a:rPr lang="fr-FR" sz="1200" baseline="0" dirty="0" smtClean="0">
                <a:solidFill>
                  <a:schemeClr val="tx1">
                    <a:lumMod val="75000"/>
                    <a:lumOff val="25000"/>
                  </a:schemeClr>
                </a:solidFill>
                <a:latin typeface="Bell Centennial Std SubCaption" panose="020B0506030509030204" pitchFamily="34" charset="0"/>
              </a:rPr>
              <a:t> biblio pour ajouter un lien vers </a:t>
            </a:r>
            <a:r>
              <a:rPr lang="fr-FR" sz="1200" b="1" baseline="0" dirty="0" smtClean="0">
                <a:solidFill>
                  <a:schemeClr val="tx1">
                    <a:lumMod val="75000"/>
                    <a:lumOff val="25000"/>
                  </a:schemeClr>
                </a:solidFill>
                <a:latin typeface="Bell Centennial Std SubCaption" panose="020B0506030509030204" pitchFamily="34" charset="0"/>
              </a:rPr>
              <a:t>toutes les </a:t>
            </a:r>
            <a:r>
              <a:rPr lang="fr-FR" sz="1200" baseline="0" dirty="0" smtClean="0">
                <a:solidFill>
                  <a:schemeClr val="tx1">
                    <a:lumMod val="75000"/>
                    <a:lumOff val="25000"/>
                  </a:schemeClr>
                </a:solidFill>
                <a:latin typeface="Bell Centennial Std SubCaption" panose="020B0506030509030204" pitchFamily="34" charset="0"/>
              </a:rPr>
              <a:t>notices des ouvrages référencés dans le </a:t>
            </a:r>
            <a:r>
              <a:rPr lang="fr-FR" sz="1200" baseline="0" dirty="0" err="1" smtClean="0">
                <a:solidFill>
                  <a:schemeClr val="tx1">
                    <a:lumMod val="75000"/>
                    <a:lumOff val="25000"/>
                  </a:schemeClr>
                </a:solidFill>
                <a:latin typeface="Bell Centennial Std SubCaption" panose="020B0506030509030204" pitchFamily="34" charset="0"/>
              </a:rPr>
              <a:t>Sudoc</a:t>
            </a:r>
            <a:r>
              <a:rPr lang="fr-FR" sz="1200" baseline="0" dirty="0" smtClean="0">
                <a:solidFill>
                  <a:schemeClr val="tx1">
                    <a:lumMod val="75000"/>
                    <a:lumOff val="25000"/>
                  </a:schemeClr>
                </a:solidFill>
                <a:latin typeface="Bell Centennial Std SubCaption" panose="020B0506030509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baseline="0" dirty="0" smtClean="0">
              <a:solidFill>
                <a:schemeClr val="tx1">
                  <a:lumMod val="75000"/>
                  <a:lumOff val="25000"/>
                </a:schemeClr>
              </a:solidFill>
              <a:latin typeface="Bell Centennial Std SubCaption" panose="020B0506030509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aseline="0" dirty="0" smtClean="0">
                <a:solidFill>
                  <a:schemeClr val="tx1">
                    <a:lumMod val="75000"/>
                    <a:lumOff val="25000"/>
                  </a:schemeClr>
                </a:solidFill>
                <a:latin typeface="Bell Centennial Std SubCaption" panose="020B0506030509030204" pitchFamily="34" charset="0"/>
              </a:rPr>
              <a:t>Passage de 6 à 19 références : puissance du travail collectif </a:t>
            </a:r>
            <a:endParaRPr lang="fr-FR" sz="1200" dirty="0" smtClean="0">
              <a:solidFill>
                <a:schemeClr val="tx1">
                  <a:lumMod val="75000"/>
                  <a:lumOff val="25000"/>
                </a:schemeClr>
              </a:solidFill>
              <a:latin typeface="Bell Centennial Std SubCaption" panose="020B0506030509030204" pitchFamily="34" charset="0"/>
            </a:endParaRPr>
          </a:p>
          <a:p>
            <a:endParaRPr lang="fr-FR" dirty="0"/>
          </a:p>
        </p:txBody>
      </p:sp>
    </p:spTree>
    <p:extLst>
      <p:ext uri="{BB962C8B-B14F-4D97-AF65-F5344CB8AC3E}">
        <p14:creationId xmlns:p14="http://schemas.microsoft.com/office/powerpoint/2010/main" val="3478136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Fortement</a:t>
            </a:r>
            <a:r>
              <a:rPr lang="fr-FR" baseline="0" dirty="0" smtClean="0"/>
              <a:t> lié au service d’alignement des Personnes pour l’alimentation en quantité et en qualité des alignements.</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48</a:t>
            </a:fld>
            <a:endParaRPr lang="fr-FR"/>
          </a:p>
        </p:txBody>
      </p:sp>
    </p:spTree>
    <p:extLst>
      <p:ext uri="{BB962C8B-B14F-4D97-AF65-F5344CB8AC3E}">
        <p14:creationId xmlns:p14="http://schemas.microsoft.com/office/powerpoint/2010/main" val="3476860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49</a:t>
            </a:fld>
            <a:endParaRPr lang="fr-FR"/>
          </a:p>
        </p:txBody>
      </p:sp>
    </p:spTree>
    <p:extLst>
      <p:ext uri="{BB962C8B-B14F-4D97-AF65-F5344CB8AC3E}">
        <p14:creationId xmlns:p14="http://schemas.microsoft.com/office/powerpoint/2010/main" val="1999841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 base importante d’auteurs à disposition.</a:t>
            </a:r>
          </a:p>
          <a:p>
            <a:pPr lvl="0"/>
            <a:r>
              <a:rPr lang="fr-FR" sz="1200" kern="1200" dirty="0" smtClean="0">
                <a:solidFill>
                  <a:schemeClr val="tx1"/>
                </a:solidFill>
                <a:effectLst/>
                <a:latin typeface="+mn-lt"/>
                <a:ea typeface="+mn-ea"/>
                <a:cs typeface="+mn-cs"/>
              </a:rPr>
              <a:t>Lien </a:t>
            </a:r>
            <a:r>
              <a:rPr lang="fr-FR" sz="1200" kern="1200" dirty="0">
                <a:solidFill>
                  <a:schemeClr val="tx1"/>
                </a:solidFill>
                <a:effectLst/>
                <a:latin typeface="+mn-lt"/>
                <a:ea typeface="+mn-ea"/>
                <a:cs typeface="+mn-cs"/>
              </a:rPr>
              <a:t>possible avec les autres référentiels : ORCID, ISNI, VIAF, AUREHAL.</a:t>
            </a:r>
          </a:p>
          <a:p>
            <a:pPr>
              <a:defRPr/>
            </a:pPr>
            <a:r>
              <a:rPr lang="fr-FR" sz="1200" b="0" i="0" u="none" dirty="0" smtClean="0">
                <a:solidFill>
                  <a:srgbClr val="000000"/>
                </a:solidFill>
                <a:latin typeface="Arial"/>
                <a:ea typeface="Arial"/>
              </a:rPr>
              <a:t>ORCID </a:t>
            </a:r>
            <a:r>
              <a:rPr lang="fr-FR" sz="1200" b="0" i="0" u="none" dirty="0">
                <a:solidFill>
                  <a:srgbClr val="000000"/>
                </a:solidFill>
                <a:latin typeface="Arial"/>
                <a:ea typeface="Arial"/>
              </a:rPr>
              <a:t>intéressant mais la connexion directe posait pas mal de questions. Pas de maîtrise de ce référentiel. Hébergé à l'étranger.</a:t>
            </a:r>
          </a:p>
          <a:p>
            <a:pPr lvl="0"/>
            <a:r>
              <a:rPr lang="fr-FR" sz="1200" kern="1200" dirty="0" smtClean="0">
                <a:solidFill>
                  <a:schemeClr val="tx1"/>
                </a:solidFill>
                <a:effectLst/>
                <a:latin typeface="+mn-lt"/>
                <a:ea typeface="+mn-ea"/>
                <a:cs typeface="+mn-cs"/>
              </a:rPr>
              <a:t>Lien </a:t>
            </a:r>
            <a:r>
              <a:rPr lang="fr-FR" sz="1200" kern="1200" dirty="0">
                <a:solidFill>
                  <a:schemeClr val="tx1"/>
                </a:solidFill>
                <a:effectLst/>
                <a:latin typeface="+mn-lt"/>
                <a:ea typeface="+mn-ea"/>
                <a:cs typeface="+mn-cs"/>
              </a:rPr>
              <a:t>avec CONDITOR</a:t>
            </a:r>
          </a:p>
          <a:p>
            <a:pPr lvl="0"/>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Choix d’</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en mars 2017</a:t>
            </a:r>
          </a:p>
          <a:p>
            <a:pPr lvl="0"/>
            <a:endParaRPr lang="fr-FR" sz="1200" kern="1200" dirty="0">
              <a:solidFill>
                <a:schemeClr val="tx1"/>
              </a:solidFill>
              <a:effectLst/>
              <a:latin typeface="+mn-lt"/>
              <a:ea typeface="+mn-ea"/>
              <a:cs typeface="+mn-cs"/>
            </a:endParaRPr>
          </a:p>
          <a:p>
            <a:pPr>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Alors, oui, pourquoi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Quel intérêt pour notre archive ouvertes ? En tout cas de mon point de vue d'informaticien, vous verrez qu'il y a bien d'autres intérêts mais Yann vous en parlera par la suite..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C'est quelque chose que nous cherchions depuis longtemps : connecter notre archive à un référentiel auteur reconnu et c'est bien le cas des autorités auteurs de l‘</a:t>
            </a:r>
            <a:r>
              <a:rPr lang="fr-FR" sz="1200" kern="1200" dirty="0" err="1" smtClean="0">
                <a:solidFill>
                  <a:schemeClr val="tx1"/>
                </a:solidFill>
                <a:effectLst/>
                <a:latin typeface="+mn-lt"/>
                <a:ea typeface="+mn-ea"/>
                <a:cs typeface="+mn-cs"/>
              </a:rPr>
              <a:t>Abes</a:t>
            </a:r>
            <a:r>
              <a:rPr lang="fr-FR" sz="1200" kern="1200" dirty="0" smtClean="0">
                <a:solidFill>
                  <a:schemeClr val="tx1"/>
                </a:solidFill>
                <a:effectLst/>
                <a:latin typeface="+mn-lt"/>
                <a:ea typeface="+mn-ea"/>
                <a:cs typeface="+mn-cs"/>
              </a:rPr>
              <a:t>. A priori, les choses nous ont paru aisée </a:t>
            </a:r>
            <a:r>
              <a:rPr lang="fr-FR" sz="1200" kern="1200" dirty="0" err="1" smtClean="0">
                <a:solidFill>
                  <a:schemeClr val="tx1"/>
                </a:solidFill>
                <a:effectLst/>
                <a:latin typeface="+mn-lt"/>
                <a:ea typeface="+mn-ea"/>
                <a:cs typeface="+mn-cs"/>
              </a:rPr>
              <a:t>puique</a:t>
            </a:r>
            <a:r>
              <a:rPr lang="fr-FR" sz="1200" kern="1200" dirty="0" smtClean="0">
                <a:solidFill>
                  <a:schemeClr val="tx1"/>
                </a:solidFill>
                <a:effectLst/>
                <a:latin typeface="+mn-lt"/>
                <a:ea typeface="+mn-ea"/>
                <a:cs typeface="+mn-cs"/>
              </a:rPr>
              <a:t> l'</a:t>
            </a:r>
            <a:r>
              <a:rPr lang="fr-FR" sz="1200" kern="1200" dirty="0" err="1" smtClean="0">
                <a:solidFill>
                  <a:schemeClr val="tx1"/>
                </a:solidFill>
                <a:effectLst/>
                <a:latin typeface="+mn-lt"/>
                <a:ea typeface="+mn-ea"/>
                <a:cs typeface="+mn-cs"/>
              </a:rPr>
              <a:t>Abes</a:t>
            </a:r>
            <a:r>
              <a:rPr lang="fr-FR" sz="1200" kern="1200" dirty="0" smtClean="0">
                <a:solidFill>
                  <a:schemeClr val="tx1"/>
                </a:solidFill>
                <a:effectLst/>
                <a:latin typeface="+mn-lt"/>
                <a:ea typeface="+mn-ea"/>
                <a:cs typeface="+mn-cs"/>
              </a:rPr>
              <a:t> nous offre une documentation abondante, une marche à suivre et une aide 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Si nous étions capable de relier nos auteurs avec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nous pourrions à terme récupérer et afficher d'autres identifiants comme les </a:t>
            </a:r>
            <a:r>
              <a:rPr lang="fr-FR" sz="1200" kern="1200" dirty="0" err="1" smtClean="0">
                <a:solidFill>
                  <a:schemeClr val="tx1"/>
                </a:solidFill>
                <a:effectLst/>
                <a:latin typeface="+mn-lt"/>
                <a:ea typeface="+mn-ea"/>
                <a:cs typeface="+mn-cs"/>
              </a:rPr>
              <a:t>Orcid</a:t>
            </a:r>
            <a:r>
              <a:rPr lang="fr-FR" sz="1200" kern="1200" dirty="0" smtClean="0">
                <a:solidFill>
                  <a:schemeClr val="tx1"/>
                </a:solidFill>
                <a:effectLst/>
                <a:latin typeface="+mn-lt"/>
                <a:ea typeface="+mn-ea"/>
                <a:cs typeface="+mn-cs"/>
              </a:rPr>
              <a:t>, une demande réitérée par nos chercheurs. Jusqu'à présent, nous, enfin je, n'étais pas très chaud de connecter, directement, notre archive avec les identifiants </a:t>
            </a:r>
            <a:r>
              <a:rPr lang="fr-FR" sz="1200" kern="1200" dirty="0" err="1" smtClean="0">
                <a:solidFill>
                  <a:schemeClr val="tx1"/>
                </a:solidFill>
                <a:effectLst/>
                <a:latin typeface="+mn-lt"/>
                <a:ea typeface="+mn-ea"/>
                <a:cs typeface="+mn-cs"/>
              </a:rPr>
              <a:t>Orcid</a:t>
            </a:r>
            <a:r>
              <a:rPr lang="fr-FR" sz="1200" kern="1200" dirty="0" smtClean="0">
                <a:solidFill>
                  <a:schemeClr val="tx1"/>
                </a:solidFill>
                <a:effectLst/>
                <a:latin typeface="+mn-lt"/>
                <a:ea typeface="+mn-ea"/>
                <a:cs typeface="+mn-cs"/>
              </a:rPr>
              <a:t>. Prisé des chercheurs, nous n'avons pas la maîtrise sur le devenir de ce référentiel.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Ainsi, en connectant OATAO avec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et ce de multiples manières, nous assurons une meilleure visibilité aux articles de nos chercheurs.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Enfin, cerise sur le gâteau,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est un outil bien connu des bibliothécaires maintenant et donc la prise en main et les obligatoires contraintes liées à la connexion à un référentiel pouvaient s'en trouver amoindries si ce n'est amorties.</a:t>
            </a:r>
          </a:p>
          <a:p>
            <a:endParaRPr lang="fr-FR" dirty="0"/>
          </a:p>
        </p:txBody>
      </p:sp>
    </p:spTree>
    <p:extLst>
      <p:ext uri="{BB962C8B-B14F-4D97-AF65-F5344CB8AC3E}">
        <p14:creationId xmlns:p14="http://schemas.microsoft.com/office/powerpoint/2010/main" val="1967092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Alors connecter… oui, mais comment ?</a:t>
            </a:r>
          </a:p>
          <a:p>
            <a:endParaRPr lang="fr-FR" dirty="0" smtClean="0"/>
          </a:p>
          <a:p>
            <a:r>
              <a:rPr lang="fr-FR" dirty="0" smtClean="0"/>
              <a:t> L‘</a:t>
            </a:r>
            <a:r>
              <a:rPr lang="fr-FR" dirty="0" err="1" smtClean="0"/>
              <a:t>Abes</a:t>
            </a:r>
            <a:r>
              <a:rPr lang="fr-FR" dirty="0" smtClean="0"/>
              <a:t> propose un "kit" de démarrage et 3 phases de déploiement :</a:t>
            </a:r>
          </a:p>
          <a:p>
            <a:endParaRPr lang="fr-FR" dirty="0" smtClean="0"/>
          </a:p>
          <a:p>
            <a:r>
              <a:rPr lang="fr-FR" dirty="0" smtClean="0"/>
              <a:t>1 - La connexion aux </a:t>
            </a:r>
            <a:r>
              <a:rPr lang="fr-FR" dirty="0" err="1" smtClean="0"/>
              <a:t>webservices</a:t>
            </a:r>
            <a:r>
              <a:rPr lang="fr-FR" dirty="0" smtClean="0"/>
              <a:t> a demandé de notre côté d'ajouter un nouveau champ et d'adapter le kit pour que la connexion OATAO/</a:t>
            </a:r>
            <a:r>
              <a:rPr lang="fr-FR" dirty="0" err="1" smtClean="0"/>
              <a:t>IdRef</a:t>
            </a:r>
            <a:r>
              <a:rPr lang="fr-FR" dirty="0" smtClean="0"/>
              <a:t> s'effectue dans les meilleures conditions. Cela a demandé un peu de temps et d'adaptation mais Yann va vous en parler plus précisément. </a:t>
            </a:r>
          </a:p>
          <a:p>
            <a:endParaRPr lang="fr-FR" dirty="0" smtClean="0"/>
          </a:p>
          <a:p>
            <a:r>
              <a:rPr lang="fr-FR" dirty="0" smtClean="0"/>
              <a:t>2 - L'alignement consiste a traiter l'historique et a relier les auteurs des 14.000 publications déjà présentes dans notre archive.</a:t>
            </a:r>
          </a:p>
          <a:p>
            <a:endParaRPr lang="fr-FR" dirty="0" smtClean="0"/>
          </a:p>
          <a:p>
            <a:r>
              <a:rPr lang="fr-FR" dirty="0" smtClean="0"/>
              <a:t>3 - Enfin, la synchronisation viendra ensuite pour mettre à jour les </a:t>
            </a:r>
            <a:r>
              <a:rPr lang="fr-FR" dirty="0" err="1" smtClean="0"/>
              <a:t>ppn</a:t>
            </a:r>
            <a:r>
              <a:rPr lang="fr-FR" dirty="0" smtClean="0"/>
              <a:t> modifiés dans notre archive.</a:t>
            </a:r>
          </a:p>
          <a:p>
            <a:endParaRPr lang="fr-FR" dirty="0" smtClean="0"/>
          </a:p>
          <a:p>
            <a:r>
              <a:rPr lang="fr-FR" dirty="0" smtClean="0"/>
              <a:t>Je n'oublie pas ici de remercier l‘</a:t>
            </a:r>
            <a:r>
              <a:rPr lang="fr-FR" dirty="0" err="1" smtClean="0"/>
              <a:t>Abes</a:t>
            </a:r>
            <a:r>
              <a:rPr lang="fr-FR" dirty="0" smtClean="0"/>
              <a:t> qui nous a apporté une aide bienveillante et permis de jouer avec leurs </a:t>
            </a:r>
            <a:r>
              <a:rPr lang="fr-FR" dirty="0" err="1" smtClean="0"/>
              <a:t>webservices</a:t>
            </a:r>
            <a:r>
              <a:rPr lang="fr-FR" dirty="0" smtClean="0"/>
              <a:t> !</a:t>
            </a:r>
          </a:p>
          <a:p>
            <a:endParaRPr lang="fr-FR" dirty="0" smtClean="0"/>
          </a:p>
          <a:p>
            <a:endParaRPr lang="fr-FR" dirty="0" smtClean="0"/>
          </a:p>
          <a:p>
            <a:r>
              <a:rPr lang="fr-FR" b="1" dirty="0" smtClean="0"/>
              <a:t>Bénéfices de l’alignement :</a:t>
            </a:r>
          </a:p>
          <a:p>
            <a:pPr lvl="0"/>
            <a:r>
              <a:rPr lang="fr-FR" sz="1200" kern="1200" dirty="0" smtClean="0">
                <a:solidFill>
                  <a:schemeClr val="tx1"/>
                </a:solidFill>
                <a:effectLst/>
                <a:latin typeface="+mn-lt"/>
                <a:ea typeface="+mn-ea"/>
                <a:cs typeface="+mn-cs"/>
              </a:rPr>
              <a:t>- Permet de détecter de nombreuses anomalies dans les données de type Personnes (coquilles dans les noms, doublons, formes du nom incomplètes, notices bibliographiques mal attribuées, etc.).</a:t>
            </a:r>
          </a:p>
          <a:p>
            <a:pPr lvl="0"/>
            <a:r>
              <a:rPr lang="fr-FR" sz="1200" kern="1200" dirty="0" smtClean="0">
                <a:solidFill>
                  <a:schemeClr val="tx1"/>
                </a:solidFill>
                <a:effectLst/>
                <a:latin typeface="+mn-lt"/>
                <a:ea typeface="+mn-ea"/>
                <a:cs typeface="+mn-cs"/>
              </a:rPr>
              <a:t>Mais en général, l’alignement a tiré profit de notices riches et immédiatement </a:t>
            </a:r>
            <a:r>
              <a:rPr lang="fr-FR" sz="1200" kern="1200" dirty="0" err="1" smtClean="0">
                <a:solidFill>
                  <a:schemeClr val="tx1"/>
                </a:solidFill>
                <a:effectLst/>
                <a:latin typeface="+mn-lt"/>
                <a:ea typeface="+mn-ea"/>
                <a:cs typeface="+mn-cs"/>
              </a:rPr>
              <a:t>rapprochables</a:t>
            </a:r>
            <a:r>
              <a:rPr lang="fr-FR" sz="1200" kern="1200" dirty="0" smtClean="0">
                <a:solidFill>
                  <a:schemeClr val="tx1"/>
                </a:solidFill>
                <a:effectLst/>
                <a:latin typeface="+mn-lt"/>
                <a:ea typeface="+mn-ea"/>
                <a:cs typeface="+mn-cs"/>
              </a:rPr>
              <a:t> des établissements toulousains.</a:t>
            </a:r>
          </a:p>
          <a:p>
            <a:pPr lvl="0"/>
            <a:r>
              <a:rPr lang="fr-FR" sz="1200" kern="1200" dirty="0" smtClean="0">
                <a:solidFill>
                  <a:schemeClr val="tx1"/>
                </a:solidFill>
                <a:effectLst/>
                <a:latin typeface="+mn-lt"/>
                <a:ea typeface="+mn-ea"/>
                <a:cs typeface="+mn-cs"/>
              </a:rPr>
              <a:t>Corrections et enrichissement effectués = étape importante dans l’amélioration qualitative des données.</a:t>
            </a:r>
          </a:p>
          <a:p>
            <a:pPr lvl="0"/>
            <a:r>
              <a:rPr lang="fr-FR" sz="1200" kern="1200" dirty="0" smtClean="0">
                <a:solidFill>
                  <a:schemeClr val="tx1"/>
                </a:solidFill>
                <a:effectLst/>
                <a:latin typeface="+mn-lt"/>
                <a:ea typeface="+mn-ea"/>
                <a:cs typeface="+mn-cs"/>
              </a:rPr>
              <a:t>Bénéfice double : consolider les notices autorités de la communauté OATAO + en parallèle, nettoyage de l’index auteurs dans la base OATAO.</a:t>
            </a:r>
          </a:p>
          <a:p>
            <a:endParaRPr lang="fr-FR" dirty="0"/>
          </a:p>
        </p:txBody>
      </p:sp>
    </p:spTree>
    <p:extLst>
      <p:ext uri="{BB962C8B-B14F-4D97-AF65-F5344CB8AC3E}">
        <p14:creationId xmlns:p14="http://schemas.microsoft.com/office/powerpoint/2010/main" val="1850327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1200" b="1" kern="1200" dirty="0">
                <a:solidFill>
                  <a:schemeClr val="tx1"/>
                </a:solidFill>
                <a:effectLst/>
                <a:latin typeface="+mn-lt"/>
                <a:ea typeface="+mn-ea"/>
                <a:cs typeface="+mn-cs"/>
              </a:rPr>
              <a:t>Recours obligatoire aux autorités lors du dépôt d’une publication :</a:t>
            </a:r>
          </a:p>
          <a:p>
            <a:pPr marL="342900" marR="0" lvl="0" indent="-342900" algn="l" defTabSz="914400" rtl="0" eaLnBrk="1" fontAlgn="auto" latinLnBrk="0" hangingPunct="1">
              <a:lnSpc>
                <a:spcPct val="100000"/>
              </a:lnSpc>
              <a:spcBef>
                <a:spcPts val="0"/>
              </a:spcBef>
              <a:spcAft>
                <a:spcPts val="0"/>
              </a:spcAft>
              <a:buClr>
                <a:srgbClr val="CC575F"/>
              </a:buClr>
              <a:buSzTx/>
              <a:buFontTx/>
              <a:buChar char="-"/>
              <a:tabLst/>
              <a:defRPr/>
            </a:pPr>
            <a:r>
              <a:rPr lang="fr-FR" sz="1200" kern="1200" dirty="0">
                <a:solidFill>
                  <a:schemeClr val="tx1"/>
                </a:solidFill>
                <a:effectLst/>
                <a:latin typeface="+mn-lt"/>
                <a:ea typeface="+mn-ea"/>
                <a:cs typeface="+mn-cs"/>
              </a:rPr>
              <a:t>chaque dépôt d’un document dans OATAO s’accompagne désormais d’un liage de ses auteurs à leur identifiant dans </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(mais uniquement dans le périmètre des auteurs OATAO)</a:t>
            </a:r>
          </a:p>
          <a:p>
            <a:pPr marL="342900" marR="0" lvl="0" indent="-342900" algn="l" defTabSz="914400" rtl="0" eaLnBrk="1" fontAlgn="auto" latinLnBrk="0" hangingPunct="1">
              <a:lnSpc>
                <a:spcPct val="100000"/>
              </a:lnSpc>
              <a:spcBef>
                <a:spcPts val="0"/>
              </a:spcBef>
              <a:spcAft>
                <a:spcPts val="0"/>
              </a:spcAft>
              <a:buClr>
                <a:srgbClr val="CC575F"/>
              </a:buClr>
              <a:buSzTx/>
              <a:buFontTx/>
              <a:buChar char="-"/>
              <a:tabLst/>
              <a:defRPr/>
            </a:pPr>
            <a:r>
              <a:rPr lang="fr-FR" sz="1200" dirty="0">
                <a:solidFill>
                  <a:schemeClr val="tx1">
                    <a:lumMod val="75000"/>
                    <a:lumOff val="25000"/>
                  </a:schemeClr>
                </a:solidFill>
                <a:latin typeface="Bell Centennial Std SubCaption" panose="020B0506030509030204" pitchFamily="34" charset="0"/>
              </a:rPr>
              <a:t>r</a:t>
            </a:r>
            <a:r>
              <a:rPr lang="fr-FR" sz="800" dirty="0">
                <a:solidFill>
                  <a:schemeClr val="tx1">
                    <a:lumMod val="75000"/>
                    <a:lumOff val="25000"/>
                  </a:schemeClr>
                </a:solidFill>
                <a:latin typeface="Bell Centennial Std SubCaption" panose="020B0506030509030204" pitchFamily="34" charset="0"/>
              </a:rPr>
              <a:t>apatrier l’identifiant dans </a:t>
            </a:r>
            <a:r>
              <a:rPr lang="fr-FR" sz="1200" dirty="0">
                <a:solidFill>
                  <a:schemeClr val="tx1">
                    <a:lumMod val="75000"/>
                    <a:lumOff val="25000"/>
                  </a:schemeClr>
                </a:solidFill>
                <a:latin typeface="Bell Centennial Std SubCaption" panose="020B0506030509030204" pitchFamily="34" charset="0"/>
              </a:rPr>
              <a:t>un nouveau champ PPN (champ de rapatriement de l’identifiant)</a:t>
            </a:r>
          </a:p>
          <a:p>
            <a:pPr marL="342900" indent="-342900">
              <a:buClr>
                <a:srgbClr val="CC575F"/>
              </a:buClr>
              <a:buFontTx/>
              <a:buChar char="-"/>
            </a:pPr>
            <a:r>
              <a:rPr lang="fr-FR" sz="2300" dirty="0">
                <a:solidFill>
                  <a:schemeClr val="tx1">
                    <a:lumMod val="75000"/>
                    <a:lumOff val="25000"/>
                  </a:schemeClr>
                </a:solidFill>
                <a:latin typeface="Bell Centennial Std SubCaption" panose="020B0506030509030204" pitchFamily="34" charset="0"/>
              </a:rPr>
              <a:t>pas seulement une opération</a:t>
            </a:r>
            <a:r>
              <a:rPr lang="fr-FR" sz="2300" baseline="0" dirty="0">
                <a:solidFill>
                  <a:schemeClr val="tx1">
                    <a:lumMod val="75000"/>
                    <a:lumOff val="25000"/>
                  </a:schemeClr>
                </a:solidFill>
                <a:latin typeface="Bell Centennial Std SubCaption" panose="020B0506030509030204" pitchFamily="34" charset="0"/>
              </a:rPr>
              <a:t> d’</a:t>
            </a:r>
            <a:r>
              <a:rPr lang="fr-FR" sz="2300" dirty="0">
                <a:solidFill>
                  <a:schemeClr val="tx1">
                    <a:lumMod val="75000"/>
                    <a:lumOff val="25000"/>
                  </a:schemeClr>
                </a:solidFill>
                <a:latin typeface="Bell Centennial Std SubCaption" panose="020B0506030509030204" pitchFamily="34" charset="0"/>
              </a:rPr>
              <a:t>alignement… mais interconnexion entre les 2 bases (application cliente et </a:t>
            </a:r>
            <a:r>
              <a:rPr lang="fr-FR" sz="2300" dirty="0" err="1">
                <a:solidFill>
                  <a:schemeClr val="tx1">
                    <a:lumMod val="75000"/>
                    <a:lumOff val="25000"/>
                  </a:schemeClr>
                </a:solidFill>
                <a:latin typeface="Bell Centennial Std SubCaption" panose="020B0506030509030204" pitchFamily="34" charset="0"/>
              </a:rPr>
              <a:t>IdRef</a:t>
            </a:r>
            <a:r>
              <a:rPr lang="fr-FR" sz="2300" dirty="0">
                <a:solidFill>
                  <a:schemeClr val="tx1">
                    <a:lumMod val="75000"/>
                    <a:lumOff val="25000"/>
                  </a:schemeClr>
                </a:solidFill>
                <a:latin typeface="Bell Centennial Std SubCaption" panose="020B0506030509030204" pitchFamily="34" charset="0"/>
              </a:rPr>
              <a:t>)</a:t>
            </a:r>
            <a:r>
              <a:rPr lang="fr-FR" sz="2300" baseline="0" dirty="0">
                <a:solidFill>
                  <a:schemeClr val="tx1">
                    <a:lumMod val="75000"/>
                    <a:lumOff val="25000"/>
                  </a:schemeClr>
                </a:solidFill>
                <a:latin typeface="Bell Centennial Std SubCaption" panose="020B0506030509030204" pitchFamily="34" charset="0"/>
              </a:rPr>
              <a:t> </a:t>
            </a:r>
            <a:r>
              <a:rPr lang="fr-FR" sz="2300" dirty="0">
                <a:solidFill>
                  <a:schemeClr val="tx1">
                    <a:lumMod val="75000"/>
                    <a:lumOff val="25000"/>
                  </a:schemeClr>
                </a:solidFill>
                <a:latin typeface="Bell Centennial Std SubCaption" panose="020B0506030509030204" pitchFamily="34" charset="0"/>
              </a:rPr>
              <a:t>en production courante (avec recherche et création de données d’autorités dans </a:t>
            </a:r>
            <a:r>
              <a:rPr lang="fr-FR" sz="2300" dirty="0" err="1">
                <a:solidFill>
                  <a:schemeClr val="tx1">
                    <a:lumMod val="75000"/>
                    <a:lumOff val="25000"/>
                  </a:schemeClr>
                </a:solidFill>
                <a:latin typeface="Bell Centennial Std SubCaption" panose="020B0506030509030204" pitchFamily="34" charset="0"/>
              </a:rPr>
              <a:t>IdRef</a:t>
            </a:r>
            <a:r>
              <a:rPr lang="fr-FR" sz="2300" dirty="0">
                <a:solidFill>
                  <a:schemeClr val="tx1">
                    <a:lumMod val="75000"/>
                    <a:lumOff val="25000"/>
                  </a:schemeClr>
                </a:solidFill>
                <a:latin typeface="Bell Centennial Std SubCaption" panose="020B0506030509030204" pitchFamily="34" charset="0"/>
              </a:rPr>
              <a:t>)</a:t>
            </a:r>
          </a:p>
          <a:p>
            <a:pPr marL="342900" marR="0" lvl="0" indent="-342900" algn="l" defTabSz="914400" rtl="0" eaLnBrk="1" fontAlgn="auto" latinLnBrk="0" hangingPunct="1">
              <a:lnSpc>
                <a:spcPct val="100000"/>
              </a:lnSpc>
              <a:spcBef>
                <a:spcPts val="0"/>
              </a:spcBef>
              <a:spcAft>
                <a:spcPts val="0"/>
              </a:spcAft>
              <a:buClr>
                <a:srgbClr val="CC575F"/>
              </a:buClr>
              <a:buSzTx/>
              <a:buFontTx/>
              <a:buChar char="-"/>
              <a:tabLst/>
              <a:defRPr/>
            </a:pPr>
            <a:r>
              <a:rPr lang="fr-FR" sz="2300" dirty="0">
                <a:solidFill>
                  <a:schemeClr val="tx1">
                    <a:lumMod val="75000"/>
                    <a:lumOff val="25000"/>
                  </a:schemeClr>
                </a:solidFill>
                <a:latin typeface="Bell Centennial Std SubCaption" panose="020B0506030509030204" pitchFamily="34" charset="0"/>
              </a:rPr>
              <a:t>hors périmètre </a:t>
            </a:r>
            <a:r>
              <a:rPr lang="fr-FR" sz="2300" dirty="0" err="1">
                <a:solidFill>
                  <a:schemeClr val="tx1">
                    <a:lumMod val="75000"/>
                    <a:lumOff val="25000"/>
                  </a:schemeClr>
                </a:solidFill>
                <a:latin typeface="Bell Centennial Std SubCaption" panose="020B0506030509030204" pitchFamily="34" charset="0"/>
              </a:rPr>
              <a:t>Sudoc</a:t>
            </a:r>
            <a:r>
              <a:rPr lang="fr-FR" sz="2300" dirty="0">
                <a:solidFill>
                  <a:schemeClr val="tx1">
                    <a:lumMod val="75000"/>
                    <a:lumOff val="25000"/>
                  </a:schemeClr>
                </a:solidFill>
                <a:latin typeface="Bell Centennial Std SubCaption" panose="020B0506030509030204" pitchFamily="34" charset="0"/>
              </a:rPr>
              <a:t> (</a:t>
            </a:r>
            <a:r>
              <a:rPr lang="fr-FR" sz="1200" kern="1200" dirty="0">
                <a:solidFill>
                  <a:schemeClr val="tx1"/>
                </a:solidFill>
                <a:effectLst/>
                <a:latin typeface="+mn-lt"/>
                <a:ea typeface="+mn-ea"/>
                <a:cs typeface="+mn-cs"/>
              </a:rPr>
              <a:t>données d'autorité créées pour des auteurs de documents absents du </a:t>
            </a:r>
            <a:r>
              <a:rPr lang="fr-FR" sz="1200" kern="1200" dirty="0" err="1">
                <a:solidFill>
                  <a:schemeClr val="tx1"/>
                </a:solidFill>
                <a:effectLst/>
                <a:latin typeface="+mn-lt"/>
                <a:ea typeface="+mn-ea"/>
                <a:cs typeface="+mn-cs"/>
              </a:rPr>
              <a:t>Sudoc</a:t>
            </a:r>
            <a:r>
              <a:rPr lang="fr-FR" sz="1200" kern="1200" dirty="0">
                <a:solidFill>
                  <a:schemeClr val="tx1"/>
                </a:solidFill>
                <a:effectLst/>
                <a:latin typeface="+mn-lt"/>
                <a:ea typeface="+mn-ea"/>
                <a:cs typeface="+mn-cs"/>
              </a:rPr>
              <a:t>)</a:t>
            </a:r>
          </a:p>
          <a:p>
            <a:pPr marL="342900" indent="-342900">
              <a:buClr>
                <a:srgbClr val="CC575F"/>
              </a:buClr>
              <a:buFontTx/>
              <a:buChar char="-"/>
            </a:pPr>
            <a:r>
              <a:rPr lang="fr-FR" sz="2300" dirty="0">
                <a:solidFill>
                  <a:schemeClr val="tx1">
                    <a:lumMod val="75000"/>
                    <a:lumOff val="25000"/>
                  </a:schemeClr>
                </a:solidFill>
                <a:latin typeface="Bell Centennial Std SubCaption" panose="020B0506030509030204" pitchFamily="34" charset="0"/>
              </a:rPr>
              <a:t>dans </a:t>
            </a:r>
            <a:r>
              <a:rPr lang="fr-FR" sz="2300" dirty="0" err="1">
                <a:solidFill>
                  <a:schemeClr val="tx1">
                    <a:lumMod val="75000"/>
                    <a:lumOff val="25000"/>
                  </a:schemeClr>
                </a:solidFill>
                <a:latin typeface="Bell Centennial Std SubCaption" panose="020B0506030509030204" pitchFamily="34" charset="0"/>
              </a:rPr>
              <a:t>IdRef</a:t>
            </a:r>
            <a:r>
              <a:rPr lang="fr-FR" sz="2300" dirty="0">
                <a:solidFill>
                  <a:schemeClr val="tx1">
                    <a:lumMod val="75000"/>
                    <a:lumOff val="25000"/>
                  </a:schemeClr>
                </a:solidFill>
                <a:latin typeface="Bell Centennial Std SubCaption" panose="020B0506030509030204" pitchFamily="34" charset="0"/>
              </a:rPr>
              <a:t> mais tout en restant connecté à OATAO (via </a:t>
            </a:r>
            <a:r>
              <a:rPr lang="fr-FR" sz="2300" dirty="0" err="1">
                <a:solidFill>
                  <a:schemeClr val="tx1">
                    <a:lumMod val="75000"/>
                    <a:lumOff val="25000"/>
                  </a:schemeClr>
                </a:solidFill>
                <a:latin typeface="Bell Centennial Std SubCaption" panose="020B0506030509030204" pitchFamily="34" charset="0"/>
              </a:rPr>
              <a:t>iframe</a:t>
            </a:r>
            <a:r>
              <a:rPr lang="fr-FR" sz="2300" dirty="0">
                <a:solidFill>
                  <a:schemeClr val="tx1">
                    <a:lumMod val="75000"/>
                    <a:lumOff val="25000"/>
                  </a:schemeClr>
                </a:solidFill>
                <a:latin typeface="Bell Centennial Std SubCaption" panose="020B0506030509030204" pitchFamily="34" charset="0"/>
              </a:rPr>
              <a:t> </a:t>
            </a:r>
            <a:r>
              <a:rPr lang="fr-FR" sz="2300" dirty="0" err="1">
                <a:solidFill>
                  <a:schemeClr val="tx1">
                    <a:lumMod val="75000"/>
                    <a:lumOff val="25000"/>
                  </a:schemeClr>
                </a:solidFill>
                <a:latin typeface="Bell Centennial Std SubCaption" panose="020B0506030509030204" pitchFamily="34" charset="0"/>
              </a:rPr>
              <a:t>IdRef</a:t>
            </a:r>
            <a:r>
              <a:rPr lang="fr-FR" sz="2300" dirty="0">
                <a:solidFill>
                  <a:schemeClr val="tx1">
                    <a:lumMod val="75000"/>
                    <a:lumOff val="25000"/>
                  </a:schemeClr>
                </a:solidFill>
                <a:latin typeface="Bell Centennial Std SubCaption" panose="020B0506030509030204" pitchFamily="34" charset="0"/>
              </a:rPr>
              <a:t>, </a:t>
            </a:r>
            <a:r>
              <a:rPr lang="fr-FR" sz="2400" dirty="0"/>
              <a:t>fenêtre intégrée à la page de travail</a:t>
            </a:r>
            <a:r>
              <a:rPr lang="fr-FR" sz="2300" dirty="0">
                <a:solidFill>
                  <a:schemeClr val="tx1">
                    <a:lumMod val="75000"/>
                    <a:lumOff val="25000"/>
                  </a:schemeClr>
                </a:solidFill>
                <a:latin typeface="Bell Centennial Std SubCaption" panose="020B0506030509030204" pitchFamily="34" charset="0"/>
              </a:rPr>
              <a:t>)</a:t>
            </a:r>
          </a:p>
          <a:p>
            <a:pPr marL="342900" indent="-342900">
              <a:buClr>
                <a:srgbClr val="CC575F"/>
              </a:buClr>
              <a:buFontTx/>
              <a:buChar char="-"/>
            </a:pPr>
            <a:endParaRPr lang="fr-FR" sz="2300" dirty="0">
              <a:solidFill>
                <a:schemeClr val="tx1">
                  <a:lumMod val="75000"/>
                  <a:lumOff val="25000"/>
                </a:schemeClr>
              </a:solidFill>
              <a:latin typeface="Bell Centennial Std SubCaption" panose="020B0506030509030204" pitchFamily="34" charset="0"/>
            </a:endParaRPr>
          </a:p>
          <a:p>
            <a:pPr marL="0" marR="0" lvl="0" indent="0" algn="l" defTabSz="914400" rtl="0" eaLnBrk="1" fontAlgn="auto" latinLnBrk="0" hangingPunct="1">
              <a:lnSpc>
                <a:spcPct val="100000"/>
              </a:lnSpc>
              <a:spcBef>
                <a:spcPts val="0"/>
              </a:spcBef>
              <a:spcAft>
                <a:spcPts val="0"/>
              </a:spcAft>
              <a:buClr>
                <a:srgbClr val="CC575F"/>
              </a:buClr>
              <a:buSzTx/>
              <a:buFontTx/>
              <a:buNone/>
              <a:tabLst/>
              <a:defRPr/>
            </a:pPr>
            <a:r>
              <a:rPr lang="fr-FR" sz="4400" dirty="0">
                <a:solidFill>
                  <a:schemeClr val="tx1">
                    <a:lumMod val="75000"/>
                    <a:lumOff val="25000"/>
                  </a:schemeClr>
                </a:solidFill>
                <a:latin typeface="Bell Centennial Std SubCaption" panose="020B0506030509030204" pitchFamily="34" charset="0"/>
              </a:rPr>
              <a:t>Contraintes nouvelles  </a:t>
            </a:r>
            <a:r>
              <a:rPr lang="fr-FR" sz="2300" dirty="0">
                <a:solidFill>
                  <a:schemeClr val="tx1">
                    <a:lumMod val="75000"/>
                    <a:lumOff val="25000"/>
                  </a:schemeClr>
                </a:solidFill>
                <a:latin typeface="Bell Centennial Std SubCaption" panose="020B0506030509030204" pitchFamily="34" charset="0"/>
              </a:rPr>
              <a:t>(temps de traitement augmenté,</a:t>
            </a:r>
            <a:r>
              <a:rPr lang="fr-FR" sz="2300" baseline="0" dirty="0">
                <a:solidFill>
                  <a:schemeClr val="tx1">
                    <a:lumMod val="75000"/>
                    <a:lumOff val="25000"/>
                  </a:schemeClr>
                </a:solidFill>
                <a:latin typeface="Bell Centennial Std SubCaption" panose="020B0506030509030204" pitchFamily="34" charset="0"/>
              </a:rPr>
              <a:t> </a:t>
            </a:r>
            <a:r>
              <a:rPr lang="fr-FR" sz="2300" dirty="0">
                <a:solidFill>
                  <a:schemeClr val="tx1">
                    <a:lumMod val="75000"/>
                    <a:lumOff val="25000"/>
                  </a:schemeClr>
                </a:solidFill>
                <a:latin typeface="Bell Centennial Std SubCaption" panose="020B0506030509030204" pitchFamily="34" charset="0"/>
              </a:rPr>
              <a:t>nouvelles consignes à appliquer, etc.) mais </a:t>
            </a:r>
            <a:r>
              <a:rPr lang="fr-FR" sz="1100" b="0" i="0" u="none" strike="noStrike" kern="1200" baseline="0" dirty="0">
                <a:solidFill>
                  <a:schemeClr val="tx1"/>
                </a:solidFill>
                <a:latin typeface="+mn-lt"/>
                <a:ea typeface="+mn-ea"/>
                <a:cs typeface="+mn-cs"/>
              </a:rPr>
              <a:t>facilitées par la </a:t>
            </a:r>
            <a:r>
              <a:rPr lang="fr-FR" sz="2000" dirty="0">
                <a:solidFill>
                  <a:schemeClr val="tx1">
                    <a:lumMod val="75000"/>
                    <a:lumOff val="25000"/>
                  </a:schemeClr>
                </a:solidFill>
                <a:latin typeface="Bell Centennial Std SubCaption" panose="020B0506030509030204" pitchFamily="34" charset="0"/>
              </a:rPr>
              <a:t>fluidité de l’interconnexion</a:t>
            </a:r>
            <a:r>
              <a:rPr lang="fr-FR" sz="2300" dirty="0">
                <a:solidFill>
                  <a:schemeClr val="tx1">
                    <a:lumMod val="75000"/>
                    <a:lumOff val="25000"/>
                  </a:schemeClr>
                </a:solidFill>
                <a:latin typeface="Bell Centennial Std SubCaption" panose="020B0506030509030204" pitchFamily="34" charset="0"/>
              </a:rPr>
              <a:t>.</a:t>
            </a:r>
          </a:p>
          <a:p>
            <a:pPr marL="0" marR="0" lvl="0" indent="0" algn="l" defTabSz="914400" rtl="0" eaLnBrk="1" fontAlgn="auto" latinLnBrk="0" hangingPunct="1">
              <a:lnSpc>
                <a:spcPct val="100000"/>
              </a:lnSpc>
              <a:spcBef>
                <a:spcPts val="0"/>
              </a:spcBef>
              <a:spcAft>
                <a:spcPts val="0"/>
              </a:spcAft>
              <a:buClr>
                <a:srgbClr val="CC575F"/>
              </a:buClr>
              <a:buSzTx/>
              <a:buFontTx/>
              <a:buNone/>
              <a:tabLst/>
              <a:defRPr/>
            </a:pPr>
            <a:endParaRPr lang="fr-FR" sz="2400" dirty="0">
              <a:solidFill>
                <a:schemeClr val="tx1">
                  <a:lumMod val="75000"/>
                  <a:lumOff val="25000"/>
                </a:schemeClr>
              </a:solidFill>
              <a:latin typeface="Bell Centennial Std SubCaption" panose="020B0506030509030204" pitchFamily="34" charset="0"/>
            </a:endParaRPr>
          </a:p>
          <a:p>
            <a:pPr marL="0" marR="0" lvl="0" indent="0" algn="l" defTabSz="914400" rtl="0" eaLnBrk="1" fontAlgn="auto" latinLnBrk="0" hangingPunct="1">
              <a:lnSpc>
                <a:spcPct val="100000"/>
              </a:lnSpc>
              <a:spcBef>
                <a:spcPts val="0"/>
              </a:spcBef>
              <a:spcAft>
                <a:spcPts val="0"/>
              </a:spcAft>
              <a:buClr>
                <a:srgbClr val="CC575F"/>
              </a:buClr>
              <a:buSzTx/>
              <a:buFontTx/>
              <a:buNone/>
              <a:tabLst/>
              <a:defRPr/>
            </a:pPr>
            <a:r>
              <a:rPr lang="fr-FR" sz="2400" b="1" dirty="0">
                <a:solidFill>
                  <a:schemeClr val="tx1">
                    <a:lumMod val="75000"/>
                    <a:lumOff val="25000"/>
                  </a:schemeClr>
                </a:solidFill>
                <a:latin typeface="Bell Centennial Std SubCaption" panose="020B0506030509030204" pitchFamily="34" charset="0"/>
              </a:rPr>
              <a:t>Interagir avec </a:t>
            </a:r>
            <a:r>
              <a:rPr lang="fr-FR" sz="2400" b="1" dirty="0" err="1">
                <a:solidFill>
                  <a:schemeClr val="tx1">
                    <a:lumMod val="75000"/>
                    <a:lumOff val="25000"/>
                  </a:schemeClr>
                </a:solidFill>
                <a:latin typeface="Bell Centennial Std SubCaption" panose="020B0506030509030204" pitchFamily="34" charset="0"/>
              </a:rPr>
              <a:t>IdREF</a:t>
            </a:r>
            <a:r>
              <a:rPr lang="fr-FR" sz="2400" b="1" dirty="0">
                <a:solidFill>
                  <a:schemeClr val="tx1">
                    <a:lumMod val="75000"/>
                    <a:lumOff val="25000"/>
                  </a:schemeClr>
                </a:solidFill>
                <a:latin typeface="Bell Centennial Std SubCaption" panose="020B0506030509030204" pitchFamily="34" charset="0"/>
              </a:rPr>
              <a:t> : </a:t>
            </a:r>
          </a:p>
          <a:p>
            <a:pPr marL="342900" marR="0" lvl="0" indent="-342900" algn="l" defTabSz="914400" rtl="0" eaLnBrk="1" fontAlgn="auto" latinLnBrk="0" hangingPunct="1">
              <a:lnSpc>
                <a:spcPct val="100000"/>
              </a:lnSpc>
              <a:spcBef>
                <a:spcPts val="0"/>
              </a:spcBef>
              <a:spcAft>
                <a:spcPts val="0"/>
              </a:spcAft>
              <a:buClr>
                <a:srgbClr val="CC575F"/>
              </a:buClr>
              <a:buSzTx/>
              <a:buFontTx/>
              <a:buChar char="-"/>
              <a:tabLst/>
              <a:defRPr/>
            </a:pPr>
            <a:r>
              <a:rPr lang="fr-FR" sz="1200" b="0" i="0" u="none" strike="noStrike" kern="1200" baseline="0" dirty="0">
                <a:solidFill>
                  <a:schemeClr val="tx1"/>
                </a:solidFill>
                <a:latin typeface="+mn-lt"/>
                <a:ea typeface="+mn-ea"/>
                <a:cs typeface="+mn-cs"/>
              </a:rPr>
              <a:t>pour rechercher et produire des données d’autorité</a:t>
            </a:r>
          </a:p>
          <a:p>
            <a:pPr marL="342900" marR="0" lvl="0" indent="-342900" algn="l" defTabSz="914400" rtl="0" eaLnBrk="1" fontAlgn="auto" latinLnBrk="0" hangingPunct="1">
              <a:lnSpc>
                <a:spcPct val="100000"/>
              </a:lnSpc>
              <a:spcBef>
                <a:spcPts val="0"/>
              </a:spcBef>
              <a:spcAft>
                <a:spcPts val="0"/>
              </a:spcAft>
              <a:buClr>
                <a:srgbClr val="CC575F"/>
              </a:buClr>
              <a:buSzTx/>
              <a:buFontTx/>
              <a:buChar char="-"/>
              <a:tabLst/>
              <a:defRPr/>
            </a:pPr>
            <a:r>
              <a:rPr lang="fr-FR" sz="2400" dirty="0">
                <a:solidFill>
                  <a:schemeClr val="tx1">
                    <a:lumMod val="75000"/>
                    <a:lumOff val="25000"/>
                  </a:schemeClr>
                </a:solidFill>
                <a:latin typeface="Bell Centennial Std SubCaption" panose="020B0506030509030204" pitchFamily="34" charset="0"/>
              </a:rPr>
              <a:t>tout en </a:t>
            </a:r>
            <a:r>
              <a:rPr lang="fr-FR" sz="1200" b="0" i="0" u="none" strike="noStrike" kern="1200" baseline="0" dirty="0">
                <a:solidFill>
                  <a:schemeClr val="tx1"/>
                </a:solidFill>
                <a:latin typeface="+mn-lt"/>
                <a:ea typeface="+mn-ea"/>
                <a:cs typeface="+mn-cs"/>
              </a:rPr>
              <a:t>assurant la plus grande fluidité des pratiques professionnelles</a:t>
            </a:r>
          </a:p>
          <a:p>
            <a:pPr marL="342900" marR="0" lvl="0" indent="-342900" algn="l" defTabSz="914400" rtl="0" eaLnBrk="1" fontAlgn="auto" latinLnBrk="0" hangingPunct="1">
              <a:lnSpc>
                <a:spcPct val="100000"/>
              </a:lnSpc>
              <a:spcBef>
                <a:spcPts val="0"/>
              </a:spcBef>
              <a:spcAft>
                <a:spcPts val="0"/>
              </a:spcAft>
              <a:buClr>
                <a:srgbClr val="CC575F"/>
              </a:buClr>
              <a:buSzTx/>
              <a:buFontTx/>
              <a:buChar char="-"/>
              <a:tabLst/>
              <a:defRPr/>
            </a:pPr>
            <a:r>
              <a:rPr lang="fr-FR" sz="2400" dirty="0"/>
              <a:t>intégrer ce recours aux autorités dans le processus de travail actuel (compléter et valider les métadonnées, vérifier les droits de diffusion, publier le document, etc.)</a:t>
            </a:r>
          </a:p>
          <a:p>
            <a:pPr marL="342900" marR="0" lvl="0" indent="-342900" algn="l" defTabSz="914400" rtl="0" eaLnBrk="1" fontAlgn="auto" latinLnBrk="0" hangingPunct="1">
              <a:lnSpc>
                <a:spcPct val="100000"/>
              </a:lnSpc>
              <a:spcBef>
                <a:spcPts val="0"/>
              </a:spcBef>
              <a:spcAft>
                <a:spcPts val="0"/>
              </a:spcAft>
              <a:buClr>
                <a:srgbClr val="CC575F"/>
              </a:buClr>
              <a:buSzTx/>
              <a:buFontTx/>
              <a:buChar char="-"/>
              <a:tabLst/>
              <a:defRPr/>
            </a:pPr>
            <a:r>
              <a:rPr lang="fr-FR" sz="2400" dirty="0">
                <a:solidFill>
                  <a:schemeClr val="tx1">
                    <a:lumMod val="75000"/>
                    <a:lumOff val="25000"/>
                  </a:schemeClr>
                </a:solidFill>
                <a:latin typeface="Bell Centennial Std SubCaption" panose="020B0506030509030204" pitchFamily="34" charset="0"/>
              </a:rPr>
              <a:t>et adapter les solutions proposées par l’</a:t>
            </a:r>
            <a:r>
              <a:rPr lang="fr-FR" sz="2400" dirty="0" err="1">
                <a:solidFill>
                  <a:schemeClr val="tx1">
                    <a:lumMod val="75000"/>
                    <a:lumOff val="25000"/>
                  </a:schemeClr>
                </a:solidFill>
                <a:latin typeface="Bell Centennial Std SubCaption" panose="020B0506030509030204" pitchFamily="34" charset="0"/>
              </a:rPr>
              <a:t>Abes</a:t>
            </a:r>
            <a:r>
              <a:rPr lang="fr-FR" sz="2400" dirty="0">
                <a:solidFill>
                  <a:schemeClr val="tx1">
                    <a:lumMod val="75000"/>
                    <a:lumOff val="25000"/>
                  </a:schemeClr>
                </a:solidFill>
                <a:latin typeface="Bell Centennial Std SubCaption" panose="020B0506030509030204" pitchFamily="34" charset="0"/>
              </a:rPr>
              <a:t> à l’ergonomie propre à notre formulaire </a:t>
            </a:r>
            <a:r>
              <a:rPr lang="fr-FR" sz="2400" dirty="0" err="1">
                <a:solidFill>
                  <a:schemeClr val="tx1">
                    <a:lumMod val="75000"/>
                    <a:lumOff val="25000"/>
                  </a:schemeClr>
                </a:solidFill>
                <a:latin typeface="Bell Centennial Std SubCaption" panose="020B0506030509030204" pitchFamily="34" charset="0"/>
              </a:rPr>
              <a:t>Eprints</a:t>
            </a:r>
            <a:endParaRPr lang="fr-FR" sz="2400" dirty="0">
              <a:solidFill>
                <a:schemeClr val="tx1">
                  <a:lumMod val="75000"/>
                  <a:lumOff val="25000"/>
                </a:schemeClr>
              </a:solidFill>
              <a:latin typeface="Bell Centennial Std SubCaption" panose="020B0506030509030204" pitchFamily="34" charset="0"/>
            </a:endParaRPr>
          </a:p>
          <a:p>
            <a:pPr marL="0" marR="0" lvl="0" indent="0" algn="l" defTabSz="914400" rtl="0" eaLnBrk="1" fontAlgn="auto" latinLnBrk="0" hangingPunct="1">
              <a:lnSpc>
                <a:spcPct val="100000"/>
              </a:lnSpc>
              <a:spcBef>
                <a:spcPts val="0"/>
              </a:spcBef>
              <a:spcAft>
                <a:spcPts val="0"/>
              </a:spcAft>
              <a:buClr>
                <a:srgbClr val="CC575F"/>
              </a:buClr>
              <a:buSzTx/>
              <a:buFontTx/>
              <a:buNone/>
              <a:tabLst/>
              <a:defRPr/>
            </a:pPr>
            <a:endParaRPr lang="fr-FR" sz="2400" dirty="0">
              <a:solidFill>
                <a:schemeClr val="tx1">
                  <a:lumMod val="75000"/>
                  <a:lumOff val="25000"/>
                </a:schemeClr>
              </a:solidFill>
              <a:latin typeface="Bell Centennial Std SubCaption" panose="020B0506030509030204" pitchFamily="34" charset="0"/>
            </a:endParaRPr>
          </a:p>
          <a:p>
            <a:pPr marL="0" marR="0" lvl="0" indent="0" algn="l" defTabSz="914400" rtl="0" eaLnBrk="1" fontAlgn="auto" latinLnBrk="0" hangingPunct="1">
              <a:lnSpc>
                <a:spcPct val="100000"/>
              </a:lnSpc>
              <a:spcBef>
                <a:spcPts val="0"/>
              </a:spcBef>
              <a:spcAft>
                <a:spcPts val="0"/>
              </a:spcAft>
              <a:buClr>
                <a:srgbClr val="CC575F"/>
              </a:buClr>
              <a:buSzTx/>
              <a:buFontTx/>
              <a:buNone/>
              <a:tabLst/>
              <a:defRPr/>
            </a:pPr>
            <a:r>
              <a:rPr lang="fr-FR" sz="2400" dirty="0">
                <a:solidFill>
                  <a:schemeClr val="tx1">
                    <a:lumMod val="75000"/>
                    <a:lumOff val="25000"/>
                  </a:schemeClr>
                </a:solidFill>
                <a:latin typeface="Bell Centennial Std SubCaption" panose="020B0506030509030204" pitchFamily="34" charset="0"/>
              </a:rPr>
              <a:t>Les choix que nous avons faits…. </a:t>
            </a:r>
          </a:p>
          <a:p>
            <a:pPr marL="0" marR="0" lvl="0" indent="0" algn="l" defTabSz="914400" rtl="0" eaLnBrk="1" fontAlgn="auto" latinLnBrk="0" hangingPunct="1">
              <a:lnSpc>
                <a:spcPct val="100000"/>
              </a:lnSpc>
              <a:spcBef>
                <a:spcPts val="0"/>
              </a:spcBef>
              <a:spcAft>
                <a:spcPts val="0"/>
              </a:spcAft>
              <a:buClr>
                <a:srgbClr val="CC575F"/>
              </a:buClr>
              <a:buSzTx/>
              <a:buFontTx/>
              <a:buNone/>
              <a:tabLst/>
              <a:defRPr/>
            </a:pPr>
            <a:endParaRPr lang="fr-FR" sz="2400" dirty="0">
              <a:solidFill>
                <a:schemeClr val="tx1">
                  <a:lumMod val="75000"/>
                  <a:lumOff val="25000"/>
                </a:schemeClr>
              </a:solidFill>
              <a:latin typeface="Bell Centennial Std SubCaption" panose="020B0506030509030204" pitchFamily="34" charset="0"/>
            </a:endParaRPr>
          </a:p>
          <a:p>
            <a:r>
              <a:rPr lang="fr-FR" sz="2400" b="1" dirty="0"/>
              <a:t>Un processus de connexion en 2 étapes </a:t>
            </a:r>
            <a:r>
              <a:rPr lang="fr-FR" sz="2400" dirty="0"/>
              <a:t>: interroger </a:t>
            </a:r>
            <a:r>
              <a:rPr lang="fr-FR" sz="2400" dirty="0" err="1"/>
              <a:t>IdRef</a:t>
            </a:r>
            <a:r>
              <a:rPr lang="fr-FR" sz="2400" dirty="0"/>
              <a:t> depuis notre propre interface + basculer vers l’interface web d’</a:t>
            </a:r>
            <a:r>
              <a:rPr lang="fr-FR" sz="2400" dirty="0" err="1"/>
              <a:t>IdRef</a:t>
            </a:r>
            <a:r>
              <a:rPr lang="fr-FR" sz="2400" dirty="0"/>
              <a:t>.</a:t>
            </a:r>
          </a:p>
          <a:p>
            <a:endParaRPr lang="fr-FR" sz="2400" dirty="0"/>
          </a:p>
          <a:p>
            <a:r>
              <a:rPr lang="fr-FR" sz="2400" b="1" dirty="0"/>
              <a:t>1/ </a:t>
            </a:r>
            <a:r>
              <a:rPr lang="fr-FR" sz="2400" b="1" dirty="0" err="1"/>
              <a:t>Auto-complétion</a:t>
            </a:r>
            <a:endParaRPr lang="fr-FR" sz="2400" b="1" dirty="0"/>
          </a:p>
          <a:p>
            <a:r>
              <a:rPr lang="fr-FR" sz="2400" dirty="0"/>
              <a:t>Interroger </a:t>
            </a:r>
            <a:r>
              <a:rPr lang="fr-FR" sz="2400" dirty="0" err="1"/>
              <a:t>IdRef</a:t>
            </a:r>
            <a:r>
              <a:rPr lang="fr-FR" sz="2400" dirty="0"/>
              <a:t> par Web Service </a:t>
            </a:r>
            <a:r>
              <a:rPr lang="fr-FR" sz="2400" dirty="0" err="1"/>
              <a:t>Solr</a:t>
            </a:r>
            <a:r>
              <a:rPr lang="fr-FR" sz="2400" dirty="0"/>
              <a:t> de recherche : au lieu de basculer de notre page vers celle d’</a:t>
            </a:r>
            <a:r>
              <a:rPr lang="fr-FR" sz="2400" dirty="0" err="1"/>
              <a:t>IdRef</a:t>
            </a:r>
            <a:r>
              <a:rPr lang="fr-FR" sz="2400" dirty="0"/>
              <a:t>, nous avons préféré intégrer la recherche dans le référentiel </a:t>
            </a:r>
            <a:r>
              <a:rPr lang="fr-FR" sz="2400" dirty="0" err="1"/>
              <a:t>IdREf</a:t>
            </a:r>
            <a:r>
              <a:rPr lang="fr-FR" sz="2400" dirty="0"/>
              <a:t> au sein même de notre interface.</a:t>
            </a:r>
          </a:p>
          <a:p>
            <a:r>
              <a:rPr lang="fr-FR" sz="2400" dirty="0"/>
              <a:t>Web service conforme aux spécifications </a:t>
            </a:r>
            <a:r>
              <a:rPr lang="fr-FR" sz="2400" dirty="0" err="1"/>
              <a:t>Solr</a:t>
            </a:r>
            <a:r>
              <a:rPr lang="fr-FR" sz="2400" dirty="0"/>
              <a:t> pour l'interrogation des index </a:t>
            </a:r>
          </a:p>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Ajouter à son formulaire de saisie la recherche instantanée dans </a:t>
            </a:r>
            <a:r>
              <a:rPr lang="fr-FR" sz="2400" dirty="0" err="1"/>
              <a:t>IdRef</a:t>
            </a:r>
            <a:r>
              <a:rPr lang="fr-FR" sz="24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Interroger </a:t>
            </a:r>
            <a:r>
              <a:rPr lang="fr-FR" sz="2400" dirty="0" err="1"/>
              <a:t>IdRef</a:t>
            </a:r>
            <a:r>
              <a:rPr lang="fr-FR" sz="2400" dirty="0"/>
              <a:t> directement depuis l’interface OATAO : liste </a:t>
            </a:r>
            <a:r>
              <a:rPr lang="fr-FR" sz="2400" dirty="0" err="1"/>
              <a:t>auto-complétive</a:t>
            </a:r>
            <a:r>
              <a:rPr lang="fr-FR" sz="2400" dirty="0"/>
              <a:t> du moteur </a:t>
            </a:r>
            <a:r>
              <a:rPr lang="fr-FR" sz="2400" dirty="0" err="1"/>
              <a:t>SolR</a:t>
            </a:r>
            <a:r>
              <a:rPr lang="fr-FR" sz="2400" dirty="0"/>
              <a:t> (r</a:t>
            </a:r>
            <a:r>
              <a:rPr lang="fr-FR" sz="2400" dirty="0">
                <a:solidFill>
                  <a:schemeClr val="tx1">
                    <a:lumMod val="75000"/>
                    <a:lumOff val="25000"/>
                  </a:schemeClr>
                </a:solidFill>
                <a:latin typeface="Bell Centennial Std SubCaption" panose="020B0506030509030204" pitchFamily="34" charset="0"/>
              </a:rPr>
              <a:t>echerche parmi les entités qui constituent les autorités </a:t>
            </a:r>
            <a:r>
              <a:rPr lang="fr-FR" sz="2400" dirty="0" err="1">
                <a:solidFill>
                  <a:schemeClr val="tx1">
                    <a:lumMod val="75000"/>
                    <a:lumOff val="25000"/>
                  </a:schemeClr>
                </a:solidFill>
                <a:latin typeface="Bell Centennial Std SubCaption" panose="020B0506030509030204" pitchFamily="34" charset="0"/>
              </a:rPr>
              <a:t>Sudoc</a:t>
            </a:r>
            <a:r>
              <a:rPr lang="fr-FR" sz="2400" dirty="0">
                <a:solidFill>
                  <a:schemeClr val="tx1">
                    <a:lumMod val="75000"/>
                    <a:lumOff val="25000"/>
                  </a:schemeClr>
                </a:solidFill>
                <a:latin typeface="Bell Centennial Std SubCaption" panose="020B0506030509030204" pitchFamily="34" charset="0"/>
              </a:rPr>
              <a:t>).</a:t>
            </a:r>
            <a:r>
              <a:rPr lang="fr-FR" sz="24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chemeClr val="tx1">
                  <a:lumMod val="75000"/>
                  <a:lumOff val="25000"/>
                </a:schemeClr>
              </a:solidFill>
              <a:latin typeface="Bell Centennial Std SubCaption" panose="020B0506030509030204" pitchFamily="34" charset="0"/>
            </a:endParaRPr>
          </a:p>
          <a:p>
            <a:r>
              <a:rPr lang="fr-FR" sz="2400" b="1" dirty="0"/>
              <a:t>2/ Pop-up : à la manière</a:t>
            </a:r>
            <a:r>
              <a:rPr lang="fr-FR" sz="2400" b="1" baseline="0" dirty="0"/>
              <a:t> de Star</a:t>
            </a:r>
          </a:p>
          <a:p>
            <a:r>
              <a:rPr lang="fr-FR" sz="2400" baseline="0" dirty="0"/>
              <a:t>Faire communiquer </a:t>
            </a:r>
            <a:r>
              <a:rPr lang="fr-FR" sz="2400" baseline="0" dirty="0" err="1"/>
              <a:t>IdRef</a:t>
            </a:r>
            <a:r>
              <a:rPr lang="fr-FR" sz="2400" baseline="0" dirty="0"/>
              <a:t> et son application, à la manière de Star (application cliente toujours en arrière-plan)</a:t>
            </a:r>
          </a:p>
          <a:p>
            <a:r>
              <a:rPr lang="fr-FR" sz="2400" dirty="0"/>
              <a:t>Grâce à une solution Javascript, les 2 applications peuvent communiquer de manière fluide dans le navigateur, comme si </a:t>
            </a:r>
            <a:r>
              <a:rPr lang="fr-FR" sz="2400" dirty="0" err="1"/>
              <a:t>IdRef</a:t>
            </a:r>
            <a:r>
              <a:rPr lang="fr-FR" sz="2400" dirty="0"/>
              <a:t> était un pop-up. </a:t>
            </a:r>
            <a:endParaRPr lang="fr-FR" sz="2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t>Toute action de liaison (bouton "Lier la notice") entraîne automatiquement la fermeture de cette fenêtre (</a:t>
            </a:r>
            <a:r>
              <a:rPr lang="fr-FR" sz="2400" dirty="0" err="1"/>
              <a:t>iframe</a:t>
            </a:r>
            <a:r>
              <a:rPr lang="fr-FR" sz="2400" dirty="0"/>
              <a:t>) et le retour à OATAO. Pour quitter l'</a:t>
            </a:r>
            <a:r>
              <a:rPr lang="fr-FR" sz="2400" dirty="0" err="1"/>
              <a:t>iframe</a:t>
            </a:r>
            <a:r>
              <a:rPr lang="fr-FR" sz="2400" dirty="0"/>
              <a:t> d'</a:t>
            </a:r>
            <a:r>
              <a:rPr lang="fr-FR" sz="2400" dirty="0" err="1"/>
              <a:t>IdRef</a:t>
            </a:r>
            <a:r>
              <a:rPr lang="fr-FR" sz="2400" dirty="0"/>
              <a:t> sans exécuter de liaison, il suffit de fermer l'</a:t>
            </a:r>
            <a:r>
              <a:rPr lang="fr-FR" sz="2400" dirty="0" err="1"/>
              <a:t>iframe</a:t>
            </a:r>
            <a:r>
              <a:rPr lang="fr-FR" sz="2400" dirty="0"/>
              <a:t> par l'intermédiaire de la croix rouge en haut à droite de l'encart.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t>3/ Formulaire de création</a:t>
            </a:r>
            <a:r>
              <a:rPr lang="fr-FR" sz="2400" b="1" baseline="0" dirty="0"/>
              <a:t> </a:t>
            </a:r>
            <a:r>
              <a:rPr lang="fr-FR" sz="2400" b="1" baseline="0" dirty="0" err="1"/>
              <a:t>pré-rempli</a:t>
            </a:r>
            <a:endParaRPr lang="fr-FR" sz="2400" b="1" dirty="0"/>
          </a:p>
          <a:p>
            <a:pPr marL="0" marR="0" lvl="0" indent="0" algn="l" defTabSz="914400" rtl="0" eaLnBrk="1" fontAlgn="auto" latinLnBrk="0" hangingPunct="1">
              <a:lnSpc>
                <a:spcPct val="100000"/>
              </a:lnSpc>
              <a:spcBef>
                <a:spcPts val="0"/>
              </a:spcBef>
              <a:spcAft>
                <a:spcPts val="0"/>
              </a:spcAft>
              <a:buClr>
                <a:srgbClr val="CC575F"/>
              </a:buClr>
              <a:buSzTx/>
              <a:buFontTx/>
              <a:buNone/>
              <a:tabLst/>
              <a:defRPr/>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Tree>
    <p:extLst>
      <p:ext uri="{BB962C8B-B14F-4D97-AF65-F5344CB8AC3E}">
        <p14:creationId xmlns:p14="http://schemas.microsoft.com/office/powerpoint/2010/main" val="588340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Formulaire </a:t>
            </a:r>
            <a:r>
              <a:rPr lang="fr-FR" dirty="0" err="1"/>
              <a:t>Eprints</a:t>
            </a:r>
            <a:r>
              <a:rPr lang="fr-FR" dirty="0"/>
              <a:t> des métadonnées d’un article : liste des auteurs et de leurs affiliations.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Eprints</a:t>
            </a:r>
            <a:r>
              <a:rPr lang="fr-FR" dirty="0"/>
              <a:t> = </a:t>
            </a:r>
            <a:r>
              <a:rPr lang="fr-FR" sz="1200" kern="1200" dirty="0">
                <a:solidFill>
                  <a:schemeClr val="tx1"/>
                </a:solidFill>
                <a:effectLst/>
                <a:latin typeface="+mn-lt"/>
                <a:ea typeface="+mn-ea"/>
                <a:cs typeface="+mn-cs"/>
              </a:rPr>
              <a:t>logiciel libre développé par l'Université de Southampton.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Tree>
    <p:extLst>
      <p:ext uri="{BB962C8B-B14F-4D97-AF65-F5344CB8AC3E}">
        <p14:creationId xmlns:p14="http://schemas.microsoft.com/office/powerpoint/2010/main" val="1555404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Depuis le champ PPN (</a:t>
            </a:r>
            <a:r>
              <a:rPr lang="fr-FR" sz="1200" dirty="0">
                <a:solidFill>
                  <a:schemeClr val="tx1">
                    <a:lumMod val="75000"/>
                    <a:lumOff val="25000"/>
                  </a:schemeClr>
                </a:solidFill>
                <a:latin typeface="Bell Centennial Std SubCaption" panose="020B0506030509030204" pitchFamily="34" charset="0"/>
              </a:rPr>
              <a:t>champ de rapatriement de l’identifiant).</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J’interroge le moteur </a:t>
            </a:r>
            <a:r>
              <a:rPr lang="fr-FR" sz="1200" kern="1200" dirty="0" err="1">
                <a:solidFill>
                  <a:schemeClr val="tx1"/>
                </a:solidFill>
                <a:effectLst/>
                <a:latin typeface="+mn-lt"/>
                <a:ea typeface="+mn-ea"/>
                <a:cs typeface="+mn-cs"/>
              </a:rPr>
              <a:t>Solr</a:t>
            </a:r>
            <a:r>
              <a:rPr lang="fr-FR" sz="1200" kern="1200" dirty="0">
                <a:solidFill>
                  <a:schemeClr val="tx1"/>
                </a:solidFill>
                <a:effectLst/>
                <a:latin typeface="+mn-lt"/>
                <a:ea typeface="+mn-ea"/>
                <a:cs typeface="+mn-cs"/>
              </a:rPr>
              <a:t> d’</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Liste auto-complétive des propositions de personnes.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personne existe : je lie immédiatement depuis la liste déroulante ou je bascule sur l’</a:t>
            </a:r>
            <a:r>
              <a:rPr lang="fr-FR" sz="1200" kern="1200" dirty="0" err="1">
                <a:solidFill>
                  <a:schemeClr val="tx1"/>
                </a:solidFill>
                <a:effectLst/>
                <a:latin typeface="+mn-lt"/>
                <a:ea typeface="+mn-ea"/>
                <a:cs typeface="+mn-cs"/>
              </a:rPr>
              <a:t>iframe</a:t>
            </a:r>
            <a:r>
              <a:rPr lang="fr-FR" sz="1200" kern="1200" dirty="0">
                <a:solidFill>
                  <a:schemeClr val="tx1"/>
                </a:solidFill>
                <a:effectLst/>
                <a:latin typeface="+mn-lt"/>
                <a:ea typeface="+mn-ea"/>
                <a:cs typeface="+mn-cs"/>
              </a:rPr>
              <a:t> d’</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pour vérifier la ou les notices correspondant à ma requête.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Fluidifier le</a:t>
            </a:r>
            <a:r>
              <a:rPr lang="fr-FR" baseline="0" dirty="0"/>
              <a:t> processus : quelles solutions ? M</a:t>
            </a:r>
            <a:r>
              <a:rPr lang="fr-FR" dirty="0"/>
              <a:t>oteur </a:t>
            </a:r>
            <a:r>
              <a:rPr lang="fr-FR" dirty="0" err="1"/>
              <a:t>Solr</a:t>
            </a:r>
            <a:r>
              <a:rPr lang="fr-FR" dirty="0"/>
              <a:t> depuis OATAO ou renvoi direct sur </a:t>
            </a:r>
            <a:r>
              <a:rPr lang="fr-FR" dirty="0" err="1"/>
              <a:t>IdRef</a:t>
            </a:r>
            <a:r>
              <a:rPr lang="fr-FR" baseline="0" dirty="0"/>
              <a:t> ?</a:t>
            </a:r>
            <a:endParaRPr lang="fr-FR" dirty="0"/>
          </a:p>
          <a:p>
            <a:endParaRPr lang="fr-FR" dirty="0" smtClean="0"/>
          </a:p>
          <a:p>
            <a:r>
              <a:rPr lang="fr-FR" dirty="0" smtClean="0"/>
              <a:t>Recherche </a:t>
            </a:r>
            <a:r>
              <a:rPr lang="fr-FR" dirty="0"/>
              <a:t>instantanée : oblige à ressaisir sa recherche (saisie manuelle ou copier-coller).</a:t>
            </a:r>
          </a:p>
        </p:txBody>
      </p:sp>
    </p:spTree>
    <p:extLst>
      <p:ext uri="{BB962C8B-B14F-4D97-AF65-F5344CB8AC3E}">
        <p14:creationId xmlns:p14="http://schemas.microsoft.com/office/powerpoint/2010/main" val="108465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Progressivement les</a:t>
            </a:r>
            <a:r>
              <a:rPr lang="fr-FR" baseline="0" dirty="0" smtClean="0"/>
              <a:t> choix initiaux se sont consolidés au sein d’un </a:t>
            </a:r>
            <a:r>
              <a:rPr lang="fr-FR" baseline="0" dirty="0" err="1" smtClean="0"/>
              <a:t>tryptique</a:t>
            </a:r>
            <a:endParaRPr lang="fr-FR" baseline="0" dirty="0" smtClean="0"/>
          </a:p>
          <a:p>
            <a:r>
              <a:rPr lang="fr-FR" baseline="0" dirty="0" smtClean="0"/>
              <a:t> </a:t>
            </a:r>
            <a:r>
              <a:rPr lang="fr-FR" dirty="0" smtClean="0"/>
              <a:t>La</a:t>
            </a:r>
            <a:r>
              <a:rPr lang="fr-FR" baseline="0" dirty="0" smtClean="0"/>
              <a:t> stratégie globale portée par l’ABES repose sur 3 piliers :</a:t>
            </a:r>
          </a:p>
          <a:p>
            <a:pPr marL="171450" indent="-171450">
              <a:buFontTx/>
              <a:buChar char="-"/>
            </a:pPr>
            <a:r>
              <a:rPr lang="fr-FR" baseline="0" dirty="0" smtClean="0"/>
              <a:t>La constitution d’une base de données ouvertes</a:t>
            </a:r>
          </a:p>
          <a:p>
            <a:pPr marL="171450" indent="-171450">
              <a:buFontTx/>
              <a:buChar char="-"/>
            </a:pPr>
            <a:r>
              <a:rPr lang="fr-FR" baseline="0" dirty="0" smtClean="0"/>
              <a:t>La consolidation d’un réseau de producteurs et leur diversification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baseline="0" dirty="0" smtClean="0"/>
              <a:t>L’outillage technique assurant l’interopérabilité des applications</a:t>
            </a:r>
          </a:p>
          <a:p>
            <a:pPr marL="171450" indent="-171450">
              <a:buFontTx/>
              <a:buChar char="-"/>
            </a:pPr>
            <a:endParaRPr lang="fr-FR" baseline="0" dirty="0" smtClean="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5</a:t>
            </a:fld>
            <a:endParaRPr lang="fr-FR"/>
          </a:p>
        </p:txBody>
      </p:sp>
    </p:spTree>
    <p:extLst>
      <p:ext uri="{BB962C8B-B14F-4D97-AF65-F5344CB8AC3E}">
        <p14:creationId xmlns:p14="http://schemas.microsoft.com/office/powerpoint/2010/main" val="1127978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iFrame</a:t>
            </a:r>
            <a:r>
              <a:rPr lang="fr-FR" sz="1200" kern="1200" dirty="0" smtClean="0">
                <a:solidFill>
                  <a:schemeClr val="tx1"/>
                </a:solidFill>
                <a:effectLst/>
                <a:latin typeface="+mn-lt"/>
                <a:ea typeface="+mn-ea"/>
                <a:cs typeface="+mn-cs"/>
              </a:rPr>
              <a:t> d’</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 termes de recherche</a:t>
            </a:r>
            <a:r>
              <a:rPr lang="fr-FR" sz="1200" kern="1200" baseline="0" dirty="0" smtClean="0">
                <a:solidFill>
                  <a:schemeClr val="tx1"/>
                </a:solidFill>
                <a:effectLst/>
                <a:latin typeface="+mn-lt"/>
                <a:ea typeface="+mn-ea"/>
                <a:cs typeface="+mn-cs"/>
              </a:rPr>
              <a:t> conservés dans la cartouche de recherche.</a:t>
            </a:r>
            <a:r>
              <a:rPr lang="fr-FR" sz="1200" kern="1200" dirty="0" smtClean="0">
                <a:solidFill>
                  <a:schemeClr val="tx1"/>
                </a:solidFill>
                <a:effectLst/>
                <a:latin typeface="+mn-lt"/>
                <a:ea typeface="+mn-ea"/>
                <a:cs typeface="+mn-cs"/>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Tree>
    <p:extLst>
      <p:ext uri="{BB962C8B-B14F-4D97-AF65-F5344CB8AC3E}">
        <p14:creationId xmlns:p14="http://schemas.microsoft.com/office/powerpoint/2010/main" val="2908450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Lier </a:t>
            </a:r>
            <a:r>
              <a:rPr lang="fr-FR" dirty="0"/>
              <a:t>la </a:t>
            </a:r>
            <a:r>
              <a:rPr lang="fr-FR" dirty="0" smtClean="0"/>
              <a:t>notice existante, </a:t>
            </a:r>
            <a:r>
              <a:rPr lang="fr-FR" dirty="0"/>
              <a:t>éventuellement la modifier si je souhaite </a:t>
            </a:r>
            <a:r>
              <a:rPr lang="fr-FR" dirty="0" smtClean="0"/>
              <a:t>l’enrichir (en mode édition, après authentification).</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Quand je </a:t>
            </a:r>
            <a:r>
              <a:rPr lang="fr-FR" sz="1200" kern="1200" dirty="0">
                <a:solidFill>
                  <a:schemeClr val="tx1"/>
                </a:solidFill>
                <a:effectLst/>
                <a:latin typeface="+mn-lt"/>
                <a:ea typeface="+mn-ea"/>
                <a:cs typeface="+mn-cs"/>
              </a:rPr>
              <a:t>lie la </a:t>
            </a:r>
            <a:r>
              <a:rPr lang="fr-FR" sz="1200" kern="1200" dirty="0" smtClean="0">
                <a:solidFill>
                  <a:schemeClr val="tx1"/>
                </a:solidFill>
                <a:effectLst/>
                <a:latin typeface="+mn-lt"/>
                <a:ea typeface="+mn-ea"/>
                <a:cs typeface="+mn-cs"/>
              </a:rPr>
              <a:t>notice, l’</a:t>
            </a:r>
            <a:r>
              <a:rPr lang="fr-FR" sz="1200" kern="1200" dirty="0" err="1" smtClean="0">
                <a:solidFill>
                  <a:schemeClr val="tx1"/>
                </a:solidFill>
                <a:effectLst/>
                <a:latin typeface="+mn-lt"/>
                <a:ea typeface="+mn-ea"/>
                <a:cs typeface="+mn-cs"/>
              </a:rPr>
              <a:t>iframe</a:t>
            </a:r>
            <a:r>
              <a:rPr lang="fr-FR" sz="1200" kern="1200" dirty="0" smtClean="0">
                <a:solidFill>
                  <a:schemeClr val="tx1"/>
                </a:solidFill>
                <a:effectLst/>
                <a:latin typeface="+mn-lt"/>
                <a:ea typeface="+mn-ea"/>
                <a:cs typeface="+mn-cs"/>
              </a:rPr>
              <a:t> </a:t>
            </a:r>
            <a:r>
              <a:rPr lang="fr-FR" sz="1200" kern="1200" dirty="0">
                <a:solidFill>
                  <a:schemeClr val="tx1"/>
                </a:solidFill>
                <a:effectLst/>
                <a:latin typeface="+mn-lt"/>
                <a:ea typeface="+mn-ea"/>
                <a:cs typeface="+mn-cs"/>
              </a:rPr>
              <a:t>se </a:t>
            </a:r>
            <a:r>
              <a:rPr lang="fr-FR" sz="1200" kern="1200" dirty="0" smtClean="0">
                <a:solidFill>
                  <a:schemeClr val="tx1"/>
                </a:solidFill>
                <a:effectLst/>
                <a:latin typeface="+mn-lt"/>
                <a:ea typeface="+mn-ea"/>
                <a:cs typeface="+mn-cs"/>
              </a:rPr>
              <a:t>referme</a:t>
            </a:r>
            <a:r>
              <a:rPr lang="fr-FR" sz="1200" kern="1200" baseline="0" dirty="0" smtClean="0">
                <a:solidFill>
                  <a:schemeClr val="tx1"/>
                </a:solidFill>
                <a:effectLst/>
                <a:latin typeface="+mn-lt"/>
                <a:ea typeface="+mn-ea"/>
                <a:cs typeface="+mn-cs"/>
              </a:rPr>
              <a:t> et j</a:t>
            </a:r>
            <a:r>
              <a:rPr lang="fr-FR" sz="1200" kern="1200" dirty="0" smtClean="0">
                <a:solidFill>
                  <a:schemeClr val="tx1"/>
                </a:solidFill>
                <a:effectLst/>
                <a:latin typeface="+mn-lt"/>
                <a:ea typeface="+mn-ea"/>
                <a:cs typeface="+mn-cs"/>
              </a:rPr>
              <a:t>e </a:t>
            </a:r>
            <a:r>
              <a:rPr lang="fr-FR" sz="1200" kern="1200" dirty="0">
                <a:solidFill>
                  <a:schemeClr val="tx1"/>
                </a:solidFill>
                <a:effectLst/>
                <a:latin typeface="+mn-lt"/>
                <a:ea typeface="+mn-ea"/>
                <a:cs typeface="+mn-cs"/>
              </a:rPr>
              <a:t>retrouve mon formulaire OATAO.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Tree>
    <p:extLst>
      <p:ext uri="{BB962C8B-B14F-4D97-AF65-F5344CB8AC3E}">
        <p14:creationId xmlns:p14="http://schemas.microsoft.com/office/powerpoint/2010/main" val="3973029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L’identifiant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est récupéré au sein de mon application (dans la colonne PPN).</a:t>
            </a:r>
          </a:p>
          <a:p>
            <a:r>
              <a:rPr lang="fr-FR" sz="1200" kern="1200" dirty="0" smtClean="0">
                <a:solidFill>
                  <a:schemeClr val="tx1"/>
                </a:solidFill>
                <a:effectLst/>
                <a:latin typeface="+mn-lt"/>
                <a:ea typeface="+mn-ea"/>
                <a:cs typeface="+mn-cs"/>
              </a:rPr>
              <a:t>Identifiant , unique et pérenne.</a:t>
            </a:r>
          </a:p>
          <a:p>
            <a:r>
              <a:rPr lang="fr-FR" sz="1200" kern="1200" dirty="0" smtClean="0">
                <a:solidFill>
                  <a:schemeClr val="tx1"/>
                </a:solidFill>
                <a:effectLst/>
                <a:latin typeface="+mn-lt"/>
                <a:ea typeface="+mn-ea"/>
                <a:cs typeface="+mn-cs"/>
              </a:rPr>
              <a:t>+ récupération de la forme préférée du nom.</a:t>
            </a:r>
          </a:p>
          <a:p>
            <a:r>
              <a:rPr lang="fr-FR" sz="1200" kern="1200" dirty="0" smtClean="0">
                <a:solidFill>
                  <a:schemeClr val="tx1"/>
                </a:solidFill>
                <a:effectLst/>
                <a:latin typeface="+mn-lt"/>
                <a:ea typeface="+mn-ea"/>
                <a:cs typeface="+mn-cs"/>
              </a:rPr>
              <a:t>Les 2 auteurs sont alignés au sein des 2 applications.</a:t>
            </a: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Tree>
    <p:extLst>
      <p:ext uri="{BB962C8B-B14F-4D97-AF65-F5344CB8AC3E}">
        <p14:creationId xmlns:p14="http://schemas.microsoft.com/office/powerpoint/2010/main" val="1132468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rendu public : côté OATAO</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Sur la page d’une publication OATAO : rebond possible depuis les auteurs alignés vers leur notice </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correspondante via l’icône </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a:t>
            </a:r>
          </a:p>
          <a:p>
            <a:pPr lvl="0"/>
            <a:r>
              <a:rPr lang="fr-FR" sz="1200" kern="1200" dirty="0">
                <a:solidFill>
                  <a:schemeClr val="tx1"/>
                </a:solidFill>
                <a:effectLst/>
                <a:latin typeface="+mn-lt"/>
                <a:ea typeface="+mn-ea"/>
                <a:cs typeface="+mn-cs"/>
              </a:rPr>
              <a:t>Recherche possible à l’aide d’un identifiant </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 on obtient pour résultat toutes les publications attachées à l’auteur.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p:txBody>
      </p:sp>
    </p:spTree>
    <p:extLst>
      <p:ext uri="{BB962C8B-B14F-4D97-AF65-F5344CB8AC3E}">
        <p14:creationId xmlns:p14="http://schemas.microsoft.com/office/powerpoint/2010/main" val="10076871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rendu public : côté </a:t>
            </a:r>
            <a:r>
              <a:rPr lang="fr-FR" sz="1200" kern="1200" dirty="0" err="1">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notice « dynamique » </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(celle qui est obtenue après une recherche)</a:t>
            </a:r>
            <a:r>
              <a:rPr lang="fr-FR" sz="1200" kern="1200" baseline="0" dirty="0">
                <a:solidFill>
                  <a:schemeClr val="tx1"/>
                </a:solidFill>
                <a:effectLst/>
                <a:latin typeface="+mn-lt"/>
                <a:ea typeface="+mn-ea"/>
                <a:cs typeface="+mn-cs"/>
              </a:rPr>
              <a:t> est </a:t>
            </a:r>
            <a:r>
              <a:rPr lang="fr-FR" sz="1200" kern="1200" dirty="0">
                <a:solidFill>
                  <a:schemeClr val="tx1"/>
                </a:solidFill>
                <a:effectLst/>
                <a:latin typeface="+mn-lt"/>
                <a:ea typeface="+mn-ea"/>
                <a:cs typeface="+mn-cs"/>
              </a:rPr>
              <a:t>enrichie d’un nouvel encart bibliographique : articles et références dans OATAO,</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Encart visible seulement après l’ajout d’une zone 035 = ‎$</a:t>
            </a:r>
            <a:r>
              <a:rPr lang="fr-FR" sz="1200" kern="1200" dirty="0" err="1">
                <a:solidFill>
                  <a:schemeClr val="tx1"/>
                </a:solidFill>
                <a:effectLst/>
                <a:latin typeface="+mn-lt"/>
                <a:ea typeface="+mn-ea"/>
                <a:cs typeface="+mn-cs"/>
              </a:rPr>
              <a:t>aoataoPPN</a:t>
            </a:r>
            <a:r>
              <a:rPr lang="fr-FR" sz="1200" kern="1200" dirty="0">
                <a:solidFill>
                  <a:schemeClr val="tx1"/>
                </a:solidFill>
                <a:effectLst/>
                <a:latin typeface="+mn-lt"/>
                <a:ea typeface="+mn-ea"/>
                <a:cs typeface="+mn-cs"/>
              </a:rPr>
              <a:t>‎$2OATAO.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Accès par</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source qui permet de consulter toutes les publications OATAO d’un auteur donné.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Rebond vers le « </a:t>
            </a:r>
            <a:r>
              <a:rPr lang="fr-FR" sz="1200" i="1" kern="1200" dirty="0">
                <a:solidFill>
                  <a:schemeClr val="tx1"/>
                </a:solidFill>
                <a:effectLst/>
                <a:latin typeface="+mn-lt"/>
                <a:ea typeface="+mn-ea"/>
                <a:cs typeface="+mn-cs"/>
              </a:rPr>
              <a:t>full </a:t>
            </a:r>
            <a:r>
              <a:rPr lang="fr-FR" sz="1200" i="1" kern="1200" dirty="0" err="1">
                <a:solidFill>
                  <a:schemeClr val="tx1"/>
                </a:solidFill>
                <a:effectLst/>
                <a:latin typeface="+mn-lt"/>
                <a:ea typeface="+mn-ea"/>
                <a:cs typeface="+mn-cs"/>
              </a:rPr>
              <a:t>text</a:t>
            </a:r>
            <a:r>
              <a:rPr lang="fr-FR" sz="1200" i="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en cliquant sur l’identifiant numérique de la ressource.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p:txBody>
      </p:sp>
    </p:spTree>
    <p:extLst>
      <p:ext uri="{BB962C8B-B14F-4D97-AF65-F5344CB8AC3E}">
        <p14:creationId xmlns:p14="http://schemas.microsoft.com/office/powerpoint/2010/main" val="1697869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 rendu public : côté </a:t>
            </a:r>
            <a:r>
              <a:rPr lang="fr-FR" sz="1200" kern="1200" dirty="0" err="1">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Dans la notice « pérenne » : accès à l’ensemble des ressources liées à une personne en fonction de ses rôles (en l’occurrence auteur pour les références OATAO).</a:t>
            </a:r>
          </a:p>
          <a:p>
            <a:pPr lvl="0"/>
            <a:r>
              <a:rPr lang="fr-FR" sz="1200" kern="1200" dirty="0">
                <a:solidFill>
                  <a:schemeClr val="tx1"/>
                </a:solidFill>
                <a:effectLst/>
                <a:latin typeface="+mn-lt"/>
                <a:ea typeface="+mn-ea"/>
                <a:cs typeface="+mn-cs"/>
              </a:rPr>
              <a:t>Rebond vers le « </a:t>
            </a:r>
            <a:r>
              <a:rPr lang="fr-FR" sz="1200" i="1" kern="1200" dirty="0">
                <a:solidFill>
                  <a:schemeClr val="tx1"/>
                </a:solidFill>
                <a:effectLst/>
                <a:latin typeface="+mn-lt"/>
                <a:ea typeface="+mn-ea"/>
                <a:cs typeface="+mn-cs"/>
              </a:rPr>
              <a:t>full </a:t>
            </a:r>
            <a:r>
              <a:rPr lang="fr-FR" sz="1200" i="1" kern="1200" dirty="0" err="1">
                <a:solidFill>
                  <a:schemeClr val="tx1"/>
                </a:solidFill>
                <a:effectLst/>
                <a:latin typeface="+mn-lt"/>
                <a:ea typeface="+mn-ea"/>
                <a:cs typeface="+mn-cs"/>
              </a:rPr>
              <a:t>text</a:t>
            </a:r>
            <a:r>
              <a:rPr lang="fr-FR" sz="1200" i="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en cliquant sur l’identifiant numérique de la ressource.</a:t>
            </a:r>
          </a:p>
          <a:p>
            <a:endParaRPr lang="fr-FR" dirty="0"/>
          </a:p>
        </p:txBody>
      </p:sp>
    </p:spTree>
    <p:extLst>
      <p:ext uri="{BB962C8B-B14F-4D97-AF65-F5344CB8AC3E}">
        <p14:creationId xmlns:p14="http://schemas.microsoft.com/office/powerpoint/2010/main" val="28801157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Si la requête </a:t>
            </a:r>
            <a:r>
              <a:rPr lang="fr-FR" sz="1200" kern="1200" dirty="0" err="1">
                <a:solidFill>
                  <a:schemeClr val="tx1"/>
                </a:solidFill>
                <a:effectLst/>
                <a:latin typeface="+mn-lt"/>
                <a:ea typeface="+mn-ea"/>
                <a:cs typeface="+mn-cs"/>
              </a:rPr>
              <a:t>SolR</a:t>
            </a:r>
            <a:r>
              <a:rPr lang="fr-FR" sz="1200" kern="1200" dirty="0">
                <a:solidFill>
                  <a:schemeClr val="tx1"/>
                </a:solidFill>
                <a:effectLst/>
                <a:latin typeface="+mn-lt"/>
                <a:ea typeface="+mn-ea"/>
                <a:cs typeface="+mn-cs"/>
              </a:rPr>
              <a:t> ne remonte aucun résultat…</a:t>
            </a:r>
          </a:p>
          <a:p>
            <a:endParaRPr lang="fr-F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Je </a:t>
            </a:r>
            <a:r>
              <a:rPr lang="fr-FR" sz="1200" kern="1200" dirty="0">
                <a:solidFill>
                  <a:schemeClr val="tx1"/>
                </a:solidFill>
                <a:effectLst/>
                <a:latin typeface="+mn-lt"/>
                <a:ea typeface="+mn-ea"/>
                <a:cs typeface="+mn-cs"/>
              </a:rPr>
              <a:t>clique sur « Créer un identifiant » pour basculer sur l’</a:t>
            </a:r>
            <a:r>
              <a:rPr lang="fr-FR" sz="1200" kern="1200" dirty="0" err="1">
                <a:solidFill>
                  <a:schemeClr val="tx1"/>
                </a:solidFill>
                <a:effectLst/>
                <a:latin typeface="+mn-lt"/>
                <a:ea typeface="+mn-ea"/>
                <a:cs typeface="+mn-cs"/>
              </a:rPr>
              <a:t>iframe</a:t>
            </a:r>
            <a:r>
              <a:rPr lang="fr-FR" sz="1200" kern="1200" dirty="0">
                <a:solidFill>
                  <a:schemeClr val="tx1"/>
                </a:solidFill>
                <a:effectLst/>
                <a:latin typeface="+mn-lt"/>
                <a:ea typeface="+mn-ea"/>
                <a:cs typeface="+mn-cs"/>
              </a:rPr>
              <a:t> d’</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959271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Je crée une nouvelle notice d’autorité dans </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Activation du formulaire de catalogage pré-rempli.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offre une fonctionnalité de pré-remplissage des notices d’autorité.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Mécanique identique à celle déjà activée dans STAR pour la création des notices de docteurs.</a:t>
            </a:r>
            <a:endParaRPr lang="fr-FR" dirty="0" smtClean="0"/>
          </a:p>
          <a:p>
            <a:r>
              <a:rPr lang="fr-FR" dirty="0" smtClean="0"/>
              <a:t>L’application cliente envoie à </a:t>
            </a:r>
            <a:r>
              <a:rPr lang="fr-FR" dirty="0" err="1" smtClean="0"/>
              <a:t>IdRef</a:t>
            </a:r>
            <a:r>
              <a:rPr lang="fr-FR" dirty="0" smtClean="0"/>
              <a:t> des données qui serviront à pré-remplir le formulaire de catalogage.</a:t>
            </a:r>
          </a:p>
          <a:p>
            <a:r>
              <a:rPr lang="fr-FR" sz="1200" b="0" i="0" u="none" strike="noStrike" kern="1200" baseline="0" dirty="0" err="1" smtClean="0">
                <a:solidFill>
                  <a:schemeClr val="tx1"/>
                </a:solidFill>
                <a:latin typeface="+mn-lt"/>
                <a:ea typeface="+mn-ea"/>
                <a:cs typeface="+mn-cs"/>
              </a:rPr>
              <a:t>IdRef</a:t>
            </a:r>
            <a:r>
              <a:rPr lang="fr-FR" sz="1200" b="0" i="0" u="none" strike="noStrike" kern="1200" baseline="0" dirty="0" smtClean="0">
                <a:solidFill>
                  <a:schemeClr val="tx1"/>
                </a:solidFill>
                <a:latin typeface="+mn-lt"/>
                <a:ea typeface="+mn-ea"/>
                <a:cs typeface="+mn-cs"/>
              </a:rPr>
              <a:t> réceptionne les données envoyées depuis notre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Tree>
    <p:extLst>
      <p:ext uri="{BB962C8B-B14F-4D97-AF65-F5344CB8AC3E}">
        <p14:creationId xmlns:p14="http://schemas.microsoft.com/office/powerpoint/2010/main" val="1124369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Formulaire de création de notices pré-rempli.</a:t>
            </a:r>
          </a:p>
          <a:p>
            <a:pPr lvl="0"/>
            <a:r>
              <a:rPr lang="fr-FR" sz="1200" kern="1200" dirty="0">
                <a:solidFill>
                  <a:schemeClr val="tx1"/>
                </a:solidFill>
                <a:effectLst/>
                <a:latin typeface="+mn-lt"/>
                <a:ea typeface="+mn-ea"/>
                <a:cs typeface="+mn-cs"/>
              </a:rPr>
              <a:t>Mis en place en avril 2018.</a:t>
            </a:r>
          </a:p>
          <a:p>
            <a:pPr lvl="0"/>
            <a:r>
              <a:rPr lang="fr-FR" sz="1200" kern="1200" dirty="0">
                <a:solidFill>
                  <a:schemeClr val="tx1"/>
                </a:solidFill>
                <a:effectLst/>
                <a:latin typeface="+mn-lt"/>
                <a:ea typeface="+mn-ea"/>
                <a:cs typeface="+mn-cs"/>
              </a:rPr>
              <a:t>Notre formulaire : </a:t>
            </a:r>
          </a:p>
          <a:p>
            <a:pPr marL="171450" lvl="0" indent="-171450">
              <a:buFontTx/>
              <a:buChar char="-"/>
            </a:pPr>
            <a:r>
              <a:rPr lang="fr-FR" sz="1200" kern="1200" dirty="0">
                <a:solidFill>
                  <a:schemeClr val="tx1"/>
                </a:solidFill>
                <a:effectLst/>
                <a:latin typeface="+mn-lt"/>
                <a:ea typeface="+mn-ea"/>
                <a:cs typeface="+mn-cs"/>
              </a:rPr>
              <a:t>données récupérées depuis l’interface OATAO (nom, prénom, données bibliographiques de la publication)</a:t>
            </a:r>
          </a:p>
          <a:p>
            <a:pPr marL="171450" lvl="0" indent="-171450">
              <a:buFontTx/>
              <a:buChar char="-"/>
            </a:pPr>
            <a:r>
              <a:rPr lang="fr-FR" sz="1200" kern="1200" dirty="0">
                <a:solidFill>
                  <a:schemeClr val="tx1"/>
                </a:solidFill>
                <a:effectLst/>
                <a:latin typeface="+mn-lt"/>
                <a:ea typeface="+mn-ea"/>
                <a:cs typeface="+mn-cs"/>
              </a:rPr>
              <a:t>données fixes (à adapter et modifier si nécessaire) </a:t>
            </a:r>
          </a:p>
          <a:p>
            <a:pPr lvl="0"/>
            <a:r>
              <a:rPr lang="fr-FR" sz="1200" kern="1200" dirty="0">
                <a:solidFill>
                  <a:schemeClr val="tx1"/>
                </a:solidFill>
                <a:effectLst/>
                <a:latin typeface="+mn-lt"/>
                <a:ea typeface="+mn-ea"/>
                <a:cs typeface="+mn-cs"/>
              </a:rPr>
              <a:t>Gain important en temps et en qualité des données : évite de ressaisir des informations déjà enregistrées dans OATAO, plus rapide, limite les erreurs.</a:t>
            </a:r>
          </a:p>
          <a:p>
            <a:pPr lvl="0"/>
            <a:r>
              <a:rPr lang="fr-FR" sz="1200" kern="1200" dirty="0">
                <a:solidFill>
                  <a:schemeClr val="tx1"/>
                </a:solidFill>
                <a:effectLst/>
                <a:latin typeface="+mn-lt"/>
                <a:ea typeface="+mn-ea"/>
                <a:cs typeface="+mn-cs"/>
              </a:rPr>
              <a:t>Pré-remplissage limité aux seuls champs et sous-champs disponibles dans l’affichage par défaut.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r>
              <a:rPr lang="fr-FR" sz="1200" b="0" i="0" u="none" strike="noStrike" kern="1200" baseline="0" dirty="0">
                <a:solidFill>
                  <a:schemeClr val="tx1"/>
                </a:solidFill>
                <a:latin typeface="+mn-lt"/>
                <a:ea typeface="+mn-ea"/>
                <a:cs typeface="+mn-cs"/>
              </a:rPr>
              <a:t>Qualificatif de fonction pour exprimer le domaine d’activité : discipline ou profession ou activité ou statut.</a:t>
            </a:r>
          </a:p>
          <a:p>
            <a:r>
              <a:rPr lang="fr-FR" sz="1200" b="0" i="0" u="none" strike="noStrike" kern="1200" baseline="0" dirty="0">
                <a:solidFill>
                  <a:schemeClr val="tx1"/>
                </a:solidFill>
                <a:effectLst/>
                <a:latin typeface="+mn-lt"/>
                <a:ea typeface="+mn-ea"/>
                <a:cs typeface="+mn-cs"/>
              </a:rPr>
              <a:t>En 340 : activité exercée et affiliation (</a:t>
            </a:r>
            <a:r>
              <a:rPr lang="fr-FR" sz="1200" b="0" i="0" u="none" strike="noStrike" kern="1200" baseline="0" dirty="0">
                <a:solidFill>
                  <a:schemeClr val="tx1"/>
                </a:solidFill>
                <a:latin typeface="+mn-lt"/>
                <a:ea typeface="+mn-ea"/>
                <a:cs typeface="+mn-cs"/>
              </a:rPr>
              <a:t>donnée disponible sur le document déposé dans OATAO</a:t>
            </a:r>
            <a:r>
              <a:rPr lang="fr-FR" sz="1200" b="0" i="0" u="none" strike="noStrike" kern="1200" baseline="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J’enregistre la notice : le nouvel identifiant </a:t>
            </a:r>
            <a:r>
              <a:rPr lang="fr-FR" sz="1200" kern="1200" dirty="0" err="1">
                <a:solidFill>
                  <a:schemeClr val="tx1"/>
                </a:solidFill>
                <a:effectLst/>
                <a:latin typeface="+mn-lt"/>
                <a:ea typeface="+mn-ea"/>
                <a:cs typeface="+mn-cs"/>
              </a:rPr>
              <a:t>IdRef</a:t>
            </a:r>
            <a:r>
              <a:rPr lang="fr-FR" sz="1200" kern="1200" dirty="0">
                <a:solidFill>
                  <a:schemeClr val="tx1"/>
                </a:solidFill>
                <a:effectLst/>
                <a:latin typeface="+mn-lt"/>
                <a:ea typeface="+mn-ea"/>
                <a:cs typeface="+mn-cs"/>
              </a:rPr>
              <a:t> est rapatrié dans OATAO.</a:t>
            </a:r>
          </a:p>
          <a:p>
            <a:pPr lvl="0"/>
            <a:r>
              <a:rPr lang="fr-FR" sz="1200" kern="1200" dirty="0">
                <a:solidFill>
                  <a:schemeClr val="tx1"/>
                </a:solidFill>
                <a:effectLst/>
                <a:latin typeface="+mn-lt"/>
                <a:ea typeface="+mn-ea"/>
                <a:cs typeface="+mn-cs"/>
              </a:rPr>
              <a:t>Les 2 auteurs sont alignés au sein des 2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Tree>
    <p:extLst>
      <p:ext uri="{BB962C8B-B14F-4D97-AF65-F5344CB8AC3E}">
        <p14:creationId xmlns:p14="http://schemas.microsoft.com/office/powerpoint/2010/main" val="459803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1" u="none" strike="noStrike" kern="1200" baseline="0" dirty="0">
                <a:solidFill>
                  <a:schemeClr val="tx1"/>
                </a:solidFill>
                <a:latin typeface="+mn-lt"/>
                <a:ea typeface="+mn-ea"/>
                <a:cs typeface="+mn-cs"/>
              </a:rPr>
              <a:t>Une fonction traditionnelle revisitée à l’aune des enjeux actuels des établissements et au creuset des services innovants mis en place dans les bibliothèques. </a:t>
            </a:r>
          </a:p>
          <a:p>
            <a:endParaRPr lang="fr-FR" sz="1200" b="0" dirty="0" smtClean="0">
              <a:solidFill>
                <a:srgbClr val="404040"/>
              </a:solidFill>
              <a:latin typeface="Bell Centennial Std SubCaption" panose="020B0506030509030204" pitchFamily="34" charset="0"/>
            </a:endParaRPr>
          </a:p>
          <a:p>
            <a:r>
              <a:rPr lang="fr-FR" sz="1200" b="1" dirty="0" smtClean="0">
                <a:solidFill>
                  <a:srgbClr val="404040"/>
                </a:solidFill>
                <a:latin typeface="Bell Centennial Std SubCaption" panose="020B0506030509030204" pitchFamily="34" charset="0"/>
              </a:rPr>
              <a:t>Consolider </a:t>
            </a:r>
            <a:r>
              <a:rPr lang="fr-FR" sz="1200" b="1" dirty="0">
                <a:solidFill>
                  <a:srgbClr val="404040"/>
                </a:solidFill>
                <a:latin typeface="Bell Centennial Std SubCaption" panose="020B0506030509030204" pitchFamily="34" charset="0"/>
              </a:rPr>
              <a:t>l’identification de nos chercheurs : </a:t>
            </a:r>
            <a:r>
              <a:rPr lang="fr-FR" sz="1200" b="1" i="0" u="none" strike="noStrike" kern="1200" baseline="0" dirty="0">
                <a:solidFill>
                  <a:schemeClr val="tx1"/>
                </a:solidFill>
                <a:latin typeface="+mn-lt"/>
                <a:ea typeface="+mn-ea"/>
                <a:cs typeface="+mn-cs"/>
              </a:rPr>
              <a:t>fiabiliser les notices des membres de sa communauté scientifique.</a:t>
            </a:r>
          </a:p>
          <a:p>
            <a:r>
              <a:rPr lang="fr-FR" sz="1200" b="0" i="0" u="none" strike="noStrike" kern="1200" baseline="0" dirty="0" smtClean="0">
                <a:solidFill>
                  <a:schemeClr val="tx1"/>
                </a:solidFill>
                <a:latin typeface="+mn-lt"/>
                <a:ea typeface="+mn-ea"/>
                <a:cs typeface="+mn-cs"/>
              </a:rPr>
              <a:t>- Collecter </a:t>
            </a:r>
            <a:r>
              <a:rPr lang="fr-FR" sz="1200" b="0" i="0" u="none" strike="noStrike" kern="1200" baseline="0" dirty="0">
                <a:solidFill>
                  <a:schemeClr val="tx1"/>
                </a:solidFill>
                <a:latin typeface="+mn-lt"/>
                <a:ea typeface="+mn-ea"/>
                <a:cs typeface="+mn-cs"/>
              </a:rPr>
              <a:t>d’autres identifiants. </a:t>
            </a:r>
          </a:p>
          <a:p>
            <a:r>
              <a:rPr lang="fr-FR" sz="1200" b="0" i="0" u="none" strike="noStrike" kern="1200" baseline="0" dirty="0" smtClean="0">
                <a:solidFill>
                  <a:schemeClr val="tx1"/>
                </a:solidFill>
                <a:latin typeface="+mn-lt"/>
                <a:ea typeface="+mn-ea"/>
                <a:cs typeface="+mn-cs"/>
              </a:rPr>
              <a:t>- Homogénéiser </a:t>
            </a:r>
            <a:r>
              <a:rPr lang="fr-FR" sz="1200" b="0" i="0" u="none" strike="noStrike" kern="1200" baseline="0" dirty="0">
                <a:solidFill>
                  <a:schemeClr val="tx1"/>
                </a:solidFill>
                <a:latin typeface="+mn-lt"/>
                <a:ea typeface="+mn-ea"/>
                <a:cs typeface="+mn-cs"/>
              </a:rPr>
              <a:t>et élever le niveau de qualité des notices. </a:t>
            </a:r>
          </a:p>
          <a:p>
            <a:r>
              <a:rPr lang="fr-FR" sz="1200" b="0" i="0" u="none" strike="noStrike" kern="1200" baseline="0" dirty="0" smtClean="0">
                <a:solidFill>
                  <a:schemeClr val="tx1"/>
                </a:solidFill>
                <a:latin typeface="+mn-lt"/>
                <a:ea typeface="+mn-ea"/>
                <a:cs typeface="+mn-cs"/>
              </a:rPr>
              <a:t>- S’assurer </a:t>
            </a:r>
            <a:r>
              <a:rPr lang="fr-FR" sz="1200" b="0" i="0" u="none" strike="noStrike" kern="1200" baseline="0" dirty="0">
                <a:solidFill>
                  <a:schemeClr val="tx1"/>
                </a:solidFill>
                <a:latin typeface="+mn-lt"/>
                <a:ea typeface="+mn-ea"/>
                <a:cs typeface="+mn-cs"/>
              </a:rPr>
              <a:t>que les notices sont correctement désambiguïsées.</a:t>
            </a:r>
          </a:p>
          <a:p>
            <a:r>
              <a:rPr lang="fr-FR" sz="1200" b="0" i="0" u="none" strike="noStrike" kern="1200" baseline="0" dirty="0" smtClean="0">
                <a:solidFill>
                  <a:schemeClr val="tx1"/>
                </a:solidFill>
                <a:latin typeface="+mn-lt"/>
                <a:ea typeface="+mn-ea"/>
                <a:cs typeface="+mn-cs"/>
              </a:rPr>
              <a:t>- S’assurer </a:t>
            </a:r>
            <a:r>
              <a:rPr lang="fr-FR" sz="1200" b="0" i="0" u="none" strike="noStrike" kern="1200" baseline="0" dirty="0">
                <a:solidFill>
                  <a:schemeClr val="tx1"/>
                </a:solidFill>
                <a:latin typeface="+mn-lt"/>
                <a:ea typeface="+mn-ea"/>
                <a:cs typeface="+mn-cs"/>
              </a:rPr>
              <a:t>que les liens bibliographiques sont tous corrects.</a:t>
            </a:r>
            <a:endParaRPr lang="fr-FR" sz="1200" dirty="0">
              <a:solidFill>
                <a:srgbClr val="404040"/>
              </a:solidFill>
              <a:latin typeface="Bell Centennial Std SubCaption" panose="020B0506030509030204" pitchFamily="34" charset="0"/>
            </a:endParaRP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Interopérabilité </a:t>
            </a:r>
            <a:r>
              <a:rPr lang="fr-FR" sz="1200" b="1" kern="1200" dirty="0">
                <a:solidFill>
                  <a:schemeClr val="tx1"/>
                </a:solidFill>
                <a:effectLst/>
                <a:latin typeface="+mn-lt"/>
                <a:ea typeface="+mn-ea"/>
                <a:cs typeface="+mn-cs"/>
              </a:rPr>
              <a:t>avec identifiant </a:t>
            </a:r>
            <a:r>
              <a:rPr lang="fr-FR" sz="1200" b="1" kern="1200" dirty="0" err="1">
                <a:solidFill>
                  <a:schemeClr val="tx1"/>
                </a:solidFill>
                <a:effectLst/>
                <a:latin typeface="+mn-lt"/>
                <a:ea typeface="+mn-ea"/>
                <a:cs typeface="+mn-cs"/>
              </a:rPr>
              <a:t>IdRef</a:t>
            </a:r>
            <a:r>
              <a:rPr lang="fr-FR" sz="1200" b="1" kern="1200" dirty="0">
                <a:solidFill>
                  <a:schemeClr val="tx1"/>
                </a:solidFill>
                <a:effectLst/>
                <a:latin typeface="+mn-lt"/>
                <a:ea typeface="+mn-ea"/>
                <a:cs typeface="+mn-cs"/>
              </a:rPr>
              <a:t> comme </a:t>
            </a:r>
            <a:r>
              <a:rPr lang="fr-FR" sz="1200" b="1" kern="1200" dirty="0" smtClean="0">
                <a:solidFill>
                  <a:schemeClr val="tx1"/>
                </a:solidFill>
                <a:effectLst/>
                <a:latin typeface="+mn-lt"/>
                <a:ea typeface="+mn-ea"/>
                <a:cs typeface="+mn-cs"/>
              </a:rPr>
              <a:t>pivot (ID-HAL, ORCID : </a:t>
            </a:r>
            <a:r>
              <a:rPr lang="fr-FR" sz="1200" b="1" kern="1200" dirty="0" err="1" smtClean="0">
                <a:solidFill>
                  <a:schemeClr val="tx1"/>
                </a:solidFill>
                <a:effectLst/>
                <a:latin typeface="+mn-lt"/>
                <a:ea typeface="+mn-ea"/>
                <a:cs typeface="+mn-cs"/>
              </a:rPr>
              <a:t>indentifiants</a:t>
            </a:r>
            <a:r>
              <a:rPr lang="fr-FR" sz="1200" b="1" kern="1200" baseline="0" dirty="0" smtClean="0">
                <a:solidFill>
                  <a:schemeClr val="tx1"/>
                </a:solidFill>
                <a:effectLst/>
                <a:latin typeface="+mn-lt"/>
                <a:ea typeface="+mn-ea"/>
                <a:cs typeface="+mn-cs"/>
              </a:rPr>
              <a:t> de référence pour l’ESR)</a:t>
            </a:r>
            <a:r>
              <a:rPr lang="fr-FR" sz="1200" b="1" kern="1200" dirty="0" smtClean="0">
                <a:solidFill>
                  <a:schemeClr val="tx1"/>
                </a:solidFill>
                <a:effectLst/>
                <a:latin typeface="+mn-lt"/>
                <a:ea typeface="+mn-ea"/>
                <a:cs typeface="+mn-cs"/>
              </a:rPr>
              <a:t>.</a:t>
            </a:r>
            <a:endParaRPr lang="fr-FR" sz="1200" b="1" kern="1200" dirty="0">
              <a:solidFill>
                <a:schemeClr val="tx1"/>
              </a:solidFill>
              <a:effectLst/>
              <a:latin typeface="+mn-lt"/>
              <a:ea typeface="+mn-ea"/>
              <a:cs typeface="+mn-cs"/>
            </a:endParaRPr>
          </a:p>
          <a:p>
            <a:endParaRPr lang="fr-F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tx1">
                    <a:lumMod val="75000"/>
                    <a:lumOff val="25000"/>
                  </a:schemeClr>
                </a:solidFill>
                <a:latin typeface="Bell Centennial Std SubCaption" panose="020B0506030509030204" pitchFamily="34" charset="0"/>
              </a:rPr>
              <a:t>Change le travail quotidien du </a:t>
            </a:r>
            <a:r>
              <a:rPr lang="fr-FR" sz="1200" b="1" dirty="0" smtClean="0">
                <a:solidFill>
                  <a:schemeClr val="tx1">
                    <a:lumMod val="75000"/>
                    <a:lumOff val="25000"/>
                  </a:schemeClr>
                </a:solidFill>
                <a:latin typeface="Bell Centennial Std SubCaption" panose="020B0506030509030204" pitchFamily="34" charset="0"/>
              </a:rPr>
              <a:t>CORAUT</a:t>
            </a:r>
            <a:r>
              <a:rPr lang="fr-FR" sz="1200" b="1" baseline="0" dirty="0" smtClean="0">
                <a:solidFill>
                  <a:schemeClr val="tx1">
                    <a:lumMod val="75000"/>
                    <a:lumOff val="25000"/>
                  </a:schemeClr>
                </a:solidFill>
                <a:latin typeface="Bell Centennial Std SubCaption" panose="020B0506030509030204" pitchFamily="34" charset="0"/>
              </a:rPr>
              <a:t> :</a:t>
            </a:r>
            <a:endParaRPr lang="fr-FR" sz="1200" b="1" dirty="0">
              <a:solidFill>
                <a:schemeClr val="tx1">
                  <a:lumMod val="75000"/>
                  <a:lumOff val="25000"/>
                </a:schemeClr>
              </a:solidFill>
              <a:latin typeface="Bell Centennial Std SubCaption" panose="020B0506030509030204" pitchFamily="34" charset="0"/>
            </a:endParaRPr>
          </a:p>
          <a:p>
            <a:pPr lvl="0"/>
            <a:r>
              <a:rPr lang="fr-FR" sz="1200" kern="1200" dirty="0" smtClean="0">
                <a:solidFill>
                  <a:schemeClr val="tx1"/>
                </a:solidFill>
                <a:effectLst/>
                <a:latin typeface="+mn-lt"/>
                <a:ea typeface="+mn-ea"/>
                <a:cs typeface="+mn-cs"/>
              </a:rPr>
              <a:t>- Pas juste un travail d’alignement.</a:t>
            </a:r>
          </a:p>
          <a:p>
            <a:pPr lvl="0"/>
            <a:r>
              <a:rPr lang="fr-FR" sz="1200" kern="1200" dirty="0" smtClean="0">
                <a:solidFill>
                  <a:schemeClr val="tx1"/>
                </a:solidFill>
                <a:effectLst/>
                <a:latin typeface="+mn-lt"/>
                <a:ea typeface="+mn-ea"/>
                <a:cs typeface="+mn-cs"/>
              </a:rPr>
              <a:t>- Un nouveau rôle, de nouvelles actions hors du traditionnel périmètre </a:t>
            </a:r>
            <a:r>
              <a:rPr lang="fr-FR" sz="1200" kern="1200" dirty="0" err="1" smtClean="0">
                <a:solidFill>
                  <a:schemeClr val="tx1"/>
                </a:solidFill>
                <a:effectLst/>
                <a:latin typeface="+mn-lt"/>
                <a:ea typeface="+mn-ea"/>
                <a:cs typeface="+mn-cs"/>
              </a:rPr>
              <a:t>Sudoc</a:t>
            </a:r>
            <a:r>
              <a:rPr lang="fr-FR" sz="1200" kern="1200" dirty="0" smtClean="0">
                <a:solidFill>
                  <a:schemeClr val="tx1"/>
                </a:solidFill>
                <a:effectLst/>
                <a:latin typeface="+mn-lt"/>
                <a:ea typeface="+mn-ea"/>
                <a:cs typeface="+mn-cs"/>
              </a:rPr>
              <a:t>.</a:t>
            </a:r>
          </a:p>
          <a:p>
            <a:pPr lvl="0"/>
            <a:r>
              <a:rPr lang="fr-FR" sz="1200" kern="1200" dirty="0" smtClean="0">
                <a:solidFill>
                  <a:schemeClr val="tx1"/>
                </a:solidFill>
                <a:effectLst/>
                <a:latin typeface="+mn-lt"/>
                <a:ea typeface="+mn-ea"/>
                <a:cs typeface="+mn-cs"/>
              </a:rPr>
              <a:t>- Nombreuses sollicitations depuis la connexion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(doublons, mais aussi questions plus générales, forme d’un nom, etc.).</a:t>
            </a:r>
          </a:p>
          <a:p>
            <a:pPr lvl="0"/>
            <a:r>
              <a:rPr lang="fr-FR" sz="1200" kern="1200" dirty="0" smtClean="0">
                <a:solidFill>
                  <a:schemeClr val="tx1"/>
                </a:solidFill>
                <a:effectLst/>
                <a:latin typeface="+mn-lt"/>
                <a:ea typeface="+mn-ea"/>
                <a:cs typeface="+mn-cs"/>
              </a:rPr>
              <a:t>- Charge de travail augmentée : rappel des consignes OATAO et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traitement des anomalies (ex : doublons), contrôle liens et qualité des données.</a:t>
            </a:r>
          </a:p>
          <a:p>
            <a:pPr lvl="0"/>
            <a:r>
              <a:rPr lang="fr-FR" sz="1200" kern="1200" dirty="0" smtClean="0">
                <a:solidFill>
                  <a:schemeClr val="tx1"/>
                </a:solidFill>
                <a:effectLst/>
                <a:latin typeface="+mn-lt"/>
                <a:ea typeface="+mn-ea"/>
                <a:cs typeface="+mn-cs"/>
              </a:rPr>
              <a:t>- Occasion de reprendre contact avec les enseignants-chercheurs (cas d’investigation avancée afin d’assurer des attributions bibliographiques ou des informations dans l’autorité). Démarche et finalité de la collecte d’informations, message d’accompagnement.</a:t>
            </a:r>
          </a:p>
          <a:p>
            <a:pPr lvl="0"/>
            <a:r>
              <a:rPr lang="fr-FR" sz="1200" kern="1200" dirty="0" smtClean="0">
                <a:solidFill>
                  <a:schemeClr val="tx1"/>
                </a:solidFill>
                <a:effectLst/>
                <a:latin typeface="+mn-lt"/>
                <a:ea typeface="+mn-ea"/>
                <a:cs typeface="+mn-cs"/>
              </a:rPr>
              <a:t>- Profil type du gestionnaire OATAO : catalogueur… mais expériences multiples (prendre en compte l’éloignement, canaux de diffusion des infos…)</a:t>
            </a:r>
          </a:p>
          <a:p>
            <a:pPr lvl="0"/>
            <a:r>
              <a:rPr lang="fr-FR" sz="1200" kern="1200" dirty="0" smtClean="0">
                <a:solidFill>
                  <a:schemeClr val="tx1"/>
                </a:solidFill>
                <a:effectLst/>
                <a:latin typeface="+mn-lt"/>
                <a:ea typeface="+mn-ea"/>
                <a:cs typeface="+mn-cs"/>
              </a:rPr>
              <a:t>- S’interroger les processus, s’assurer qu’ils sont compris… </a:t>
            </a:r>
          </a:p>
          <a:p>
            <a:pPr marL="0" lvl="0" indent="0">
              <a:buFontTx/>
              <a:buNone/>
            </a:pPr>
            <a:r>
              <a:rPr lang="fr-FR" sz="1200" kern="1200" dirty="0" smtClean="0">
                <a:solidFill>
                  <a:schemeClr val="tx1"/>
                </a:solidFill>
                <a:effectLst/>
                <a:latin typeface="+mn-lt"/>
                <a:ea typeface="+mn-ea"/>
                <a:cs typeface="+mn-cs"/>
              </a:rPr>
              <a:t>- Questionnaire </a:t>
            </a:r>
            <a:r>
              <a:rPr lang="fr-FR" sz="1200" kern="1200" dirty="0" err="1" smtClean="0">
                <a:solidFill>
                  <a:schemeClr val="tx1"/>
                </a:solidFill>
                <a:effectLst/>
                <a:latin typeface="+mn-lt"/>
                <a:ea typeface="+mn-ea"/>
                <a:cs typeface="+mn-cs"/>
              </a:rPr>
              <a:t>IdRef</a:t>
            </a:r>
            <a:endParaRPr lang="fr-FR" sz="1200" kern="1200" dirty="0" smtClean="0">
              <a:solidFill>
                <a:schemeClr val="tx1"/>
              </a:solidFill>
              <a:effectLst/>
              <a:latin typeface="+mn-lt"/>
              <a:ea typeface="+mn-ea"/>
              <a:cs typeface="+mn-cs"/>
            </a:endParaRPr>
          </a:p>
          <a:p>
            <a:pPr marL="171450" lvl="0" indent="-171450">
              <a:buFontTx/>
              <a:buChar char="-"/>
            </a:pPr>
            <a:r>
              <a:rPr lang="fr-FR" sz="1200" kern="1200" dirty="0" smtClean="0">
                <a:solidFill>
                  <a:schemeClr val="tx1"/>
                </a:solidFill>
                <a:effectLst/>
                <a:latin typeface="+mn-lt"/>
                <a:ea typeface="+mn-ea"/>
                <a:cs typeface="+mn-cs"/>
              </a:rPr>
              <a:t>Alignement/interconnexion : tremplin pour une exigence accrue de qualité</a:t>
            </a:r>
            <a:r>
              <a:rPr lang="fr-FR" sz="1200" kern="1200" baseline="0" dirty="0" smtClean="0">
                <a:solidFill>
                  <a:schemeClr val="tx1"/>
                </a:solidFill>
                <a:effectLst/>
                <a:latin typeface="+mn-lt"/>
                <a:ea typeface="+mn-ea"/>
                <a:cs typeface="+mn-cs"/>
              </a:rPr>
              <a:t> (par </a:t>
            </a:r>
            <a:r>
              <a:rPr lang="fr-FR" sz="1200" dirty="0" smtClean="0">
                <a:solidFill>
                  <a:srgbClr val="000000"/>
                </a:solidFill>
                <a:latin typeface="Arial"/>
              </a:rPr>
              <a:t>enrichissement, consolidation, désambiguïsation…).</a:t>
            </a:r>
          </a:p>
          <a:p>
            <a:pPr marL="171450" lvl="0" indent="-171450">
              <a:buFontTx/>
              <a:buChar char="-"/>
            </a:pPr>
            <a:r>
              <a:rPr lang="fr-FR" sz="1200" kern="1200" dirty="0" smtClean="0">
                <a:solidFill>
                  <a:schemeClr val="tx1"/>
                </a:solidFill>
                <a:effectLst/>
                <a:latin typeface="+mn-lt"/>
                <a:ea typeface="+mn-ea"/>
                <a:cs typeface="+mn-cs"/>
              </a:rPr>
              <a:t>Mise à jour des données par les chercheurs eux-mêmes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lumMod val="75000"/>
                  <a:lumOff val="25000"/>
                </a:schemeClr>
              </a:solidFill>
              <a:latin typeface="Bell Centennial Std SubCaption" panose="020B0506030509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CORAUT au centre de tout un ensemble/architecture de métadonnées (le point de jonction… </a:t>
            </a:r>
            <a:r>
              <a:rPr lang="fr-FR" dirty="0" err="1" smtClean="0"/>
              <a:t>J.e</a:t>
            </a:r>
            <a:r>
              <a:rPr lang="fr-FR" dirty="0" smtClean="0"/>
              <a:t>-cours du 05-04-2018</a:t>
            </a:r>
            <a:r>
              <a:rPr lang="fr-FR" sz="1200" kern="1200" dirty="0" smtClean="0">
                <a:solidFill>
                  <a:schemeClr val="tx1"/>
                </a:solidFill>
                <a:effectLst/>
                <a:latin typeface="+mn-lt"/>
                <a:ea typeface="+mn-ea"/>
                <a:cs typeface="+mn-cs"/>
              </a:rPr>
              <a:t>) qui ne sont plus seulement celles du </a:t>
            </a:r>
            <a:r>
              <a:rPr lang="fr-FR" sz="1200" kern="1200" dirty="0" err="1" smtClean="0">
                <a:solidFill>
                  <a:schemeClr val="tx1"/>
                </a:solidFill>
                <a:effectLst/>
                <a:latin typeface="+mn-lt"/>
                <a:ea typeface="+mn-ea"/>
                <a:cs typeface="+mn-cs"/>
              </a:rPr>
              <a:t>Sudoc</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CORAUT en relation avec des producteurs de métadonnées </a:t>
            </a:r>
            <a:r>
              <a:rPr lang="fr-FR" sz="1200" kern="1200" dirty="0" err="1" smtClean="0">
                <a:solidFill>
                  <a:schemeClr val="tx1"/>
                </a:solidFill>
                <a:effectLst/>
                <a:latin typeface="+mn-lt"/>
                <a:ea typeface="+mn-ea"/>
                <a:cs typeface="+mn-cs"/>
              </a:rPr>
              <a:t>Sudoc</a:t>
            </a:r>
            <a:r>
              <a:rPr lang="fr-FR" sz="1200" kern="1200" dirty="0" smtClean="0">
                <a:solidFill>
                  <a:schemeClr val="tx1"/>
                </a:solidFill>
                <a:effectLst/>
                <a:latin typeface="+mn-lt"/>
                <a:ea typeface="+mn-ea"/>
                <a:cs typeface="+mn-cs"/>
              </a:rPr>
              <a:t>, métadonnées thèses… et métadonnées archives ouvertes.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Contribution au Web de données</a:t>
            </a:r>
            <a:r>
              <a:rPr lang="fr-FR" sz="1200" b="1" kern="1200" baseline="0" dirty="0" smtClean="0">
                <a:solidFill>
                  <a:schemeClr val="tx1"/>
                </a:solidFill>
                <a:effectLst/>
                <a:latin typeface="+mn-lt"/>
                <a:ea typeface="+mn-ea"/>
                <a:cs typeface="+mn-cs"/>
              </a:rPr>
              <a:t> :</a:t>
            </a:r>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Toute la production de recherche des 4 établissements toulousains est ainsi propagée sur le web via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 - Exposition des données sur le web : un nouveau corpus lié à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et donc au Web de données.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Détection automatique des mauvais PPN.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Lots PPN envoyés à l’ABES : </a:t>
            </a:r>
            <a:r>
              <a:rPr lang="fr-FR" sz="1200" kern="1200" dirty="0" err="1" smtClean="0">
                <a:solidFill>
                  <a:schemeClr val="tx1"/>
                </a:solidFill>
                <a:effectLst/>
                <a:latin typeface="+mn-lt"/>
                <a:ea typeface="+mn-ea"/>
                <a:cs typeface="+mn-cs"/>
              </a:rPr>
              <a:t>re</a:t>
            </a:r>
            <a:r>
              <a:rPr lang="fr-FR" sz="1200" kern="1200" dirty="0" smtClean="0">
                <a:solidFill>
                  <a:schemeClr val="tx1"/>
                </a:solidFill>
                <a:effectLst/>
                <a:latin typeface="+mn-lt"/>
                <a:ea typeface="+mn-ea"/>
                <a:cs typeface="+mn-cs"/>
              </a:rPr>
              <a:t>-vérification liens et données.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035 ##$aoataoPPN$2OATAO</a:t>
            </a:r>
          </a:p>
          <a:p>
            <a:endParaRPr lang="fr-FR" sz="1200" b="0" i="0" u="none" strike="noStrike" kern="1200" baseline="0" dirty="0">
              <a:solidFill>
                <a:schemeClr val="tx1"/>
              </a:solidFill>
              <a:latin typeface="+mn-lt"/>
              <a:ea typeface="+mn-ea"/>
              <a:cs typeface="+mn-cs"/>
            </a:endParaRPr>
          </a:p>
          <a:p>
            <a:r>
              <a:rPr lang="fr-FR" sz="1200" b="1" kern="1200" dirty="0" smtClean="0">
                <a:solidFill>
                  <a:schemeClr val="tx1"/>
                </a:solidFill>
                <a:effectLst/>
                <a:latin typeface="+mn-lt"/>
                <a:ea typeface="+mn-ea"/>
                <a:cs typeface="+mn-cs"/>
              </a:rPr>
              <a:t>Valeur ajoutée AO/ID</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Former, coordonner, évaluer</a:t>
            </a:r>
          </a:p>
          <a:p>
            <a:r>
              <a:rPr lang="fr-FR" sz="1200" kern="1200" dirty="0" smtClean="0">
                <a:solidFill>
                  <a:schemeClr val="tx1"/>
                </a:solidFill>
                <a:effectLst/>
                <a:latin typeface="+mn-lt"/>
                <a:ea typeface="+mn-ea"/>
                <a:cs typeface="+mn-cs"/>
              </a:rPr>
              <a:t>Coordonner, identifier, consolider (connaissance de terrain).</a:t>
            </a:r>
          </a:p>
          <a:p>
            <a:endParaRPr lang="fr-FR" dirty="0"/>
          </a:p>
        </p:txBody>
      </p:sp>
    </p:spTree>
    <p:extLst>
      <p:ext uri="{BB962C8B-B14F-4D97-AF65-F5344CB8AC3E}">
        <p14:creationId xmlns:p14="http://schemas.microsoft.com/office/powerpoint/2010/main" val="3208321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Vous connaissez sans doute déjà </a:t>
            </a:r>
            <a:r>
              <a:rPr lang="fr-FR" dirty="0" err="1" smtClean="0"/>
              <a:t>IdRef</a:t>
            </a:r>
            <a:endParaRPr lang="fr-FR" dirty="0" smtClean="0"/>
          </a:p>
          <a:p>
            <a:endParaRPr lang="fr-FR" dirty="0" smtClean="0"/>
          </a:p>
          <a:p>
            <a:r>
              <a:rPr lang="fr-FR" dirty="0" smtClean="0"/>
              <a:t>Comme</a:t>
            </a:r>
            <a:r>
              <a:rPr lang="fr-FR" baseline="0" dirty="0" smtClean="0"/>
              <a:t> un site web interrogeable</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a:t>
            </a:fld>
            <a:endParaRPr lang="fr-FR"/>
          </a:p>
        </p:txBody>
      </p:sp>
    </p:spTree>
    <p:extLst>
      <p:ext uri="{BB962C8B-B14F-4D97-AF65-F5344CB8AC3E}">
        <p14:creationId xmlns:p14="http://schemas.microsoft.com/office/powerpoint/2010/main" val="3223664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Valeur ajoutée pour notre archive ouverte.</a:t>
            </a:r>
          </a:p>
          <a:p>
            <a:endParaRPr lang="fr-FR" sz="1200"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Pour conclure, ce que cela nous apporte : </a:t>
            </a: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Pour notre archive ?</a:t>
            </a:r>
          </a:p>
          <a:p>
            <a:pPr lvl="0"/>
            <a:r>
              <a:rPr lang="fr-FR" sz="1200" kern="1200" dirty="0" smtClean="0">
                <a:solidFill>
                  <a:schemeClr val="tx1"/>
                </a:solidFill>
                <a:effectLst/>
                <a:latin typeface="+mn-lt"/>
                <a:ea typeface="+mn-ea"/>
                <a:cs typeface="+mn-cs"/>
              </a:rPr>
              <a:t>Ouvrir OATAO aux référentiels internationaux</a:t>
            </a:r>
          </a:p>
          <a:p>
            <a:pPr lvl="0"/>
            <a:r>
              <a:rPr lang="fr-FR" sz="1200" kern="1200" dirty="0" smtClean="0">
                <a:solidFill>
                  <a:schemeClr val="tx1"/>
                </a:solidFill>
                <a:effectLst/>
                <a:latin typeface="+mn-lt"/>
                <a:ea typeface="+mn-ea"/>
                <a:cs typeface="+mn-cs"/>
              </a:rPr>
              <a:t>Créer un index limité à nos auteurs quand tous seront alignés sur </a:t>
            </a:r>
            <a:r>
              <a:rPr lang="fr-FR" sz="1200" kern="1200" dirty="0" err="1" smtClean="0">
                <a:solidFill>
                  <a:schemeClr val="tx1"/>
                </a:solidFill>
                <a:effectLst/>
                <a:latin typeface="+mn-lt"/>
                <a:ea typeface="+mn-ea"/>
                <a:cs typeface="+mn-cs"/>
              </a:rPr>
              <a:t>IdRef</a:t>
            </a:r>
            <a:r>
              <a:rPr lang="fr-FR" sz="1200" kern="1200" dirty="0" smtClean="0">
                <a:solidFill>
                  <a:schemeClr val="tx1"/>
                </a:solidFill>
                <a:effectLst/>
                <a:latin typeface="+mn-lt"/>
                <a:ea typeface="+mn-ea"/>
                <a:cs typeface="+mn-cs"/>
              </a:rPr>
              <a:t> (demande récurrente des instances de OATAO).</a:t>
            </a:r>
          </a:p>
          <a:p>
            <a:pPr lvl="0"/>
            <a:r>
              <a:rPr lang="fr-FR" sz="1200" kern="1200" dirty="0" smtClean="0">
                <a:solidFill>
                  <a:schemeClr val="tx1"/>
                </a:solidFill>
                <a:effectLst/>
                <a:latin typeface="+mn-lt"/>
                <a:ea typeface="+mn-ea"/>
                <a:cs typeface="+mn-cs"/>
              </a:rPr>
              <a:t>Une meilleure diffusion des publications de nos chercheurs</a:t>
            </a:r>
          </a:p>
          <a:p>
            <a:pPr lvl="0"/>
            <a:endParaRPr lang="fr-FR" sz="1200" kern="1200" dirty="0" smtClean="0">
              <a:solidFill>
                <a:schemeClr val="tx1"/>
              </a:solidFill>
              <a:effectLst/>
              <a:latin typeface="+mn-lt"/>
              <a:ea typeface="+mn-ea"/>
              <a:cs typeface="+mn-cs"/>
            </a:endParaRPr>
          </a:p>
          <a:p>
            <a:pPr lvl="0"/>
            <a:r>
              <a:rPr lang="fr-FR" sz="1200" dirty="0" smtClean="0">
                <a:solidFill>
                  <a:srgbClr val="000000"/>
                </a:solidFill>
                <a:latin typeface="Arial"/>
              </a:rPr>
              <a:t>Encore du travail.... ce n'est pas fini !</a:t>
            </a:r>
          </a:p>
          <a:p>
            <a:pPr lvl="0"/>
            <a:r>
              <a:rPr lang="fr-FR" sz="1200" dirty="0" smtClean="0">
                <a:solidFill>
                  <a:srgbClr val="000000"/>
                </a:solidFill>
                <a:latin typeface="Arial"/>
              </a:rPr>
              <a:t>Une acceptation plus aisée même si cela nécessite du travail.</a:t>
            </a:r>
          </a:p>
          <a:p>
            <a:endParaRPr lang="fr-FR" dirty="0"/>
          </a:p>
        </p:txBody>
      </p:sp>
    </p:spTree>
    <p:extLst>
      <p:ext uri="{BB962C8B-B14F-4D97-AF65-F5344CB8AC3E}">
        <p14:creationId xmlns:p14="http://schemas.microsoft.com/office/powerpoint/2010/main" val="2712268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Process</a:t>
            </a:r>
            <a:r>
              <a:rPr lang="fr-FR" baseline="0" dirty="0" smtClean="0"/>
              <a:t> de </a:t>
            </a:r>
            <a:r>
              <a:rPr lang="fr-FR" baseline="0" dirty="0" err="1" smtClean="0"/>
              <a:t>Màj</a:t>
            </a:r>
            <a:r>
              <a:rPr lang="fr-FR" baseline="0" dirty="0" smtClean="0"/>
              <a:t> = synchronisation2idref</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68</a:t>
            </a:fld>
            <a:endParaRPr lang="fr-FR"/>
          </a:p>
        </p:txBody>
      </p:sp>
    </p:spTree>
    <p:extLst>
      <p:ext uri="{BB962C8B-B14F-4D97-AF65-F5344CB8AC3E}">
        <p14:creationId xmlns:p14="http://schemas.microsoft.com/office/powerpoint/2010/main" val="29259306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Aujourd’hui nous sommes</a:t>
            </a:r>
            <a:r>
              <a:rPr lang="fr-FR" baseline="0" dirty="0" smtClean="0"/>
              <a:t> plus qu’attentifs à ces initiatives, puisque nous sommes partie prenante dans chacune disposant ainsi d’une expertise élevée :</a:t>
            </a:r>
          </a:p>
          <a:p>
            <a:r>
              <a:rPr lang="fr-FR" baseline="0" dirty="0" smtClean="0"/>
              <a:t>- </a:t>
            </a:r>
            <a:r>
              <a:rPr lang="fr-FR" baseline="0" dirty="0" err="1" smtClean="0"/>
              <a:t>Member</a:t>
            </a:r>
            <a:r>
              <a:rPr lang="fr-FR" baseline="0" dirty="0" smtClean="0"/>
              <a:t> ISNI depuis 2015</a:t>
            </a:r>
          </a:p>
          <a:p>
            <a:r>
              <a:rPr lang="fr-FR" baseline="0" dirty="0" smtClean="0"/>
              <a:t>- Source VIAF depuis 2010</a:t>
            </a:r>
          </a:p>
          <a:p>
            <a:pPr>
              <a:buFontTx/>
              <a:buChar char="-"/>
            </a:pPr>
            <a:r>
              <a:rPr lang="fr-FR" baseline="0" dirty="0" smtClean="0"/>
              <a:t> Partenariat ORCID vers adhésion</a:t>
            </a:r>
          </a:p>
          <a:p>
            <a:pPr>
              <a:buFontTx/>
              <a:buChar char="-"/>
            </a:pPr>
            <a:endParaRPr lang="fr-FR" baseline="0" dirty="0" smtClean="0"/>
          </a:p>
          <a:p>
            <a:pPr>
              <a:buFontTx/>
              <a:buChar char="-"/>
            </a:pPr>
            <a:endParaRPr lang="fr-FR" baseline="0" dirty="0" smtClean="0"/>
          </a:p>
          <a:p>
            <a:pPr>
              <a:buFontTx/>
              <a:buChar char="-"/>
            </a:pPr>
            <a:endParaRPr lang="fr-FR" baseline="0" dirty="0" smtClean="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69</a:t>
            </a:fld>
            <a:endParaRPr lang="fr-FR"/>
          </a:p>
        </p:txBody>
      </p:sp>
    </p:spTree>
    <p:extLst>
      <p:ext uri="{BB962C8B-B14F-4D97-AF65-F5344CB8AC3E}">
        <p14:creationId xmlns:p14="http://schemas.microsoft.com/office/powerpoint/2010/main" val="3843732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u="sng" kern="1200" dirty="0" smtClean="0">
                <a:solidFill>
                  <a:schemeClr val="tx1"/>
                </a:solidFill>
                <a:effectLst/>
                <a:latin typeface="+mn-lt"/>
                <a:ea typeface="+mn-ea"/>
                <a:cs typeface="+mn-cs"/>
                <a:hlinkClick r:id="rId3"/>
              </a:rPr>
              <a:t>https://www.idref.fr/139753753</a:t>
            </a:r>
            <a:r>
              <a:rPr lang="fr-FR" sz="1200" kern="1200" dirty="0" smtClean="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71</a:t>
            </a:fld>
            <a:endParaRPr lang="fr-FR"/>
          </a:p>
        </p:txBody>
      </p:sp>
    </p:spTree>
    <p:extLst>
      <p:ext uri="{BB962C8B-B14F-4D97-AF65-F5344CB8AC3E}">
        <p14:creationId xmlns:p14="http://schemas.microsoft.com/office/powerpoint/2010/main" val="35630247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Exemple de recherche</a:t>
            </a:r>
            <a:r>
              <a:rPr lang="fr-FR" baseline="0" dirty="0" smtClean="0"/>
              <a:t> Agnès Robin : 4 résultats dans IdRef ; 4110 dans ORCID…</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72</a:t>
            </a:fld>
            <a:endParaRPr lang="fr-FR"/>
          </a:p>
        </p:txBody>
      </p:sp>
    </p:spTree>
    <p:extLst>
      <p:ext uri="{BB962C8B-B14F-4D97-AF65-F5344CB8AC3E}">
        <p14:creationId xmlns:p14="http://schemas.microsoft.com/office/powerpoint/2010/main" val="350984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Source : https://orcid.org/organizations/integrators/API </a:t>
            </a:r>
          </a:p>
          <a:p>
            <a:endParaRPr lang="fr-FR" dirty="0" smtClean="0"/>
          </a:p>
          <a:p>
            <a:pPr>
              <a:lnSpc>
                <a:spcPct val="100000"/>
              </a:lnSpc>
            </a:pPr>
            <a:r>
              <a:rPr lang="fr-FR" dirty="0" smtClean="0"/>
              <a:t>Association des opérateurs nationaux et d’un groupe d’établissements pilotes pour une adhésion groupée à ORCID en 2018</a:t>
            </a:r>
          </a:p>
          <a:p>
            <a:pPr lvl="1">
              <a:lnSpc>
                <a:spcPct val="100000"/>
              </a:lnSpc>
            </a:pPr>
            <a:r>
              <a:rPr lang="fr-FR" sz="1800" dirty="0" smtClean="0"/>
              <a:t>Consolidation de la connexion des identifiants des chercheurs français</a:t>
            </a:r>
            <a:br>
              <a:rPr lang="fr-FR" sz="1800" dirty="0" smtClean="0"/>
            </a:br>
            <a:r>
              <a:rPr lang="fr-FR" sz="1800" dirty="0" smtClean="0"/>
              <a:t>(ORCID &lt;-&gt; </a:t>
            </a:r>
            <a:r>
              <a:rPr lang="fr-FR" sz="1800" dirty="0" err="1" smtClean="0"/>
              <a:t>IdRef</a:t>
            </a:r>
            <a:r>
              <a:rPr lang="fr-FR" sz="1800" dirty="0" smtClean="0"/>
              <a:t> &lt;-&gt; </a:t>
            </a:r>
            <a:r>
              <a:rPr lang="fr-FR" sz="1800" dirty="0" err="1" smtClean="0"/>
              <a:t>IdHAL</a:t>
            </a:r>
            <a:r>
              <a:rPr lang="fr-FR" sz="1800" dirty="0" smtClean="0"/>
              <a:t> &lt;-&gt; …)</a:t>
            </a:r>
          </a:p>
          <a:p>
            <a:pPr lvl="1">
              <a:lnSpc>
                <a:spcPct val="100000"/>
              </a:lnSpc>
            </a:pPr>
            <a:r>
              <a:rPr lang="fr-FR" sz="1800" dirty="0" smtClean="0"/>
              <a:t>Cas d’usages réels mis en production pour les pilotes</a:t>
            </a:r>
          </a:p>
          <a:p>
            <a:pPr lvl="1">
              <a:lnSpc>
                <a:spcPct val="100000"/>
              </a:lnSpc>
            </a:pPr>
            <a:r>
              <a:rPr lang="fr-FR" sz="1800" dirty="0" smtClean="0"/>
              <a:t>Premières réponses à des demandes de services à la demande pour les autres établissements</a:t>
            </a:r>
          </a:p>
          <a:p>
            <a:pPr>
              <a:lnSpc>
                <a:spcPct val="100000"/>
              </a:lnSpc>
            </a:pPr>
            <a:endParaRPr lang="fr-FR" sz="2400" dirty="0" smtClean="0"/>
          </a:p>
          <a:p>
            <a:pPr>
              <a:lnSpc>
                <a:spcPct val="100000"/>
              </a:lnSpc>
            </a:pPr>
            <a:r>
              <a:rPr lang="fr-FR" dirty="0" smtClean="0"/>
              <a:t>Résultats attendus et situation en 2019</a:t>
            </a:r>
          </a:p>
          <a:p>
            <a:pPr lvl="1">
              <a:lnSpc>
                <a:spcPct val="100000"/>
              </a:lnSpc>
              <a:buFontTx/>
              <a:buChar char="-"/>
            </a:pPr>
            <a:r>
              <a:rPr lang="fr-FR" sz="1800" dirty="0" smtClean="0"/>
              <a:t>Adoption massive et utile des ORCID par la communauté ESR</a:t>
            </a:r>
          </a:p>
          <a:p>
            <a:pPr lvl="1">
              <a:lnSpc>
                <a:spcPct val="100000"/>
              </a:lnSpc>
              <a:buFontTx/>
              <a:buChar char="-"/>
            </a:pPr>
            <a:r>
              <a:rPr lang="fr-FR" sz="1800" dirty="0" smtClean="0"/>
              <a:t>Poids de la France dans l’écosystème</a:t>
            </a:r>
          </a:p>
          <a:p>
            <a:pPr lvl="1">
              <a:lnSpc>
                <a:spcPct val="100000"/>
              </a:lnSpc>
              <a:buFontTx/>
              <a:buChar char="-"/>
            </a:pPr>
            <a:r>
              <a:rPr lang="fr-FR" sz="1800" dirty="0" smtClean="0"/>
              <a:t>Créant les conditions de l’élection d’un Français au </a:t>
            </a:r>
            <a:r>
              <a:rPr lang="fr-FR" sz="1800" dirty="0" err="1" smtClean="0"/>
              <a:t>Board</a:t>
            </a:r>
            <a:r>
              <a:rPr lang="fr-FR" sz="1800" dirty="0" smtClean="0"/>
              <a:t> ORCID</a:t>
            </a:r>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73</a:t>
            </a:fld>
            <a:endParaRPr lang="fr-FR"/>
          </a:p>
        </p:txBody>
      </p:sp>
    </p:spTree>
    <p:extLst>
      <p:ext uri="{BB962C8B-B14F-4D97-AF65-F5344CB8AC3E}">
        <p14:creationId xmlns:p14="http://schemas.microsoft.com/office/powerpoint/2010/main" val="2203040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Originellement</a:t>
            </a:r>
            <a:r>
              <a:rPr lang="fr-FR" baseline="0" dirty="0" smtClean="0"/>
              <a:t> fichier d’autorités du </a:t>
            </a:r>
            <a:r>
              <a:rPr lang="fr-FR" baseline="0" dirty="0" err="1" smtClean="0"/>
              <a:t>Sudoc</a:t>
            </a:r>
            <a:r>
              <a:rPr lang="fr-FR" baseline="0" dirty="0" smtClean="0"/>
              <a:t>, les données d’autorité sont continuellement enrichies depuis 20 ans.</a:t>
            </a:r>
          </a:p>
          <a:p>
            <a:endParaRPr lang="fr-FR" baseline="0" dirty="0" smtClean="0"/>
          </a:p>
          <a:p>
            <a:r>
              <a:rPr lang="fr-FR" baseline="0" dirty="0" smtClean="0"/>
              <a:t>Depuis 2010, le projet </a:t>
            </a:r>
            <a:r>
              <a:rPr lang="fr-FR" baseline="0" dirty="0" err="1" smtClean="0"/>
              <a:t>IdRef</a:t>
            </a:r>
            <a:r>
              <a:rPr lang="fr-FR" baseline="0" dirty="0" smtClean="0"/>
              <a:t>  s’enrichit des autorités de Calames, puis STAR, STEP et thèses.fr</a:t>
            </a:r>
          </a:p>
          <a:p>
            <a:endParaRPr lang="fr-FR" baseline="0" dirty="0" smtClean="0"/>
          </a:p>
          <a:p>
            <a:r>
              <a:rPr lang="fr-FR" baseline="0" dirty="0" smtClean="0"/>
              <a:t>Cela a passé par le développement d’une technologie full web dédiée nativement à l’interconnexion : qu’une application serve à produire des métadonnées ou à les exposer, elle peut s’interfacer à IdRef.</a:t>
            </a:r>
          </a:p>
          <a:p>
            <a:endParaRPr lang="fr-FR" baseline="0" dirty="0" smtClean="0"/>
          </a:p>
          <a:p>
            <a:r>
              <a:rPr lang="fr-FR" baseline="0" dirty="0" smtClean="0"/>
              <a:t>IdRef est donc à la fois les données et le véhicule qui permet le partage de ces données avec des bases bibliographiques diversifiées : archives et manuscrits, écrits académiques, etc. ;  et ce malgré des formats, des modèles de données eux aussi diversifiés.</a:t>
            </a:r>
          </a:p>
          <a:p>
            <a:endParaRPr lang="fr-FR"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smtClean="0"/>
              <a:t>Avec la technologie web utilisée, la dimension « Web de données » a d’emblée fait partie intégrante du projet : structuration des autorités et leur diffusion sont des choix initiaux.</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75</a:t>
            </a:fld>
            <a:endParaRPr lang="fr-FR"/>
          </a:p>
        </p:txBody>
      </p:sp>
    </p:spTree>
    <p:extLst>
      <p:ext uri="{BB962C8B-B14F-4D97-AF65-F5344CB8AC3E}">
        <p14:creationId xmlns:p14="http://schemas.microsoft.com/office/powerpoint/2010/main" val="39794498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Les référentiels sont là pour mettre un peu d’ordre. CLIC IdRef Sudoc </a:t>
            </a:r>
            <a:r>
              <a:rPr lang="fr-FR" baseline="0" dirty="0" err="1" smtClean="0"/>
              <a:t>theses</a:t>
            </a:r>
            <a:r>
              <a:rPr lang="fr-FR" baseline="0" dirty="0" smtClean="0"/>
              <a:t> Calames</a:t>
            </a:r>
          </a:p>
          <a:p>
            <a:r>
              <a:rPr lang="fr-FR" baseline="0" dirty="0" smtClean="0"/>
              <a:t>CLIC IdRef étant lui-même aligné avec d’autres référentiels</a:t>
            </a:r>
          </a:p>
          <a:p>
            <a:r>
              <a:rPr lang="fr-FR" baseline="0" dirty="0" smtClean="0"/>
              <a:t>Rapide aperçu des partenaires d’IdRef</a:t>
            </a:r>
          </a:p>
          <a:p>
            <a:r>
              <a:rPr lang="fr-FR" baseline="0" dirty="0" smtClean="0"/>
              <a:t>CLIC des archives ouvertes ou institutionnelles</a:t>
            </a:r>
          </a:p>
          <a:p>
            <a:r>
              <a:rPr lang="fr-FR" baseline="0" dirty="0" smtClean="0"/>
              <a:t>CLIC des outils de gestion de la recherche</a:t>
            </a:r>
          </a:p>
          <a:p>
            <a:r>
              <a:rPr lang="fr-FR" baseline="0" dirty="0" smtClean="0"/>
              <a:t>CLIC des outils de gestion des ressources pédagogiques</a:t>
            </a:r>
          </a:p>
          <a:p>
            <a:r>
              <a:rPr lang="fr-FR" baseline="0" dirty="0" smtClean="0"/>
              <a:t>CLIC des outils de gestion doctorale</a:t>
            </a:r>
          </a:p>
          <a:p>
            <a:r>
              <a:rPr lang="fr-FR" baseline="0" dirty="0" smtClean="0"/>
              <a:t>CLIC des jeux de données ouverts</a:t>
            </a:r>
          </a:p>
          <a:p>
            <a:r>
              <a:rPr lang="fr-FR" baseline="0" dirty="0" smtClean="0"/>
              <a:t>CLIC des gisements documentaires divers et variés</a:t>
            </a:r>
          </a:p>
          <a:p>
            <a:r>
              <a:rPr lang="fr-FR" baseline="0" dirty="0" smtClean="0"/>
              <a:t>CLIC des portails de valorisation disciplinaires</a:t>
            </a:r>
          </a:p>
          <a:p>
            <a:r>
              <a:rPr lang="fr-FR" baseline="0" dirty="0" smtClean="0"/>
              <a:t>Cette liste est non exhaustive</a:t>
            </a:r>
          </a:p>
          <a:p>
            <a:endParaRPr lang="fr-FR" baseline="0" dirty="0" smtClean="0"/>
          </a:p>
          <a:p>
            <a:r>
              <a:rPr lang="fr-FR" baseline="0" dirty="0" smtClean="0"/>
              <a:t>Ces partenaires utilisent IdRef comme fournisseur d’identifiant, en plus ou à la place d’un id local.</a:t>
            </a:r>
          </a:p>
          <a:p>
            <a:r>
              <a:rPr lang="fr-FR" baseline="0" dirty="0" smtClean="0"/>
              <a:t>L’alignement. A minima l’alignement consiste à dire tel id = tel id d’une autre base. A noter qu’on détecte toujours des erreurs (doublons, identité mêlée) dans l’une des deux bases, généralement dans les deux, à l’occasion des alignements. On fiabilise les données.</a:t>
            </a:r>
          </a:p>
          <a:p>
            <a:r>
              <a:rPr lang="fr-FR" baseline="0" dirty="0" smtClean="0"/>
              <a:t>Les enrichissements. Faire ces alignements est souvent l’occasion d’enrichir les données de part et d’autre. L’enrichissement minimal c’est le stockage dans chaque base de l’identifiant de l’autre. Mais ces enrichissements peuvent être plus ambitieux (du point de vue d’IdRef, ajout d’information d’affiliation…)</a:t>
            </a:r>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76</a:t>
            </a:fld>
            <a:endParaRPr lang="fr-FR"/>
          </a:p>
        </p:txBody>
      </p:sp>
    </p:spTree>
    <p:extLst>
      <p:ext uri="{BB962C8B-B14F-4D97-AF65-F5344CB8AC3E}">
        <p14:creationId xmlns:p14="http://schemas.microsoft.com/office/powerpoint/2010/main" val="3133727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nSpc>
                <a:spcPct val="120000"/>
              </a:lnSpc>
              <a:spcBef>
                <a:spcPts val="600"/>
              </a:spcBef>
              <a:spcAft>
                <a:spcPts val="600"/>
              </a:spcAft>
            </a:pPr>
            <a:r>
              <a:rPr lang="fr-FR" sz="1200" dirty="0" smtClean="0"/>
              <a:t>La problématique est celle de </a:t>
            </a:r>
            <a:r>
              <a:rPr lang="fr-FR" sz="1200" dirty="0" smtClean="0">
                <a:solidFill>
                  <a:srgbClr val="7030A0"/>
                </a:solidFill>
              </a:rPr>
              <a:t>l’identification des créateurs</a:t>
            </a:r>
            <a:r>
              <a:rPr lang="fr-FR" sz="1200" dirty="0" smtClean="0"/>
              <a:t> de production scientifique à des fins de r</a:t>
            </a:r>
            <a:r>
              <a:rPr lang="fr-FR" sz="1200" dirty="0" smtClean="0">
                <a:solidFill>
                  <a:srgbClr val="7030A0"/>
                </a:solidFill>
              </a:rPr>
              <a:t>ecensement</a:t>
            </a:r>
            <a:r>
              <a:rPr lang="fr-FR" sz="1200" dirty="0" smtClean="0"/>
              <a:t> de leurs productions.</a:t>
            </a:r>
          </a:p>
          <a:p>
            <a:pPr>
              <a:lnSpc>
                <a:spcPct val="120000"/>
              </a:lnSpc>
              <a:spcBef>
                <a:spcPts val="600"/>
              </a:spcBef>
              <a:spcAft>
                <a:spcPts val="600"/>
              </a:spcAft>
            </a:pPr>
            <a:r>
              <a:rPr lang="fr-FR" sz="1200" dirty="0" smtClean="0"/>
              <a:t>La notion d’</a:t>
            </a:r>
            <a:r>
              <a:rPr lang="fr-FR" sz="1200" dirty="0" smtClean="0">
                <a:solidFill>
                  <a:srgbClr val="7030A0"/>
                </a:solidFill>
              </a:rPr>
              <a:t>autorité</a:t>
            </a:r>
            <a:r>
              <a:rPr lang="fr-FR" sz="1200" dirty="0" smtClean="0"/>
              <a:t>, émanant du monde des bibliothécaires, est au fondement de </a:t>
            </a:r>
            <a:r>
              <a:rPr lang="fr-FR" sz="1200" dirty="0" smtClean="0">
                <a:solidFill>
                  <a:srgbClr val="7030A0"/>
                </a:solidFill>
              </a:rPr>
              <a:t>la solution disponible</a:t>
            </a:r>
            <a:r>
              <a:rPr lang="fr-FR" sz="1200" dirty="0" smtClean="0"/>
              <a:t> pour tous.</a:t>
            </a:r>
          </a:p>
          <a:p>
            <a:pPr>
              <a:lnSpc>
                <a:spcPct val="120000"/>
              </a:lnSpc>
              <a:spcBef>
                <a:spcPts val="600"/>
              </a:spcBef>
              <a:spcAft>
                <a:spcPts val="600"/>
              </a:spcAft>
            </a:pPr>
            <a:r>
              <a:rPr lang="fr-FR" sz="1200" dirty="0" err="1" smtClean="0">
                <a:solidFill>
                  <a:srgbClr val="7030A0"/>
                </a:solidFill>
              </a:rPr>
              <a:t>IdRef</a:t>
            </a:r>
            <a:r>
              <a:rPr lang="fr-FR" sz="1200" dirty="0" smtClean="0"/>
              <a:t> est ce </a:t>
            </a:r>
            <a:r>
              <a:rPr lang="fr-FR" sz="1200" dirty="0" smtClean="0">
                <a:solidFill>
                  <a:srgbClr val="7030A0"/>
                </a:solidFill>
              </a:rPr>
              <a:t>service </a:t>
            </a:r>
            <a:r>
              <a:rPr lang="fr-FR" sz="1200" dirty="0" smtClean="0"/>
              <a:t>de référentiels pour les acteurs, personnes et structures, de l’Enseignement supérieur et la Recherche.</a:t>
            </a:r>
          </a:p>
          <a:p>
            <a:pPr>
              <a:lnSpc>
                <a:spcPct val="120000"/>
              </a:lnSpc>
              <a:spcBef>
                <a:spcPts val="600"/>
              </a:spcBef>
              <a:spcAft>
                <a:spcPts val="600"/>
              </a:spcAft>
            </a:pPr>
            <a:r>
              <a:rPr lang="fr-FR" sz="1200" dirty="0" smtClean="0"/>
              <a:t>Ce service a vocation à créer un </a:t>
            </a:r>
            <a:r>
              <a:rPr lang="fr-FR" sz="1200" dirty="0" smtClean="0">
                <a:solidFill>
                  <a:srgbClr val="7030A0"/>
                </a:solidFill>
              </a:rPr>
              <a:t>écosystème de partenaires </a:t>
            </a:r>
            <a:r>
              <a:rPr lang="fr-FR" sz="1200" dirty="0" smtClean="0"/>
              <a:t>où chacun tire profit des forces de l’autre..</a:t>
            </a:r>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77</a:t>
            </a:fld>
            <a:endParaRPr lang="fr-FR"/>
          </a:p>
        </p:txBody>
      </p:sp>
    </p:spTree>
    <p:extLst>
      <p:ext uri="{BB962C8B-B14F-4D97-AF65-F5344CB8AC3E}">
        <p14:creationId xmlns:p14="http://schemas.microsoft.com/office/powerpoint/2010/main" val="792375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t>Merci de votre </a:t>
            </a:r>
            <a:r>
              <a:rPr lang="fr-FR" sz="1200" dirty="0" smtClean="0">
                <a:solidFill>
                  <a:srgbClr val="7030A0"/>
                </a:solidFill>
              </a:rPr>
              <a:t>attention.</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79</a:t>
            </a:fld>
            <a:endParaRPr lang="fr-FR"/>
          </a:p>
        </p:txBody>
      </p:sp>
    </p:spTree>
    <p:extLst>
      <p:ext uri="{BB962C8B-B14F-4D97-AF65-F5344CB8AC3E}">
        <p14:creationId xmlns:p14="http://schemas.microsoft.com/office/powerpoint/2010/main" val="243524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y consulte</a:t>
            </a:r>
            <a:r>
              <a:rPr lang="fr-FR" baseline="0" dirty="0" smtClean="0"/>
              <a:t> des données sous forme de notice</a:t>
            </a:r>
          </a:p>
          <a:p>
            <a:endParaRPr lang="fr-FR" baseline="0" dirty="0" smtClean="0"/>
          </a:p>
          <a:p>
            <a:r>
              <a:rPr lang="fr-FR" baseline="0" dirty="0" smtClean="0"/>
              <a:t>On y voit pas mal de choses</a:t>
            </a:r>
          </a:p>
          <a:p>
            <a:endParaRPr lang="fr-FR" baseline="0" dirty="0" smtClean="0"/>
          </a:p>
          <a:p>
            <a:r>
              <a:rPr lang="fr-FR" baseline="0" dirty="0" smtClean="0"/>
              <a:t>La page dynamique et la page pérenne</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8</a:t>
            </a:fld>
            <a:endParaRPr lang="fr-FR"/>
          </a:p>
        </p:txBody>
      </p:sp>
    </p:spTree>
    <p:extLst>
      <p:ext uri="{BB962C8B-B14F-4D97-AF65-F5344CB8AC3E}">
        <p14:creationId xmlns:p14="http://schemas.microsoft.com/office/powerpoint/2010/main" val="316700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C’est aussi</a:t>
            </a:r>
            <a:r>
              <a:rPr lang="fr-FR" baseline="0" dirty="0" smtClean="0"/>
              <a:t> un éditeur de données ; </a:t>
            </a:r>
          </a:p>
          <a:p>
            <a:r>
              <a:rPr lang="fr-FR" baseline="0" dirty="0" smtClean="0"/>
              <a:t>Un moyen d’accéder à la base en écriture pour modifier, mettre à jour, créer, enrichir, utiliser.</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9</a:t>
            </a:fld>
            <a:endParaRPr lang="fr-FR"/>
          </a:p>
        </p:txBody>
      </p:sp>
    </p:spTree>
    <p:extLst>
      <p:ext uri="{BB962C8B-B14F-4D97-AF65-F5344CB8AC3E}">
        <p14:creationId xmlns:p14="http://schemas.microsoft.com/office/powerpoint/2010/main" val="395065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t>Une histoire ancienne</a:t>
            </a:r>
            <a:r>
              <a:rPr lang="fr-FR" sz="1200" baseline="0" dirty="0" smtClean="0"/>
              <a:t> donc</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aseline="0" dirty="0" smtClean="0"/>
              <a:t>Une notion-métier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aseline="0" dirty="0" smtClean="0"/>
              <a:t>Une origine bien déterminée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aseline="0" dirty="0" smtClean="0"/>
              <a:t>Une efficacité redoutable réutilisée par les technologies contemporaines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aseline="0" dirty="0" smtClean="0"/>
              <a:t>Une insertion naturelle dans le </a:t>
            </a:r>
            <a:r>
              <a:rPr lang="fr-FR" sz="1200" baseline="0" dirty="0" err="1" smtClean="0"/>
              <a:t>we</a:t>
            </a:r>
            <a:r>
              <a:rPr lang="fr-FR" sz="1200" baseline="0" dirty="0" smtClean="0"/>
              <a:t> et mieux le web de données qui reposent sur 3 piliers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baseline="0" dirty="0" smtClean="0"/>
              <a:t>URI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baseline="0" dirty="0" smtClean="0"/>
              <a:t>HTTP</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baseline="0" dirty="0" smtClean="0"/>
              <a:t>HTML et maintenant RDF</a:t>
            </a:r>
            <a:endParaRPr lang="fr-FR" sz="1200" dirty="0" smtClean="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11</a:t>
            </a:fld>
            <a:endParaRPr lang="fr-FR"/>
          </a:p>
        </p:txBody>
      </p:sp>
    </p:spTree>
    <p:extLst>
      <p:ext uri="{BB962C8B-B14F-4D97-AF65-F5344CB8AC3E}">
        <p14:creationId xmlns:p14="http://schemas.microsoft.com/office/powerpoint/2010/main" val="3505128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 Un identifiant</a:t>
            </a:r>
            <a:r>
              <a:rPr lang="fr-FR" baseline="0" dirty="0" smtClean="0"/>
              <a:t> et parfois d’autres identifiants dans d’autres référentiels si les données ont été alignées</a:t>
            </a:r>
            <a:endParaRPr lang="fr-FR" dirty="0" smtClean="0"/>
          </a:p>
          <a:p>
            <a:r>
              <a:rPr lang="fr-FR" dirty="0" smtClean="0"/>
              <a:t>2/ Un contenu :</a:t>
            </a:r>
          </a:p>
          <a:p>
            <a:r>
              <a:rPr lang="fr-FR" dirty="0" smtClean="0"/>
              <a:t>des appellations : une principale et des variantes</a:t>
            </a:r>
          </a:p>
          <a:p>
            <a:r>
              <a:rPr lang="fr-FR" dirty="0" smtClean="0"/>
              <a:t>des notes biographiques</a:t>
            </a:r>
          </a:p>
          <a:p>
            <a:r>
              <a:rPr lang="fr-FR" dirty="0" smtClean="0"/>
              <a:t>la source</a:t>
            </a:r>
            <a:r>
              <a:rPr lang="fr-FR" baseline="0" dirty="0" smtClean="0"/>
              <a:t> documentaire à l’origine de la création de la notice d’autorité</a:t>
            </a:r>
            <a:endParaRPr lang="fr-FR" dirty="0" smtClean="0"/>
          </a:p>
          <a:p>
            <a:r>
              <a:rPr lang="fr-FR" dirty="0" smtClean="0"/>
              <a:t>3/ Des liens</a:t>
            </a:r>
            <a:r>
              <a:rPr lang="fr-FR" baseline="0" dirty="0" smtClean="0"/>
              <a:t> : vers des gisements documentaires</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12</a:t>
            </a:fld>
            <a:endParaRPr lang="fr-FR"/>
          </a:p>
        </p:txBody>
      </p:sp>
    </p:spTree>
    <p:extLst>
      <p:ext uri="{BB962C8B-B14F-4D97-AF65-F5344CB8AC3E}">
        <p14:creationId xmlns:p14="http://schemas.microsoft.com/office/powerpoint/2010/main" val="253280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 y="2766646"/>
            <a:ext cx="9144001" cy="1470025"/>
          </a:xfrm>
          <a:solidFill>
            <a:schemeClr val="accent1"/>
          </a:solidFill>
        </p:spPr>
        <p:txBody>
          <a:bodyPr>
            <a:normAutofit/>
          </a:bodyPr>
          <a:lstStyle>
            <a:lvl1pPr algn="ctr">
              <a:defRPr sz="4000">
                <a:solidFill>
                  <a:schemeClr val="bg1"/>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1360176" y="423667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80B5481-EB75-EF4C-BD43-FAA56CA72A3F}" type="datetime3">
              <a:rPr lang="en-US" smtClean="0"/>
              <a:pPr/>
              <a:t>21 June 2018</a:t>
            </a:fld>
            <a:endParaRPr lang="fr-FR"/>
          </a:p>
        </p:txBody>
      </p:sp>
      <p:sp>
        <p:nvSpPr>
          <p:cNvPr id="5" name="Espace réservé du pied de page 4"/>
          <p:cNvSpPr>
            <a:spLocks noGrp="1"/>
          </p:cNvSpPr>
          <p:nvPr>
            <p:ph type="ftr" sz="quarter" idx="11"/>
          </p:nvPr>
        </p:nvSpPr>
        <p:spPr/>
        <p:txBody>
          <a:bodyPr/>
          <a:lstStyle/>
          <a:p>
            <a:r>
              <a:rPr lang="fr-FR" smtClean="0"/>
              <a:t>Journées ABES 2014 - Focus sur le projet SGBm  </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575919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solidFill>
            <a:schemeClr val="accent1"/>
          </a:solidFill>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2F185BD-FFBA-5548-B2E1-183C29186F53}" type="datetime3">
              <a:rPr lang="en-US" smtClean="0"/>
              <a:pPr/>
              <a:t>21 June 2018</a:t>
            </a:fld>
            <a:endParaRPr lang="fr-FR"/>
          </a:p>
        </p:txBody>
      </p:sp>
      <p:sp>
        <p:nvSpPr>
          <p:cNvPr id="6" name="Espace réservé du pied de page 5"/>
          <p:cNvSpPr>
            <a:spLocks noGrp="1"/>
          </p:cNvSpPr>
          <p:nvPr>
            <p:ph type="ftr" sz="quarter" idx="11"/>
          </p:nvPr>
        </p:nvSpPr>
        <p:spPr/>
        <p:txBody>
          <a:bodyPr/>
          <a:lstStyle/>
          <a:p>
            <a:r>
              <a:rPr lang="fr-FR" smtClean="0"/>
              <a:t>Journées ABES 2014 - Focus sur le projet SGBm  </a:t>
            </a:r>
            <a:endParaRPr lang="fr-FR"/>
          </a:p>
        </p:txBody>
      </p:sp>
      <p:sp>
        <p:nvSpPr>
          <p:cNvPr id="7" name="Espace réservé du numéro de diapositive 6"/>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6880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6CD5B9-41B7-D44B-BF33-1E7DC26DD002}" type="datetime3">
              <a:rPr lang="en-US" smtClean="0"/>
              <a:pPr/>
              <a:t>21 June 2018</a:t>
            </a:fld>
            <a:endParaRPr lang="fr-FR"/>
          </a:p>
        </p:txBody>
      </p:sp>
      <p:sp>
        <p:nvSpPr>
          <p:cNvPr id="5" name="Espace réservé du pied de page 4"/>
          <p:cNvSpPr>
            <a:spLocks noGrp="1"/>
          </p:cNvSpPr>
          <p:nvPr>
            <p:ph type="ftr" sz="quarter" idx="11"/>
          </p:nvPr>
        </p:nvSpPr>
        <p:spPr/>
        <p:txBody>
          <a:bodyPr/>
          <a:lstStyle/>
          <a:p>
            <a:r>
              <a:rPr lang="fr-FR" smtClean="0"/>
              <a:t>Journées ABES 2014 - Focus sur le projet SGBm  </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254347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solidFill>
            <a:schemeClr val="accent1"/>
          </a:solidFill>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6FB709-CF39-D241-8445-E9E5DAE8EAD4}" type="datetime3">
              <a:rPr lang="en-US" smtClean="0"/>
              <a:pPr/>
              <a:t>21 June 2018</a:t>
            </a:fld>
            <a:endParaRPr lang="fr-FR"/>
          </a:p>
        </p:txBody>
      </p:sp>
      <p:sp>
        <p:nvSpPr>
          <p:cNvPr id="5" name="Espace réservé du pied de page 4"/>
          <p:cNvSpPr>
            <a:spLocks noGrp="1"/>
          </p:cNvSpPr>
          <p:nvPr>
            <p:ph type="ftr" sz="quarter" idx="11"/>
          </p:nvPr>
        </p:nvSpPr>
        <p:spPr/>
        <p:txBody>
          <a:bodyPr/>
          <a:lstStyle/>
          <a:p>
            <a:r>
              <a:rPr lang="fr-FR" smtClean="0"/>
              <a:t>Journées ABES 2014 - Focus sur le projet SGBm  </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622465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lvl1pPr>
              <a:defRPr sz="2000"/>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5" name="Espace réservé du pied de page 4"/>
          <p:cNvSpPr>
            <a:spLocks noGrp="1"/>
          </p:cNvSpPr>
          <p:nvPr>
            <p:ph type="ftr" sz="quarter" idx="11"/>
          </p:nvPr>
        </p:nvSpPr>
        <p:spPr/>
        <p:txBody>
          <a:bodyPr/>
          <a:lstStyle/>
          <a:p>
            <a:r>
              <a:rPr lang="fr-FR" smtClean="0"/>
              <a:t>Journées ABES 2014 - Focus sur le projet SGBm  </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487730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solidFill>
            <a:schemeClr val="accent1"/>
          </a:solidFill>
        </p:spPr>
        <p:txBody>
          <a:bodyPr anchor="t"/>
          <a:lstStyle>
            <a:lvl1pPr algn="l">
              <a:defRPr sz="3600" b="1" cap="all">
                <a:solidFill>
                  <a:schemeClr val="bg1"/>
                </a:solidFil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5" name="Espace réservé du pied de page 4"/>
          <p:cNvSpPr>
            <a:spLocks noGrp="1"/>
          </p:cNvSpPr>
          <p:nvPr>
            <p:ph type="ftr" sz="quarter" idx="11"/>
          </p:nvPr>
        </p:nvSpPr>
        <p:spPr/>
        <p:txBody>
          <a:bodyPr/>
          <a:lstStyle/>
          <a:p>
            <a:r>
              <a:rPr lang="fr-FR" smtClean="0"/>
              <a:t>Journées ABES 2014 - Focus sur le projet SGBm  </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1186439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169507"/>
            <a:ext cx="4038600" cy="5294301"/>
          </a:xfrm>
        </p:spPr>
        <p:txBody>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1174845"/>
            <a:ext cx="4038600" cy="5288964"/>
          </a:xfrm>
        </p:spPr>
        <p:txBody>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fld id="{B50767FE-7AC8-3A4A-9332-85FFBDB71656}" type="datetime3">
              <a:rPr lang="en-US" smtClean="0"/>
              <a:pPr/>
              <a:t>21 June 2018</a:t>
            </a:fld>
            <a:endParaRPr lang="fr-FR"/>
          </a:p>
        </p:txBody>
      </p:sp>
      <p:sp>
        <p:nvSpPr>
          <p:cNvPr id="6" name="Espace réservé du pied de page 5"/>
          <p:cNvSpPr>
            <a:spLocks noGrp="1"/>
          </p:cNvSpPr>
          <p:nvPr>
            <p:ph type="ftr" sz="quarter" idx="11"/>
          </p:nvPr>
        </p:nvSpPr>
        <p:spPr/>
        <p:txBody>
          <a:bodyPr/>
          <a:lstStyle/>
          <a:p>
            <a:r>
              <a:rPr lang="fr-FR" smtClean="0"/>
              <a:t>Journées ABES 2014 - Focus sur le projet SGBm  </a:t>
            </a:r>
            <a:endParaRPr lang="fr-FR"/>
          </a:p>
        </p:txBody>
      </p:sp>
      <p:sp>
        <p:nvSpPr>
          <p:cNvPr id="7" name="Espace réservé du numéro de diapositive 6"/>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405829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155365"/>
            <a:ext cx="4040188" cy="63976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457200" y="1935559"/>
            <a:ext cx="4040188" cy="46132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645024" y="1155365"/>
            <a:ext cx="4041775" cy="63976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4645025" y="1935560"/>
            <a:ext cx="4041775" cy="4613224"/>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fld id="{D2DFE892-52B9-D948-A7F0-5E98D044EC86}" type="datetime3">
              <a:rPr lang="en-US" smtClean="0"/>
              <a:pPr/>
              <a:t>21 June 2018</a:t>
            </a:fld>
            <a:endParaRPr lang="fr-FR"/>
          </a:p>
        </p:txBody>
      </p:sp>
      <p:sp>
        <p:nvSpPr>
          <p:cNvPr id="8" name="Espace réservé du pied de page 7"/>
          <p:cNvSpPr>
            <a:spLocks noGrp="1"/>
          </p:cNvSpPr>
          <p:nvPr>
            <p:ph type="ftr" sz="quarter" idx="11"/>
          </p:nvPr>
        </p:nvSpPr>
        <p:spPr/>
        <p:txBody>
          <a:bodyPr/>
          <a:lstStyle/>
          <a:p>
            <a:r>
              <a:rPr lang="fr-FR" smtClean="0"/>
              <a:t>Journées ABES 2014 - Focus sur le projet SGBm  </a:t>
            </a:r>
            <a:endParaRPr lang="fr-FR"/>
          </a:p>
        </p:txBody>
      </p:sp>
      <p:sp>
        <p:nvSpPr>
          <p:cNvPr id="9" name="Espace réservé du numéro de diapositive 8"/>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4013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7E5542C0-54DF-604E-9655-03F8C8ADFC08}" type="datetime3">
              <a:rPr lang="en-US" smtClean="0"/>
              <a:pPr/>
              <a:t>21 June 2018</a:t>
            </a:fld>
            <a:endParaRPr lang="fr-FR"/>
          </a:p>
        </p:txBody>
      </p:sp>
      <p:sp>
        <p:nvSpPr>
          <p:cNvPr id="4" name="Espace réservé du pied de page 3"/>
          <p:cNvSpPr>
            <a:spLocks noGrp="1"/>
          </p:cNvSpPr>
          <p:nvPr>
            <p:ph type="ftr" sz="quarter" idx="11"/>
          </p:nvPr>
        </p:nvSpPr>
        <p:spPr/>
        <p:txBody>
          <a:bodyPr/>
          <a:lstStyle/>
          <a:p>
            <a:r>
              <a:rPr lang="fr-FR" smtClean="0"/>
              <a:t>Journées ABES 2014 - Focus sur le projet SGBm  </a:t>
            </a:r>
            <a:endParaRPr lang="fr-FR"/>
          </a:p>
        </p:txBody>
      </p:sp>
      <p:sp>
        <p:nvSpPr>
          <p:cNvPr id="5" name="Espace réservé du numéro de diapositive 4"/>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245228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0A60E7-BA16-D44D-81DD-875A854163A5}" type="datetime3">
              <a:rPr lang="en-US" smtClean="0"/>
              <a:pPr/>
              <a:t>21 June 2018</a:t>
            </a:fld>
            <a:endParaRPr lang="fr-FR"/>
          </a:p>
        </p:txBody>
      </p:sp>
      <p:sp>
        <p:nvSpPr>
          <p:cNvPr id="3" name="Espace réservé du pied de page 2"/>
          <p:cNvSpPr>
            <a:spLocks noGrp="1"/>
          </p:cNvSpPr>
          <p:nvPr>
            <p:ph type="ftr" sz="quarter" idx="11"/>
          </p:nvPr>
        </p:nvSpPr>
        <p:spPr/>
        <p:txBody>
          <a:bodyPr/>
          <a:lstStyle/>
          <a:p>
            <a:r>
              <a:rPr lang="fr-FR" smtClean="0"/>
              <a:t>Journées ABES 2014 - Focus sur le projet SGBm  </a:t>
            </a:r>
            <a:endParaRPr lang="fr-FR"/>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556818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28126D3-D253-6F40-A66F-89B511955217}" type="datetime3">
              <a:rPr lang="en-US" smtClean="0"/>
              <a:pPr/>
              <a:t>21 June 2018</a:t>
            </a:fld>
            <a:endParaRPr lang="fr-FR"/>
          </a:p>
        </p:txBody>
      </p:sp>
      <p:sp>
        <p:nvSpPr>
          <p:cNvPr id="3" name="Espace réservé du pied de page 2"/>
          <p:cNvSpPr>
            <a:spLocks noGrp="1"/>
          </p:cNvSpPr>
          <p:nvPr>
            <p:ph type="ftr" sz="quarter" idx="11"/>
          </p:nvPr>
        </p:nvSpPr>
        <p:spPr/>
        <p:txBody>
          <a:bodyPr/>
          <a:lstStyle/>
          <a:p>
            <a:r>
              <a:rPr lang="fr-FR" smtClean="0"/>
              <a:t>Journées ABES 2014 - Focus sur le projet SGBm  </a:t>
            </a:r>
            <a:endParaRPr lang="fr-FR"/>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‹N°›</a:t>
            </a:fld>
            <a:endParaRPr lang="fr-FR"/>
          </a:p>
        </p:txBody>
      </p:sp>
      <p:pic>
        <p:nvPicPr>
          <p:cNvPr id="5" name="klink2_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1231" y="1539461"/>
            <a:ext cx="6350000" cy="3568700"/>
          </a:xfrm>
          <a:prstGeom prst="rect">
            <a:avLst/>
          </a:prstGeom>
        </p:spPr>
      </p:pic>
    </p:spTree>
    <p:extLst>
      <p:ext uri="{BB962C8B-B14F-4D97-AF65-F5344CB8AC3E}">
        <p14:creationId xmlns:p14="http://schemas.microsoft.com/office/powerpoint/2010/main" val="90880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solidFill>
            <a:schemeClr val="accent1"/>
          </a:solidFill>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7FE6198-63FB-D349-86FD-0AEBDDF681DE}" type="datetime3">
              <a:rPr lang="en-US" smtClean="0"/>
              <a:pPr/>
              <a:t>21 June 2018</a:t>
            </a:fld>
            <a:endParaRPr lang="fr-FR"/>
          </a:p>
        </p:txBody>
      </p:sp>
      <p:sp>
        <p:nvSpPr>
          <p:cNvPr id="6" name="Espace réservé du pied de page 5"/>
          <p:cNvSpPr>
            <a:spLocks noGrp="1"/>
          </p:cNvSpPr>
          <p:nvPr>
            <p:ph type="ftr" sz="quarter" idx="11"/>
          </p:nvPr>
        </p:nvSpPr>
        <p:spPr/>
        <p:txBody>
          <a:bodyPr/>
          <a:lstStyle/>
          <a:p>
            <a:r>
              <a:rPr lang="fr-FR" smtClean="0"/>
              <a:t>Journées ABES 2014 - Focus sur le projet SGBm  </a:t>
            </a:r>
            <a:endParaRPr lang="fr-FR"/>
          </a:p>
        </p:txBody>
      </p:sp>
      <p:sp>
        <p:nvSpPr>
          <p:cNvPr id="7" name="Espace réservé du numéro de diapositive 6"/>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142803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532220"/>
            <a:ext cx="7251148" cy="527538"/>
          </a:xfrm>
          <a:prstGeom prst="rect">
            <a:avLst/>
          </a:prstGeom>
          <a:gradFill flip="none" rotWithShape="1">
            <a:gsLst>
              <a:gs pos="65000">
                <a:schemeClr val="accent1"/>
              </a:gs>
              <a:gs pos="0">
                <a:srgbClr val="FFFFFF">
                  <a:alpha val="0"/>
                </a:srgbClr>
              </a:gs>
            </a:gsLst>
            <a:path path="circle">
              <a:fillToRect l="100000" t="100000"/>
            </a:path>
            <a:tileRect r="-100000" b="-100000"/>
          </a:gradFill>
        </p:spPr>
        <p:txBody>
          <a:bodyPr vert="horz" lIns="36000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181652"/>
            <a:ext cx="8229600" cy="5282157"/>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6098757" y="88100"/>
            <a:ext cx="14751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EE7D1-BE76-7B48-BB5B-92226EB29819}" type="datetime3">
              <a:rPr lang="en-US" smtClean="0"/>
              <a:pPr/>
              <a:t>21 June 2018</a:t>
            </a:fld>
            <a:endParaRPr lang="fr-FR"/>
          </a:p>
        </p:txBody>
      </p:sp>
      <p:sp>
        <p:nvSpPr>
          <p:cNvPr id="5" name="Espace réservé du pied de page 4"/>
          <p:cNvSpPr>
            <a:spLocks noGrp="1"/>
          </p:cNvSpPr>
          <p:nvPr>
            <p:ph type="ftr" sz="quarter" idx="3"/>
          </p:nvPr>
        </p:nvSpPr>
        <p:spPr>
          <a:xfrm>
            <a:off x="457200" y="-1481"/>
            <a:ext cx="4359031" cy="496534"/>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fr-FR" smtClean="0"/>
              <a:t>Journées ABES 2014 - Focus sur le projet SGBm  </a:t>
            </a:r>
            <a:endParaRPr lang="fr-FR" dirty="0"/>
          </a:p>
        </p:txBody>
      </p:sp>
      <p:sp>
        <p:nvSpPr>
          <p:cNvPr id="6" name="Espace réservé du numéro de diapositive 5"/>
          <p:cNvSpPr>
            <a:spLocks noGrp="1"/>
          </p:cNvSpPr>
          <p:nvPr>
            <p:ph type="sldNum" sz="quarter" idx="4"/>
          </p:nvPr>
        </p:nvSpPr>
        <p:spPr>
          <a:xfrm>
            <a:off x="8682551" y="6463809"/>
            <a:ext cx="44156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E2F55-217E-784D-959E-8EB90DBD2478}" type="slidenum">
              <a:rPr lang="fr-FR" smtClean="0"/>
              <a:pPr/>
              <a:t>‹N°›</a:t>
            </a:fld>
            <a:endParaRPr lang="fr-FR"/>
          </a:p>
        </p:txBody>
      </p:sp>
      <p:pic>
        <p:nvPicPr>
          <p:cNvPr id="7" name="Image 6" descr="logoABES-300-479.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54461" y="66014"/>
            <a:ext cx="828090" cy="530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a:off x="0" y="0"/>
            <a:ext cx="457200" cy="527538"/>
          </a:xfrm>
          <a:prstGeom prst="rect">
            <a:avLst/>
          </a:prstGeom>
          <a:solidFill>
            <a:srgbClr val="15325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userDrawn="1"/>
        </p:nvSpPr>
        <p:spPr>
          <a:xfrm>
            <a:off x="457200" y="0"/>
            <a:ext cx="7251148" cy="527538"/>
          </a:xfrm>
          <a:prstGeom prst="rect">
            <a:avLst/>
          </a:prstGeom>
          <a:gradFill flip="none" rotWithShape="1">
            <a:gsLst>
              <a:gs pos="100000">
                <a:schemeClr val="accent1">
                  <a:tint val="100000"/>
                  <a:shade val="100000"/>
                  <a:satMod val="130000"/>
                  <a:alpha val="17000"/>
                </a:schemeClr>
              </a:gs>
              <a:gs pos="0">
                <a:schemeClr val="accent1">
                  <a:tint val="50000"/>
                  <a:shade val="100000"/>
                  <a:satMod val="350000"/>
                  <a:alpha val="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8704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p:txStyles>
    <p:titleStyle>
      <a:lvl1pPr algn="l" defTabSz="457200" rtl="0" eaLnBrk="1" latinLnBrk="0" hangingPunct="1">
        <a:spcBef>
          <a:spcPct val="0"/>
        </a:spcBef>
        <a:buNone/>
        <a:defRPr sz="2400" kern="1200">
          <a:solidFill>
            <a:srgbClr val="FFFFFF"/>
          </a:solidFill>
          <a:latin typeface="+mj-lt"/>
          <a:ea typeface="+mj-ea"/>
          <a:cs typeface="+mj-cs"/>
        </a:defRPr>
      </a:lvl1pPr>
    </p:titleStyle>
    <p:bodyStyle>
      <a:lvl1pPr marL="342900" indent="-342900" algn="l" defTabSz="457200" rtl="0" eaLnBrk="1" latinLnBrk="0" hangingPunct="1">
        <a:lnSpc>
          <a:spcPct val="70000"/>
        </a:lnSpc>
        <a:spcBef>
          <a:spcPct val="20000"/>
        </a:spcBef>
        <a:buClr>
          <a:schemeClr val="tx2"/>
        </a:buClr>
        <a:buSzPct val="150000"/>
        <a:buFont typeface="Wingdings" charset="2"/>
        <a:buChar char="§"/>
        <a:defRPr sz="2400" kern="1200">
          <a:solidFill>
            <a:schemeClr val="tx1"/>
          </a:solidFill>
          <a:latin typeface="+mn-lt"/>
          <a:ea typeface="+mn-ea"/>
          <a:cs typeface="+mn-cs"/>
        </a:defRPr>
      </a:lvl1pPr>
      <a:lvl2pPr marL="742950" indent="-285750" algn="l" defTabSz="457200" rtl="0" eaLnBrk="1" latinLnBrk="0" hangingPunct="1">
        <a:lnSpc>
          <a:spcPct val="70000"/>
        </a:lnSpc>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7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7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70000"/>
        </a:lnSpc>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data.enseignementsup-recherche.gouv.fr/explore/dataset/fr-esr-structures-recherche-publiques-active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ata.enseignementsup-recherche.gouv.fr/explore/dataset/fr-esr-ecoles_doctorales_annuaire/" TargetMode="External"/><Relationship Id="rId5" Type="http://schemas.openxmlformats.org/officeDocument/2006/relationships/hyperlink" Target="https://data.enseignementsup-recherche.gouv.fr/explore/dataset/fr-esr-principaux-etablissements-enseignement-superieur/" TargetMode="External"/><Relationship Id="rId4" Type="http://schemas.openxmlformats.org/officeDocument/2006/relationships/hyperlink" Target="https://data.enseignementsup-recherche.gouv.fr/explore/dataset/fr-esr-etablissements-publics-prives-impliques-recherche-developpemen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0.gif"/><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9.jpeg"/><Relationship Id="rId7" Type="http://schemas.openxmlformats.org/officeDocument/2006/relationships/image" Target="../media/image32.jpeg"/><Relationship Id="rId12" Type="http://schemas.openxmlformats.org/officeDocument/2006/relationships/image" Target="../media/image34.png"/><Relationship Id="rId17" Type="http://schemas.openxmlformats.org/officeDocument/2006/relationships/image" Target="../media/image109.png"/><Relationship Id="rId2" Type="http://schemas.openxmlformats.org/officeDocument/2006/relationships/notesSlide" Target="../notesSlides/notesSlide56.xml"/><Relationship Id="rId16"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31.gif"/><Relationship Id="rId11" Type="http://schemas.openxmlformats.org/officeDocument/2006/relationships/image" Target="../media/image104.png"/><Relationship Id="rId5" Type="http://schemas.openxmlformats.org/officeDocument/2006/relationships/image" Target="../media/image100.jpeg"/><Relationship Id="rId15" Type="http://schemas.openxmlformats.org/officeDocument/2006/relationships/image" Target="../media/image107.png"/><Relationship Id="rId10" Type="http://schemas.openxmlformats.org/officeDocument/2006/relationships/image" Target="../media/image103.png"/><Relationship Id="rId19" Type="http://schemas.openxmlformats.org/officeDocument/2006/relationships/image" Target="../media/image111.png"/><Relationship Id="rId4" Type="http://schemas.openxmlformats.org/officeDocument/2006/relationships/image" Target="../media/image30.jpeg"/><Relationship Id="rId9" Type="http://schemas.openxmlformats.org/officeDocument/2006/relationships/image" Target="../media/image102.png"/><Relationship Id="rId14" Type="http://schemas.openxmlformats.org/officeDocument/2006/relationships/image" Target="../media/image106.png"/></Relationships>
</file>

<file path=ppt/slides/_rels/slide7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2.jpg"/><Relationship Id="rId21" Type="http://schemas.openxmlformats.org/officeDocument/2006/relationships/image" Target="../media/image106.png"/><Relationship Id="rId7" Type="http://schemas.openxmlformats.org/officeDocument/2006/relationships/image" Target="../media/image116.png"/><Relationship Id="rId12" Type="http://schemas.openxmlformats.org/officeDocument/2006/relationships/image" Target="../media/image107.png"/><Relationship Id="rId17" Type="http://schemas.openxmlformats.org/officeDocument/2006/relationships/image" Target="../media/image124.png"/><Relationship Id="rId25" Type="http://schemas.openxmlformats.org/officeDocument/2006/relationships/image" Target="../media/image131.png"/><Relationship Id="rId2" Type="http://schemas.openxmlformats.org/officeDocument/2006/relationships/notesSlide" Target="../notesSlides/notesSlide57.xml"/><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08.png"/><Relationship Id="rId24" Type="http://schemas.openxmlformats.org/officeDocument/2006/relationships/image" Target="../media/image130.png"/><Relationship Id="rId5" Type="http://schemas.openxmlformats.org/officeDocument/2006/relationships/image" Target="../media/image114.png"/><Relationship Id="rId15" Type="http://schemas.openxmlformats.org/officeDocument/2006/relationships/image" Target="../media/image122.png"/><Relationship Id="rId23" Type="http://schemas.openxmlformats.org/officeDocument/2006/relationships/image" Target="../media/image129.png"/><Relationship Id="rId10" Type="http://schemas.openxmlformats.org/officeDocument/2006/relationships/image" Target="../media/image119.png"/><Relationship Id="rId19" Type="http://schemas.openxmlformats.org/officeDocument/2006/relationships/image" Target="../media/image126.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1.png"/><Relationship Id="rId22" Type="http://schemas.openxmlformats.org/officeDocument/2006/relationships/image" Target="../media/image12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ctrTitle"/>
          </p:nvPr>
        </p:nvSpPr>
        <p:spPr>
          <a:xfrm>
            <a:off x="-1" y="2398400"/>
            <a:ext cx="9144001" cy="2354083"/>
          </a:xfrm>
          <a:solidFill>
            <a:schemeClr val="accent1"/>
          </a:solidFill>
        </p:spPr>
        <p:txBody>
          <a:bodyPr>
            <a:normAutofit fontScale="90000"/>
          </a:bodyPr>
          <a:lstStyle/>
          <a:p>
            <a:r>
              <a:rPr lang="fr-FR" b="1" dirty="0" err="1" smtClean="0"/>
              <a:t>IdRef</a:t>
            </a:r>
            <a:r>
              <a:rPr lang="fr-FR" dirty="0" smtClean="0"/>
              <a:t> – Identifiants et Référentiels pour l’Enseignement supérieur et la Recherche :</a:t>
            </a:r>
            <a:br>
              <a:rPr lang="fr-FR" dirty="0" smtClean="0"/>
            </a:br>
            <a:r>
              <a:rPr lang="fr-FR" dirty="0" smtClean="0"/>
              <a:t>interopérabilité et visibilité sur le web</a:t>
            </a:r>
            <a:endParaRPr lang="fr-FR" dirty="0">
              <a:solidFill>
                <a:schemeClr val="bg1"/>
              </a:solidFill>
              <a:latin typeface="+mn-lt"/>
            </a:endParaRPr>
          </a:p>
        </p:txBody>
      </p:sp>
      <p:sp>
        <p:nvSpPr>
          <p:cNvPr id="10" name="Sous-titre 9"/>
          <p:cNvSpPr>
            <a:spLocks noGrp="1"/>
          </p:cNvSpPr>
          <p:nvPr>
            <p:ph type="subTitle" idx="1"/>
          </p:nvPr>
        </p:nvSpPr>
        <p:spPr/>
        <p:txBody>
          <a:bodyPr/>
          <a:lstStyle/>
          <a:p>
            <a:endParaRPr lang="fr-FR" b="1" dirty="0" smtClean="0"/>
          </a:p>
          <a:p>
            <a:endParaRPr lang="fr-FR" b="1" dirty="0" smtClean="0"/>
          </a:p>
          <a:p>
            <a:endParaRPr lang="fr-FR" b="1" dirty="0" smtClean="0"/>
          </a:p>
          <a:p>
            <a:r>
              <a:rPr lang="fr-FR" b="1" dirty="0" smtClean="0">
                <a:solidFill>
                  <a:srgbClr val="7030A0"/>
                </a:solidFill>
              </a:rPr>
              <a:t>François Mistral</a:t>
            </a:r>
            <a:r>
              <a:rPr lang="fr-FR" b="1" dirty="0" smtClean="0"/>
              <a:t> (ABES)</a:t>
            </a:r>
          </a:p>
          <a:p>
            <a:r>
              <a:rPr lang="fr-FR" b="1" u="sng" dirty="0" smtClean="0"/>
              <a:t>mistral@abes.fr</a:t>
            </a:r>
          </a:p>
        </p:txBody>
      </p:sp>
      <p:sp>
        <p:nvSpPr>
          <p:cNvPr id="8" name="Espace réservé du numéro de diapositive 7"/>
          <p:cNvSpPr>
            <a:spLocks noGrp="1"/>
          </p:cNvSpPr>
          <p:nvPr>
            <p:ph type="sldNum" sz="quarter" idx="12"/>
          </p:nvPr>
        </p:nvSpPr>
        <p:spPr/>
        <p:txBody>
          <a:bodyPr/>
          <a:lstStyle/>
          <a:p>
            <a:fld id="{A63E2F55-217E-784D-959E-8EB90DBD2478}" type="slidenum">
              <a:rPr lang="fr-FR" smtClean="0"/>
              <a:pPr/>
              <a:t>1</a:t>
            </a:fld>
            <a:endParaRPr lang="fr-FR"/>
          </a:p>
        </p:txBody>
      </p:sp>
      <p:sp>
        <p:nvSpPr>
          <p:cNvPr id="5" name="Espace réservé de la date 3"/>
          <p:cNvSpPr>
            <a:spLocks noGrp="1"/>
          </p:cNvSpPr>
          <p:nvPr>
            <p:ph type="dt" sz="half" idx="10"/>
          </p:nvPr>
        </p:nvSpPr>
        <p:spPr>
          <a:xfrm>
            <a:off x="6098757" y="88100"/>
            <a:ext cx="1475153" cy="365125"/>
          </a:xfrm>
        </p:spPr>
        <p:txBody>
          <a:bodyPr/>
          <a:lstStyle/>
          <a:p>
            <a:fld id="{B7046984-41A2-9B45-91EE-7FB7DB995A64}" type="datetime3">
              <a:rPr lang="en-US" smtClean="0"/>
              <a:pPr/>
              <a:t>21 June 2018</a:t>
            </a:fld>
            <a:endParaRPr lang="fr-FR" dirty="0"/>
          </a:p>
        </p:txBody>
      </p:sp>
      <p:pic>
        <p:nvPicPr>
          <p:cNvPr id="6" name="Image 5"/>
          <p:cNvPicPr>
            <a:picLocks noChangeAspect="1"/>
          </p:cNvPicPr>
          <p:nvPr/>
        </p:nvPicPr>
        <p:blipFill>
          <a:blip r:embed="rId3"/>
          <a:stretch>
            <a:fillRect/>
          </a:stretch>
        </p:blipFill>
        <p:spPr>
          <a:xfrm>
            <a:off x="2736432" y="907765"/>
            <a:ext cx="3362325" cy="1143000"/>
          </a:xfrm>
          <a:prstGeom prst="rect">
            <a:avLst/>
          </a:prstGeom>
        </p:spPr>
      </p:pic>
    </p:spTree>
    <p:extLst>
      <p:ext uri="{BB962C8B-B14F-4D97-AF65-F5344CB8AC3E}">
        <p14:creationId xmlns:p14="http://schemas.microsoft.com/office/powerpoint/2010/main" val="2931339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DONNEES</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10</a:t>
            </a:fld>
            <a:endParaRPr lang="fr-FR"/>
          </a:p>
        </p:txBody>
      </p:sp>
    </p:spTree>
    <p:extLst>
      <p:ext uri="{BB962C8B-B14F-4D97-AF65-F5344CB8AC3E}">
        <p14:creationId xmlns:p14="http://schemas.microsoft.com/office/powerpoint/2010/main" val="3409992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La notion d’autorité</a:t>
            </a:r>
            <a:endParaRPr lang="fr-FR" dirty="0"/>
          </a:p>
        </p:txBody>
      </p:sp>
      <p:sp>
        <p:nvSpPr>
          <p:cNvPr id="3" name="Espace réservé du contenu 2"/>
          <p:cNvSpPr>
            <a:spLocks noGrp="1"/>
          </p:cNvSpPr>
          <p:nvPr>
            <p:ph idx="1"/>
          </p:nvPr>
        </p:nvSpPr>
        <p:spPr>
          <a:xfrm>
            <a:off x="452951" y="1181652"/>
            <a:ext cx="8229600" cy="5282157"/>
          </a:xfrm>
        </p:spPr>
        <p:txBody>
          <a:bodyPr>
            <a:normAutofit/>
          </a:bodyPr>
          <a:lstStyle/>
          <a:p>
            <a:pPr>
              <a:lnSpc>
                <a:spcPct val="80000"/>
              </a:lnSpc>
              <a:spcAft>
                <a:spcPts val="1200"/>
              </a:spcAft>
            </a:pPr>
            <a:r>
              <a:rPr lang="fr-FR" dirty="0" smtClean="0"/>
              <a:t>Une notice d’autorité :</a:t>
            </a:r>
          </a:p>
          <a:p>
            <a:pPr lvl="1">
              <a:lnSpc>
                <a:spcPct val="80000"/>
              </a:lnSpc>
              <a:spcAft>
                <a:spcPts val="1200"/>
              </a:spcAft>
            </a:pPr>
            <a:r>
              <a:rPr lang="fr-FR" dirty="0"/>
              <a:t>D</a:t>
            </a:r>
            <a:r>
              <a:rPr lang="fr-FR" dirty="0" smtClean="0"/>
              <a:t>écrit un sujet, une personne, une collectivité, une famille, un lieu géographique, une œuvre ;</a:t>
            </a:r>
          </a:p>
          <a:p>
            <a:pPr lvl="1">
              <a:lnSpc>
                <a:spcPct val="80000"/>
              </a:lnSpc>
              <a:spcAft>
                <a:spcPts val="1200"/>
              </a:spcAft>
            </a:pPr>
            <a:r>
              <a:rPr lang="fr-FR" dirty="0" smtClean="0"/>
              <a:t>Assure le contrôle des champs de liens dans les notices de documents</a:t>
            </a:r>
          </a:p>
          <a:p>
            <a:pPr lvl="1">
              <a:lnSpc>
                <a:spcPct val="80000"/>
              </a:lnSpc>
              <a:spcAft>
                <a:spcPts val="1200"/>
              </a:spcAft>
            </a:pPr>
            <a:r>
              <a:rPr lang="fr-FR" dirty="0" smtClean="0"/>
              <a:t>Identifie de façon unique et documentée les contributeurs et les sujets des ressources cataloguées.</a:t>
            </a:r>
          </a:p>
          <a:p>
            <a:pPr lvl="1">
              <a:lnSpc>
                <a:spcPct val="80000"/>
              </a:lnSpc>
              <a:spcAft>
                <a:spcPts val="1200"/>
              </a:spcAft>
            </a:pPr>
            <a:endParaRPr lang="fr-FR" dirty="0"/>
          </a:p>
          <a:p>
            <a:pPr>
              <a:lnSpc>
                <a:spcPct val="80000"/>
              </a:lnSpc>
              <a:spcAft>
                <a:spcPts val="1200"/>
              </a:spcAft>
            </a:pPr>
            <a:r>
              <a:rPr lang="fr-FR" dirty="0"/>
              <a:t>A l’origine du </a:t>
            </a:r>
            <a:r>
              <a:rPr lang="fr-FR" dirty="0" err="1"/>
              <a:t>Sudoc</a:t>
            </a:r>
            <a:r>
              <a:rPr lang="fr-FR" dirty="0"/>
              <a:t>, </a:t>
            </a:r>
            <a:r>
              <a:rPr lang="fr-FR" dirty="0" smtClean="0"/>
              <a:t>le </a:t>
            </a:r>
            <a:r>
              <a:rPr lang="fr-FR" dirty="0"/>
              <a:t>choix de cataloguer en adossant le catalogue à un fichier d’autorités</a:t>
            </a:r>
            <a:r>
              <a:rPr lang="fr-FR" dirty="0" smtClean="0"/>
              <a:t>.</a:t>
            </a:r>
          </a:p>
          <a:p>
            <a:pPr>
              <a:lnSpc>
                <a:spcPct val="80000"/>
              </a:lnSpc>
              <a:spcAft>
                <a:spcPts val="1200"/>
              </a:spcAft>
            </a:pPr>
            <a:endParaRPr lang="fr-FR" dirty="0"/>
          </a:p>
          <a:p>
            <a:pPr>
              <a:lnSpc>
                <a:spcPct val="80000"/>
              </a:lnSpc>
              <a:spcAft>
                <a:spcPts val="1200"/>
              </a:spcAft>
            </a:pPr>
            <a:r>
              <a:rPr lang="fr-FR" dirty="0" smtClean="0"/>
              <a:t>Logiques natives de liens et de navigation, d’agrégation de données et de production mutualisée.</a:t>
            </a:r>
          </a:p>
          <a:p>
            <a:pPr>
              <a:lnSpc>
                <a:spcPct val="80000"/>
              </a:lnSpc>
              <a:spcAft>
                <a:spcPts val="1200"/>
              </a:spcAft>
            </a:pPr>
            <a:endParaRPr lang="fr-FR" dirty="0" smtClean="0"/>
          </a:p>
          <a:p>
            <a:pPr>
              <a:lnSpc>
                <a:spcPct val="80000"/>
              </a:lnSpc>
              <a:spcAft>
                <a:spcPts val="1200"/>
              </a:spcAft>
            </a:pPr>
            <a:r>
              <a:rPr lang="fr-FR" dirty="0" smtClean="0"/>
              <a:t>La « toile » à l’échelle d’un catalogue (et inversement) !</a:t>
            </a:r>
          </a:p>
          <a:p>
            <a:pPr>
              <a:lnSpc>
                <a:spcPct val="80000"/>
              </a:lnSpc>
              <a:spcAft>
                <a:spcPts val="1200"/>
              </a:spcAft>
            </a:pPr>
            <a:endParaRPr lang="fr-FR" dirty="0" smtClean="0"/>
          </a:p>
          <a:p>
            <a:pPr marL="0" indent="0">
              <a:lnSpc>
                <a:spcPct val="80000"/>
              </a:lnSpc>
              <a:spcAft>
                <a:spcPts val="1200"/>
              </a:spcAft>
              <a:buNone/>
            </a:pPr>
            <a:endParaRPr lang="fr-FR" dirty="0" smtClean="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11</a:t>
            </a:fld>
            <a:endParaRPr lang="fr-FR"/>
          </a:p>
        </p:txBody>
      </p:sp>
    </p:spTree>
    <p:extLst>
      <p:ext uri="{BB962C8B-B14F-4D97-AF65-F5344CB8AC3E}">
        <p14:creationId xmlns:p14="http://schemas.microsoft.com/office/powerpoint/2010/main" val="278983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457200" y="-1481"/>
            <a:ext cx="6420678" cy="496534"/>
          </a:xfrm>
        </p:spPr>
        <p:txBody>
          <a:bodyPr/>
          <a:lstStyle/>
          <a:p>
            <a:r>
              <a:rPr lang="fr-FR" sz="3200" dirty="0" smtClean="0"/>
              <a:t>Les données d’autorité</a:t>
            </a:r>
            <a:endParaRPr lang="fr-FR" sz="3200"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12</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915"/>
            <a:ext cx="9161106" cy="6539023"/>
          </a:xfrm>
          <a:prstGeom prst="rect">
            <a:avLst/>
          </a:prstGeom>
        </p:spPr>
      </p:pic>
      <p:sp>
        <p:nvSpPr>
          <p:cNvPr id="6" name="ZoneTexte 5"/>
          <p:cNvSpPr txBox="1"/>
          <p:nvPr/>
        </p:nvSpPr>
        <p:spPr>
          <a:xfrm>
            <a:off x="0" y="6402256"/>
            <a:ext cx="8910084" cy="261610"/>
          </a:xfrm>
          <a:prstGeom prst="rect">
            <a:avLst/>
          </a:prstGeom>
          <a:noFill/>
        </p:spPr>
        <p:txBody>
          <a:bodyPr wrap="square" rtlCol="0">
            <a:spAutoFit/>
          </a:bodyPr>
          <a:lstStyle/>
          <a:p>
            <a:r>
              <a:rPr lang="fr-FR" sz="1100" dirty="0" smtClean="0"/>
              <a:t>Crédits :  </a:t>
            </a:r>
            <a:r>
              <a:rPr lang="en-US" sz="1100" dirty="0"/>
              <a:t>Joe Lodge, 125/365 Dolls in the </a:t>
            </a:r>
            <a:r>
              <a:rPr lang="en-US" sz="1100" dirty="0" smtClean="0"/>
              <a:t>Rain, </a:t>
            </a:r>
            <a:r>
              <a:rPr lang="en-US" sz="1100" dirty="0"/>
              <a:t>https://www.flickr.com/photos/joe57spike/5690570945/</a:t>
            </a:r>
            <a:endParaRPr lang="fr-FR" sz="1100" dirty="0"/>
          </a:p>
        </p:txBody>
      </p:sp>
      <p:sp>
        <p:nvSpPr>
          <p:cNvPr id="7" name="ZoneTexte 6"/>
          <p:cNvSpPr txBox="1"/>
          <p:nvPr/>
        </p:nvSpPr>
        <p:spPr>
          <a:xfrm>
            <a:off x="7301500" y="1718642"/>
            <a:ext cx="1569370" cy="369332"/>
          </a:xfrm>
          <a:prstGeom prst="rect">
            <a:avLst/>
          </a:prstGeom>
          <a:noFill/>
        </p:spPr>
        <p:txBody>
          <a:bodyPr wrap="square" rtlCol="0">
            <a:spAutoFit/>
          </a:bodyPr>
          <a:lstStyle/>
          <a:p>
            <a:r>
              <a:rPr lang="fr-FR" dirty="0" smtClean="0">
                <a:solidFill>
                  <a:schemeClr val="bg1"/>
                </a:solidFill>
              </a:rPr>
              <a:t>un identifiant</a:t>
            </a:r>
            <a:endParaRPr lang="fr-FR" dirty="0">
              <a:solidFill>
                <a:schemeClr val="bg1"/>
              </a:solidFill>
            </a:endParaRPr>
          </a:p>
        </p:txBody>
      </p:sp>
      <p:sp>
        <p:nvSpPr>
          <p:cNvPr id="8" name="ZoneTexte 7"/>
          <p:cNvSpPr txBox="1"/>
          <p:nvPr/>
        </p:nvSpPr>
        <p:spPr>
          <a:xfrm>
            <a:off x="4694124" y="1718642"/>
            <a:ext cx="1569370" cy="369332"/>
          </a:xfrm>
          <a:prstGeom prst="rect">
            <a:avLst/>
          </a:prstGeom>
          <a:noFill/>
        </p:spPr>
        <p:txBody>
          <a:bodyPr wrap="square" rtlCol="0">
            <a:spAutoFit/>
          </a:bodyPr>
          <a:lstStyle/>
          <a:p>
            <a:r>
              <a:rPr lang="fr-FR" dirty="0" smtClean="0">
                <a:solidFill>
                  <a:schemeClr val="bg1"/>
                </a:solidFill>
              </a:rPr>
              <a:t>un contenu</a:t>
            </a:r>
            <a:endParaRPr lang="fr-FR" dirty="0">
              <a:solidFill>
                <a:schemeClr val="bg1"/>
              </a:solidFill>
            </a:endParaRPr>
          </a:p>
        </p:txBody>
      </p:sp>
      <p:sp>
        <p:nvSpPr>
          <p:cNvPr id="9" name="ZoneTexte 8"/>
          <p:cNvSpPr txBox="1"/>
          <p:nvPr/>
        </p:nvSpPr>
        <p:spPr>
          <a:xfrm>
            <a:off x="3121688" y="1718642"/>
            <a:ext cx="1569370" cy="369332"/>
          </a:xfrm>
          <a:prstGeom prst="rect">
            <a:avLst/>
          </a:prstGeom>
          <a:noFill/>
        </p:spPr>
        <p:txBody>
          <a:bodyPr wrap="square" rtlCol="0">
            <a:spAutoFit/>
          </a:bodyPr>
          <a:lstStyle/>
          <a:p>
            <a:r>
              <a:rPr lang="fr-FR" dirty="0" smtClean="0">
                <a:solidFill>
                  <a:schemeClr val="bg1"/>
                </a:solidFill>
              </a:rPr>
              <a:t>des liens</a:t>
            </a:r>
          </a:p>
        </p:txBody>
      </p:sp>
    </p:spTree>
    <p:extLst>
      <p:ext uri="{BB962C8B-B14F-4D97-AF65-F5344CB8AC3E}">
        <p14:creationId xmlns:p14="http://schemas.microsoft.com/office/powerpoint/2010/main" val="3555525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34177" y="0"/>
            <a:ext cx="1269158" cy="8187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13</a:t>
            </a:fld>
            <a:endParaRPr lang="fr-FR"/>
          </a:p>
        </p:txBody>
      </p:sp>
      <p:pic>
        <p:nvPicPr>
          <p:cNvPr id="5" name="Image 4"/>
          <p:cNvPicPr>
            <a:picLocks noChangeAspect="1"/>
          </p:cNvPicPr>
          <p:nvPr/>
        </p:nvPicPr>
        <p:blipFill>
          <a:blip r:embed="rId3"/>
          <a:stretch>
            <a:fillRect/>
          </a:stretch>
        </p:blipFill>
        <p:spPr>
          <a:xfrm>
            <a:off x="-2321" y="-31827"/>
            <a:ext cx="7353300" cy="4514850"/>
          </a:xfrm>
          <a:prstGeom prst="rect">
            <a:avLst/>
          </a:prstGeom>
        </p:spPr>
      </p:pic>
      <p:pic>
        <p:nvPicPr>
          <p:cNvPr id="6" name="Image 5"/>
          <p:cNvPicPr>
            <a:picLocks noChangeAspect="1"/>
          </p:cNvPicPr>
          <p:nvPr/>
        </p:nvPicPr>
        <p:blipFill>
          <a:blip r:embed="rId4"/>
          <a:stretch>
            <a:fillRect/>
          </a:stretch>
        </p:blipFill>
        <p:spPr>
          <a:xfrm>
            <a:off x="8268756" y="0"/>
            <a:ext cx="872051" cy="1198461"/>
          </a:xfrm>
          <a:prstGeom prst="rect">
            <a:avLst/>
          </a:prstGeom>
        </p:spPr>
      </p:pic>
      <p:pic>
        <p:nvPicPr>
          <p:cNvPr id="7" name="Image 6"/>
          <p:cNvPicPr>
            <a:picLocks noChangeAspect="1"/>
          </p:cNvPicPr>
          <p:nvPr/>
        </p:nvPicPr>
        <p:blipFill>
          <a:blip r:embed="rId5"/>
          <a:stretch>
            <a:fillRect/>
          </a:stretch>
        </p:blipFill>
        <p:spPr>
          <a:xfrm>
            <a:off x="7782960" y="1562987"/>
            <a:ext cx="1341160" cy="2085641"/>
          </a:xfrm>
          <a:prstGeom prst="rect">
            <a:avLst/>
          </a:prstGeom>
        </p:spPr>
      </p:pic>
      <p:pic>
        <p:nvPicPr>
          <p:cNvPr id="12" name="Image 11"/>
          <p:cNvPicPr>
            <a:picLocks noChangeAspect="1"/>
          </p:cNvPicPr>
          <p:nvPr/>
        </p:nvPicPr>
        <p:blipFill>
          <a:blip r:embed="rId6"/>
          <a:stretch>
            <a:fillRect/>
          </a:stretch>
        </p:blipFill>
        <p:spPr>
          <a:xfrm>
            <a:off x="7350979" y="3925074"/>
            <a:ext cx="1773141" cy="2873514"/>
          </a:xfrm>
          <a:prstGeom prst="rect">
            <a:avLst/>
          </a:prstGeom>
        </p:spPr>
      </p:pic>
      <p:sp>
        <p:nvSpPr>
          <p:cNvPr id="13" name="Accolade fermante 12"/>
          <p:cNvSpPr/>
          <p:nvPr/>
        </p:nvSpPr>
        <p:spPr>
          <a:xfrm>
            <a:off x="6531947" y="4383284"/>
            <a:ext cx="1063256" cy="1978925"/>
          </a:xfrm>
          <a:prstGeom prst="rightBrace">
            <a:avLst>
              <a:gd name="adj1" fmla="val 8333"/>
              <a:gd name="adj2" fmla="val 51495"/>
            </a:avLst>
          </a:prstGeom>
          <a:ln w="79375"/>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 name="Accolade fermante 13"/>
          <p:cNvSpPr/>
          <p:nvPr/>
        </p:nvSpPr>
        <p:spPr>
          <a:xfrm>
            <a:off x="6503714" y="547583"/>
            <a:ext cx="1063256" cy="3788910"/>
          </a:xfrm>
          <a:prstGeom prst="rightBrace">
            <a:avLst/>
          </a:prstGeom>
          <a:ln w="79375"/>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6" name="Accolade fermante 15"/>
          <p:cNvSpPr/>
          <p:nvPr/>
        </p:nvSpPr>
        <p:spPr>
          <a:xfrm>
            <a:off x="6503714" y="103246"/>
            <a:ext cx="1063256" cy="287079"/>
          </a:xfrm>
          <a:prstGeom prst="rightBrace">
            <a:avLst/>
          </a:prstGeom>
          <a:ln w="79375"/>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pic>
        <p:nvPicPr>
          <p:cNvPr id="15" name="Image 14"/>
          <p:cNvPicPr>
            <a:picLocks noChangeAspect="1"/>
          </p:cNvPicPr>
          <p:nvPr/>
        </p:nvPicPr>
        <p:blipFill>
          <a:blip r:embed="rId7"/>
          <a:stretch>
            <a:fillRect/>
          </a:stretch>
        </p:blipFill>
        <p:spPr>
          <a:xfrm>
            <a:off x="6214" y="4375391"/>
            <a:ext cx="3819525" cy="923925"/>
          </a:xfrm>
          <a:prstGeom prst="rect">
            <a:avLst/>
          </a:prstGeom>
        </p:spPr>
      </p:pic>
      <p:pic>
        <p:nvPicPr>
          <p:cNvPr id="17" name="Image 16"/>
          <p:cNvPicPr>
            <a:picLocks noChangeAspect="1"/>
          </p:cNvPicPr>
          <p:nvPr/>
        </p:nvPicPr>
        <p:blipFill>
          <a:blip r:embed="rId8"/>
          <a:stretch>
            <a:fillRect/>
          </a:stretch>
        </p:blipFill>
        <p:spPr>
          <a:xfrm>
            <a:off x="-231" y="6362209"/>
            <a:ext cx="5381625" cy="466725"/>
          </a:xfrm>
          <a:prstGeom prst="rect">
            <a:avLst/>
          </a:prstGeom>
        </p:spPr>
      </p:pic>
      <p:pic>
        <p:nvPicPr>
          <p:cNvPr id="18" name="Image 17"/>
          <p:cNvPicPr>
            <a:picLocks noChangeAspect="1"/>
          </p:cNvPicPr>
          <p:nvPr/>
        </p:nvPicPr>
        <p:blipFill>
          <a:blip r:embed="rId9"/>
          <a:stretch>
            <a:fillRect/>
          </a:stretch>
        </p:blipFill>
        <p:spPr>
          <a:xfrm>
            <a:off x="6214" y="5298548"/>
            <a:ext cx="3571875" cy="962025"/>
          </a:xfrm>
          <a:prstGeom prst="rect">
            <a:avLst/>
          </a:prstGeom>
        </p:spPr>
      </p:pic>
    </p:spTree>
    <p:extLst>
      <p:ext uri="{BB962C8B-B14F-4D97-AF65-F5344CB8AC3E}">
        <p14:creationId xmlns:p14="http://schemas.microsoft.com/office/powerpoint/2010/main" val="113688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63E2F55-217E-784D-959E-8EB90DBD2478}" type="slidenum">
              <a:rPr lang="fr-FR" smtClean="0"/>
              <a:pPr/>
              <a:t>14</a:t>
            </a:fld>
            <a:endParaRPr lang="fr-FR"/>
          </a:p>
        </p:txBody>
      </p:sp>
      <p:sp>
        <p:nvSpPr>
          <p:cNvPr id="5" name="Rectangle 4"/>
          <p:cNvSpPr/>
          <p:nvPr/>
        </p:nvSpPr>
        <p:spPr>
          <a:xfrm>
            <a:off x="7672458" y="0"/>
            <a:ext cx="1215995" cy="7123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0" y="0"/>
            <a:ext cx="8524875" cy="4457700"/>
          </a:xfrm>
          <a:prstGeom prst="rect">
            <a:avLst/>
          </a:prstGeom>
        </p:spPr>
      </p:pic>
      <p:pic>
        <p:nvPicPr>
          <p:cNvPr id="7" name="Image 6"/>
          <p:cNvPicPr>
            <a:picLocks noChangeAspect="1"/>
          </p:cNvPicPr>
          <p:nvPr/>
        </p:nvPicPr>
        <p:blipFill>
          <a:blip r:embed="rId4"/>
          <a:stretch>
            <a:fillRect/>
          </a:stretch>
        </p:blipFill>
        <p:spPr>
          <a:xfrm>
            <a:off x="0" y="6028834"/>
            <a:ext cx="7305675" cy="800100"/>
          </a:xfrm>
          <a:prstGeom prst="rect">
            <a:avLst/>
          </a:prstGeom>
        </p:spPr>
      </p:pic>
      <p:pic>
        <p:nvPicPr>
          <p:cNvPr id="9" name="Image 8"/>
          <p:cNvPicPr>
            <a:picLocks noChangeAspect="1"/>
          </p:cNvPicPr>
          <p:nvPr/>
        </p:nvPicPr>
        <p:blipFill>
          <a:blip r:embed="rId5"/>
          <a:stretch>
            <a:fillRect/>
          </a:stretch>
        </p:blipFill>
        <p:spPr>
          <a:xfrm>
            <a:off x="0" y="4991985"/>
            <a:ext cx="3867150" cy="904875"/>
          </a:xfrm>
          <a:prstGeom prst="rect">
            <a:avLst/>
          </a:prstGeom>
        </p:spPr>
      </p:pic>
      <p:pic>
        <p:nvPicPr>
          <p:cNvPr id="10" name="Image 9"/>
          <p:cNvPicPr>
            <a:picLocks noChangeAspect="1"/>
          </p:cNvPicPr>
          <p:nvPr/>
        </p:nvPicPr>
        <p:blipFill>
          <a:blip r:embed="rId6"/>
          <a:stretch>
            <a:fillRect/>
          </a:stretch>
        </p:blipFill>
        <p:spPr>
          <a:xfrm>
            <a:off x="4048790" y="4944360"/>
            <a:ext cx="3638550" cy="952500"/>
          </a:xfrm>
          <a:prstGeom prst="rect">
            <a:avLst/>
          </a:prstGeom>
        </p:spPr>
      </p:pic>
      <p:sp>
        <p:nvSpPr>
          <p:cNvPr id="11" name="Bulle ronde 10"/>
          <p:cNvSpPr/>
          <p:nvPr/>
        </p:nvSpPr>
        <p:spPr>
          <a:xfrm>
            <a:off x="6882660" y="74183"/>
            <a:ext cx="2568319" cy="4515491"/>
          </a:xfrm>
          <a:prstGeom prst="wedgeEllipseCallou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fr-FR" dirty="0">
                <a:solidFill>
                  <a:srgbClr val="0070C0"/>
                </a:solidFill>
              </a:rPr>
              <a:t>Les + :</a:t>
            </a:r>
          </a:p>
          <a:p>
            <a:r>
              <a:rPr lang="fr-FR" dirty="0">
                <a:solidFill>
                  <a:srgbClr val="0070C0"/>
                </a:solidFill>
              </a:rPr>
              <a:t>richesse des appellations, notes, ressources documentaires </a:t>
            </a:r>
            <a:r>
              <a:rPr lang="fr-FR" dirty="0" smtClean="0">
                <a:solidFill>
                  <a:srgbClr val="0070C0"/>
                </a:solidFill>
              </a:rPr>
              <a:t>liées</a:t>
            </a:r>
          </a:p>
          <a:p>
            <a:endParaRPr lang="fr-FR" dirty="0">
              <a:solidFill>
                <a:srgbClr val="0070C0"/>
              </a:solidFill>
            </a:endParaRPr>
          </a:p>
          <a:p>
            <a:endParaRPr lang="fr-FR" dirty="0">
              <a:solidFill>
                <a:srgbClr val="0070C0"/>
              </a:solidFill>
            </a:endParaRPr>
          </a:p>
          <a:p>
            <a:r>
              <a:rPr lang="fr-FR" dirty="0">
                <a:solidFill>
                  <a:srgbClr val="0070C0"/>
                </a:solidFill>
              </a:rPr>
              <a:t>Les - :</a:t>
            </a:r>
          </a:p>
          <a:p>
            <a:r>
              <a:rPr lang="fr-FR" dirty="0">
                <a:solidFill>
                  <a:srgbClr val="0070C0"/>
                </a:solidFill>
              </a:rPr>
              <a:t>manque de sources, pas d’affiliation structurée, pas d’alignement d’identifiants</a:t>
            </a:r>
            <a:endParaRPr lang="fr-FR" dirty="0" smtClean="0">
              <a:solidFill>
                <a:srgbClr val="0070C0"/>
              </a:solidFill>
            </a:endParaRPr>
          </a:p>
        </p:txBody>
      </p:sp>
      <p:pic>
        <p:nvPicPr>
          <p:cNvPr id="12" name="Image 11"/>
          <p:cNvPicPr>
            <a:picLocks noChangeAspect="1"/>
          </p:cNvPicPr>
          <p:nvPr/>
        </p:nvPicPr>
        <p:blipFill>
          <a:blip r:embed="rId7"/>
          <a:stretch>
            <a:fillRect/>
          </a:stretch>
        </p:blipFill>
        <p:spPr>
          <a:xfrm>
            <a:off x="0" y="4524817"/>
            <a:ext cx="1552575" cy="200025"/>
          </a:xfrm>
          <a:prstGeom prst="rect">
            <a:avLst/>
          </a:prstGeom>
        </p:spPr>
      </p:pic>
      <p:sp>
        <p:nvSpPr>
          <p:cNvPr id="13" name="Accolade fermante 12"/>
          <p:cNvSpPr/>
          <p:nvPr/>
        </p:nvSpPr>
        <p:spPr>
          <a:xfrm>
            <a:off x="6214303" y="279482"/>
            <a:ext cx="1063256" cy="4445360"/>
          </a:xfrm>
          <a:prstGeom prst="rightBrace">
            <a:avLst/>
          </a:prstGeom>
          <a:ln w="79375"/>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410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IdRef au kilo</a:t>
            </a:r>
            <a:endParaRPr lang="fr-FR" dirty="0"/>
          </a:p>
        </p:txBody>
      </p:sp>
      <p:sp>
        <p:nvSpPr>
          <p:cNvPr id="3" name="Espace réservé du contenu 2"/>
          <p:cNvSpPr>
            <a:spLocks noGrp="1"/>
          </p:cNvSpPr>
          <p:nvPr>
            <p:ph idx="1"/>
          </p:nvPr>
        </p:nvSpPr>
        <p:spPr>
          <a:xfrm>
            <a:off x="457200" y="1181652"/>
            <a:ext cx="8583930" cy="5282157"/>
          </a:xfrm>
        </p:spPr>
        <p:txBody>
          <a:bodyPr>
            <a:normAutofit/>
          </a:bodyPr>
          <a:lstStyle/>
          <a:p>
            <a:r>
              <a:rPr lang="fr-FR" sz="2400" dirty="0" smtClean="0">
                <a:solidFill>
                  <a:srgbClr val="7030A0"/>
                </a:solidFill>
              </a:rPr>
              <a:t>Volume de données</a:t>
            </a:r>
          </a:p>
          <a:p>
            <a:pPr lvl="1">
              <a:buFont typeface="Wingdings" panose="05000000000000000000" pitchFamily="2" charset="2"/>
              <a:buChar char="§"/>
            </a:pPr>
            <a:r>
              <a:rPr lang="fr-FR" sz="2000" dirty="0"/>
              <a:t>2 </a:t>
            </a:r>
            <a:r>
              <a:rPr lang="fr-FR" sz="2000" dirty="0" smtClean="0"/>
              <a:t>900 000		Personnes</a:t>
            </a:r>
            <a:endParaRPr lang="fr-FR" sz="2000" dirty="0"/>
          </a:p>
          <a:p>
            <a:pPr lvl="1">
              <a:buFont typeface="Wingdings" panose="05000000000000000000" pitchFamily="2" charset="2"/>
              <a:buChar char="§"/>
            </a:pPr>
            <a:r>
              <a:rPr lang="fr-FR" sz="2000" dirty="0" smtClean="0"/>
              <a:t>230 000		Collectivités </a:t>
            </a:r>
          </a:p>
          <a:p>
            <a:pPr lvl="1">
              <a:buFont typeface="Wingdings" panose="05000000000000000000" pitchFamily="2" charset="2"/>
              <a:buChar char="§"/>
            </a:pPr>
            <a:r>
              <a:rPr lang="fr-FR" sz="2000" dirty="0" smtClean="0"/>
              <a:t>70 000		Congrès</a:t>
            </a:r>
            <a:endParaRPr lang="fr-FR" sz="2000" dirty="0"/>
          </a:p>
          <a:p>
            <a:pPr lvl="1">
              <a:buFont typeface="Wingdings" panose="05000000000000000000" pitchFamily="2" charset="2"/>
              <a:buChar char="§"/>
            </a:pPr>
            <a:r>
              <a:rPr lang="fr-FR" sz="2000" dirty="0"/>
              <a:t>150 </a:t>
            </a:r>
            <a:r>
              <a:rPr lang="fr-FR" sz="2000" dirty="0" smtClean="0"/>
              <a:t>000		Concepts</a:t>
            </a:r>
            <a:endParaRPr lang="fr-FR" sz="2000" dirty="0"/>
          </a:p>
          <a:p>
            <a:pPr lvl="1">
              <a:buFont typeface="Wingdings" panose="05000000000000000000" pitchFamily="2" charset="2"/>
              <a:buChar char="§"/>
            </a:pPr>
            <a:r>
              <a:rPr lang="fr-FR" sz="2000" dirty="0"/>
              <a:t>77 </a:t>
            </a:r>
            <a:r>
              <a:rPr lang="fr-FR" sz="2000" dirty="0" smtClean="0"/>
              <a:t>000		Lieux</a:t>
            </a:r>
            <a:endParaRPr lang="fr-FR" sz="2000" dirty="0"/>
          </a:p>
          <a:p>
            <a:pPr lvl="1">
              <a:buFont typeface="Wingdings" panose="05000000000000000000" pitchFamily="2" charset="2"/>
              <a:buChar char="§"/>
            </a:pPr>
            <a:r>
              <a:rPr lang="fr-FR" sz="2000" dirty="0"/>
              <a:t>30 </a:t>
            </a:r>
            <a:r>
              <a:rPr lang="fr-FR" sz="2000" dirty="0" smtClean="0"/>
              <a:t>000		Œuvres</a:t>
            </a:r>
            <a:r>
              <a:rPr lang="fr-FR" sz="2000" dirty="0"/>
              <a:t> </a:t>
            </a:r>
            <a:r>
              <a:rPr lang="fr-FR" sz="2000" dirty="0" smtClean="0"/>
              <a:t>(1,5 million avec la </a:t>
            </a:r>
            <a:r>
              <a:rPr lang="fr-FR" sz="2000" dirty="0" err="1" smtClean="0"/>
              <a:t>FRBRisation</a:t>
            </a:r>
            <a:r>
              <a:rPr lang="fr-FR" sz="2000" dirty="0" smtClean="0"/>
              <a:t>)</a:t>
            </a:r>
            <a:endParaRPr lang="fr-FR" sz="2000" dirty="0"/>
          </a:p>
          <a:p>
            <a:pPr marL="457200" lvl="1" indent="0">
              <a:buNone/>
            </a:pPr>
            <a:endParaRPr lang="fr-FR" sz="2000" dirty="0"/>
          </a:p>
          <a:p>
            <a:r>
              <a:rPr lang="fr-FR" sz="2400" dirty="0">
                <a:solidFill>
                  <a:srgbClr val="7030A0"/>
                </a:solidFill>
              </a:rPr>
              <a:t>Accroissement </a:t>
            </a:r>
            <a:r>
              <a:rPr lang="fr-FR" sz="2400" dirty="0" smtClean="0">
                <a:solidFill>
                  <a:srgbClr val="7030A0"/>
                </a:solidFill>
              </a:rPr>
              <a:t>mensuel</a:t>
            </a:r>
            <a:endParaRPr lang="fr-FR" sz="2400" dirty="0">
              <a:solidFill>
                <a:srgbClr val="7030A0"/>
              </a:solidFill>
            </a:endParaRPr>
          </a:p>
          <a:p>
            <a:pPr lvl="1">
              <a:buFont typeface="Wingdings" panose="05000000000000000000" pitchFamily="2" charset="2"/>
              <a:buChar char="§"/>
            </a:pPr>
            <a:r>
              <a:rPr lang="fr-FR" sz="2000" dirty="0" smtClean="0"/>
              <a:t>10 </a:t>
            </a:r>
            <a:r>
              <a:rPr lang="fr-FR" sz="2000" dirty="0"/>
              <a:t>000 		nouvelles Personnes </a:t>
            </a:r>
          </a:p>
          <a:p>
            <a:pPr lvl="1">
              <a:buFont typeface="Wingdings" panose="05000000000000000000" pitchFamily="2" charset="2"/>
              <a:buChar char="§"/>
            </a:pPr>
            <a:r>
              <a:rPr lang="fr-FR" sz="2000" dirty="0"/>
              <a:t>1 000 </a:t>
            </a:r>
            <a:r>
              <a:rPr lang="fr-FR" sz="2000" dirty="0" smtClean="0"/>
              <a:t>		nouvelles Collectivités / Congrès</a:t>
            </a:r>
          </a:p>
          <a:p>
            <a:pPr lvl="1">
              <a:buFont typeface="Wingdings" panose="05000000000000000000" pitchFamily="2" charset="2"/>
              <a:buChar char="§"/>
            </a:pPr>
            <a:endParaRPr lang="fr-FR" sz="2000" dirty="0" smtClean="0"/>
          </a:p>
          <a:p>
            <a:r>
              <a:rPr lang="fr-FR" sz="2400" dirty="0" smtClean="0">
                <a:solidFill>
                  <a:srgbClr val="7030A0"/>
                </a:solidFill>
              </a:rPr>
              <a:t>Dissémination</a:t>
            </a:r>
            <a:endParaRPr lang="fr-FR" sz="2400" dirty="0">
              <a:solidFill>
                <a:srgbClr val="7030A0"/>
              </a:solidFill>
            </a:endParaRPr>
          </a:p>
          <a:p>
            <a:pPr lvl="1">
              <a:lnSpc>
                <a:spcPct val="80000"/>
              </a:lnSpc>
              <a:buFont typeface="Wingdings" panose="05000000000000000000" pitchFamily="2" charset="2"/>
              <a:buChar char="§"/>
            </a:pPr>
            <a:r>
              <a:rPr lang="fr-FR" sz="2000" dirty="0" smtClean="0"/>
              <a:t>800 </a:t>
            </a:r>
            <a:r>
              <a:rPr lang="fr-FR" sz="2000" dirty="0"/>
              <a:t>000 </a:t>
            </a:r>
            <a:r>
              <a:rPr lang="fr-FR" sz="2000" dirty="0" smtClean="0"/>
              <a:t>		notices </a:t>
            </a:r>
            <a:r>
              <a:rPr lang="fr-FR" sz="2000" dirty="0"/>
              <a:t>alignées avec la </a:t>
            </a:r>
            <a:r>
              <a:rPr lang="fr-FR" sz="2000" dirty="0" smtClean="0"/>
              <a:t>BnF</a:t>
            </a:r>
            <a:endParaRPr lang="fr-FR" sz="2000" dirty="0"/>
          </a:p>
          <a:p>
            <a:pPr lvl="1">
              <a:lnSpc>
                <a:spcPct val="80000"/>
              </a:lnSpc>
              <a:buFont typeface="Wingdings" panose="05000000000000000000" pitchFamily="2" charset="2"/>
              <a:buChar char="§"/>
            </a:pPr>
            <a:r>
              <a:rPr lang="fr-FR" sz="2000" dirty="0"/>
              <a:t>1 </a:t>
            </a:r>
            <a:r>
              <a:rPr lang="fr-FR" sz="2000" dirty="0" smtClean="0"/>
              <a:t>900 </a:t>
            </a:r>
            <a:r>
              <a:rPr lang="fr-FR" sz="2000" dirty="0"/>
              <a:t>000 </a:t>
            </a:r>
            <a:r>
              <a:rPr lang="fr-FR" sz="2000" dirty="0" smtClean="0"/>
              <a:t>		identifiants dans ISNI</a:t>
            </a:r>
            <a:endParaRPr lang="fr-FR" sz="2000" dirty="0"/>
          </a:p>
          <a:p>
            <a:pPr lvl="1">
              <a:lnSpc>
                <a:spcPct val="80000"/>
              </a:lnSpc>
              <a:buFont typeface="Wingdings" panose="05000000000000000000" pitchFamily="2" charset="2"/>
              <a:buChar char="§"/>
            </a:pPr>
            <a:r>
              <a:rPr lang="fr-FR" sz="2000" dirty="0"/>
              <a:t>3</a:t>
            </a:r>
            <a:r>
              <a:rPr lang="fr-FR" sz="2000" dirty="0" smtClean="0"/>
              <a:t> </a:t>
            </a:r>
            <a:r>
              <a:rPr lang="fr-FR" sz="2000" dirty="0"/>
              <a:t>500 000 </a:t>
            </a:r>
            <a:r>
              <a:rPr lang="fr-FR" sz="2000" dirty="0" smtClean="0"/>
              <a:t>		notices dans </a:t>
            </a:r>
            <a:r>
              <a:rPr lang="fr-FR" sz="2000" dirty="0"/>
              <a:t>VIAF</a:t>
            </a:r>
          </a:p>
          <a:p>
            <a:pPr lvl="1">
              <a:buFont typeface="Wingdings" panose="05000000000000000000" pitchFamily="2" charset="2"/>
              <a:buChar char="§"/>
            </a:pPr>
            <a:endParaRPr lang="fr-FR" sz="2000"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15</a:t>
            </a:fld>
            <a:endParaRPr lang="fr-FR"/>
          </a:p>
        </p:txBody>
      </p:sp>
    </p:spTree>
    <p:extLst>
      <p:ext uri="{BB962C8B-B14F-4D97-AF65-F5344CB8AC3E}">
        <p14:creationId xmlns:p14="http://schemas.microsoft.com/office/powerpoint/2010/main" val="210310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 calcmode="lin" valueType="num">
                                      <p:cBhvr additive="base">
                                        <p:cTn id="5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 calcmode="lin" valueType="num">
                                      <p:cBhvr additive="base">
                                        <p:cTn id="5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 calcmode="lin" valueType="num">
                                      <p:cBhvr additive="base">
                                        <p:cTn id="5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anim calcmode="lin" valueType="num">
                                      <p:cBhvr additive="base">
                                        <p:cTn id="6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PRODUCTEURS</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16</a:t>
            </a:fld>
            <a:endParaRPr lang="fr-FR"/>
          </a:p>
        </p:txBody>
      </p:sp>
    </p:spTree>
    <p:extLst>
      <p:ext uri="{BB962C8B-B14F-4D97-AF65-F5344CB8AC3E}">
        <p14:creationId xmlns:p14="http://schemas.microsoft.com/office/powerpoint/2010/main" val="3448687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a:gsLst>
              <a:gs pos="22000">
                <a:schemeClr val="accent1"/>
              </a:gs>
              <a:gs pos="0">
                <a:srgbClr val="FFFFFF">
                  <a:alpha val="0"/>
                </a:srgbClr>
              </a:gs>
            </a:gsLst>
          </a:gradFill>
        </p:spPr>
        <p:txBody>
          <a:bodyPr/>
          <a:lstStyle/>
          <a:p>
            <a:r>
              <a:rPr lang="fr-FR" dirty="0" smtClean="0"/>
              <a:t>Les réseaux ABES comme point de départ</a:t>
            </a:r>
            <a:endParaRPr lang="fr-FR" dirty="0"/>
          </a:p>
        </p:txBody>
      </p:sp>
      <p:sp>
        <p:nvSpPr>
          <p:cNvPr id="3" name="Espace réservé du contenu 2"/>
          <p:cNvSpPr>
            <a:spLocks noGrp="1"/>
          </p:cNvSpPr>
          <p:nvPr>
            <p:ph idx="1"/>
          </p:nvPr>
        </p:nvSpPr>
        <p:spPr/>
        <p:txBody>
          <a:bodyPr>
            <a:normAutofit fontScale="92500" lnSpcReduction="10000"/>
          </a:bodyPr>
          <a:lstStyle/>
          <a:p>
            <a:endParaRPr lang="fr-FR" dirty="0" smtClean="0"/>
          </a:p>
          <a:p>
            <a:pPr>
              <a:lnSpc>
                <a:spcPct val="150000"/>
              </a:lnSpc>
              <a:spcAft>
                <a:spcPts val="1200"/>
              </a:spcAft>
            </a:pPr>
            <a:r>
              <a:rPr lang="fr-FR" dirty="0" smtClean="0"/>
              <a:t>Depuis </a:t>
            </a:r>
            <a:r>
              <a:rPr lang="fr-FR" dirty="0"/>
              <a:t>20 ans, des bibliothécaires dans plusieurs milliers de bibliothèques signalent les contributeurs de la production culturelle et </a:t>
            </a:r>
            <a:r>
              <a:rPr lang="fr-FR" dirty="0" smtClean="0"/>
              <a:t>scientifique</a:t>
            </a:r>
            <a:endParaRPr lang="fr-FR" dirty="0"/>
          </a:p>
          <a:p>
            <a:pPr>
              <a:lnSpc>
                <a:spcPct val="150000"/>
              </a:lnSpc>
              <a:spcAft>
                <a:spcPts val="1200"/>
              </a:spcAft>
            </a:pPr>
            <a:r>
              <a:rPr lang="fr-FR" dirty="0" smtClean="0"/>
              <a:t>Une expertise construite et coordonnée à l’échelle nationale dans le domaine documentaire </a:t>
            </a:r>
          </a:p>
          <a:p>
            <a:pPr>
              <a:lnSpc>
                <a:spcPct val="150000"/>
              </a:lnSpc>
              <a:spcAft>
                <a:spcPts val="1200"/>
              </a:spcAft>
            </a:pPr>
            <a:r>
              <a:rPr lang="fr-FR" dirty="0" smtClean="0"/>
              <a:t>200 experts - correspondants Autorité dont l’activité traditionnelle est revisitée à l’aune des enjeux actuels des établissements : visibilité de la production et services aux chercheurs</a:t>
            </a:r>
          </a:p>
          <a:p>
            <a:pPr>
              <a:lnSpc>
                <a:spcPct val="150000"/>
              </a:lnSpc>
              <a:spcAft>
                <a:spcPts val="1200"/>
              </a:spcAft>
            </a:pPr>
            <a:r>
              <a:rPr lang="fr-FR" dirty="0" smtClean="0"/>
              <a:t>Une convergence de préoccupations avec d’autres services et communautés au sein des établissements : documentalistes, secrétaire d’école doctorale, gestionnaire de portail HAL, digital humanistes, etc</a:t>
            </a:r>
            <a:r>
              <a:rPr lang="fr-FR" dirty="0"/>
              <a:t>.</a:t>
            </a:r>
            <a:endParaRPr lang="fr-FR" dirty="0" smtClean="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17</a:t>
            </a:fld>
            <a:endParaRPr lang="fr-FR"/>
          </a:p>
        </p:txBody>
      </p:sp>
    </p:spTree>
    <p:extLst>
      <p:ext uri="{BB962C8B-B14F-4D97-AF65-F5344CB8AC3E}">
        <p14:creationId xmlns:p14="http://schemas.microsoft.com/office/powerpoint/2010/main" val="20554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443947" y="47768"/>
            <a:ext cx="7633253" cy="496534"/>
          </a:xfrm>
        </p:spPr>
        <p:txBody>
          <a:bodyPr/>
          <a:lstStyle/>
          <a:p>
            <a:r>
              <a:rPr lang="fr-FR" sz="3200" dirty="0" smtClean="0"/>
              <a:t>Extension du domaine du « catalogage »</a:t>
            </a:r>
            <a:endParaRPr lang="fr-FR" sz="3200"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18</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1" y="748188"/>
            <a:ext cx="9124121" cy="6109812"/>
          </a:xfrm>
          <a:prstGeom prst="rect">
            <a:avLst/>
          </a:prstGeom>
        </p:spPr>
      </p:pic>
      <p:sp>
        <p:nvSpPr>
          <p:cNvPr id="6" name="ZoneTexte 5"/>
          <p:cNvSpPr txBox="1"/>
          <p:nvPr/>
        </p:nvSpPr>
        <p:spPr>
          <a:xfrm>
            <a:off x="17754" y="6561398"/>
            <a:ext cx="8905461" cy="261610"/>
          </a:xfrm>
          <a:prstGeom prst="rect">
            <a:avLst/>
          </a:prstGeom>
          <a:noFill/>
        </p:spPr>
        <p:txBody>
          <a:bodyPr wrap="square" rtlCol="0">
            <a:spAutoFit/>
          </a:bodyPr>
          <a:lstStyle/>
          <a:p>
            <a:r>
              <a:rPr lang="pt-BR" sz="1100" dirty="0" smtClean="0">
                <a:solidFill>
                  <a:schemeClr val="bg1">
                    <a:lumMod val="50000"/>
                  </a:schemeClr>
                </a:solidFill>
              </a:rPr>
              <a:t>Crédits  : Adam</a:t>
            </a:r>
            <a:r>
              <a:rPr lang="pt-BR" sz="1100" dirty="0">
                <a:solidFill>
                  <a:schemeClr val="bg1">
                    <a:lumMod val="50000"/>
                  </a:schemeClr>
                </a:solidFill>
              </a:rPr>
              <a:t>. xi'an terra cotta army (16) https://</a:t>
            </a:r>
            <a:r>
              <a:rPr lang="pt-BR" sz="1100" dirty="0" smtClean="0">
                <a:solidFill>
                  <a:schemeClr val="bg1">
                    <a:lumMod val="50000"/>
                  </a:schemeClr>
                </a:solidFill>
              </a:rPr>
              <a:t>www.flickr.com/photos/adamcnelson/555008033</a:t>
            </a:r>
            <a:endParaRPr lang="fr-FR" sz="1100" dirty="0">
              <a:solidFill>
                <a:schemeClr val="bg1">
                  <a:lumMod val="50000"/>
                </a:schemeClr>
              </a:solidFill>
            </a:endParaRPr>
          </a:p>
        </p:txBody>
      </p:sp>
      <p:sp>
        <p:nvSpPr>
          <p:cNvPr id="7" name="ZoneTexte 6"/>
          <p:cNvSpPr txBox="1"/>
          <p:nvPr/>
        </p:nvSpPr>
        <p:spPr>
          <a:xfrm>
            <a:off x="430266" y="1023859"/>
            <a:ext cx="6881446" cy="1938992"/>
          </a:xfrm>
          <a:prstGeom prst="rect">
            <a:avLst/>
          </a:prstGeom>
          <a:noFill/>
        </p:spPr>
        <p:txBody>
          <a:bodyPr wrap="square" rtlCol="0">
            <a:spAutoFit/>
          </a:bodyPr>
          <a:lstStyle/>
          <a:p>
            <a:r>
              <a:rPr lang="fr-FR" sz="2000" dirty="0" smtClean="0">
                <a:solidFill>
                  <a:schemeClr val="bg1"/>
                </a:solidFill>
              </a:rPr>
              <a:t>Faire du catalogage vs. ne plus en faire : en </a:t>
            </a:r>
            <a:r>
              <a:rPr lang="fr-FR" sz="2000" dirty="0">
                <a:solidFill>
                  <a:schemeClr val="bg1"/>
                </a:solidFill>
              </a:rPr>
              <a:t>fait métamorphose (renouvellement et </a:t>
            </a:r>
            <a:r>
              <a:rPr lang="fr-FR" sz="2000" dirty="0" smtClean="0">
                <a:solidFill>
                  <a:schemeClr val="bg1"/>
                </a:solidFill>
              </a:rPr>
              <a:t>extension) de l’activité de catalogage de plus de plus tournée vers :</a:t>
            </a:r>
          </a:p>
          <a:p>
            <a:pPr marL="285750" indent="-285750">
              <a:buFontTx/>
              <a:buChar char="-"/>
            </a:pPr>
            <a:r>
              <a:rPr lang="fr-FR" sz="2000" dirty="0" smtClean="0">
                <a:solidFill>
                  <a:schemeClr val="bg1"/>
                </a:solidFill>
              </a:rPr>
              <a:t>L’expertise et la qualité des données</a:t>
            </a:r>
          </a:p>
          <a:p>
            <a:pPr marL="285750" indent="-285750">
              <a:buFontTx/>
              <a:buChar char="-"/>
            </a:pPr>
            <a:r>
              <a:rPr lang="fr-FR" sz="2000" dirty="0" smtClean="0">
                <a:solidFill>
                  <a:schemeClr val="bg1"/>
                </a:solidFill>
              </a:rPr>
              <a:t>Le suivi sur le terrain</a:t>
            </a:r>
          </a:p>
          <a:p>
            <a:pPr marL="285750" indent="-285750">
              <a:buFontTx/>
              <a:buChar char="-"/>
            </a:pPr>
            <a:r>
              <a:rPr lang="fr-FR" sz="2000" dirty="0" smtClean="0">
                <a:solidFill>
                  <a:schemeClr val="bg1"/>
                </a:solidFill>
              </a:rPr>
              <a:t>L’interface avec d’autres communautés en local</a:t>
            </a:r>
          </a:p>
        </p:txBody>
      </p:sp>
      <p:sp>
        <p:nvSpPr>
          <p:cNvPr id="8" name="ZoneTexte 7"/>
          <p:cNvSpPr txBox="1"/>
          <p:nvPr/>
        </p:nvSpPr>
        <p:spPr>
          <a:xfrm>
            <a:off x="25571" y="776793"/>
            <a:ext cx="4810540" cy="369332"/>
          </a:xfrm>
          <a:prstGeom prst="rect">
            <a:avLst/>
          </a:prstGeom>
          <a:noFill/>
        </p:spPr>
        <p:txBody>
          <a:bodyPr wrap="square" rtlCol="0">
            <a:spAutoFit/>
          </a:bodyPr>
          <a:lstStyle/>
          <a:p>
            <a:r>
              <a:rPr lang="fr-FR" dirty="0" smtClean="0">
                <a:solidFill>
                  <a:schemeClr val="bg1"/>
                </a:solidFill>
              </a:rPr>
              <a:t>.</a:t>
            </a:r>
            <a:endParaRPr lang="fr-FR" dirty="0">
              <a:solidFill>
                <a:schemeClr val="bg1"/>
              </a:solidFill>
            </a:endParaRPr>
          </a:p>
        </p:txBody>
      </p:sp>
      <p:sp>
        <p:nvSpPr>
          <p:cNvPr id="9" name="ZoneTexte 8"/>
          <p:cNvSpPr txBox="1"/>
          <p:nvPr/>
        </p:nvSpPr>
        <p:spPr>
          <a:xfrm>
            <a:off x="1611835" y="5992534"/>
            <a:ext cx="7805530" cy="369332"/>
          </a:xfrm>
          <a:prstGeom prst="rect">
            <a:avLst/>
          </a:prstGeom>
          <a:noFill/>
        </p:spPr>
        <p:txBody>
          <a:bodyPr wrap="square" rtlCol="0">
            <a:spAutoFit/>
          </a:bodyPr>
          <a:lstStyle/>
          <a:p>
            <a:endParaRPr lang="fr-FR" dirty="0"/>
          </a:p>
        </p:txBody>
      </p:sp>
      <p:sp>
        <p:nvSpPr>
          <p:cNvPr id="12" name="ZoneTexte 11"/>
          <p:cNvSpPr txBox="1"/>
          <p:nvPr/>
        </p:nvSpPr>
        <p:spPr>
          <a:xfrm>
            <a:off x="337316" y="3920603"/>
            <a:ext cx="8741595" cy="2246769"/>
          </a:xfrm>
          <a:prstGeom prst="rect">
            <a:avLst/>
          </a:prstGeom>
          <a:noFill/>
        </p:spPr>
        <p:txBody>
          <a:bodyPr wrap="square" rtlCol="0">
            <a:spAutoFit/>
          </a:bodyPr>
          <a:lstStyle/>
          <a:p>
            <a:r>
              <a:rPr lang="fr-FR" sz="2000" dirty="0" smtClean="0">
                <a:solidFill>
                  <a:schemeClr val="bg1"/>
                </a:solidFill>
              </a:rPr>
              <a:t>Créer des synergies, étendre le champ du catalogage partagé, entendu comme </a:t>
            </a:r>
            <a:r>
              <a:rPr lang="fr-FR" sz="2000" dirty="0">
                <a:solidFill>
                  <a:schemeClr val="bg1"/>
                </a:solidFill>
              </a:rPr>
              <a:t>préoccupation et compréhension </a:t>
            </a:r>
            <a:r>
              <a:rPr lang="fr-FR" sz="2000" dirty="0" smtClean="0">
                <a:solidFill>
                  <a:schemeClr val="bg1"/>
                </a:solidFill>
              </a:rPr>
              <a:t>aigües, communes et mutualisées de la tenue rigoureuse des données de référence </a:t>
            </a:r>
            <a:r>
              <a:rPr lang="fr-FR" sz="2000" dirty="0">
                <a:solidFill>
                  <a:schemeClr val="bg1"/>
                </a:solidFill>
              </a:rPr>
              <a:t>:</a:t>
            </a:r>
            <a:endParaRPr lang="fr-FR" sz="2000" dirty="0" smtClean="0">
              <a:solidFill>
                <a:schemeClr val="bg1"/>
              </a:solidFill>
            </a:endParaRPr>
          </a:p>
          <a:p>
            <a:pPr marL="285750" indent="-285750">
              <a:buFontTx/>
              <a:buChar char="-"/>
            </a:pPr>
            <a:r>
              <a:rPr lang="fr-FR" sz="2000" dirty="0">
                <a:solidFill>
                  <a:schemeClr val="bg1"/>
                </a:solidFill>
              </a:rPr>
              <a:t>Allez voir le correspondant RNSR</a:t>
            </a:r>
          </a:p>
          <a:p>
            <a:pPr marL="285750" indent="-285750">
              <a:buFontTx/>
              <a:buChar char="-"/>
            </a:pPr>
            <a:r>
              <a:rPr lang="fr-FR" sz="2000" dirty="0">
                <a:solidFill>
                  <a:schemeClr val="bg1"/>
                </a:solidFill>
              </a:rPr>
              <a:t>Allez voir l’administrateur HAL / l’équipe AOI</a:t>
            </a:r>
            <a:endParaRPr lang="fr-FR" sz="2000" dirty="0"/>
          </a:p>
          <a:p>
            <a:pPr marL="285750" indent="-285750">
              <a:buFontTx/>
              <a:buChar char="-"/>
            </a:pPr>
            <a:r>
              <a:rPr lang="fr-FR" sz="2000" dirty="0">
                <a:solidFill>
                  <a:schemeClr val="bg1"/>
                </a:solidFill>
              </a:rPr>
              <a:t>Allez voir votre Correspondant Autorité</a:t>
            </a:r>
            <a:endParaRPr lang="fr-FR" sz="2000" dirty="0"/>
          </a:p>
          <a:p>
            <a:endParaRPr lang="fr-FR" sz="2000" dirty="0" smtClean="0">
              <a:solidFill>
                <a:schemeClr val="bg1"/>
              </a:solidFill>
            </a:endParaRPr>
          </a:p>
        </p:txBody>
      </p:sp>
    </p:spTree>
    <p:extLst>
      <p:ext uri="{BB962C8B-B14F-4D97-AF65-F5344CB8AC3E}">
        <p14:creationId xmlns:p14="http://schemas.microsoft.com/office/powerpoint/2010/main" val="134164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L’INTEROPERABILITE</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19</a:t>
            </a:fld>
            <a:endParaRPr lang="fr-FR"/>
          </a:p>
        </p:txBody>
      </p:sp>
    </p:spTree>
    <p:extLst>
      <p:ext uri="{BB962C8B-B14F-4D97-AF65-F5344CB8AC3E}">
        <p14:creationId xmlns:p14="http://schemas.microsoft.com/office/powerpoint/2010/main" val="1193712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IdRef</a:t>
            </a:r>
            <a:r>
              <a:rPr lang="fr-FR" dirty="0" smtClean="0"/>
              <a:t> </a:t>
            </a:r>
            <a:r>
              <a:rPr lang="fr-FR" dirty="0" err="1" smtClean="0"/>
              <a:t>kézako</a:t>
            </a:r>
            <a:r>
              <a:rPr lang="fr-FR" dirty="0" smtClean="0"/>
              <a:t> </a:t>
            </a:r>
            <a:r>
              <a:rPr lang="fr-FR" dirty="0"/>
              <a:t>?</a:t>
            </a:r>
          </a:p>
        </p:txBody>
      </p:sp>
      <p:sp>
        <p:nvSpPr>
          <p:cNvPr id="3" name="Espace réservé du contenu 2"/>
          <p:cNvSpPr>
            <a:spLocks noGrp="1"/>
          </p:cNvSpPr>
          <p:nvPr>
            <p:ph idx="1"/>
          </p:nvPr>
        </p:nvSpPr>
        <p:spPr/>
        <p:txBody>
          <a:bodyPr>
            <a:normAutofit/>
          </a:bodyPr>
          <a:lstStyle/>
          <a:p>
            <a:endParaRPr lang="fr-FR" dirty="0" smtClean="0"/>
          </a:p>
          <a:p>
            <a:pPr marL="457200" indent="-457200">
              <a:lnSpc>
                <a:spcPct val="100000"/>
              </a:lnSpc>
              <a:buFont typeface="+mj-lt"/>
              <a:buAutoNum type="arabicPeriod"/>
            </a:pPr>
            <a:r>
              <a:rPr lang="fr-FR" dirty="0" smtClean="0"/>
              <a:t>Une base de données</a:t>
            </a:r>
          </a:p>
          <a:p>
            <a:pPr marL="457200" indent="-457200">
              <a:lnSpc>
                <a:spcPct val="100000"/>
              </a:lnSpc>
              <a:buFont typeface="+mj-lt"/>
              <a:buAutoNum type="arabicPeriod"/>
            </a:pPr>
            <a:r>
              <a:rPr lang="fr-FR" dirty="0" smtClean="0"/>
              <a:t>Des données d’autorité</a:t>
            </a:r>
          </a:p>
          <a:p>
            <a:pPr marL="457200" indent="-457200">
              <a:lnSpc>
                <a:spcPct val="100000"/>
              </a:lnSpc>
              <a:buFont typeface="+mj-lt"/>
              <a:buAutoNum type="arabicPeriod"/>
            </a:pPr>
            <a:r>
              <a:rPr lang="fr-FR" dirty="0" smtClean="0"/>
              <a:t>Du catalogage partagé</a:t>
            </a:r>
          </a:p>
          <a:p>
            <a:pPr marL="457200" indent="-457200">
              <a:lnSpc>
                <a:spcPct val="100000"/>
              </a:lnSpc>
              <a:buFont typeface="+mj-lt"/>
              <a:buAutoNum type="arabicPeriod"/>
            </a:pPr>
            <a:r>
              <a:rPr lang="fr-FR" dirty="0"/>
              <a:t>Une interface publique de consultation</a:t>
            </a:r>
          </a:p>
          <a:p>
            <a:pPr marL="457200" indent="-457200">
              <a:lnSpc>
                <a:spcPct val="100000"/>
              </a:lnSpc>
              <a:buFont typeface="+mj-lt"/>
              <a:buAutoNum type="arabicPeriod"/>
            </a:pPr>
            <a:r>
              <a:rPr lang="fr-FR" dirty="0" smtClean="0"/>
              <a:t>Une </a:t>
            </a:r>
            <a:r>
              <a:rPr lang="fr-FR" dirty="0"/>
              <a:t>interface de production s</a:t>
            </a:r>
            <a:r>
              <a:rPr lang="fr-FR" dirty="0" smtClean="0"/>
              <a:t>ur authentification</a:t>
            </a:r>
          </a:p>
          <a:p>
            <a:pPr marL="457200" indent="-457200">
              <a:lnSpc>
                <a:spcPct val="100000"/>
              </a:lnSpc>
              <a:buFont typeface="+mj-lt"/>
              <a:buAutoNum type="arabicPeriod"/>
            </a:pPr>
            <a:r>
              <a:rPr lang="fr-FR" dirty="0" smtClean="0"/>
              <a:t>Des </a:t>
            </a:r>
            <a:r>
              <a:rPr lang="fr-FR" dirty="0" err="1"/>
              <a:t>webservices</a:t>
            </a:r>
            <a:r>
              <a:rPr lang="fr-FR" dirty="0"/>
              <a:t> d’exposition</a:t>
            </a:r>
          </a:p>
          <a:p>
            <a:pPr marL="457200" indent="-457200">
              <a:lnSpc>
                <a:spcPct val="100000"/>
              </a:lnSpc>
              <a:buFont typeface="+mj-lt"/>
              <a:buAutoNum type="arabicPeriod"/>
            </a:pPr>
            <a:r>
              <a:rPr lang="fr-FR" dirty="0"/>
              <a:t>D</a:t>
            </a:r>
            <a:r>
              <a:rPr lang="fr-FR" dirty="0" smtClean="0"/>
              <a:t>es </a:t>
            </a:r>
            <a:r>
              <a:rPr lang="fr-FR" dirty="0" err="1"/>
              <a:t>webservices</a:t>
            </a:r>
            <a:r>
              <a:rPr lang="fr-FR" dirty="0"/>
              <a:t> de contrôle qualité</a:t>
            </a:r>
          </a:p>
          <a:p>
            <a:pPr marL="457200" indent="-457200">
              <a:lnSpc>
                <a:spcPct val="100000"/>
              </a:lnSpc>
              <a:buFont typeface="+mj-lt"/>
              <a:buAutoNum type="arabicPeriod"/>
            </a:pPr>
            <a:r>
              <a:rPr lang="fr-FR" dirty="0" smtClean="0"/>
              <a:t>Un service d’alignement </a:t>
            </a:r>
            <a:r>
              <a:rPr lang="fr-FR" dirty="0"/>
              <a:t>de </a:t>
            </a:r>
            <a:r>
              <a:rPr lang="fr-FR" dirty="0" smtClean="0"/>
              <a:t>personnes</a:t>
            </a:r>
          </a:p>
          <a:p>
            <a:pPr marL="457200" indent="-457200">
              <a:lnSpc>
                <a:spcPct val="100000"/>
              </a:lnSpc>
              <a:buFont typeface="+mj-lt"/>
              <a:buAutoNum type="arabicPeriod"/>
            </a:pPr>
            <a:r>
              <a:rPr lang="fr-FR" dirty="0"/>
              <a:t>Un identifiant pivot</a:t>
            </a:r>
          </a:p>
          <a:p>
            <a:pPr marL="457200" indent="-457200">
              <a:lnSpc>
                <a:spcPct val="100000"/>
              </a:lnSpc>
              <a:buFont typeface="+mj-lt"/>
              <a:buAutoNum type="arabicPeriod"/>
            </a:pPr>
            <a:r>
              <a:rPr lang="fr-FR" dirty="0" smtClean="0"/>
              <a:t>La construction de référentiels communs et ouverts</a:t>
            </a:r>
          </a:p>
          <a:p>
            <a:pPr marL="457200" indent="-457200">
              <a:lnSpc>
                <a:spcPct val="100000"/>
              </a:lnSpc>
              <a:buFont typeface="+mj-lt"/>
              <a:buAutoNum type="arabicPeriod"/>
            </a:pPr>
            <a:r>
              <a:rPr lang="fr-FR" dirty="0"/>
              <a:t>Un interfaçage horizontal entre diverses applications</a:t>
            </a:r>
          </a:p>
          <a:p>
            <a:pPr marL="457200" indent="-457200">
              <a:lnSpc>
                <a:spcPct val="100000"/>
              </a:lnSpc>
              <a:buFont typeface="+mj-lt"/>
              <a:buAutoNum type="arabicPeriod"/>
            </a:pPr>
            <a:r>
              <a:rPr lang="fr-FR" dirty="0" smtClean="0"/>
              <a:t>Un interfaçage vertical entre local et global</a:t>
            </a:r>
          </a:p>
          <a:p>
            <a:pPr marL="457200" indent="-457200">
              <a:lnSpc>
                <a:spcPct val="100000"/>
              </a:lnSpc>
              <a:buFont typeface="+mj-lt"/>
              <a:buAutoNum type="arabicPeriod"/>
            </a:pPr>
            <a:r>
              <a:rPr lang="fr-FR" dirty="0" smtClean="0"/>
              <a:t>La préfiguration des données liées du web sémantique</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a:t>
            </a:fld>
            <a:endParaRPr lang="fr-FR"/>
          </a:p>
        </p:txBody>
      </p:sp>
    </p:spTree>
    <p:extLst>
      <p:ext uri="{BB962C8B-B14F-4D97-AF65-F5344CB8AC3E}">
        <p14:creationId xmlns:p14="http://schemas.microsoft.com/office/powerpoint/2010/main" val="257936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additive="base">
                                        <p:cTn id="7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Linking Open Data cloud diagram, by Richard Cyganiak and Anja Jentzsch. http://lod-cloud.net/ - septembre 2011"/>
          <p:cNvPicPr>
            <a:picLocks noChangeAspect="1" noChangeArrowheads="1"/>
          </p:cNvPicPr>
          <p:nvPr/>
        </p:nvPicPr>
        <p:blipFill>
          <a:blip r:embed="rId3" cstate="print"/>
          <a:srcRect/>
          <a:stretch>
            <a:fillRect/>
          </a:stretch>
        </p:blipFill>
        <p:spPr bwMode="auto">
          <a:xfrm>
            <a:off x="3987886" y="4399190"/>
            <a:ext cx="3399438" cy="2392337"/>
          </a:xfrm>
          <a:prstGeom prst="rect">
            <a:avLst/>
          </a:prstGeom>
          <a:noFill/>
        </p:spPr>
      </p:pic>
      <p:sp>
        <p:nvSpPr>
          <p:cNvPr id="2" name="Titre 1"/>
          <p:cNvSpPr>
            <a:spLocks noGrp="1"/>
          </p:cNvSpPr>
          <p:nvPr>
            <p:ph type="title"/>
          </p:nvPr>
        </p:nvSpPr>
        <p:spPr/>
        <p:txBody>
          <a:bodyPr/>
          <a:lstStyle/>
          <a:p>
            <a:r>
              <a:rPr lang="fr-FR" dirty="0" smtClean="0"/>
              <a:t>Nativement connecté</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20</a:t>
            </a:fld>
            <a:endParaRPr lang="fr-FR"/>
          </a:p>
        </p:txBody>
      </p:sp>
      <p:pic>
        <p:nvPicPr>
          <p:cNvPr id="7" name="Picture 3" descr="C:\Users\mistral\Desktop\EuroCRIS2015\logo-Calames.jpg"/>
          <p:cNvPicPr>
            <a:picLocks noChangeAspect="1" noChangeArrowheads="1"/>
          </p:cNvPicPr>
          <p:nvPr/>
        </p:nvPicPr>
        <p:blipFill>
          <a:blip r:embed="rId4"/>
          <a:srcRect/>
          <a:stretch>
            <a:fillRect/>
          </a:stretch>
        </p:blipFill>
        <p:spPr bwMode="auto">
          <a:xfrm>
            <a:off x="3259172" y="1245520"/>
            <a:ext cx="1302179" cy="1217362"/>
          </a:xfrm>
          <a:prstGeom prst="rect">
            <a:avLst/>
          </a:prstGeom>
          <a:noFill/>
        </p:spPr>
      </p:pic>
      <p:pic>
        <p:nvPicPr>
          <p:cNvPr id="10" name="Picture 4" descr="C:\Users\mistral\Desktop\EuroCRIS2015\logo_theses.gif"/>
          <p:cNvPicPr>
            <a:picLocks noChangeAspect="1" noChangeArrowheads="1"/>
          </p:cNvPicPr>
          <p:nvPr/>
        </p:nvPicPr>
        <p:blipFill>
          <a:blip r:embed="rId5"/>
          <a:srcRect/>
          <a:stretch>
            <a:fillRect/>
          </a:stretch>
        </p:blipFill>
        <p:spPr bwMode="auto">
          <a:xfrm>
            <a:off x="5410013" y="1442112"/>
            <a:ext cx="2965039" cy="640448"/>
          </a:xfrm>
          <a:prstGeom prst="rect">
            <a:avLst/>
          </a:prstGeom>
          <a:noFill/>
        </p:spPr>
      </p:pic>
      <p:pic>
        <p:nvPicPr>
          <p:cNvPr id="11" name="Picture 3" descr="C:\Users\mistral\Desktop\EuroCRIS2015\logo-Sudoc.jpg"/>
          <p:cNvPicPr>
            <a:picLocks noChangeAspect="1" noChangeArrowheads="1"/>
          </p:cNvPicPr>
          <p:nvPr/>
        </p:nvPicPr>
        <p:blipFill>
          <a:blip r:embed="rId6"/>
          <a:srcRect/>
          <a:stretch>
            <a:fillRect/>
          </a:stretch>
        </p:blipFill>
        <p:spPr bwMode="auto">
          <a:xfrm>
            <a:off x="112014" y="1252677"/>
            <a:ext cx="1684993" cy="1584894"/>
          </a:xfrm>
          <a:prstGeom prst="rect">
            <a:avLst/>
          </a:prstGeom>
          <a:noFill/>
        </p:spPr>
      </p:pic>
      <p:cxnSp>
        <p:nvCxnSpPr>
          <p:cNvPr id="14" name="Connecteur droit avec flèche 13"/>
          <p:cNvCxnSpPr/>
          <p:nvPr/>
        </p:nvCxnSpPr>
        <p:spPr>
          <a:xfrm rot="10800000" flipV="1">
            <a:off x="4967620" y="2334611"/>
            <a:ext cx="884787" cy="1453826"/>
          </a:xfrm>
          <a:prstGeom prst="curvedConnector3">
            <a:avLst>
              <a:gd name="adj1" fmla="val 50000"/>
            </a:avLst>
          </a:prstGeom>
          <a:ln>
            <a:headEnd type="triangle"/>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13"/>
          <p:cNvCxnSpPr>
            <a:stCxn id="7" idx="2"/>
          </p:cNvCxnSpPr>
          <p:nvPr/>
        </p:nvCxnSpPr>
        <p:spPr>
          <a:xfrm rot="5400000">
            <a:off x="3168947" y="2430751"/>
            <a:ext cx="709184" cy="773447"/>
          </a:xfrm>
          <a:prstGeom prst="curvedConnector3">
            <a:avLst>
              <a:gd name="adj1" fmla="val 50000"/>
            </a:avLst>
          </a:prstGeom>
          <a:ln>
            <a:headEnd type="triangle"/>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13"/>
          <p:cNvCxnSpPr>
            <a:stCxn id="11" idx="2"/>
          </p:cNvCxnSpPr>
          <p:nvPr/>
        </p:nvCxnSpPr>
        <p:spPr>
          <a:xfrm rot="16200000" flipH="1">
            <a:off x="719141" y="3072940"/>
            <a:ext cx="950866" cy="480127"/>
          </a:xfrm>
          <a:prstGeom prst="curvedConnector2">
            <a:avLst/>
          </a:prstGeom>
          <a:ln>
            <a:headEnd type="triangle"/>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13"/>
          <p:cNvCxnSpPr>
            <a:stCxn id="28" idx="1"/>
          </p:cNvCxnSpPr>
          <p:nvPr/>
        </p:nvCxnSpPr>
        <p:spPr>
          <a:xfrm rot="10800000">
            <a:off x="3136816" y="4404809"/>
            <a:ext cx="851071" cy="1190551"/>
          </a:xfrm>
          <a:prstGeom prst="curvedConnector2">
            <a:avLst/>
          </a:prstGeom>
          <a:ln w="31750">
            <a:solidFill>
              <a:srgbClr val="00B0F0"/>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164" name="Image 1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980" y="5242263"/>
            <a:ext cx="1225968" cy="901627"/>
          </a:xfrm>
          <a:prstGeom prst="rect">
            <a:avLst/>
          </a:prstGeom>
        </p:spPr>
      </p:pic>
      <p:cxnSp>
        <p:nvCxnSpPr>
          <p:cNvPr id="165" name="Connecteur droit avec flèche 13"/>
          <p:cNvCxnSpPr>
            <a:stCxn id="164" idx="3"/>
          </p:cNvCxnSpPr>
          <p:nvPr/>
        </p:nvCxnSpPr>
        <p:spPr>
          <a:xfrm flipV="1">
            <a:off x="2646948" y="4404808"/>
            <a:ext cx="489867" cy="1288269"/>
          </a:xfrm>
          <a:prstGeom prst="curvedConnector2">
            <a:avLst/>
          </a:prstGeom>
          <a:ln w="31750">
            <a:solidFill>
              <a:srgbClr val="00B0F0"/>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3" name="Image 2"/>
          <p:cNvPicPr>
            <a:picLocks noChangeAspect="1"/>
          </p:cNvPicPr>
          <p:nvPr/>
        </p:nvPicPr>
        <p:blipFill>
          <a:blip r:embed="rId8"/>
          <a:stretch>
            <a:fillRect/>
          </a:stretch>
        </p:blipFill>
        <p:spPr>
          <a:xfrm>
            <a:off x="1332594" y="3225607"/>
            <a:ext cx="3562350" cy="1114425"/>
          </a:xfrm>
          <a:prstGeom prst="rect">
            <a:avLst/>
          </a:prstGeom>
        </p:spPr>
      </p:pic>
    </p:spTree>
    <p:extLst>
      <p:ext uri="{BB962C8B-B14F-4D97-AF65-F5344CB8AC3E}">
        <p14:creationId xmlns:p14="http://schemas.microsoft.com/office/powerpoint/2010/main" val="429194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5"/>
                                        </p:tgtEl>
                                        <p:attrNameLst>
                                          <p:attrName>style.visibility</p:attrName>
                                        </p:attrNameLst>
                                      </p:cBhvr>
                                      <p:to>
                                        <p:strVal val="visible"/>
                                      </p:to>
                                    </p:set>
                                    <p:anim calcmode="lin" valueType="num">
                                      <p:cBhvr additive="base">
                                        <p:cTn id="41" dur="500" fill="hold"/>
                                        <p:tgtEl>
                                          <p:spTgt spid="165"/>
                                        </p:tgtEl>
                                        <p:attrNameLst>
                                          <p:attrName>ppt_x</p:attrName>
                                        </p:attrNameLst>
                                      </p:cBhvr>
                                      <p:tavLst>
                                        <p:tav tm="0">
                                          <p:val>
                                            <p:strVal val="#ppt_x"/>
                                          </p:val>
                                        </p:tav>
                                        <p:tav tm="100000">
                                          <p:val>
                                            <p:strVal val="#ppt_x"/>
                                          </p:val>
                                        </p:tav>
                                      </p:tavLst>
                                    </p:anim>
                                    <p:anim calcmode="lin" valueType="num">
                                      <p:cBhvr additive="base">
                                        <p:cTn id="42" dur="500" fill="hold"/>
                                        <p:tgtEl>
                                          <p:spTgt spid="16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4"/>
                                        </p:tgtEl>
                                        <p:attrNameLst>
                                          <p:attrName>style.visibility</p:attrName>
                                        </p:attrNameLst>
                                      </p:cBhvr>
                                      <p:to>
                                        <p:strVal val="visible"/>
                                      </p:to>
                                    </p:set>
                                    <p:anim calcmode="lin" valueType="num">
                                      <p:cBhvr additive="base">
                                        <p:cTn id="49" dur="500" fill="hold"/>
                                        <p:tgtEl>
                                          <p:spTgt spid="164"/>
                                        </p:tgtEl>
                                        <p:attrNameLst>
                                          <p:attrName>ppt_x</p:attrName>
                                        </p:attrNameLst>
                                      </p:cBhvr>
                                      <p:tavLst>
                                        <p:tav tm="0">
                                          <p:val>
                                            <p:strVal val="#ppt_x"/>
                                          </p:val>
                                        </p:tav>
                                        <p:tav tm="100000">
                                          <p:val>
                                            <p:strVal val="#ppt_x"/>
                                          </p:val>
                                        </p:tav>
                                      </p:tavLst>
                                    </p:anim>
                                    <p:anim calcmode="lin" valueType="num">
                                      <p:cBhvr additive="base">
                                        <p:cTn id="50"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Risques et Ecueils</a:t>
            </a:r>
            <a:endParaRPr lang="fr-FR" dirty="0"/>
          </a:p>
        </p:txBody>
      </p:sp>
      <p:sp>
        <p:nvSpPr>
          <p:cNvPr id="3" name="Espace réservé du contenu 2"/>
          <p:cNvSpPr>
            <a:spLocks noGrp="1"/>
          </p:cNvSpPr>
          <p:nvPr>
            <p:ph idx="1"/>
          </p:nvPr>
        </p:nvSpPr>
        <p:spPr/>
        <p:txBody>
          <a:bodyPr>
            <a:normAutofit lnSpcReduction="10000"/>
          </a:bodyPr>
          <a:lstStyle/>
          <a:p>
            <a:pPr>
              <a:buNone/>
            </a:pPr>
            <a:endParaRPr lang="en-US" dirty="0" smtClean="0">
              <a:latin typeface="Aparajita" pitchFamily="34" charset="0"/>
              <a:cs typeface="Aparajita" pitchFamily="34" charset="0"/>
            </a:endParaRPr>
          </a:p>
          <a:p>
            <a:pPr indent="-360000">
              <a:lnSpc>
                <a:spcPct val="100000"/>
              </a:lnSpc>
              <a:buNone/>
            </a:pPr>
            <a:r>
              <a:rPr lang="en-US" sz="2800" dirty="0" smtClean="0">
                <a:latin typeface="Aparajita" pitchFamily="34" charset="0"/>
                <a:cs typeface="Aparajita" pitchFamily="34" charset="0"/>
              </a:rPr>
              <a:t>“In 2011, Y. Wang was the </a:t>
            </a:r>
            <a:r>
              <a:rPr lang="en-US" sz="2800" b="1" dirty="0" smtClean="0">
                <a:solidFill>
                  <a:srgbClr val="7030A0"/>
                </a:solidFill>
                <a:latin typeface="Aparajita" pitchFamily="34" charset="0"/>
                <a:cs typeface="Aparajita" pitchFamily="34" charset="0"/>
              </a:rPr>
              <a:t>world’s most prolific author of scientific publications</a:t>
            </a:r>
            <a:r>
              <a:rPr lang="en-US" sz="2800" dirty="0" smtClean="0">
                <a:latin typeface="Aparajita" pitchFamily="34" charset="0"/>
                <a:cs typeface="Aparajita" pitchFamily="34" charset="0"/>
              </a:rPr>
              <a:t>, with 3 926 to their name — a rate of more than 10 per day.</a:t>
            </a:r>
          </a:p>
          <a:p>
            <a:pPr indent="-360000">
              <a:lnSpc>
                <a:spcPct val="100000"/>
              </a:lnSpc>
              <a:buNone/>
            </a:pPr>
            <a:endParaRPr lang="en-US" sz="2800" dirty="0" smtClean="0">
              <a:latin typeface="Aparajita" pitchFamily="34" charset="0"/>
              <a:cs typeface="Aparajita" pitchFamily="34" charset="0"/>
            </a:endParaRPr>
          </a:p>
          <a:p>
            <a:pPr indent="-360000">
              <a:lnSpc>
                <a:spcPct val="100000"/>
              </a:lnSpc>
              <a:buNone/>
            </a:pPr>
            <a:r>
              <a:rPr lang="en-US" sz="2800" dirty="0" smtClean="0">
                <a:latin typeface="Aparajita" pitchFamily="34" charset="0"/>
                <a:cs typeface="Aparajita" pitchFamily="34" charset="0"/>
              </a:rPr>
              <a:t>Never heard of him ? </a:t>
            </a:r>
          </a:p>
          <a:p>
            <a:pPr indent="-360000">
              <a:lnSpc>
                <a:spcPct val="100000"/>
              </a:lnSpc>
              <a:buNone/>
            </a:pPr>
            <a:r>
              <a:rPr lang="en-US" sz="2800" dirty="0" smtClean="0">
                <a:latin typeface="Aparajita" pitchFamily="34" charset="0"/>
                <a:cs typeface="Aparajita" pitchFamily="34" charset="0"/>
              </a:rPr>
              <a:t>He is a mixture of many different Y. </a:t>
            </a:r>
            <a:r>
              <a:rPr lang="en-US" sz="2800" dirty="0" err="1" smtClean="0">
                <a:latin typeface="Aparajita" pitchFamily="34" charset="0"/>
                <a:cs typeface="Aparajita" pitchFamily="34" charset="0"/>
              </a:rPr>
              <a:t>Wangs</a:t>
            </a:r>
            <a:r>
              <a:rPr lang="en-US" sz="2800" dirty="0" smtClean="0">
                <a:latin typeface="Aparajita" pitchFamily="34" charset="0"/>
                <a:cs typeface="Aparajita" pitchFamily="34" charset="0"/>
              </a:rPr>
              <a:t>, </a:t>
            </a:r>
            <a:r>
              <a:rPr lang="en-US" sz="2800" b="1" dirty="0" smtClean="0">
                <a:solidFill>
                  <a:srgbClr val="7030A0"/>
                </a:solidFill>
                <a:latin typeface="Aparajita" pitchFamily="34" charset="0"/>
                <a:cs typeface="Aparajita" pitchFamily="34" charset="0"/>
              </a:rPr>
              <a:t>each indistinguishable</a:t>
            </a:r>
            <a:r>
              <a:rPr lang="en-US" sz="2800" dirty="0" smtClean="0">
                <a:solidFill>
                  <a:srgbClr val="7030A0"/>
                </a:solidFill>
                <a:latin typeface="Aparajita" pitchFamily="34" charset="0"/>
                <a:cs typeface="Aparajita" pitchFamily="34" charset="0"/>
              </a:rPr>
              <a:t> </a:t>
            </a:r>
            <a:r>
              <a:rPr lang="en-US" sz="2800" dirty="0" smtClean="0">
                <a:latin typeface="Aparajita" pitchFamily="34" charset="0"/>
                <a:cs typeface="Aparajita" pitchFamily="34" charset="0"/>
              </a:rPr>
              <a:t>in the scholarly records.”</a:t>
            </a:r>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lgn="r">
              <a:buNone/>
            </a:pPr>
            <a:endParaRPr lang="en-US" u="sng" dirty="0" smtClean="0"/>
          </a:p>
          <a:p>
            <a:pPr algn="r">
              <a:buNone/>
            </a:pPr>
            <a:r>
              <a:rPr lang="en-US" u="sng" dirty="0" smtClean="0"/>
              <a:t>Source</a:t>
            </a:r>
            <a:r>
              <a:rPr lang="en-US" dirty="0" smtClean="0"/>
              <a:t> : </a:t>
            </a:r>
            <a:r>
              <a:rPr lang="en-US" i="1" dirty="0" smtClean="0"/>
              <a:t>Nature</a:t>
            </a:r>
            <a:r>
              <a:rPr lang="en-US" dirty="0" smtClean="0"/>
              <a:t> 30/05/2012 « Scientists : your number is up »</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21</a:t>
            </a:fld>
            <a:endParaRPr lang="fr-FR"/>
          </a:p>
        </p:txBody>
      </p:sp>
      <p:sp>
        <p:nvSpPr>
          <p:cNvPr id="7" name="Espace réservé de la date 3"/>
          <p:cNvSpPr>
            <a:spLocks noGrp="1"/>
          </p:cNvSpPr>
          <p:nvPr>
            <p:ph type="dt" sz="half" idx="10"/>
          </p:nvPr>
        </p:nvSpPr>
        <p:spPr>
          <a:xfrm>
            <a:off x="6098757" y="88100"/>
            <a:ext cx="1475153" cy="365125"/>
          </a:xfrm>
        </p:spPr>
        <p:txBody>
          <a:bodyPr/>
          <a:lstStyle/>
          <a:p>
            <a:fld id="{B7046984-41A2-9B45-91EE-7FB7DB995A64}" type="datetime3">
              <a:rPr lang="en-US" smtClean="0"/>
              <a:pPr/>
              <a:t>21 June 2018</a:t>
            </a:fld>
            <a:endParaRPr lang="fr-FR" dirty="0"/>
          </a:p>
        </p:txBody>
      </p:sp>
    </p:spTree>
    <p:extLst>
      <p:ext uri="{BB962C8B-B14F-4D97-AF65-F5344CB8AC3E}">
        <p14:creationId xmlns:p14="http://schemas.microsoft.com/office/powerpoint/2010/main" val="2889480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situation « Wang » </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22</a:t>
            </a:fld>
            <a:endParaRPr lang="fr-FR"/>
          </a:p>
        </p:txBody>
      </p:sp>
      <p:pic>
        <p:nvPicPr>
          <p:cNvPr id="7" name="Picture 3"/>
          <p:cNvPicPr>
            <a:picLocks noGrp="1" noChangeAspect="1" noChangeArrowheads="1"/>
          </p:cNvPicPr>
          <p:nvPr>
            <p:ph idx="1"/>
          </p:nvPr>
        </p:nvPicPr>
        <p:blipFill>
          <a:blip r:embed="rId3" cstate="print"/>
          <a:srcRect/>
          <a:stretch>
            <a:fillRect/>
          </a:stretch>
        </p:blipFill>
        <p:spPr bwMode="auto">
          <a:xfrm>
            <a:off x="884913" y="1565243"/>
            <a:ext cx="7355591" cy="4592670"/>
          </a:xfrm>
          <a:prstGeom prst="rect">
            <a:avLst/>
          </a:prstGeom>
          <a:noFill/>
          <a:ln w="9525">
            <a:noFill/>
            <a:miter lim="800000"/>
            <a:headEnd/>
            <a:tailEnd/>
          </a:ln>
        </p:spPr>
      </p:pic>
    </p:spTree>
    <p:extLst>
      <p:ext uri="{BB962C8B-B14F-4D97-AF65-F5344CB8AC3E}">
        <p14:creationId xmlns:p14="http://schemas.microsoft.com/office/powerpoint/2010/main" val="132926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but visé</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23</a:t>
            </a:fld>
            <a:endParaRPr lang="fr-FR"/>
          </a:p>
        </p:txBody>
      </p:sp>
      <p:pic>
        <p:nvPicPr>
          <p:cNvPr id="7" name="Picture 2" descr="http://images4.wikia.nocookie.net/__cb20090301194859/desencyclopedie/images/a/ac/Jeuquiestce.jpg"/>
          <p:cNvPicPr>
            <a:picLocks noGrp="1" noChangeAspect="1" noChangeArrowheads="1"/>
          </p:cNvPicPr>
          <p:nvPr>
            <p:ph idx="1"/>
          </p:nvPr>
        </p:nvPicPr>
        <p:blipFill>
          <a:blip r:embed="rId3" cstate="print"/>
          <a:srcRect/>
          <a:stretch>
            <a:fillRect/>
          </a:stretch>
        </p:blipFill>
        <p:spPr bwMode="auto">
          <a:xfrm>
            <a:off x="935474" y="1643669"/>
            <a:ext cx="6884567" cy="4285643"/>
          </a:xfrm>
          <a:prstGeom prst="rect">
            <a:avLst/>
          </a:prstGeom>
          <a:noFill/>
        </p:spPr>
      </p:pic>
      <p:sp>
        <p:nvSpPr>
          <p:cNvPr id="8" name="Espace réservé de la date 3"/>
          <p:cNvSpPr>
            <a:spLocks noGrp="1"/>
          </p:cNvSpPr>
          <p:nvPr>
            <p:ph type="dt" sz="half" idx="10"/>
          </p:nvPr>
        </p:nvSpPr>
        <p:spPr>
          <a:xfrm>
            <a:off x="6098757" y="88100"/>
            <a:ext cx="1475153" cy="365125"/>
          </a:xfrm>
        </p:spPr>
        <p:txBody>
          <a:bodyPr/>
          <a:lstStyle/>
          <a:p>
            <a:fld id="{B7046984-41A2-9B45-91EE-7FB7DB995A64}" type="datetime3">
              <a:rPr lang="en-US" smtClean="0"/>
              <a:pPr/>
              <a:t>21 June 2018</a:t>
            </a:fld>
            <a:endParaRPr lang="fr-FR" dirty="0"/>
          </a:p>
        </p:txBody>
      </p:sp>
    </p:spTree>
    <p:extLst>
      <p:ext uri="{BB962C8B-B14F-4D97-AF65-F5344CB8AC3E}">
        <p14:creationId xmlns:p14="http://schemas.microsoft.com/office/powerpoint/2010/main" val="1789975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IDENTIFIANTS</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24</a:t>
            </a:fld>
            <a:endParaRPr lang="fr-FR"/>
          </a:p>
        </p:txBody>
      </p:sp>
    </p:spTree>
    <p:extLst>
      <p:ext uri="{BB962C8B-B14F-4D97-AF65-F5344CB8AC3E}">
        <p14:creationId xmlns:p14="http://schemas.microsoft.com/office/powerpoint/2010/main" val="2493382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moyen pour y parvenir ? </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25</a:t>
            </a:fld>
            <a:endParaRPr lang="fr-FR"/>
          </a:p>
        </p:txBody>
      </p:sp>
      <p:pic>
        <p:nvPicPr>
          <p:cNvPr id="7" name="Picture 2"/>
          <p:cNvPicPr>
            <a:picLocks noGrp="1" noChangeAspect="1" noChangeArrowheads="1"/>
          </p:cNvPicPr>
          <p:nvPr>
            <p:ph idx="1"/>
          </p:nvPr>
        </p:nvPicPr>
        <p:blipFill>
          <a:blip r:embed="rId3" cstate="print"/>
          <a:srcRect/>
          <a:stretch>
            <a:fillRect/>
          </a:stretch>
        </p:blipFill>
        <p:spPr bwMode="auto">
          <a:xfrm>
            <a:off x="2799984" y="1345661"/>
            <a:ext cx="3164772" cy="3944498"/>
          </a:xfrm>
          <a:prstGeom prst="rect">
            <a:avLst/>
          </a:prstGeom>
          <a:noFill/>
          <a:ln w="9525">
            <a:noFill/>
            <a:miter lim="800000"/>
            <a:headEnd/>
            <a:tailEnd/>
          </a:ln>
        </p:spPr>
      </p:pic>
      <p:sp>
        <p:nvSpPr>
          <p:cNvPr id="8" name="Espace réservé de la date 3"/>
          <p:cNvSpPr>
            <a:spLocks noGrp="1"/>
          </p:cNvSpPr>
          <p:nvPr>
            <p:ph type="dt" sz="half" idx="10"/>
          </p:nvPr>
        </p:nvSpPr>
        <p:spPr>
          <a:xfrm>
            <a:off x="6098757" y="88100"/>
            <a:ext cx="1475153" cy="365125"/>
          </a:xfrm>
        </p:spPr>
        <p:txBody>
          <a:bodyPr/>
          <a:lstStyle/>
          <a:p>
            <a:fld id="{B7046984-41A2-9B45-91EE-7FB7DB995A64}" type="datetime3">
              <a:rPr lang="en-US" smtClean="0"/>
              <a:pPr/>
              <a:t>21 June 2018</a:t>
            </a:fld>
            <a:endParaRPr lang="fr-FR" dirty="0"/>
          </a:p>
        </p:txBody>
      </p:sp>
      <p:sp>
        <p:nvSpPr>
          <p:cNvPr id="3" name="ZoneTexte 2"/>
          <p:cNvSpPr txBox="1"/>
          <p:nvPr/>
        </p:nvSpPr>
        <p:spPr>
          <a:xfrm>
            <a:off x="562708" y="5545015"/>
            <a:ext cx="7596554" cy="523220"/>
          </a:xfrm>
          <a:prstGeom prst="rect">
            <a:avLst/>
          </a:prstGeom>
          <a:noFill/>
        </p:spPr>
        <p:txBody>
          <a:bodyPr wrap="square" rtlCol="0">
            <a:spAutoFit/>
          </a:bodyPr>
          <a:lstStyle/>
          <a:p>
            <a:pPr>
              <a:lnSpc>
                <a:spcPct val="140000"/>
              </a:lnSpc>
              <a:spcBef>
                <a:spcPct val="20000"/>
              </a:spcBef>
              <a:spcAft>
                <a:spcPts val="1200"/>
              </a:spcAft>
              <a:buClr>
                <a:schemeClr val="tx2"/>
              </a:buClr>
              <a:buSzPct val="150000"/>
            </a:pPr>
            <a:r>
              <a:rPr lang="fr-FR" sz="2000" dirty="0"/>
              <a:t>G</a:t>
            </a:r>
            <a:r>
              <a:rPr lang="fr-FR" sz="2000" dirty="0" smtClean="0"/>
              <a:t>are </a:t>
            </a:r>
            <a:r>
              <a:rPr lang="fr-FR" sz="2000" dirty="0"/>
              <a:t>au mythe de l’identifiant unique ! </a:t>
            </a:r>
          </a:p>
        </p:txBody>
      </p:sp>
      <p:pic>
        <p:nvPicPr>
          <p:cNvPr id="9" name="Picture 2"/>
          <p:cNvPicPr>
            <a:picLocks noChangeAspect="1" noChangeArrowheads="1"/>
          </p:cNvPicPr>
          <p:nvPr/>
        </p:nvPicPr>
        <p:blipFill>
          <a:blip r:embed="rId3" cstate="print"/>
          <a:srcRect/>
          <a:stretch>
            <a:fillRect/>
          </a:stretch>
        </p:blipFill>
        <p:spPr bwMode="auto">
          <a:xfrm>
            <a:off x="6481898" y="3095794"/>
            <a:ext cx="2027961" cy="2527603"/>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5084776" y="901428"/>
            <a:ext cx="2027961" cy="2527603"/>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5720494" y="4955817"/>
            <a:ext cx="945457" cy="1178395"/>
          </a:xfrm>
          <a:prstGeom prst="rect">
            <a:avLst/>
          </a:prstGeom>
          <a:noFill/>
          <a:ln w="9525">
            <a:noFill/>
            <a:miter lim="800000"/>
            <a:headEnd/>
            <a:tailEnd/>
          </a:ln>
        </p:spPr>
      </p:pic>
    </p:spTree>
    <p:extLst>
      <p:ext uri="{BB962C8B-B14F-4D97-AF65-F5344CB8AC3E}">
        <p14:creationId xmlns:p14="http://schemas.microsoft.com/office/powerpoint/2010/main" val="188112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Identifier pour recenser</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26</a:t>
            </a:fld>
            <a:endParaRPr lang="fr-F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176337120"/>
              </p:ext>
            </p:extLst>
          </p:nvPr>
        </p:nvGraphicFramePr>
        <p:xfrm>
          <a:off x="285008" y="1270660"/>
          <a:ext cx="8573984" cy="5367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7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E9F91F49-2510-4F38-9AEF-60B8B20F08C9}"/>
                                            </p:graphicEl>
                                          </p:spTgt>
                                        </p:tgtEl>
                                        <p:attrNameLst>
                                          <p:attrName>style.visibility</p:attrName>
                                        </p:attrNameLst>
                                      </p:cBhvr>
                                      <p:to>
                                        <p:strVal val="visible"/>
                                      </p:to>
                                    </p:set>
                                    <p:anim calcmode="lin" valueType="num">
                                      <p:cBhvr additive="base">
                                        <p:cTn id="7" dur="500" fill="hold"/>
                                        <p:tgtEl>
                                          <p:spTgt spid="7">
                                            <p:graphicEl>
                                              <a:dgm id="{E9F91F49-2510-4F38-9AEF-60B8B20F08C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E9F91F49-2510-4F38-9AEF-60B8B20F08C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6DEBC8CF-570A-4E79-84CC-B50F9E42E65C}"/>
                                            </p:graphicEl>
                                          </p:spTgt>
                                        </p:tgtEl>
                                        <p:attrNameLst>
                                          <p:attrName>style.visibility</p:attrName>
                                        </p:attrNameLst>
                                      </p:cBhvr>
                                      <p:to>
                                        <p:strVal val="visible"/>
                                      </p:to>
                                    </p:set>
                                    <p:anim calcmode="lin" valueType="num">
                                      <p:cBhvr additive="base">
                                        <p:cTn id="13" dur="500" fill="hold"/>
                                        <p:tgtEl>
                                          <p:spTgt spid="7">
                                            <p:graphicEl>
                                              <a:dgm id="{6DEBC8CF-570A-4E79-84CC-B50F9E42E65C}"/>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6DEBC8CF-570A-4E79-84CC-B50F9E42E65C}"/>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E37048CC-5C2F-42CA-A123-F2CA14BB0D03}"/>
                                            </p:graphicEl>
                                          </p:spTgt>
                                        </p:tgtEl>
                                        <p:attrNameLst>
                                          <p:attrName>style.visibility</p:attrName>
                                        </p:attrNameLst>
                                      </p:cBhvr>
                                      <p:to>
                                        <p:strVal val="visible"/>
                                      </p:to>
                                    </p:set>
                                    <p:anim calcmode="lin" valueType="num">
                                      <p:cBhvr additive="base">
                                        <p:cTn id="19" dur="500" fill="hold"/>
                                        <p:tgtEl>
                                          <p:spTgt spid="7">
                                            <p:graphicEl>
                                              <a:dgm id="{E37048CC-5C2F-42CA-A123-F2CA14BB0D03}"/>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E37048CC-5C2F-42CA-A123-F2CA14BB0D03}"/>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graphicEl>
                                              <a:dgm id="{B5734A2B-C395-40F7-89E2-BF36DBBDA27A}"/>
                                            </p:graphicEl>
                                          </p:spTgt>
                                        </p:tgtEl>
                                        <p:attrNameLst>
                                          <p:attrName>style.visibility</p:attrName>
                                        </p:attrNameLst>
                                      </p:cBhvr>
                                      <p:to>
                                        <p:strVal val="visible"/>
                                      </p:to>
                                    </p:set>
                                    <p:anim calcmode="lin" valueType="num">
                                      <p:cBhvr additive="base">
                                        <p:cTn id="23" dur="500" fill="hold"/>
                                        <p:tgtEl>
                                          <p:spTgt spid="7">
                                            <p:graphicEl>
                                              <a:dgm id="{B5734A2B-C395-40F7-89E2-BF36DBBDA27A}"/>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B5734A2B-C395-40F7-89E2-BF36DBBDA27A}"/>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graphicEl>
                                              <a:dgm id="{E046A1D0-873A-4FEA-9214-F4CF511CE207}"/>
                                            </p:graphicEl>
                                          </p:spTgt>
                                        </p:tgtEl>
                                        <p:attrNameLst>
                                          <p:attrName>style.visibility</p:attrName>
                                        </p:attrNameLst>
                                      </p:cBhvr>
                                      <p:to>
                                        <p:strVal val="visible"/>
                                      </p:to>
                                    </p:set>
                                    <p:anim calcmode="lin" valueType="num">
                                      <p:cBhvr additive="base">
                                        <p:cTn id="29" dur="500" fill="hold"/>
                                        <p:tgtEl>
                                          <p:spTgt spid="7">
                                            <p:graphicEl>
                                              <a:dgm id="{E046A1D0-873A-4FEA-9214-F4CF511CE207}"/>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graphicEl>
                                              <a:dgm id="{E046A1D0-873A-4FEA-9214-F4CF511CE207}"/>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graphicEl>
                                              <a:dgm id="{C6367789-0FCD-4B29-8D07-D3A7459F6CB2}"/>
                                            </p:graphicEl>
                                          </p:spTgt>
                                        </p:tgtEl>
                                        <p:attrNameLst>
                                          <p:attrName>style.visibility</p:attrName>
                                        </p:attrNameLst>
                                      </p:cBhvr>
                                      <p:to>
                                        <p:strVal val="visible"/>
                                      </p:to>
                                    </p:set>
                                    <p:anim calcmode="lin" valueType="num">
                                      <p:cBhvr additive="base">
                                        <p:cTn id="33" dur="500" fill="hold"/>
                                        <p:tgtEl>
                                          <p:spTgt spid="7">
                                            <p:graphicEl>
                                              <a:dgm id="{C6367789-0FCD-4B29-8D07-D3A7459F6CB2}"/>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graphicEl>
                                              <a:dgm id="{C6367789-0FCD-4B29-8D07-D3A7459F6CB2}"/>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graphicEl>
                                              <a:dgm id="{6C74805E-C7C7-4B70-8933-67F0296AEEDE}"/>
                                            </p:graphicEl>
                                          </p:spTgt>
                                        </p:tgtEl>
                                        <p:attrNameLst>
                                          <p:attrName>style.visibility</p:attrName>
                                        </p:attrNameLst>
                                      </p:cBhvr>
                                      <p:to>
                                        <p:strVal val="visible"/>
                                      </p:to>
                                    </p:set>
                                    <p:anim calcmode="lin" valueType="num">
                                      <p:cBhvr additive="base">
                                        <p:cTn id="39" dur="500" fill="hold"/>
                                        <p:tgtEl>
                                          <p:spTgt spid="7">
                                            <p:graphicEl>
                                              <a:dgm id="{6C74805E-C7C7-4B70-8933-67F0296AEEDE}"/>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graphicEl>
                                              <a:dgm id="{6C74805E-C7C7-4B70-8933-67F0296AEEDE}"/>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graphicEl>
                                              <a:dgm id="{2D54F86A-FB16-4A40-8F0C-40DE623543B5}"/>
                                            </p:graphicEl>
                                          </p:spTgt>
                                        </p:tgtEl>
                                        <p:attrNameLst>
                                          <p:attrName>style.visibility</p:attrName>
                                        </p:attrNameLst>
                                      </p:cBhvr>
                                      <p:to>
                                        <p:strVal val="visible"/>
                                      </p:to>
                                    </p:set>
                                    <p:anim calcmode="lin" valueType="num">
                                      <p:cBhvr additive="base">
                                        <p:cTn id="43" dur="500" fill="hold"/>
                                        <p:tgtEl>
                                          <p:spTgt spid="7">
                                            <p:graphicEl>
                                              <a:dgm id="{2D54F86A-FB16-4A40-8F0C-40DE623543B5}"/>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graphicEl>
                                              <a:dgm id="{2D54F86A-FB16-4A40-8F0C-40DE623543B5}"/>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graphicEl>
                                              <a:dgm id="{3B77620F-B001-40BA-8C56-53390254C7D7}"/>
                                            </p:graphicEl>
                                          </p:spTgt>
                                        </p:tgtEl>
                                        <p:attrNameLst>
                                          <p:attrName>style.visibility</p:attrName>
                                        </p:attrNameLst>
                                      </p:cBhvr>
                                      <p:to>
                                        <p:strVal val="visible"/>
                                      </p:to>
                                    </p:set>
                                    <p:anim calcmode="lin" valueType="num">
                                      <p:cBhvr additive="base">
                                        <p:cTn id="49" dur="500" fill="hold"/>
                                        <p:tgtEl>
                                          <p:spTgt spid="7">
                                            <p:graphicEl>
                                              <a:dgm id="{3B77620F-B001-40BA-8C56-53390254C7D7}"/>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graphicEl>
                                              <a:dgm id="{3B77620F-B001-40BA-8C56-53390254C7D7}"/>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graphicEl>
                                              <a:dgm id="{D40E1E4A-8174-4679-B954-DB6D3148F02C}"/>
                                            </p:graphicEl>
                                          </p:spTgt>
                                        </p:tgtEl>
                                        <p:attrNameLst>
                                          <p:attrName>style.visibility</p:attrName>
                                        </p:attrNameLst>
                                      </p:cBhvr>
                                      <p:to>
                                        <p:strVal val="visible"/>
                                      </p:to>
                                    </p:set>
                                    <p:anim calcmode="lin" valueType="num">
                                      <p:cBhvr additive="base">
                                        <p:cTn id="53" dur="500" fill="hold"/>
                                        <p:tgtEl>
                                          <p:spTgt spid="7">
                                            <p:graphicEl>
                                              <a:dgm id="{D40E1E4A-8174-4679-B954-DB6D3148F02C}"/>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graphicEl>
                                              <a:dgm id="{D40E1E4A-8174-4679-B954-DB6D3148F02C}"/>
                                            </p:graphic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graphicEl>
                                              <a:dgm id="{BE95112B-F95B-42CB-A8D0-A226A4325103}"/>
                                            </p:graphicEl>
                                          </p:spTgt>
                                        </p:tgtEl>
                                        <p:attrNameLst>
                                          <p:attrName>style.visibility</p:attrName>
                                        </p:attrNameLst>
                                      </p:cBhvr>
                                      <p:to>
                                        <p:strVal val="visible"/>
                                      </p:to>
                                    </p:set>
                                    <p:anim calcmode="lin" valueType="num">
                                      <p:cBhvr additive="base">
                                        <p:cTn id="59" dur="500" fill="hold"/>
                                        <p:tgtEl>
                                          <p:spTgt spid="7">
                                            <p:graphicEl>
                                              <a:dgm id="{BE95112B-F95B-42CB-A8D0-A226A4325103}"/>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graphicEl>
                                              <a:dgm id="{BE95112B-F95B-42CB-A8D0-A226A4325103}"/>
                                            </p:graphic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graphicEl>
                                              <a:dgm id="{DA15351C-B36A-40C9-8355-166C92DE2F40}"/>
                                            </p:graphicEl>
                                          </p:spTgt>
                                        </p:tgtEl>
                                        <p:attrNameLst>
                                          <p:attrName>style.visibility</p:attrName>
                                        </p:attrNameLst>
                                      </p:cBhvr>
                                      <p:to>
                                        <p:strVal val="visible"/>
                                      </p:to>
                                    </p:set>
                                    <p:anim calcmode="lin" valueType="num">
                                      <p:cBhvr additive="base">
                                        <p:cTn id="63" dur="500" fill="hold"/>
                                        <p:tgtEl>
                                          <p:spTgt spid="7">
                                            <p:graphicEl>
                                              <a:dgm id="{DA15351C-B36A-40C9-8355-166C92DE2F40}"/>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graphicEl>
                                              <a:dgm id="{DA15351C-B36A-40C9-8355-166C92DE2F40}"/>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
                                            <p:graphicEl>
                                              <a:dgm id="{F1BD344A-1904-4285-A12E-7D3673332EC8}"/>
                                            </p:graphicEl>
                                          </p:spTgt>
                                        </p:tgtEl>
                                        <p:attrNameLst>
                                          <p:attrName>style.visibility</p:attrName>
                                        </p:attrNameLst>
                                      </p:cBhvr>
                                      <p:to>
                                        <p:strVal val="visible"/>
                                      </p:to>
                                    </p:set>
                                    <p:anim calcmode="lin" valueType="num">
                                      <p:cBhvr additive="base">
                                        <p:cTn id="67" dur="500" fill="hold"/>
                                        <p:tgtEl>
                                          <p:spTgt spid="7">
                                            <p:graphicEl>
                                              <a:dgm id="{F1BD344A-1904-4285-A12E-7D3673332EC8}"/>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graphicEl>
                                              <a:dgm id="{F1BD344A-1904-4285-A12E-7D3673332EC8}"/>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 nombreux identifiants … </a:t>
            </a:r>
            <a:endParaRPr lang="fr-FR" dirty="0"/>
          </a:p>
        </p:txBody>
      </p:sp>
      <p:pic>
        <p:nvPicPr>
          <p:cNvPr id="5" name="Espace réservé du contenu 4"/>
          <p:cNvPicPr>
            <a:picLocks noGrp="1"/>
          </p:cNvPicPr>
          <p:nvPr>
            <p:ph idx="1"/>
          </p:nvPr>
        </p:nvPicPr>
        <p:blipFill>
          <a:blip r:embed="rId4"/>
          <a:stretch>
            <a:fillRect/>
          </a:stretch>
        </p:blipFill>
        <p:spPr>
          <a:xfrm>
            <a:off x="4664597" y="2858946"/>
            <a:ext cx="3125165" cy="1988808"/>
          </a:xfrm>
          <a:prstGeom prst="rect">
            <a:avLst/>
          </a:prstGeom>
        </p:spPr>
      </p:pic>
      <p:sp>
        <p:nvSpPr>
          <p:cNvPr id="3" name="Rectangle 2"/>
          <p:cNvSpPr/>
          <p:nvPr/>
        </p:nvSpPr>
        <p:spPr>
          <a:xfrm>
            <a:off x="341454" y="1219755"/>
            <a:ext cx="8918293" cy="6044732"/>
          </a:xfrm>
          <a:prstGeom prst="rect">
            <a:avLst/>
          </a:prstGeom>
        </p:spPr>
        <p:txBody>
          <a:bodyPr wrap="square">
            <a:spAutoFit/>
          </a:bodyPr>
          <a:lstStyle/>
          <a:p>
            <a:pPr marL="342900" indent="-342900">
              <a:lnSpc>
                <a:spcPct val="140000"/>
              </a:lnSpc>
              <a:spcBef>
                <a:spcPct val="20000"/>
              </a:spcBef>
              <a:spcAft>
                <a:spcPts val="1200"/>
              </a:spcAft>
              <a:buClr>
                <a:schemeClr val="tx2"/>
              </a:buClr>
              <a:buSzPct val="150000"/>
              <a:buFont typeface="Wingdings" charset="2"/>
              <a:buChar char="§"/>
            </a:pPr>
            <a:r>
              <a:rPr lang="fr-FR" sz="2000" dirty="0" smtClean="0"/>
              <a:t>Distinctions utiles à la compréhension </a:t>
            </a:r>
            <a:r>
              <a:rPr lang="fr-FR" sz="2000" dirty="0"/>
              <a:t>:</a:t>
            </a:r>
          </a:p>
          <a:p>
            <a:pPr marL="800100" lvl="1" indent="-342900">
              <a:lnSpc>
                <a:spcPct val="140000"/>
              </a:lnSpc>
              <a:spcBef>
                <a:spcPct val="20000"/>
              </a:spcBef>
              <a:spcAft>
                <a:spcPts val="1200"/>
              </a:spcAft>
              <a:buClr>
                <a:schemeClr val="tx2"/>
              </a:buClr>
              <a:buSzPct val="150000"/>
              <a:buFont typeface="Wingdings" panose="05000000000000000000" pitchFamily="2" charset="2"/>
              <a:buChar char="v"/>
            </a:pPr>
            <a:r>
              <a:rPr lang="fr-FR" sz="1600" dirty="0"/>
              <a:t>Issus du monde de l’édition ou issus du monde de la documentation</a:t>
            </a:r>
          </a:p>
          <a:p>
            <a:pPr marL="800100" lvl="1" indent="-342900">
              <a:lnSpc>
                <a:spcPct val="140000"/>
              </a:lnSpc>
              <a:spcBef>
                <a:spcPct val="20000"/>
              </a:spcBef>
              <a:spcAft>
                <a:spcPts val="1200"/>
              </a:spcAft>
              <a:buClr>
                <a:schemeClr val="tx2"/>
              </a:buClr>
              <a:buSzPct val="150000"/>
              <a:buFont typeface="Wingdings" panose="05000000000000000000" pitchFamily="2" charset="2"/>
              <a:buChar char="v"/>
            </a:pPr>
            <a:r>
              <a:rPr lang="fr-FR" sz="1600" dirty="0"/>
              <a:t>A la main du détenteur du compte ou à la main du gestionnaire des données</a:t>
            </a:r>
          </a:p>
          <a:p>
            <a:pPr marL="800100" lvl="1" indent="-342900">
              <a:lnSpc>
                <a:spcPct val="140000"/>
              </a:lnSpc>
              <a:spcBef>
                <a:spcPct val="20000"/>
              </a:spcBef>
              <a:spcAft>
                <a:spcPts val="1200"/>
              </a:spcAft>
              <a:buClr>
                <a:schemeClr val="tx2"/>
              </a:buClr>
              <a:buSzPct val="150000"/>
              <a:buFont typeface="Wingdings" panose="05000000000000000000" pitchFamily="2" charset="2"/>
              <a:buChar char="v"/>
            </a:pPr>
            <a:r>
              <a:rPr lang="fr-FR" sz="1600" dirty="0"/>
              <a:t>Circonscrit à une base ou interopérable</a:t>
            </a:r>
          </a:p>
          <a:p>
            <a:pPr marL="342900" indent="-342900">
              <a:lnSpc>
                <a:spcPct val="140000"/>
              </a:lnSpc>
              <a:spcBef>
                <a:spcPct val="20000"/>
              </a:spcBef>
              <a:spcAft>
                <a:spcPts val="1200"/>
              </a:spcAft>
              <a:buClr>
                <a:schemeClr val="tx2"/>
              </a:buClr>
              <a:buSzPct val="150000"/>
              <a:buFont typeface="Wingdings" charset="2"/>
              <a:buChar char="§"/>
            </a:pPr>
            <a:endParaRPr lang="fr-FR" sz="2000" dirty="0" smtClean="0"/>
          </a:p>
          <a:p>
            <a:pPr marL="342900" indent="-342900">
              <a:lnSpc>
                <a:spcPct val="140000"/>
              </a:lnSpc>
              <a:spcBef>
                <a:spcPct val="20000"/>
              </a:spcBef>
              <a:spcAft>
                <a:spcPts val="1200"/>
              </a:spcAft>
              <a:buClr>
                <a:schemeClr val="tx2"/>
              </a:buClr>
              <a:buSzPct val="150000"/>
              <a:buFont typeface="Wingdings" charset="2"/>
              <a:buChar char="§"/>
            </a:pPr>
            <a:r>
              <a:rPr lang="fr-FR" sz="2000" dirty="0"/>
              <a:t>Le besoin d’identifiants</a:t>
            </a:r>
          </a:p>
          <a:p>
            <a:pPr marL="800100" lvl="1" indent="-342900">
              <a:lnSpc>
                <a:spcPct val="140000"/>
              </a:lnSpc>
              <a:spcBef>
                <a:spcPct val="20000"/>
              </a:spcBef>
              <a:spcAft>
                <a:spcPts val="1200"/>
              </a:spcAft>
              <a:buClr>
                <a:schemeClr val="tx2"/>
              </a:buClr>
              <a:buSzPct val="150000"/>
              <a:buFont typeface="Wingdings" panose="05000000000000000000" pitchFamily="2" charset="2"/>
              <a:buChar char="v"/>
            </a:pPr>
            <a:r>
              <a:rPr lang="fr-FR" sz="2000" dirty="0"/>
              <a:t>Les identifiants sont nécessaires mais pas suffisants</a:t>
            </a:r>
          </a:p>
          <a:p>
            <a:pPr marL="800100" lvl="1" indent="-342900">
              <a:lnSpc>
                <a:spcPct val="140000"/>
              </a:lnSpc>
              <a:spcBef>
                <a:spcPct val="20000"/>
              </a:spcBef>
              <a:spcAft>
                <a:spcPts val="1200"/>
              </a:spcAft>
              <a:buClr>
                <a:schemeClr val="tx2"/>
              </a:buClr>
              <a:buSzPct val="150000"/>
              <a:buFont typeface="Wingdings" panose="05000000000000000000" pitchFamily="2" charset="2"/>
              <a:buChar char="v"/>
            </a:pPr>
            <a:r>
              <a:rPr lang="fr-FR" sz="2000" dirty="0"/>
              <a:t>Complémentarité et non concurrence</a:t>
            </a:r>
          </a:p>
          <a:p>
            <a:pPr marL="800100" lvl="1" indent="-342900">
              <a:lnSpc>
                <a:spcPct val="140000"/>
              </a:lnSpc>
              <a:spcBef>
                <a:spcPct val="20000"/>
              </a:spcBef>
              <a:spcAft>
                <a:spcPts val="1200"/>
              </a:spcAft>
              <a:buClr>
                <a:schemeClr val="tx2"/>
              </a:buClr>
              <a:buSzPct val="150000"/>
              <a:buFont typeface="Wingdings" panose="05000000000000000000" pitchFamily="2" charset="2"/>
              <a:buChar char="v"/>
            </a:pPr>
            <a:r>
              <a:rPr lang="fr-FR" sz="2000" dirty="0"/>
              <a:t>Préoccupation pour la souveraineté des données</a:t>
            </a:r>
          </a:p>
          <a:p>
            <a:pPr marL="342900" indent="-342900">
              <a:lnSpc>
                <a:spcPct val="140000"/>
              </a:lnSpc>
              <a:spcBef>
                <a:spcPct val="20000"/>
              </a:spcBef>
              <a:spcAft>
                <a:spcPts val="1200"/>
              </a:spcAft>
              <a:buClr>
                <a:schemeClr val="tx2"/>
              </a:buClr>
              <a:buSzPct val="150000"/>
              <a:buFont typeface="Wingdings" charset="2"/>
              <a:buChar char="§"/>
            </a:pPr>
            <a:endParaRPr lang="fr-FR" sz="2000" dirty="0"/>
          </a:p>
        </p:txBody>
      </p:sp>
    </p:spTree>
    <p:extLst>
      <p:ext uri="{BB962C8B-B14F-4D97-AF65-F5344CB8AC3E}">
        <p14:creationId xmlns:p14="http://schemas.microsoft.com/office/powerpoint/2010/main" val="17023028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1"/>
            <p:extLst/>
          </p:nvPr>
        </p:nvGraphicFramePr>
        <p:xfrm>
          <a:off x="4" y="539262"/>
          <a:ext cx="9124117" cy="6289671"/>
        </p:xfrm>
        <a:graphic>
          <a:graphicData uri="http://schemas.openxmlformats.org/drawingml/2006/table">
            <a:tbl>
              <a:tblPr firstRow="1" firstCol="1" bandRow="1">
                <a:tableStyleId>{5C22544A-7EE6-4342-B048-85BDC9FD1C3A}</a:tableStyleId>
              </a:tblPr>
              <a:tblGrid>
                <a:gridCol w="894806"/>
                <a:gridCol w="1297406"/>
                <a:gridCol w="1386381"/>
                <a:gridCol w="1386381"/>
                <a:gridCol w="1386381"/>
                <a:gridCol w="1386381"/>
                <a:gridCol w="1386381"/>
              </a:tblGrid>
              <a:tr h="349426">
                <a:tc>
                  <a:txBody>
                    <a:bodyPr/>
                    <a:lstStyle/>
                    <a:p>
                      <a:pPr algn="just">
                        <a:lnSpc>
                          <a:spcPct val="115000"/>
                        </a:lnSpc>
                        <a:spcAft>
                          <a:spcPts val="0"/>
                        </a:spcAft>
                      </a:pPr>
                      <a:r>
                        <a:rPr lang="fr-FR" sz="800" dirty="0">
                          <a:effectLst/>
                        </a:rPr>
                        <a:t> </a:t>
                      </a:r>
                      <a:endParaRPr lang="fr-FR" sz="8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Avantages </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Inconvénients </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Périmètre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Obligatoire ou Facultatif</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Services ajoutés </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Respect de la vie privée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r>
              <a:tr h="1747131">
                <a:tc>
                  <a:txBody>
                    <a:bodyPr/>
                    <a:lstStyle/>
                    <a:p>
                      <a:pPr algn="just">
                        <a:lnSpc>
                          <a:spcPct val="115000"/>
                        </a:lnSpc>
                        <a:spcAft>
                          <a:spcPts val="0"/>
                        </a:spcAft>
                      </a:pPr>
                      <a:r>
                        <a:rPr lang="fr-FR" sz="800">
                          <a:effectLst/>
                        </a:rPr>
                        <a:t>ORCID</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dirty="0">
                          <a:effectLst/>
                        </a:rPr>
                        <a:t>Largement utilisé par plusieurs acteurs-clés de la communauté scientifique internationale. </a:t>
                      </a:r>
                    </a:p>
                    <a:p>
                      <a:pPr algn="l">
                        <a:lnSpc>
                          <a:spcPct val="115000"/>
                        </a:lnSpc>
                        <a:spcAft>
                          <a:spcPts val="0"/>
                        </a:spcAft>
                      </a:pPr>
                      <a:r>
                        <a:rPr lang="fr-FR" sz="800" dirty="0">
                          <a:effectLst/>
                        </a:rPr>
                        <a:t>Alimentation progressivement connectée aux soumissions d’articles</a:t>
                      </a:r>
                      <a:endParaRPr lang="fr-FR" sz="8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Récent, donc infos très pauvres. Repose sur l’action et bonne volonté du chercheur.</a:t>
                      </a:r>
                    </a:p>
                    <a:p>
                      <a:pPr algn="l">
                        <a:lnSpc>
                          <a:spcPct val="115000"/>
                        </a:lnSpc>
                        <a:spcAft>
                          <a:spcPts val="0"/>
                        </a:spcAft>
                      </a:pPr>
                      <a:r>
                        <a:rPr lang="fr-FR" sz="800">
                          <a:effectLst/>
                        </a:rPr>
                        <a:t>Alimentation laborieuse pour le rétrospectif (par Bibtex ou manuelle)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International, indépendant, très utilisé par les acteurs-clés surtout en Sciences dures : financeurs et éditeurs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Presque obligatoire (Sciences dures). </a:t>
                      </a:r>
                    </a:p>
                    <a:p>
                      <a:pPr algn="l">
                        <a:lnSpc>
                          <a:spcPct val="115000"/>
                        </a:lnSpc>
                        <a:spcAft>
                          <a:spcPts val="0"/>
                        </a:spcAft>
                      </a:pPr>
                      <a:r>
                        <a:rPr lang="fr-FR" sz="800">
                          <a:effectLst/>
                        </a:rPr>
                        <a:t>Création à la demande du chercheur (démarche volontaire)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Pas de métriques. </a:t>
                      </a:r>
                    </a:p>
                    <a:p>
                      <a:pPr algn="l">
                        <a:lnSpc>
                          <a:spcPct val="115000"/>
                        </a:lnSpc>
                        <a:spcAft>
                          <a:spcPts val="0"/>
                        </a:spcAft>
                      </a:pPr>
                      <a:r>
                        <a:rPr lang="fr-FR" sz="800">
                          <a:effectLst/>
                        </a:rPr>
                        <a:t>A l’avenir, sera mise à jour automatiquement par les éditeurs (lors de la soumission). Bcp de possibilités d’échange et partage (RID, Crossref…). Gestion par lots (sous réserve d’adhésion)</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Envoi de mel optionnel et paramétrable. Respect de CNIL : pas d’usage non autorisé. </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r>
              <a:tr h="1222992">
                <a:tc>
                  <a:txBody>
                    <a:bodyPr/>
                    <a:lstStyle/>
                    <a:p>
                      <a:pPr algn="just">
                        <a:lnSpc>
                          <a:spcPct val="115000"/>
                        </a:lnSpc>
                        <a:spcAft>
                          <a:spcPts val="0"/>
                        </a:spcAft>
                      </a:pPr>
                      <a:r>
                        <a:rPr lang="fr-FR" sz="800">
                          <a:effectLst/>
                        </a:rPr>
                        <a:t>RID / ScopusID</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Lien facile avec les publications, utile pour les listes rétrospectives. Facile à lier avec ORCID.</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Limité à une base. Laborieux pour ajouter de nouvelles publications (via export SAMPRA ou alerte Wos/Scopus).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International, privé et limité à une base de données (Wos / Scopus). Surtout utilisé en Sciences dures et sociales.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Optionnel.</a:t>
                      </a:r>
                    </a:p>
                    <a:p>
                      <a:pPr algn="l">
                        <a:lnSpc>
                          <a:spcPct val="115000"/>
                        </a:lnSpc>
                        <a:spcAft>
                          <a:spcPts val="0"/>
                        </a:spcAft>
                      </a:pPr>
                      <a:r>
                        <a:rPr lang="fr-FR" sz="800">
                          <a:effectLst/>
                        </a:rPr>
                        <a:t>Création à la demande du chercheur (démarche volontaire).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Services métriques (nb de citations &amp; h-index en temps réel). </a:t>
                      </a:r>
                    </a:p>
                    <a:p>
                      <a:pPr algn="l">
                        <a:lnSpc>
                          <a:spcPct val="115000"/>
                        </a:lnSpc>
                        <a:spcAft>
                          <a:spcPts val="0"/>
                        </a:spcAft>
                      </a:pPr>
                      <a:r>
                        <a:rPr lang="fr-FR" sz="800">
                          <a:effectLst/>
                        </a:rPr>
                        <a:t>Pas de possibilité d’ajouter des publications issues d’une autre source.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Envoi de mel optionnel et paramétrable. Respect de CNIL : pas d’usage non autorisé. </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r>
              <a:tr h="1222992">
                <a:tc>
                  <a:txBody>
                    <a:bodyPr/>
                    <a:lstStyle/>
                    <a:p>
                      <a:pPr algn="just">
                        <a:lnSpc>
                          <a:spcPct val="115000"/>
                        </a:lnSpc>
                        <a:spcAft>
                          <a:spcPts val="0"/>
                        </a:spcAft>
                      </a:pPr>
                      <a:r>
                        <a:rPr lang="fr-FR" sz="800">
                          <a:effectLst/>
                        </a:rPr>
                        <a:t>IdRef</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Identifiant ancien, informations riches. Transparent pour les chercheurs, création et administration par les bibliothécaires.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Informations à vérifier par le chercheur lui-même.</a:t>
                      </a:r>
                    </a:p>
                    <a:p>
                      <a:pPr algn="l">
                        <a:lnSpc>
                          <a:spcPct val="115000"/>
                        </a:lnSpc>
                        <a:spcAft>
                          <a:spcPts val="0"/>
                        </a:spcAft>
                      </a:pPr>
                      <a:r>
                        <a:rPr lang="fr-FR" sz="800">
                          <a:effectLst/>
                        </a:rPr>
                        <a:t>Possibilité de le lier avec les autres ID</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Français, public et indépendant d’une base de données, surtout utilisé pour les thèses et les livres. </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Identifiant  obligatoire pour le référencement d’une  thèse (ou d’un livre) depuis plusieurs décennies.  Aucune action requise du chercheur.</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Pas de métriques proposées. </a:t>
                      </a:r>
                      <a:br>
                        <a:rPr lang="fr-FR" sz="800">
                          <a:effectLst/>
                        </a:rPr>
                      </a:br>
                      <a:r>
                        <a:rPr lang="fr-FR" sz="800">
                          <a:effectLst/>
                        </a:rPr>
                        <a:t>Possibilité de connecter IdRef à tous les autres identifiants (API).</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Pas d’alerte par mel. Respect de la CNIL : possibilité de visualiser et de modifier ses informations.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r>
              <a:tr h="873565">
                <a:tc>
                  <a:txBody>
                    <a:bodyPr/>
                    <a:lstStyle/>
                    <a:p>
                      <a:pPr algn="just">
                        <a:lnSpc>
                          <a:spcPct val="115000"/>
                        </a:lnSpc>
                        <a:spcAft>
                          <a:spcPts val="0"/>
                        </a:spcAft>
                      </a:pPr>
                      <a:r>
                        <a:rPr lang="fr-FR" sz="800">
                          <a:effectLst/>
                        </a:rPr>
                        <a:t>IdHAL</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Création et actualisation automatique de CV, mise à jour automatique.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Limité à une base (HAL). Ne permet pas pour le moment de lien facile avec les autres identifiants.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Français, public, lié à une base (HAL), surtout utilisé par les Sciences humaines et l’informatique.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Optionnel.</a:t>
                      </a:r>
                    </a:p>
                    <a:p>
                      <a:pPr algn="l">
                        <a:lnSpc>
                          <a:spcPct val="115000"/>
                        </a:lnSpc>
                        <a:spcAft>
                          <a:spcPts val="0"/>
                        </a:spcAft>
                      </a:pPr>
                      <a:r>
                        <a:rPr lang="fr-FR" sz="800">
                          <a:effectLst/>
                        </a:rPr>
                        <a:t>Création à la demande du chercheur (démarche volontaire)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Création automatique de CV actualisé en temps réel.</a:t>
                      </a:r>
                    </a:p>
                    <a:p>
                      <a:pPr algn="l">
                        <a:lnSpc>
                          <a:spcPct val="115000"/>
                        </a:lnSpc>
                        <a:spcAft>
                          <a:spcPts val="0"/>
                        </a:spcAft>
                      </a:pPr>
                      <a:r>
                        <a:rPr lang="fr-FR" sz="800">
                          <a:effectLst/>
                        </a:rPr>
                        <a:t>Mise à jour automatique des publis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Envoi de mel optionnel et paramétrable. Respect de CNIL : pas d’usage non autorisé.</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r>
              <a:tr h="873565">
                <a:tc>
                  <a:txBody>
                    <a:bodyPr/>
                    <a:lstStyle/>
                    <a:p>
                      <a:pPr algn="just">
                        <a:lnSpc>
                          <a:spcPct val="115000"/>
                        </a:lnSpc>
                        <a:spcAft>
                          <a:spcPts val="0"/>
                        </a:spcAft>
                      </a:pPr>
                      <a:r>
                        <a:rPr lang="en-US" sz="800">
                          <a:effectLst/>
                        </a:rPr>
                        <a:t>Google Scholar,</a:t>
                      </a:r>
                      <a:endParaRPr lang="fr-FR" sz="800">
                        <a:effectLst/>
                      </a:endParaRPr>
                    </a:p>
                    <a:p>
                      <a:pPr algn="just">
                        <a:lnSpc>
                          <a:spcPct val="115000"/>
                        </a:lnSpc>
                        <a:spcAft>
                          <a:spcPts val="0"/>
                        </a:spcAft>
                      </a:pPr>
                      <a:r>
                        <a:rPr lang="en-US" sz="800">
                          <a:effectLst/>
                        </a:rPr>
                        <a:t>Mendeley, ResearchGate, Academia…</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Actualisation facile,</a:t>
                      </a:r>
                    </a:p>
                    <a:p>
                      <a:pPr algn="l">
                        <a:lnSpc>
                          <a:spcPct val="115000"/>
                        </a:lnSpc>
                        <a:spcAft>
                          <a:spcPts val="0"/>
                        </a:spcAft>
                      </a:pPr>
                      <a:r>
                        <a:rPr lang="fr-FR" sz="800">
                          <a:effectLst/>
                        </a:rPr>
                        <a:t>Possibilité de déposer des PDF (ne pas confondre avec une archive ouverte)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Aucune ouverture ni réutilisation des données possibles.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International, privé et lucratif, lié à une base de données.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Optionnel.</a:t>
                      </a:r>
                    </a:p>
                    <a:p>
                      <a:pPr algn="l">
                        <a:lnSpc>
                          <a:spcPct val="115000"/>
                        </a:lnSpc>
                        <a:spcAft>
                          <a:spcPts val="0"/>
                        </a:spcAft>
                      </a:pPr>
                      <a:r>
                        <a:rPr lang="fr-FR" sz="800">
                          <a:effectLst/>
                        </a:rPr>
                        <a:t>Création à la demande du chercheur (démarche volontaire).</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a:effectLst/>
                        </a:rPr>
                        <a:t>Fourniture de métriques proposées, mais pas normalisées.</a:t>
                      </a:r>
                    </a:p>
                    <a:p>
                      <a:pPr algn="l">
                        <a:lnSpc>
                          <a:spcPct val="115000"/>
                        </a:lnSpc>
                        <a:spcAft>
                          <a:spcPts val="0"/>
                        </a:spcAft>
                      </a:pPr>
                      <a:r>
                        <a:rPr lang="fr-FR" sz="800">
                          <a:effectLst/>
                        </a:rPr>
                        <a:t>Services de mise en réseau avec des pairs.</a:t>
                      </a:r>
                      <a:endParaRPr lang="fr-FR" sz="8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c>
                  <a:txBody>
                    <a:bodyPr/>
                    <a:lstStyle/>
                    <a:p>
                      <a:pPr algn="l">
                        <a:lnSpc>
                          <a:spcPct val="115000"/>
                        </a:lnSpc>
                        <a:spcAft>
                          <a:spcPts val="0"/>
                        </a:spcAft>
                      </a:pPr>
                      <a:r>
                        <a:rPr lang="fr-FR" sz="800" dirty="0">
                          <a:effectLst/>
                        </a:rPr>
                        <a:t>Envoi de nombreux </a:t>
                      </a:r>
                      <a:r>
                        <a:rPr lang="fr-FR" sz="800" dirty="0" err="1">
                          <a:effectLst/>
                        </a:rPr>
                        <a:t>mels</a:t>
                      </a:r>
                      <a:r>
                        <a:rPr lang="fr-FR" sz="800" dirty="0">
                          <a:effectLst/>
                        </a:rPr>
                        <a:t>, non paramétrables. Vente des informations personnelles à des tiers.</a:t>
                      </a:r>
                      <a:endParaRPr lang="fr-FR" sz="8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7426" marR="57426" marT="0" marB="0"/>
                </a:tc>
              </a:tr>
            </a:tbl>
          </a:graphicData>
        </a:graphic>
      </p:graphicFrame>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28</a:t>
            </a:fld>
            <a:endParaRPr lang="fr-FR"/>
          </a:p>
        </p:txBody>
      </p:sp>
    </p:spTree>
    <p:extLst>
      <p:ext uri="{BB962C8B-B14F-4D97-AF65-F5344CB8AC3E}">
        <p14:creationId xmlns:p14="http://schemas.microsoft.com/office/powerpoint/2010/main" val="4229242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REFERENTIELS</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29</a:t>
            </a:fld>
            <a:endParaRPr lang="fr-FR"/>
          </a:p>
        </p:txBody>
      </p:sp>
    </p:spTree>
    <p:extLst>
      <p:ext uri="{BB962C8B-B14F-4D97-AF65-F5344CB8AC3E}">
        <p14:creationId xmlns:p14="http://schemas.microsoft.com/office/powerpoint/2010/main" val="1360630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457200" y="78336"/>
            <a:ext cx="4359031" cy="496534"/>
          </a:xfrm>
        </p:spPr>
        <p:txBody>
          <a:bodyPr/>
          <a:lstStyle/>
          <a:p>
            <a:r>
              <a:rPr lang="fr-FR" sz="3200" dirty="0" smtClean="0"/>
              <a:t>La palette des services</a:t>
            </a:r>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3</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548"/>
            <a:ext cx="9446677" cy="5752924"/>
          </a:xfrm>
          <a:prstGeom prst="rect">
            <a:avLst/>
          </a:prstGeom>
        </p:spPr>
      </p:pic>
      <p:sp>
        <p:nvSpPr>
          <p:cNvPr id="6" name="ZoneTexte 5"/>
          <p:cNvSpPr txBox="1"/>
          <p:nvPr/>
        </p:nvSpPr>
        <p:spPr>
          <a:xfrm>
            <a:off x="-19881" y="6572304"/>
            <a:ext cx="9276521" cy="261610"/>
          </a:xfrm>
          <a:prstGeom prst="rect">
            <a:avLst/>
          </a:prstGeom>
          <a:noFill/>
        </p:spPr>
        <p:txBody>
          <a:bodyPr wrap="square" rtlCol="0">
            <a:spAutoFit/>
          </a:bodyPr>
          <a:lstStyle/>
          <a:p>
            <a:r>
              <a:rPr lang="fr-FR" sz="1100" dirty="0" smtClean="0"/>
              <a:t>Crédits : Katie </a:t>
            </a:r>
            <a:r>
              <a:rPr lang="fr-FR" sz="1100" dirty="0"/>
              <a:t>Sauter, </a:t>
            </a:r>
            <a:r>
              <a:rPr lang="fr-FR" sz="1100" dirty="0" smtClean="0"/>
              <a:t>Sauter_stock4_extra1</a:t>
            </a:r>
            <a:r>
              <a:rPr lang="fr-FR" sz="1100" dirty="0"/>
              <a:t>, https://www.flickr.com/photos/katie-sauter/30457855190/</a:t>
            </a:r>
          </a:p>
        </p:txBody>
      </p:sp>
      <p:sp>
        <p:nvSpPr>
          <p:cNvPr id="7" name="ZoneTexte 6"/>
          <p:cNvSpPr txBox="1"/>
          <p:nvPr/>
        </p:nvSpPr>
        <p:spPr>
          <a:xfrm>
            <a:off x="3587851" y="3480010"/>
            <a:ext cx="1607001" cy="646331"/>
          </a:xfrm>
          <a:prstGeom prst="rect">
            <a:avLst/>
          </a:prstGeom>
          <a:noFill/>
        </p:spPr>
        <p:txBody>
          <a:bodyPr wrap="square" rtlCol="0">
            <a:spAutoFit/>
          </a:bodyPr>
          <a:lstStyle/>
          <a:p>
            <a:r>
              <a:rPr lang="fr-FR" dirty="0" smtClean="0">
                <a:solidFill>
                  <a:schemeClr val="bg1"/>
                </a:solidFill>
              </a:rPr>
              <a:t>des données d’autorité</a:t>
            </a:r>
            <a:endParaRPr lang="fr-FR" dirty="0">
              <a:solidFill>
                <a:schemeClr val="bg1"/>
              </a:solidFill>
            </a:endParaRPr>
          </a:p>
        </p:txBody>
      </p:sp>
      <p:sp>
        <p:nvSpPr>
          <p:cNvPr id="8" name="ZoneTexte 7"/>
          <p:cNvSpPr txBox="1"/>
          <p:nvPr/>
        </p:nvSpPr>
        <p:spPr>
          <a:xfrm>
            <a:off x="1018146" y="4035232"/>
            <a:ext cx="1683026" cy="923330"/>
          </a:xfrm>
          <a:prstGeom prst="rect">
            <a:avLst/>
          </a:prstGeom>
          <a:noFill/>
        </p:spPr>
        <p:txBody>
          <a:bodyPr wrap="square" rtlCol="0">
            <a:spAutoFit/>
          </a:bodyPr>
          <a:lstStyle/>
          <a:p>
            <a:r>
              <a:rPr lang="fr-FR" dirty="0" smtClean="0">
                <a:solidFill>
                  <a:schemeClr val="bg1"/>
                </a:solidFill>
              </a:rPr>
              <a:t>une interface publique de consultation</a:t>
            </a:r>
            <a:endParaRPr lang="fr-FR" dirty="0">
              <a:solidFill>
                <a:schemeClr val="bg1"/>
              </a:solidFill>
            </a:endParaRPr>
          </a:p>
        </p:txBody>
      </p:sp>
      <p:sp>
        <p:nvSpPr>
          <p:cNvPr id="9" name="ZoneTexte 8"/>
          <p:cNvSpPr txBox="1"/>
          <p:nvPr/>
        </p:nvSpPr>
        <p:spPr>
          <a:xfrm>
            <a:off x="2306916" y="5318114"/>
            <a:ext cx="2242931" cy="923330"/>
          </a:xfrm>
          <a:prstGeom prst="rect">
            <a:avLst/>
          </a:prstGeom>
          <a:noFill/>
        </p:spPr>
        <p:txBody>
          <a:bodyPr wrap="square" rtlCol="0">
            <a:spAutoFit/>
          </a:bodyPr>
          <a:lstStyle/>
          <a:p>
            <a:r>
              <a:rPr lang="fr-FR" dirty="0">
                <a:solidFill>
                  <a:schemeClr val="bg1"/>
                </a:solidFill>
              </a:rPr>
              <a:t>u</a:t>
            </a:r>
            <a:r>
              <a:rPr lang="fr-FR" dirty="0" smtClean="0">
                <a:solidFill>
                  <a:schemeClr val="bg1"/>
                </a:solidFill>
              </a:rPr>
              <a:t>ne interface de production sur authentification</a:t>
            </a:r>
            <a:endParaRPr lang="fr-FR" dirty="0">
              <a:solidFill>
                <a:schemeClr val="bg1"/>
              </a:solidFill>
            </a:endParaRPr>
          </a:p>
        </p:txBody>
      </p:sp>
      <p:sp>
        <p:nvSpPr>
          <p:cNvPr id="10" name="ZoneTexte 9"/>
          <p:cNvSpPr txBox="1"/>
          <p:nvPr/>
        </p:nvSpPr>
        <p:spPr>
          <a:xfrm>
            <a:off x="6731755" y="4312231"/>
            <a:ext cx="1751372" cy="646331"/>
          </a:xfrm>
          <a:prstGeom prst="rect">
            <a:avLst/>
          </a:prstGeom>
          <a:noFill/>
        </p:spPr>
        <p:txBody>
          <a:bodyPr wrap="square" rtlCol="0">
            <a:spAutoFit/>
          </a:bodyPr>
          <a:lstStyle/>
          <a:p>
            <a:r>
              <a:rPr lang="fr-FR" dirty="0">
                <a:solidFill>
                  <a:schemeClr val="bg1"/>
                </a:solidFill>
              </a:rPr>
              <a:t>d</a:t>
            </a:r>
            <a:r>
              <a:rPr lang="fr-FR" dirty="0" smtClean="0">
                <a:solidFill>
                  <a:schemeClr val="bg1"/>
                </a:solidFill>
              </a:rPr>
              <a:t>es </a:t>
            </a:r>
            <a:r>
              <a:rPr lang="fr-FR" dirty="0" err="1" smtClean="0">
                <a:solidFill>
                  <a:schemeClr val="bg1"/>
                </a:solidFill>
              </a:rPr>
              <a:t>webservices</a:t>
            </a:r>
            <a:r>
              <a:rPr lang="fr-FR" dirty="0" smtClean="0">
                <a:solidFill>
                  <a:schemeClr val="bg1"/>
                </a:solidFill>
              </a:rPr>
              <a:t> d’exposition</a:t>
            </a:r>
            <a:endParaRPr lang="fr-FR" dirty="0">
              <a:solidFill>
                <a:schemeClr val="bg1"/>
              </a:solidFill>
            </a:endParaRPr>
          </a:p>
        </p:txBody>
      </p:sp>
      <p:sp>
        <p:nvSpPr>
          <p:cNvPr id="11" name="ZoneTexte 10"/>
          <p:cNvSpPr txBox="1"/>
          <p:nvPr/>
        </p:nvSpPr>
        <p:spPr>
          <a:xfrm>
            <a:off x="5937559" y="2705251"/>
            <a:ext cx="2040250" cy="646331"/>
          </a:xfrm>
          <a:prstGeom prst="rect">
            <a:avLst/>
          </a:prstGeom>
          <a:noFill/>
        </p:spPr>
        <p:txBody>
          <a:bodyPr wrap="square" rtlCol="0">
            <a:spAutoFit/>
          </a:bodyPr>
          <a:lstStyle/>
          <a:p>
            <a:r>
              <a:rPr lang="fr-FR" dirty="0">
                <a:solidFill>
                  <a:schemeClr val="bg1"/>
                </a:solidFill>
              </a:rPr>
              <a:t>d</a:t>
            </a:r>
            <a:r>
              <a:rPr lang="fr-FR" dirty="0" smtClean="0">
                <a:solidFill>
                  <a:schemeClr val="bg1"/>
                </a:solidFill>
              </a:rPr>
              <a:t>es </a:t>
            </a:r>
            <a:r>
              <a:rPr lang="fr-FR" dirty="0" err="1" smtClean="0">
                <a:solidFill>
                  <a:schemeClr val="bg1"/>
                </a:solidFill>
              </a:rPr>
              <a:t>webservices</a:t>
            </a:r>
            <a:r>
              <a:rPr lang="fr-FR" dirty="0" smtClean="0">
                <a:solidFill>
                  <a:schemeClr val="bg1"/>
                </a:solidFill>
              </a:rPr>
              <a:t> de contrôle qualité</a:t>
            </a:r>
            <a:endParaRPr lang="fr-FR" dirty="0">
              <a:solidFill>
                <a:schemeClr val="bg1"/>
              </a:solidFill>
            </a:endParaRPr>
          </a:p>
        </p:txBody>
      </p:sp>
      <p:sp>
        <p:nvSpPr>
          <p:cNvPr id="12" name="ZoneTexte 11"/>
          <p:cNvSpPr txBox="1"/>
          <p:nvPr/>
        </p:nvSpPr>
        <p:spPr>
          <a:xfrm>
            <a:off x="108287" y="2889917"/>
            <a:ext cx="1751372" cy="923330"/>
          </a:xfrm>
          <a:prstGeom prst="rect">
            <a:avLst/>
          </a:prstGeom>
          <a:noFill/>
        </p:spPr>
        <p:txBody>
          <a:bodyPr wrap="square" rtlCol="0">
            <a:spAutoFit/>
          </a:bodyPr>
          <a:lstStyle/>
          <a:p>
            <a:r>
              <a:rPr lang="fr-FR" dirty="0">
                <a:solidFill>
                  <a:schemeClr val="bg1"/>
                </a:solidFill>
              </a:rPr>
              <a:t>u</a:t>
            </a:r>
            <a:r>
              <a:rPr lang="fr-FR" dirty="0" smtClean="0">
                <a:solidFill>
                  <a:schemeClr val="bg1"/>
                </a:solidFill>
              </a:rPr>
              <a:t>n programme d’alignement de personnes</a:t>
            </a:r>
            <a:endParaRPr lang="fr-FR" dirty="0">
              <a:solidFill>
                <a:schemeClr val="bg1"/>
              </a:solidFill>
            </a:endParaRPr>
          </a:p>
        </p:txBody>
      </p:sp>
      <p:sp>
        <p:nvSpPr>
          <p:cNvPr id="13" name="ZoneTexte 12"/>
          <p:cNvSpPr txBox="1"/>
          <p:nvPr/>
        </p:nvSpPr>
        <p:spPr>
          <a:xfrm>
            <a:off x="5610289" y="5987140"/>
            <a:ext cx="2242931" cy="369332"/>
          </a:xfrm>
          <a:prstGeom prst="rect">
            <a:avLst/>
          </a:prstGeom>
          <a:noFill/>
        </p:spPr>
        <p:txBody>
          <a:bodyPr wrap="square" rtlCol="0">
            <a:spAutoFit/>
          </a:bodyPr>
          <a:lstStyle/>
          <a:p>
            <a:r>
              <a:rPr lang="fr-FR" dirty="0">
                <a:solidFill>
                  <a:schemeClr val="bg1"/>
                </a:solidFill>
              </a:rPr>
              <a:t>u</a:t>
            </a:r>
            <a:r>
              <a:rPr lang="fr-FR" dirty="0" smtClean="0">
                <a:solidFill>
                  <a:schemeClr val="bg1"/>
                </a:solidFill>
              </a:rPr>
              <a:t>n identifiant pivot</a:t>
            </a:r>
            <a:endParaRPr lang="fr-FR" dirty="0">
              <a:solidFill>
                <a:schemeClr val="bg1"/>
              </a:solidFill>
            </a:endParaRPr>
          </a:p>
        </p:txBody>
      </p:sp>
      <p:sp>
        <p:nvSpPr>
          <p:cNvPr id="14" name="ZoneTexte 13"/>
          <p:cNvSpPr txBox="1"/>
          <p:nvPr/>
        </p:nvSpPr>
        <p:spPr>
          <a:xfrm>
            <a:off x="2465772" y="2106019"/>
            <a:ext cx="1285461" cy="646331"/>
          </a:xfrm>
          <a:prstGeom prst="rect">
            <a:avLst/>
          </a:prstGeom>
          <a:noFill/>
        </p:spPr>
        <p:txBody>
          <a:bodyPr wrap="square" rtlCol="0">
            <a:spAutoFit/>
          </a:bodyPr>
          <a:lstStyle/>
          <a:p>
            <a:r>
              <a:rPr lang="fr-FR" dirty="0">
                <a:solidFill>
                  <a:schemeClr val="bg1"/>
                </a:solidFill>
              </a:rPr>
              <a:t>u</a:t>
            </a:r>
            <a:r>
              <a:rPr lang="fr-FR" dirty="0" smtClean="0">
                <a:solidFill>
                  <a:schemeClr val="bg1"/>
                </a:solidFill>
              </a:rPr>
              <a:t>ne base de données</a:t>
            </a:r>
            <a:endParaRPr lang="fr-FR" dirty="0">
              <a:solidFill>
                <a:schemeClr val="bg1"/>
              </a:solidFill>
            </a:endParaRPr>
          </a:p>
        </p:txBody>
      </p:sp>
      <p:sp>
        <p:nvSpPr>
          <p:cNvPr id="15" name="ZoneTexte 14"/>
          <p:cNvSpPr txBox="1"/>
          <p:nvPr/>
        </p:nvSpPr>
        <p:spPr>
          <a:xfrm>
            <a:off x="4549847" y="2072509"/>
            <a:ext cx="1531875" cy="646331"/>
          </a:xfrm>
          <a:prstGeom prst="rect">
            <a:avLst/>
          </a:prstGeom>
          <a:noFill/>
        </p:spPr>
        <p:txBody>
          <a:bodyPr wrap="square" rtlCol="0">
            <a:spAutoFit/>
          </a:bodyPr>
          <a:lstStyle/>
          <a:p>
            <a:r>
              <a:rPr lang="fr-FR" dirty="0">
                <a:solidFill>
                  <a:schemeClr val="bg1"/>
                </a:solidFill>
              </a:rPr>
              <a:t>d</a:t>
            </a:r>
            <a:r>
              <a:rPr lang="fr-FR" dirty="0" smtClean="0">
                <a:solidFill>
                  <a:schemeClr val="bg1"/>
                </a:solidFill>
              </a:rPr>
              <a:t>u catalogage partagé</a:t>
            </a:r>
            <a:endParaRPr lang="fr-FR" dirty="0">
              <a:solidFill>
                <a:schemeClr val="bg1"/>
              </a:solidFill>
            </a:endParaRPr>
          </a:p>
        </p:txBody>
      </p:sp>
    </p:spTree>
    <p:extLst>
      <p:ext uri="{BB962C8B-B14F-4D97-AF65-F5344CB8AC3E}">
        <p14:creationId xmlns:p14="http://schemas.microsoft.com/office/powerpoint/2010/main" val="13052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697"/>
            <a:ext cx="7251148" cy="517491"/>
          </a:xfrm>
          <a:gradFill>
            <a:gsLst>
              <a:gs pos="37000">
                <a:schemeClr val="accent1"/>
              </a:gs>
              <a:gs pos="0">
                <a:srgbClr val="FFFFFF">
                  <a:alpha val="0"/>
                </a:srgbClr>
              </a:gs>
            </a:gsLst>
          </a:gradFill>
        </p:spPr>
        <p:txBody>
          <a:bodyPr>
            <a:normAutofit/>
          </a:bodyPr>
          <a:lstStyle/>
          <a:p>
            <a:r>
              <a:rPr lang="fr-FR" dirty="0" err="1" smtClean="0"/>
              <a:t>Recontextualisons</a:t>
            </a:r>
            <a:r>
              <a:rPr lang="fr-FR" dirty="0" smtClean="0"/>
              <a:t> ! </a:t>
            </a:r>
            <a:endParaRPr lang="fr-FR" dirty="0"/>
          </a:p>
        </p:txBody>
      </p:sp>
      <p:sp>
        <p:nvSpPr>
          <p:cNvPr id="3" name="Espace réservé du contenu 2"/>
          <p:cNvSpPr>
            <a:spLocks noGrp="1"/>
          </p:cNvSpPr>
          <p:nvPr>
            <p:ph idx="1"/>
          </p:nvPr>
        </p:nvSpPr>
        <p:spPr>
          <a:xfrm>
            <a:off x="362932" y="963035"/>
            <a:ext cx="8547152" cy="1203202"/>
          </a:xfrm>
        </p:spPr>
        <p:txBody>
          <a:bodyPr>
            <a:normAutofit fontScale="85000" lnSpcReduction="20000"/>
          </a:bodyPr>
          <a:lstStyle/>
          <a:p>
            <a:pPr>
              <a:lnSpc>
                <a:spcPct val="110000"/>
              </a:lnSpc>
            </a:pPr>
            <a:r>
              <a:rPr lang="fr-FR" dirty="0" smtClean="0"/>
              <a:t>Personnes : ORCID, ISNI, VIAF, </a:t>
            </a:r>
            <a:r>
              <a:rPr lang="fr-FR" dirty="0" err="1" smtClean="0"/>
              <a:t>IdHAL</a:t>
            </a:r>
            <a:r>
              <a:rPr lang="fr-FR" dirty="0" smtClean="0"/>
              <a:t>, IdRef, </a:t>
            </a:r>
            <a:r>
              <a:rPr lang="fr-FR" dirty="0" err="1"/>
              <a:t>R</a:t>
            </a:r>
            <a:r>
              <a:rPr lang="fr-FR" dirty="0" err="1" smtClean="0"/>
              <a:t>esearcherID</a:t>
            </a:r>
            <a:r>
              <a:rPr lang="fr-FR" dirty="0" smtClean="0"/>
              <a:t>, </a:t>
            </a:r>
            <a:r>
              <a:rPr lang="fr-FR" dirty="0" err="1" smtClean="0"/>
              <a:t>ScopusID</a:t>
            </a:r>
            <a:r>
              <a:rPr lang="fr-FR" dirty="0" smtClean="0"/>
              <a:t>, …</a:t>
            </a:r>
          </a:p>
          <a:p>
            <a:pPr>
              <a:lnSpc>
                <a:spcPct val="110000"/>
              </a:lnSpc>
            </a:pPr>
            <a:r>
              <a:rPr lang="fr-FR" dirty="0" smtClean="0"/>
              <a:t>Structures : ISNI, VIAF, </a:t>
            </a:r>
            <a:r>
              <a:rPr lang="fr-FR" dirty="0" err="1" smtClean="0"/>
              <a:t>AuréHAL</a:t>
            </a:r>
            <a:r>
              <a:rPr lang="fr-FR" dirty="0" smtClean="0"/>
              <a:t> Structures, </a:t>
            </a:r>
            <a:r>
              <a:rPr lang="fr-FR" dirty="0" err="1" smtClean="0"/>
              <a:t>IdRef</a:t>
            </a:r>
            <a:r>
              <a:rPr lang="fr-FR" dirty="0" smtClean="0"/>
              <a:t>, </a:t>
            </a:r>
            <a:r>
              <a:rPr lang="fr-FR" dirty="0" err="1" smtClean="0"/>
              <a:t>Siren</a:t>
            </a:r>
            <a:r>
              <a:rPr lang="fr-FR" dirty="0" smtClean="0"/>
              <a:t>, </a:t>
            </a:r>
            <a:r>
              <a:rPr lang="fr-FR" dirty="0" err="1" smtClean="0"/>
              <a:t>LabIntel</a:t>
            </a:r>
            <a:r>
              <a:rPr lang="fr-FR" dirty="0" smtClean="0"/>
              <a:t>, RNSR, …</a:t>
            </a:r>
          </a:p>
          <a:p>
            <a:pPr>
              <a:lnSpc>
                <a:spcPct val="110000"/>
              </a:lnSpc>
            </a:pPr>
            <a:r>
              <a:rPr lang="fr-FR" dirty="0" smtClean="0"/>
              <a:t>Des périmètres différents, des buts différents, des vocations plus ou moins globales</a:t>
            </a:r>
          </a:p>
          <a:p>
            <a:pPr>
              <a:lnSpc>
                <a:spcPct val="110000"/>
              </a:lnSpc>
            </a:pPr>
            <a:r>
              <a:rPr lang="fr-FR" dirty="0" smtClean="0"/>
              <a:t>Des référentiels liés les uns aux autres, selon un modèle décentralisé et éclaté</a:t>
            </a: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30</a:t>
            </a:fld>
            <a:endParaRPr lang="fr-FR"/>
          </a:p>
        </p:txBody>
      </p:sp>
      <p:pic>
        <p:nvPicPr>
          <p:cNvPr id="14" name="Image 13"/>
          <p:cNvPicPr>
            <a:picLocks noChangeAspect="1"/>
          </p:cNvPicPr>
          <p:nvPr/>
        </p:nvPicPr>
        <p:blipFill>
          <a:blip r:embed="rId3"/>
          <a:stretch>
            <a:fillRect/>
          </a:stretch>
        </p:blipFill>
        <p:spPr>
          <a:xfrm>
            <a:off x="832787" y="2318637"/>
            <a:ext cx="5184954" cy="3872947"/>
          </a:xfrm>
          <a:prstGeom prst="rect">
            <a:avLst/>
          </a:prstGeom>
        </p:spPr>
      </p:pic>
      <p:sp>
        <p:nvSpPr>
          <p:cNvPr id="15" name="ZoneTexte 14"/>
          <p:cNvSpPr txBox="1"/>
          <p:nvPr/>
        </p:nvSpPr>
        <p:spPr>
          <a:xfrm>
            <a:off x="5607084" y="4379614"/>
            <a:ext cx="3381154" cy="1200329"/>
          </a:xfrm>
          <a:prstGeom prst="rect">
            <a:avLst/>
          </a:prstGeom>
          <a:noFill/>
        </p:spPr>
        <p:txBody>
          <a:bodyPr wrap="square" rtlCol="0">
            <a:spAutoFit/>
          </a:bodyPr>
          <a:lstStyle/>
          <a:p>
            <a:r>
              <a:rPr lang="fr-FR" dirty="0" smtClean="0">
                <a:solidFill>
                  <a:schemeClr val="accent1">
                    <a:lumMod val="75000"/>
                  </a:schemeClr>
                </a:solidFill>
              </a:rPr>
              <a:t>Le réel :</a:t>
            </a:r>
          </a:p>
          <a:p>
            <a:r>
              <a:rPr lang="fr-FR" dirty="0" smtClean="0">
                <a:solidFill>
                  <a:schemeClr val="accent1">
                    <a:lumMod val="75000"/>
                  </a:schemeClr>
                </a:solidFill>
              </a:rPr>
              <a:t>DES référentiels,</a:t>
            </a:r>
          </a:p>
          <a:p>
            <a:r>
              <a:rPr lang="fr-FR" dirty="0" smtClean="0">
                <a:solidFill>
                  <a:schemeClr val="accent1">
                    <a:lumMod val="75000"/>
                  </a:schemeClr>
                </a:solidFill>
              </a:rPr>
              <a:t>à divers niveaux,</a:t>
            </a:r>
          </a:p>
          <a:p>
            <a:r>
              <a:rPr lang="fr-FR" dirty="0" smtClean="0">
                <a:solidFill>
                  <a:schemeClr val="accent1">
                    <a:lumMod val="75000"/>
                  </a:schemeClr>
                </a:solidFill>
              </a:rPr>
              <a:t>interconnectés</a:t>
            </a:r>
            <a:endParaRPr lang="fr-FR" dirty="0">
              <a:solidFill>
                <a:schemeClr val="accent1">
                  <a:lumMod val="75000"/>
                </a:schemeClr>
              </a:solidFill>
            </a:endParaRPr>
          </a:p>
        </p:txBody>
      </p:sp>
    </p:spTree>
    <p:extLst>
      <p:ext uri="{BB962C8B-B14F-4D97-AF65-F5344CB8AC3E}">
        <p14:creationId xmlns:p14="http://schemas.microsoft.com/office/powerpoint/2010/main" val="4149492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457200" y="19161"/>
            <a:ext cx="5996609" cy="496534"/>
          </a:xfrm>
        </p:spPr>
        <p:txBody>
          <a:bodyPr/>
          <a:lstStyle/>
          <a:p>
            <a:r>
              <a:rPr lang="fr-FR" sz="3200" dirty="0" smtClean="0"/>
              <a:t>IdRef, un référentiel</a:t>
            </a:r>
            <a:endParaRPr lang="fr-FR" sz="3200"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31</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 y="588064"/>
            <a:ext cx="9144000" cy="6096000"/>
          </a:xfrm>
          <a:prstGeom prst="rect">
            <a:avLst/>
          </a:prstGeom>
        </p:spPr>
      </p:pic>
      <p:sp>
        <p:nvSpPr>
          <p:cNvPr id="6" name="ZoneTexte 5"/>
          <p:cNvSpPr txBox="1"/>
          <p:nvPr/>
        </p:nvSpPr>
        <p:spPr>
          <a:xfrm>
            <a:off x="-7413" y="6646371"/>
            <a:ext cx="8905461" cy="261610"/>
          </a:xfrm>
          <a:prstGeom prst="rect">
            <a:avLst/>
          </a:prstGeom>
          <a:noFill/>
        </p:spPr>
        <p:txBody>
          <a:bodyPr wrap="square" rtlCol="0">
            <a:spAutoFit/>
          </a:bodyPr>
          <a:lstStyle/>
          <a:p>
            <a:r>
              <a:rPr lang="en-US" sz="1100" dirty="0" err="1"/>
              <a:t>Crédits</a:t>
            </a:r>
            <a:r>
              <a:rPr lang="en-US" sz="1100" dirty="0"/>
              <a:t> : Eric Montfort, Rainy </a:t>
            </a:r>
            <a:r>
              <a:rPr lang="en-US" sz="1100" dirty="0" err="1"/>
              <a:t>saturday</a:t>
            </a:r>
            <a:r>
              <a:rPr lang="en-US" sz="1100" dirty="0"/>
              <a:t> https://www.flickr.com/photos/glouk/6407700827/</a:t>
            </a:r>
            <a:endParaRPr lang="fr-FR" sz="1100" dirty="0"/>
          </a:p>
        </p:txBody>
      </p:sp>
      <p:sp>
        <p:nvSpPr>
          <p:cNvPr id="7" name="ZoneTexte 6"/>
          <p:cNvSpPr txBox="1"/>
          <p:nvPr/>
        </p:nvSpPr>
        <p:spPr>
          <a:xfrm>
            <a:off x="6057937" y="1304963"/>
            <a:ext cx="3193774" cy="2308324"/>
          </a:xfrm>
          <a:prstGeom prst="rect">
            <a:avLst/>
          </a:prstGeom>
          <a:noFill/>
        </p:spPr>
        <p:txBody>
          <a:bodyPr wrap="square" rtlCol="0">
            <a:spAutoFit/>
          </a:bodyPr>
          <a:lstStyle/>
          <a:p>
            <a:r>
              <a:rPr lang="fr-FR" dirty="0">
                <a:solidFill>
                  <a:schemeClr val="bg1"/>
                </a:solidFill>
              </a:rPr>
              <a:t>LE référentiel mondial unique n’existera </a:t>
            </a:r>
            <a:r>
              <a:rPr lang="fr-FR" dirty="0" smtClean="0">
                <a:solidFill>
                  <a:schemeClr val="bg1"/>
                </a:solidFill>
              </a:rPr>
              <a:t>jamais.</a:t>
            </a:r>
          </a:p>
          <a:p>
            <a:r>
              <a:rPr lang="fr-FR" dirty="0" smtClean="0">
                <a:solidFill>
                  <a:schemeClr val="bg1"/>
                </a:solidFill>
              </a:rPr>
              <a:t>L’enjeu </a:t>
            </a:r>
            <a:r>
              <a:rPr lang="fr-FR" dirty="0">
                <a:solidFill>
                  <a:schemeClr val="bg1"/>
                </a:solidFill>
              </a:rPr>
              <a:t>est celui de l’interopérabilité entre DES référentiels à vocation mondiale, nationale ou </a:t>
            </a:r>
            <a:r>
              <a:rPr lang="fr-FR" dirty="0" smtClean="0">
                <a:solidFill>
                  <a:schemeClr val="bg1"/>
                </a:solidFill>
              </a:rPr>
              <a:t>locale tout en gardant la souveraineté sur NOS données.</a:t>
            </a:r>
            <a:endParaRPr lang="fr-FR" dirty="0">
              <a:solidFill>
                <a:schemeClr val="bg1"/>
              </a:solidFill>
            </a:endParaRPr>
          </a:p>
        </p:txBody>
      </p:sp>
      <p:sp>
        <p:nvSpPr>
          <p:cNvPr id="9" name="ZoneTexte 8"/>
          <p:cNvSpPr txBox="1"/>
          <p:nvPr/>
        </p:nvSpPr>
        <p:spPr>
          <a:xfrm>
            <a:off x="6017480" y="4492479"/>
            <a:ext cx="3193774" cy="2308324"/>
          </a:xfrm>
          <a:prstGeom prst="rect">
            <a:avLst/>
          </a:prstGeom>
          <a:noFill/>
        </p:spPr>
        <p:txBody>
          <a:bodyPr wrap="square" rtlCol="0">
            <a:spAutoFit/>
          </a:bodyPr>
          <a:lstStyle/>
          <a:p>
            <a:r>
              <a:rPr lang="fr-FR" dirty="0" smtClean="0">
                <a:solidFill>
                  <a:schemeClr val="bg1"/>
                </a:solidFill>
              </a:rPr>
              <a:t>Tout n’a pas vocation à être dans IdRef mais IdRef doit être un service public de réconciliation de </a:t>
            </a:r>
            <a:r>
              <a:rPr lang="fr-FR" dirty="0">
                <a:solidFill>
                  <a:schemeClr val="bg1"/>
                </a:solidFill>
              </a:rPr>
              <a:t>données pour couvrir les acteurs de l’enseignement supérieur et de la recherche en France.</a:t>
            </a:r>
          </a:p>
          <a:p>
            <a:endParaRPr lang="fr-FR" dirty="0">
              <a:solidFill>
                <a:schemeClr val="bg1"/>
              </a:solidFill>
            </a:endParaRPr>
          </a:p>
        </p:txBody>
      </p:sp>
    </p:spTree>
    <p:extLst>
      <p:ext uri="{BB962C8B-B14F-4D97-AF65-F5344CB8AC3E}">
        <p14:creationId xmlns:p14="http://schemas.microsoft.com/office/powerpoint/2010/main" val="1980066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FOCUS : IDENTIFIANTS DE PERSONNES</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32</a:t>
            </a:fld>
            <a:endParaRPr lang="fr-FR"/>
          </a:p>
        </p:txBody>
      </p:sp>
    </p:spTree>
    <p:extLst>
      <p:ext uri="{BB962C8B-B14F-4D97-AF65-F5344CB8AC3E}">
        <p14:creationId xmlns:p14="http://schemas.microsoft.com/office/powerpoint/2010/main" val="2889756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63E2F55-217E-784D-959E-8EB90DBD2478}" type="slidenum">
              <a:rPr lang="fr-FR" smtClean="0"/>
              <a:pPr/>
              <a:t>33</a:t>
            </a:fld>
            <a:endParaRPr lang="fr-FR"/>
          </a:p>
        </p:txBody>
      </p:sp>
      <p:sp>
        <p:nvSpPr>
          <p:cNvPr id="6" name="Titre 1"/>
          <p:cNvSpPr>
            <a:spLocks noGrp="1"/>
          </p:cNvSpPr>
          <p:nvPr>
            <p:ph type="title"/>
          </p:nvPr>
        </p:nvSpPr>
        <p:spPr>
          <a:xfrm>
            <a:off x="457200" y="15907"/>
            <a:ext cx="7251148" cy="524328"/>
          </a:xfrm>
          <a:gradFill>
            <a:gsLst>
              <a:gs pos="15000">
                <a:schemeClr val="accent1"/>
              </a:gs>
              <a:gs pos="0">
                <a:srgbClr val="FFFFFF">
                  <a:alpha val="0"/>
                </a:srgbClr>
              </a:gs>
            </a:gsLst>
          </a:gradFill>
        </p:spPr>
        <p:txBody>
          <a:bodyPr>
            <a:normAutofit fontScale="90000"/>
          </a:bodyPr>
          <a:lstStyle/>
          <a:p>
            <a:r>
              <a:rPr lang="fr-FR" dirty="0" smtClean="0"/>
              <a:t>La stratégie de l’ABES définie en 2012 et poursuivie depuis</a:t>
            </a:r>
            <a:endParaRPr lang="fr-FR" dirty="0"/>
          </a:p>
        </p:txBody>
      </p:sp>
      <p:grpSp>
        <p:nvGrpSpPr>
          <p:cNvPr id="126" name="Groupe 125"/>
          <p:cNvGrpSpPr/>
          <p:nvPr/>
        </p:nvGrpSpPr>
        <p:grpSpPr>
          <a:xfrm>
            <a:off x="82306" y="983060"/>
            <a:ext cx="8733572" cy="5683555"/>
            <a:chOff x="169763" y="983060"/>
            <a:chExt cx="8733572" cy="5683555"/>
          </a:xfrm>
        </p:grpSpPr>
        <p:sp>
          <p:nvSpPr>
            <p:cNvPr id="7" name="Rectangle 6"/>
            <p:cNvSpPr/>
            <p:nvPr/>
          </p:nvSpPr>
          <p:spPr>
            <a:xfrm>
              <a:off x="174005" y="983060"/>
              <a:ext cx="8729330" cy="1531089"/>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r"/>
              <a:r>
                <a:rPr lang="fr-FR" dirty="0" smtClean="0">
                  <a:solidFill>
                    <a:schemeClr val="bg1"/>
                  </a:solidFill>
                </a:rPr>
                <a:t>Identifiants</a:t>
              </a:r>
            </a:p>
            <a:p>
              <a:pPr algn="r"/>
              <a:r>
                <a:rPr lang="fr-FR" dirty="0" smtClean="0">
                  <a:solidFill>
                    <a:schemeClr val="bg1"/>
                  </a:solidFill>
                </a:rPr>
                <a:t>à vocation </a:t>
              </a:r>
              <a:r>
                <a:rPr lang="fr-FR" b="1" dirty="0" smtClean="0">
                  <a:solidFill>
                    <a:schemeClr val="bg1"/>
                  </a:solidFill>
                </a:rPr>
                <a:t>globale</a:t>
              </a:r>
              <a:endParaRPr lang="fr-FR" b="1" dirty="0">
                <a:solidFill>
                  <a:schemeClr val="bg1"/>
                </a:solidFill>
              </a:endParaRPr>
            </a:p>
          </p:txBody>
        </p:sp>
        <p:sp>
          <p:nvSpPr>
            <p:cNvPr id="8" name="Rectangle 7"/>
            <p:cNvSpPr/>
            <p:nvPr/>
          </p:nvSpPr>
          <p:spPr>
            <a:xfrm>
              <a:off x="169763" y="2538363"/>
              <a:ext cx="8729330" cy="2966483"/>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dirty="0" smtClean="0"/>
                <a:t>Identifiants</a:t>
              </a:r>
            </a:p>
            <a:p>
              <a:pPr algn="r"/>
              <a:r>
                <a:rPr lang="fr-FR" dirty="0" smtClean="0"/>
                <a:t>à vocation </a:t>
              </a:r>
              <a:r>
                <a:rPr lang="fr-FR" b="1" dirty="0" smtClean="0"/>
                <a:t>nationale</a:t>
              </a:r>
            </a:p>
            <a:p>
              <a:pPr algn="r"/>
              <a:endParaRPr lang="fr-FR" b="1" dirty="0"/>
            </a:p>
          </p:txBody>
        </p:sp>
        <p:sp>
          <p:nvSpPr>
            <p:cNvPr id="9" name="Rectangle 8"/>
            <p:cNvSpPr/>
            <p:nvPr/>
          </p:nvSpPr>
          <p:spPr>
            <a:xfrm>
              <a:off x="174005" y="5454503"/>
              <a:ext cx="8729330" cy="1212112"/>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dirty="0" smtClean="0"/>
                <a:t>Identifiants</a:t>
              </a:r>
            </a:p>
            <a:p>
              <a:pPr algn="r"/>
              <a:r>
                <a:rPr lang="fr-FR" dirty="0" smtClean="0"/>
                <a:t>à vocation </a:t>
              </a:r>
              <a:r>
                <a:rPr lang="fr-FR" b="1" dirty="0" smtClean="0"/>
                <a:t>locale</a:t>
              </a:r>
              <a:endParaRPr lang="fr-FR" b="1" dirty="0"/>
            </a:p>
          </p:txBody>
        </p:sp>
      </p:grpSp>
      <p:sp>
        <p:nvSpPr>
          <p:cNvPr id="11" name="Organigramme : Connecteur 10"/>
          <p:cNvSpPr/>
          <p:nvPr/>
        </p:nvSpPr>
        <p:spPr>
          <a:xfrm>
            <a:off x="903767" y="1509823"/>
            <a:ext cx="1041992" cy="489097"/>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VIAF</a:t>
            </a:r>
            <a:endParaRPr lang="fr-FR" sz="1600" dirty="0">
              <a:solidFill>
                <a:schemeClr val="tx1"/>
              </a:solidFill>
            </a:endParaRPr>
          </a:p>
        </p:txBody>
      </p:sp>
      <p:sp>
        <p:nvSpPr>
          <p:cNvPr id="12" name="Organigramme : Connecteur 11"/>
          <p:cNvSpPr/>
          <p:nvPr/>
        </p:nvSpPr>
        <p:spPr>
          <a:xfrm>
            <a:off x="2789273" y="1502344"/>
            <a:ext cx="1041992" cy="489097"/>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ISNI</a:t>
            </a:r>
            <a:endParaRPr lang="fr-FR" sz="1600" dirty="0">
              <a:solidFill>
                <a:schemeClr val="tx1"/>
              </a:solidFill>
            </a:endParaRPr>
          </a:p>
        </p:txBody>
      </p:sp>
      <p:sp>
        <p:nvSpPr>
          <p:cNvPr id="14" name="Organigramme : Connecteur 13"/>
          <p:cNvSpPr/>
          <p:nvPr/>
        </p:nvSpPr>
        <p:spPr>
          <a:xfrm>
            <a:off x="4449092" y="1499198"/>
            <a:ext cx="1041992" cy="489097"/>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ORCID</a:t>
            </a:r>
            <a:endParaRPr lang="fr-FR" sz="1600" dirty="0">
              <a:solidFill>
                <a:schemeClr val="tx1"/>
              </a:solidFill>
            </a:endParaRPr>
          </a:p>
        </p:txBody>
      </p:sp>
      <p:sp>
        <p:nvSpPr>
          <p:cNvPr id="15" name="Organigramme : Connecteur 14"/>
          <p:cNvSpPr/>
          <p:nvPr/>
        </p:nvSpPr>
        <p:spPr>
          <a:xfrm>
            <a:off x="2813135" y="2913904"/>
            <a:ext cx="926530" cy="422973"/>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ARK</a:t>
            </a:r>
            <a:endParaRPr lang="fr-FR" sz="1600" dirty="0">
              <a:solidFill>
                <a:schemeClr val="tx1"/>
              </a:solidFill>
            </a:endParaRPr>
          </a:p>
        </p:txBody>
      </p:sp>
      <p:sp>
        <p:nvSpPr>
          <p:cNvPr id="16" name="Organigramme : Connecteur 15"/>
          <p:cNvSpPr/>
          <p:nvPr/>
        </p:nvSpPr>
        <p:spPr>
          <a:xfrm>
            <a:off x="2564619" y="3505453"/>
            <a:ext cx="1175046" cy="556224"/>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err="1" smtClean="0">
                <a:solidFill>
                  <a:schemeClr val="tx1"/>
                </a:solidFill>
              </a:rPr>
              <a:t>IdRef</a:t>
            </a:r>
            <a:endParaRPr lang="fr-FR" sz="1600" dirty="0">
              <a:solidFill>
                <a:schemeClr val="tx1"/>
              </a:solidFill>
            </a:endParaRPr>
          </a:p>
        </p:txBody>
      </p:sp>
      <p:sp>
        <p:nvSpPr>
          <p:cNvPr id="17" name="Organigramme : Connecteur 16"/>
          <p:cNvSpPr/>
          <p:nvPr/>
        </p:nvSpPr>
        <p:spPr>
          <a:xfrm>
            <a:off x="341374" y="5840095"/>
            <a:ext cx="1776081" cy="500034"/>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ID gestion doctorale (ADUM…)</a:t>
            </a:r>
            <a:endParaRPr lang="fr-FR" sz="1000" dirty="0">
              <a:solidFill>
                <a:schemeClr val="tx1"/>
              </a:solidFill>
            </a:endParaRPr>
          </a:p>
        </p:txBody>
      </p:sp>
      <p:sp>
        <p:nvSpPr>
          <p:cNvPr id="18" name="Organigramme : Connecteur 17"/>
          <p:cNvSpPr/>
          <p:nvPr/>
        </p:nvSpPr>
        <p:spPr>
          <a:xfrm>
            <a:off x="4698218" y="3326027"/>
            <a:ext cx="1008571" cy="312520"/>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err="1" smtClean="0">
                <a:solidFill>
                  <a:schemeClr val="tx1"/>
                </a:solidFill>
              </a:rPr>
              <a:t>IdHAL</a:t>
            </a:r>
            <a:endParaRPr lang="fr-FR" sz="1600" dirty="0">
              <a:solidFill>
                <a:schemeClr val="tx1"/>
              </a:solidFill>
            </a:endParaRPr>
          </a:p>
        </p:txBody>
      </p:sp>
      <p:sp>
        <p:nvSpPr>
          <p:cNvPr id="19" name="Rectangle à coins arrondis 18"/>
          <p:cNvSpPr/>
          <p:nvPr/>
        </p:nvSpPr>
        <p:spPr>
          <a:xfrm>
            <a:off x="261851" y="3845053"/>
            <a:ext cx="967563" cy="24317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err="1" smtClean="0">
                <a:solidFill>
                  <a:schemeClr val="bg1">
                    <a:lumMod val="50000"/>
                  </a:schemeClr>
                </a:solidFill>
              </a:rPr>
              <a:t>Sudoc</a:t>
            </a:r>
            <a:endParaRPr lang="fr-FR" sz="1000" dirty="0">
              <a:solidFill>
                <a:schemeClr val="bg1">
                  <a:lumMod val="50000"/>
                </a:schemeClr>
              </a:solidFill>
            </a:endParaRPr>
          </a:p>
        </p:txBody>
      </p:sp>
      <p:sp>
        <p:nvSpPr>
          <p:cNvPr id="20" name="Rectangle à coins arrondis 19"/>
          <p:cNvSpPr/>
          <p:nvPr/>
        </p:nvSpPr>
        <p:spPr>
          <a:xfrm>
            <a:off x="620023" y="4242871"/>
            <a:ext cx="967563" cy="25007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bg1">
                    <a:lumMod val="50000"/>
                  </a:schemeClr>
                </a:solidFill>
              </a:rPr>
              <a:t>Calames</a:t>
            </a:r>
            <a:endParaRPr lang="fr-FR" sz="1000" dirty="0">
              <a:solidFill>
                <a:schemeClr val="bg1">
                  <a:lumMod val="50000"/>
                </a:schemeClr>
              </a:solidFill>
            </a:endParaRPr>
          </a:p>
        </p:txBody>
      </p:sp>
      <p:sp>
        <p:nvSpPr>
          <p:cNvPr id="21" name="Rectangle à coins arrondis 20"/>
          <p:cNvSpPr/>
          <p:nvPr/>
        </p:nvSpPr>
        <p:spPr>
          <a:xfrm>
            <a:off x="1399953" y="4609636"/>
            <a:ext cx="967563" cy="28551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bg1">
                    <a:lumMod val="50000"/>
                  </a:schemeClr>
                </a:solidFill>
              </a:rPr>
              <a:t>theses.fr</a:t>
            </a:r>
            <a:endParaRPr lang="fr-FR" sz="1000" dirty="0">
              <a:solidFill>
                <a:schemeClr val="bg1">
                  <a:lumMod val="50000"/>
                </a:schemeClr>
              </a:solidFill>
            </a:endParaRPr>
          </a:p>
        </p:txBody>
      </p:sp>
      <p:sp>
        <p:nvSpPr>
          <p:cNvPr id="22" name="Rectangle à coins arrondis 21"/>
          <p:cNvSpPr/>
          <p:nvPr/>
        </p:nvSpPr>
        <p:spPr>
          <a:xfrm>
            <a:off x="4797461" y="3893247"/>
            <a:ext cx="967563" cy="23237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bg1">
                    <a:lumMod val="50000"/>
                  </a:schemeClr>
                </a:solidFill>
              </a:rPr>
              <a:t>HAL</a:t>
            </a:r>
            <a:endParaRPr lang="fr-FR" sz="1000" dirty="0">
              <a:solidFill>
                <a:schemeClr val="bg1">
                  <a:lumMod val="50000"/>
                </a:schemeClr>
              </a:solidFill>
            </a:endParaRPr>
          </a:p>
        </p:txBody>
      </p:sp>
      <p:sp>
        <p:nvSpPr>
          <p:cNvPr id="23" name="Rectangle à coins arrondis 22"/>
          <p:cNvSpPr/>
          <p:nvPr/>
        </p:nvSpPr>
        <p:spPr>
          <a:xfrm>
            <a:off x="4818971" y="4738843"/>
            <a:ext cx="1775636" cy="31293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bg1">
                    <a:lumMod val="50000"/>
                  </a:schemeClr>
                </a:solidFill>
              </a:rPr>
              <a:t>Edition électronique (Persée…)</a:t>
            </a:r>
            <a:endParaRPr lang="fr-FR" sz="1000" dirty="0">
              <a:solidFill>
                <a:schemeClr val="bg1">
                  <a:lumMod val="50000"/>
                </a:schemeClr>
              </a:solidFill>
            </a:endParaRPr>
          </a:p>
        </p:txBody>
      </p:sp>
      <p:sp>
        <p:nvSpPr>
          <p:cNvPr id="26" name="Ellipse 25"/>
          <p:cNvSpPr/>
          <p:nvPr/>
        </p:nvSpPr>
        <p:spPr>
          <a:xfrm>
            <a:off x="1737360" y="2732567"/>
            <a:ext cx="2696417" cy="1669312"/>
          </a:xfrm>
          <a:prstGeom prst="ellipse">
            <a:avLst/>
          </a:prstGeom>
          <a:noFill/>
          <a:ln w="12700">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7" name="Rectangle à coins arrondis 26"/>
          <p:cNvSpPr/>
          <p:nvPr/>
        </p:nvSpPr>
        <p:spPr>
          <a:xfrm>
            <a:off x="4818971" y="4263096"/>
            <a:ext cx="2144040" cy="31796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bg1">
                    <a:lumMod val="50000"/>
                  </a:schemeClr>
                </a:solidFill>
              </a:rPr>
              <a:t>Cours en ligne (Sup-numérique, </a:t>
            </a:r>
            <a:r>
              <a:rPr lang="fr-FR" sz="1000" dirty="0" err="1" smtClean="0">
                <a:solidFill>
                  <a:schemeClr val="bg1">
                    <a:lumMod val="50000"/>
                  </a:schemeClr>
                </a:solidFill>
              </a:rPr>
              <a:t>Univ</a:t>
            </a:r>
            <a:r>
              <a:rPr lang="fr-FR" sz="1000" dirty="0" smtClean="0">
                <a:solidFill>
                  <a:schemeClr val="bg1">
                    <a:lumMod val="50000"/>
                  </a:schemeClr>
                </a:solidFill>
              </a:rPr>
              <a:t>-droit…)</a:t>
            </a:r>
            <a:endParaRPr lang="fr-FR" sz="1000" dirty="0">
              <a:solidFill>
                <a:schemeClr val="bg1">
                  <a:lumMod val="50000"/>
                </a:schemeClr>
              </a:solidFill>
            </a:endParaRPr>
          </a:p>
        </p:txBody>
      </p:sp>
      <p:sp>
        <p:nvSpPr>
          <p:cNvPr id="28" name="Organigramme : Connecteur 27"/>
          <p:cNvSpPr/>
          <p:nvPr/>
        </p:nvSpPr>
        <p:spPr>
          <a:xfrm>
            <a:off x="2235900" y="5840095"/>
            <a:ext cx="1397846" cy="478456"/>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ID CRIS (Vivo Toulouse…)</a:t>
            </a:r>
            <a:endParaRPr lang="fr-FR" sz="1000" dirty="0">
              <a:solidFill>
                <a:schemeClr val="tx1"/>
              </a:solidFill>
            </a:endParaRPr>
          </a:p>
        </p:txBody>
      </p:sp>
      <p:sp>
        <p:nvSpPr>
          <p:cNvPr id="29" name="Organigramme : Connecteur 28"/>
          <p:cNvSpPr/>
          <p:nvPr/>
        </p:nvSpPr>
        <p:spPr>
          <a:xfrm>
            <a:off x="3912397" y="5793827"/>
            <a:ext cx="1447546" cy="574940"/>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ID archive institutionnelle (OKINA…)</a:t>
            </a:r>
            <a:endParaRPr lang="fr-FR" sz="1000" dirty="0">
              <a:solidFill>
                <a:schemeClr val="tx1"/>
              </a:solidFill>
            </a:endParaRPr>
          </a:p>
        </p:txBody>
      </p:sp>
      <p:sp>
        <p:nvSpPr>
          <p:cNvPr id="30" name="Organigramme : Connecteur 29"/>
          <p:cNvSpPr/>
          <p:nvPr/>
        </p:nvSpPr>
        <p:spPr>
          <a:xfrm>
            <a:off x="5458994" y="5817529"/>
            <a:ext cx="1397846" cy="478456"/>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ID LDAP établissement (Lille)</a:t>
            </a:r>
            <a:endParaRPr lang="fr-FR" sz="1000" dirty="0">
              <a:solidFill>
                <a:schemeClr val="tx1"/>
              </a:solidFill>
            </a:endParaRPr>
          </a:p>
        </p:txBody>
      </p:sp>
      <p:sp>
        <p:nvSpPr>
          <p:cNvPr id="31" name="ZoneTexte 30"/>
          <p:cNvSpPr txBox="1"/>
          <p:nvPr/>
        </p:nvSpPr>
        <p:spPr>
          <a:xfrm>
            <a:off x="1243681" y="3184529"/>
            <a:ext cx="1244504" cy="461665"/>
          </a:xfrm>
          <a:prstGeom prst="rect">
            <a:avLst/>
          </a:prstGeom>
          <a:noFill/>
        </p:spPr>
        <p:txBody>
          <a:bodyPr wrap="square" rtlCol="0">
            <a:spAutoFit/>
          </a:bodyPr>
          <a:lstStyle/>
          <a:p>
            <a:r>
              <a:rPr lang="fr-FR" sz="1200" dirty="0" smtClean="0"/>
              <a:t>Fichier national des entités</a:t>
            </a:r>
            <a:endParaRPr lang="fr-FR" sz="1200" dirty="0"/>
          </a:p>
        </p:txBody>
      </p:sp>
      <p:cxnSp>
        <p:nvCxnSpPr>
          <p:cNvPr id="38" name="Connecteur droit 37"/>
          <p:cNvCxnSpPr>
            <a:stCxn id="11" idx="6"/>
            <a:endCxn id="12" idx="2"/>
          </p:cNvCxnSpPr>
          <p:nvPr/>
        </p:nvCxnSpPr>
        <p:spPr>
          <a:xfrm flipV="1">
            <a:off x="1945759" y="1746893"/>
            <a:ext cx="843514" cy="7479"/>
          </a:xfrm>
          <a:prstGeom prst="line">
            <a:avLst/>
          </a:prstGeom>
          <a:ln w="38100" cmpd="dbl"/>
        </p:spPr>
        <p:style>
          <a:lnRef idx="2">
            <a:schemeClr val="accent1"/>
          </a:lnRef>
          <a:fillRef idx="0">
            <a:schemeClr val="accent1"/>
          </a:fillRef>
          <a:effectRef idx="1">
            <a:schemeClr val="accent1"/>
          </a:effectRef>
          <a:fontRef idx="minor">
            <a:schemeClr val="tx1"/>
          </a:fontRef>
        </p:style>
      </p:cxnSp>
      <p:cxnSp>
        <p:nvCxnSpPr>
          <p:cNvPr id="42" name="Connecteur droit 41"/>
          <p:cNvCxnSpPr>
            <a:stCxn id="15" idx="1"/>
          </p:cNvCxnSpPr>
          <p:nvPr/>
        </p:nvCxnSpPr>
        <p:spPr>
          <a:xfrm flipH="1" flipV="1">
            <a:off x="1689706" y="1977147"/>
            <a:ext cx="1259116" cy="998700"/>
          </a:xfrm>
          <a:prstGeom prst="line">
            <a:avLst/>
          </a:prstGeom>
          <a:ln w="38100" cmpd="dbl"/>
        </p:spPr>
        <p:style>
          <a:lnRef idx="2">
            <a:schemeClr val="accent1"/>
          </a:lnRef>
          <a:fillRef idx="0">
            <a:schemeClr val="accent1"/>
          </a:fillRef>
          <a:effectRef idx="1">
            <a:schemeClr val="accent1"/>
          </a:effectRef>
          <a:fontRef idx="minor">
            <a:schemeClr val="tx1"/>
          </a:fontRef>
        </p:style>
      </p:cxnSp>
      <p:cxnSp>
        <p:nvCxnSpPr>
          <p:cNvPr id="55" name="Connecteur droit avec flèche 54"/>
          <p:cNvCxnSpPr>
            <a:stCxn id="16" idx="7"/>
            <a:endCxn id="14" idx="4"/>
          </p:cNvCxnSpPr>
          <p:nvPr/>
        </p:nvCxnSpPr>
        <p:spPr>
          <a:xfrm flipV="1">
            <a:off x="3567583" y="1988295"/>
            <a:ext cx="1402505" cy="1598615"/>
          </a:xfrm>
          <a:prstGeom prst="straightConnector1">
            <a:avLst/>
          </a:prstGeom>
          <a:ln w="38100" cmpd="dbl">
            <a:headEnd type="none"/>
            <a:tailEnd type="none"/>
          </a:ln>
        </p:spPr>
        <p:style>
          <a:lnRef idx="2">
            <a:schemeClr val="accent1"/>
          </a:lnRef>
          <a:fillRef idx="0">
            <a:schemeClr val="accent1"/>
          </a:fillRef>
          <a:effectRef idx="1">
            <a:schemeClr val="accent1"/>
          </a:effectRef>
          <a:fontRef idx="minor">
            <a:schemeClr val="tx1"/>
          </a:fontRef>
        </p:style>
      </p:cxnSp>
      <p:cxnSp>
        <p:nvCxnSpPr>
          <p:cNvPr id="45" name="Connecteur droit 44"/>
          <p:cNvCxnSpPr>
            <a:stCxn id="16" idx="0"/>
            <a:endCxn id="15" idx="4"/>
          </p:cNvCxnSpPr>
          <p:nvPr/>
        </p:nvCxnSpPr>
        <p:spPr>
          <a:xfrm flipV="1">
            <a:off x="3152142" y="3336877"/>
            <a:ext cx="124258" cy="168576"/>
          </a:xfrm>
          <a:prstGeom prst="line">
            <a:avLst/>
          </a:prstGeom>
          <a:ln w="38100" cmpd="dbl"/>
        </p:spPr>
        <p:style>
          <a:lnRef idx="2">
            <a:schemeClr val="accent1"/>
          </a:lnRef>
          <a:fillRef idx="0">
            <a:schemeClr val="accent1"/>
          </a:fillRef>
          <a:effectRef idx="1">
            <a:schemeClr val="accent1"/>
          </a:effectRef>
          <a:fontRef idx="minor">
            <a:schemeClr val="tx1"/>
          </a:fontRef>
        </p:style>
      </p:cxnSp>
      <p:cxnSp>
        <p:nvCxnSpPr>
          <p:cNvPr id="60" name="Connecteur droit avec flèche 59"/>
          <p:cNvCxnSpPr>
            <a:stCxn id="16" idx="6"/>
            <a:endCxn id="18" idx="2"/>
          </p:cNvCxnSpPr>
          <p:nvPr/>
        </p:nvCxnSpPr>
        <p:spPr>
          <a:xfrm flipV="1">
            <a:off x="3739665" y="3482287"/>
            <a:ext cx="958553" cy="301278"/>
          </a:xfrm>
          <a:prstGeom prst="straightConnector1">
            <a:avLst/>
          </a:prstGeom>
          <a:ln w="38100" cmpd="dbl">
            <a:headEnd type="none"/>
            <a:tailEnd type="none"/>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a:endCxn id="16" idx="2"/>
          </p:cNvCxnSpPr>
          <p:nvPr/>
        </p:nvCxnSpPr>
        <p:spPr>
          <a:xfrm flipV="1">
            <a:off x="1229414" y="3783565"/>
            <a:ext cx="1335205" cy="204059"/>
          </a:xfrm>
          <a:prstGeom prst="straightConnector1">
            <a:avLst/>
          </a:prstGeom>
          <a:ln w="635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5" name="Connecteur droit avec flèche 64"/>
          <p:cNvCxnSpPr>
            <a:endCxn id="16" idx="3"/>
          </p:cNvCxnSpPr>
          <p:nvPr/>
        </p:nvCxnSpPr>
        <p:spPr>
          <a:xfrm flipV="1">
            <a:off x="1587586" y="3980220"/>
            <a:ext cx="1149115" cy="391126"/>
          </a:xfrm>
          <a:prstGeom prst="straightConnector1">
            <a:avLst/>
          </a:prstGeom>
          <a:ln w="635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Connecteur droit avec flèche 66"/>
          <p:cNvCxnSpPr/>
          <p:nvPr/>
        </p:nvCxnSpPr>
        <p:spPr>
          <a:xfrm flipV="1">
            <a:off x="2377344" y="4075673"/>
            <a:ext cx="568581" cy="695125"/>
          </a:xfrm>
          <a:prstGeom prst="straightConnector1">
            <a:avLst/>
          </a:prstGeom>
          <a:ln w="635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9" name="Connecteur droit avec flèche 68"/>
          <p:cNvCxnSpPr>
            <a:stCxn id="22" idx="1"/>
            <a:endCxn id="16" idx="6"/>
          </p:cNvCxnSpPr>
          <p:nvPr/>
        </p:nvCxnSpPr>
        <p:spPr>
          <a:xfrm flipH="1" flipV="1">
            <a:off x="3739665" y="3783565"/>
            <a:ext cx="1057796" cy="225871"/>
          </a:xfrm>
          <a:prstGeom prst="straightConnector1">
            <a:avLst/>
          </a:prstGeom>
          <a:ln w="635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2" name="Connecteur droit avec flèche 71"/>
          <p:cNvCxnSpPr>
            <a:stCxn id="18" idx="4"/>
            <a:endCxn id="22" idx="0"/>
          </p:cNvCxnSpPr>
          <p:nvPr/>
        </p:nvCxnSpPr>
        <p:spPr>
          <a:xfrm>
            <a:off x="5202504" y="3638547"/>
            <a:ext cx="78739" cy="254700"/>
          </a:xfrm>
          <a:prstGeom prst="straightConnector1">
            <a:avLst/>
          </a:prstGeom>
          <a:ln w="635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4" name="Connecteur droit avec flèche 73"/>
          <p:cNvCxnSpPr>
            <a:stCxn id="23" idx="1"/>
            <a:endCxn id="16" idx="5"/>
          </p:cNvCxnSpPr>
          <p:nvPr/>
        </p:nvCxnSpPr>
        <p:spPr>
          <a:xfrm flipH="1" flipV="1">
            <a:off x="3567583" y="3980220"/>
            <a:ext cx="1251388" cy="915090"/>
          </a:xfrm>
          <a:prstGeom prst="straightConnector1">
            <a:avLst/>
          </a:prstGeom>
          <a:ln w="635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Connecteur droit avec flèche 76"/>
          <p:cNvCxnSpPr/>
          <p:nvPr/>
        </p:nvCxnSpPr>
        <p:spPr>
          <a:xfrm flipH="1" flipV="1">
            <a:off x="3692004" y="3928583"/>
            <a:ext cx="1105161" cy="479840"/>
          </a:xfrm>
          <a:prstGeom prst="straightConnector1">
            <a:avLst/>
          </a:prstGeom>
          <a:ln w="6350">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3" name="Connecteur droit 82"/>
          <p:cNvCxnSpPr>
            <a:endCxn id="14" idx="2"/>
          </p:cNvCxnSpPr>
          <p:nvPr/>
        </p:nvCxnSpPr>
        <p:spPr>
          <a:xfrm>
            <a:off x="3831265" y="1740008"/>
            <a:ext cx="617827" cy="3739"/>
          </a:xfrm>
          <a:prstGeom prst="line">
            <a:avLst/>
          </a:prstGeom>
          <a:ln w="38100" cmpd="dbl"/>
        </p:spPr>
        <p:style>
          <a:lnRef idx="2">
            <a:schemeClr val="accent1"/>
          </a:lnRef>
          <a:fillRef idx="0">
            <a:schemeClr val="accent1"/>
          </a:fillRef>
          <a:effectRef idx="1">
            <a:schemeClr val="accent1"/>
          </a:effectRef>
          <a:fontRef idx="minor">
            <a:schemeClr val="tx1"/>
          </a:fontRef>
        </p:style>
      </p:cxnSp>
      <p:cxnSp>
        <p:nvCxnSpPr>
          <p:cNvPr id="86" name="Connecteur droit avec flèche 85"/>
          <p:cNvCxnSpPr>
            <a:stCxn id="11" idx="4"/>
            <a:endCxn id="16" idx="1"/>
          </p:cNvCxnSpPr>
          <p:nvPr/>
        </p:nvCxnSpPr>
        <p:spPr>
          <a:xfrm>
            <a:off x="1424763" y="1998920"/>
            <a:ext cx="1311938" cy="1587990"/>
          </a:xfrm>
          <a:prstGeom prst="straightConnector1">
            <a:avLst/>
          </a:prstGeom>
          <a:ln w="38100" cmpd="dbl">
            <a:tailEnd type="none"/>
          </a:ln>
        </p:spPr>
        <p:style>
          <a:lnRef idx="2">
            <a:schemeClr val="accent1"/>
          </a:lnRef>
          <a:fillRef idx="0">
            <a:schemeClr val="accent1"/>
          </a:fillRef>
          <a:effectRef idx="1">
            <a:schemeClr val="accent1"/>
          </a:effectRef>
          <a:fontRef idx="minor">
            <a:schemeClr val="tx1"/>
          </a:fontRef>
        </p:style>
      </p:cxnSp>
      <p:cxnSp>
        <p:nvCxnSpPr>
          <p:cNvPr id="87" name="Connecteur droit avec flèche 86"/>
          <p:cNvCxnSpPr>
            <a:endCxn id="16" idx="4"/>
          </p:cNvCxnSpPr>
          <p:nvPr/>
        </p:nvCxnSpPr>
        <p:spPr>
          <a:xfrm flipV="1">
            <a:off x="2894214" y="4061677"/>
            <a:ext cx="257928" cy="1785700"/>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cxnSp>
        <p:nvCxnSpPr>
          <p:cNvPr id="91" name="Connecteur droit avec flèche 90"/>
          <p:cNvCxnSpPr/>
          <p:nvPr/>
        </p:nvCxnSpPr>
        <p:spPr>
          <a:xfrm flipV="1">
            <a:off x="1926651" y="4075673"/>
            <a:ext cx="1157210" cy="1845701"/>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cxnSp>
        <p:nvCxnSpPr>
          <p:cNvPr id="93" name="Connecteur droit avec flèche 92"/>
          <p:cNvCxnSpPr>
            <a:stCxn id="29" idx="1"/>
          </p:cNvCxnSpPr>
          <p:nvPr/>
        </p:nvCxnSpPr>
        <p:spPr>
          <a:xfrm flipH="1" flipV="1">
            <a:off x="3348447" y="4061676"/>
            <a:ext cx="775938" cy="1816349"/>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cxnSp>
        <p:nvCxnSpPr>
          <p:cNvPr id="114" name="Connecteur droit avec flèche 113"/>
          <p:cNvCxnSpPr/>
          <p:nvPr/>
        </p:nvCxnSpPr>
        <p:spPr>
          <a:xfrm flipH="1" flipV="1">
            <a:off x="3462795" y="4046932"/>
            <a:ext cx="2226070" cy="1825922"/>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57"/>
          <p:cNvCxnSpPr>
            <a:stCxn id="15" idx="0"/>
            <a:endCxn id="12" idx="4"/>
          </p:cNvCxnSpPr>
          <p:nvPr/>
        </p:nvCxnSpPr>
        <p:spPr>
          <a:xfrm flipV="1">
            <a:off x="3276400" y="1991441"/>
            <a:ext cx="33869" cy="922463"/>
          </a:xfrm>
          <a:prstGeom prst="line">
            <a:avLst/>
          </a:prstGeom>
          <a:ln w="38100" cmpd="dbl"/>
        </p:spPr>
        <p:style>
          <a:lnRef idx="2">
            <a:schemeClr val="accent1"/>
          </a:lnRef>
          <a:fillRef idx="0">
            <a:schemeClr val="accent1"/>
          </a:fillRef>
          <a:effectRef idx="1">
            <a:schemeClr val="accent1"/>
          </a:effectRef>
          <a:fontRef idx="minor">
            <a:schemeClr val="tx1"/>
          </a:fontRef>
        </p:style>
      </p:cxnSp>
      <p:sp>
        <p:nvSpPr>
          <p:cNvPr id="2" name="Ellipse 1"/>
          <p:cNvSpPr/>
          <p:nvPr/>
        </p:nvSpPr>
        <p:spPr>
          <a:xfrm>
            <a:off x="5907783" y="1298903"/>
            <a:ext cx="1446494" cy="37709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solidFill>
                  <a:schemeClr val="tx1"/>
                </a:solidFill>
              </a:rPr>
              <a:t>ResearcherID</a:t>
            </a:r>
            <a:endParaRPr lang="fr-FR" sz="1200" dirty="0">
              <a:solidFill>
                <a:schemeClr val="tx1"/>
              </a:solidFill>
            </a:endParaRPr>
          </a:p>
        </p:txBody>
      </p:sp>
      <p:sp>
        <p:nvSpPr>
          <p:cNvPr id="46" name="Ellipse 45"/>
          <p:cNvSpPr/>
          <p:nvPr/>
        </p:nvSpPr>
        <p:spPr>
          <a:xfrm>
            <a:off x="5890991" y="2015414"/>
            <a:ext cx="1399089" cy="3900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solidFill>
                  <a:schemeClr val="tx1"/>
                </a:solidFill>
              </a:rPr>
              <a:t>ScopusID</a:t>
            </a:r>
            <a:endParaRPr lang="fr-FR" sz="1200" dirty="0">
              <a:solidFill>
                <a:schemeClr val="tx1"/>
              </a:solidFill>
            </a:endParaRPr>
          </a:p>
        </p:txBody>
      </p:sp>
      <p:sp>
        <p:nvSpPr>
          <p:cNvPr id="4" name="Légende encadrée 1 3"/>
          <p:cNvSpPr/>
          <p:nvPr/>
        </p:nvSpPr>
        <p:spPr>
          <a:xfrm>
            <a:off x="1581661" y="1271276"/>
            <a:ext cx="680779" cy="27587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OCLC</a:t>
            </a:r>
            <a:endParaRPr lang="fr-FR" sz="1200" dirty="0"/>
          </a:p>
        </p:txBody>
      </p:sp>
      <p:sp>
        <p:nvSpPr>
          <p:cNvPr id="50" name="Légende encadrée 1 49"/>
          <p:cNvSpPr/>
          <p:nvPr/>
        </p:nvSpPr>
        <p:spPr>
          <a:xfrm>
            <a:off x="3351614" y="1298903"/>
            <a:ext cx="680779" cy="27587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ISNI-IA</a:t>
            </a:r>
            <a:endParaRPr lang="fr-FR" sz="1200" dirty="0"/>
          </a:p>
        </p:txBody>
      </p:sp>
      <p:sp>
        <p:nvSpPr>
          <p:cNvPr id="51" name="Légende encadrée 1 50"/>
          <p:cNvSpPr/>
          <p:nvPr/>
        </p:nvSpPr>
        <p:spPr>
          <a:xfrm>
            <a:off x="4947868" y="1303648"/>
            <a:ext cx="680779" cy="27587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ORCID</a:t>
            </a:r>
            <a:endParaRPr lang="fr-FR" sz="1200" dirty="0"/>
          </a:p>
        </p:txBody>
      </p:sp>
      <p:sp>
        <p:nvSpPr>
          <p:cNvPr id="52" name="Légende encadrée 1 51"/>
          <p:cNvSpPr/>
          <p:nvPr/>
        </p:nvSpPr>
        <p:spPr>
          <a:xfrm>
            <a:off x="5567393" y="3194237"/>
            <a:ext cx="680779" cy="27587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CCSD</a:t>
            </a:r>
            <a:endParaRPr lang="fr-FR" sz="1200" dirty="0"/>
          </a:p>
        </p:txBody>
      </p:sp>
      <p:sp>
        <p:nvSpPr>
          <p:cNvPr id="53" name="Légende encadrée 1 52"/>
          <p:cNvSpPr/>
          <p:nvPr/>
        </p:nvSpPr>
        <p:spPr>
          <a:xfrm>
            <a:off x="3525852" y="2667405"/>
            <a:ext cx="680779" cy="27587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t>BnF</a:t>
            </a:r>
            <a:endParaRPr lang="fr-FR" sz="1200" dirty="0"/>
          </a:p>
        </p:txBody>
      </p:sp>
      <p:sp>
        <p:nvSpPr>
          <p:cNvPr id="56" name="Légende encadrée 1 55"/>
          <p:cNvSpPr/>
          <p:nvPr/>
        </p:nvSpPr>
        <p:spPr>
          <a:xfrm>
            <a:off x="3666376" y="3376193"/>
            <a:ext cx="680779" cy="27587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ABES</a:t>
            </a:r>
            <a:endParaRPr lang="fr-FR" sz="1200" dirty="0"/>
          </a:p>
        </p:txBody>
      </p:sp>
      <p:cxnSp>
        <p:nvCxnSpPr>
          <p:cNvPr id="57" name="Connecteur droit avec flèche 56"/>
          <p:cNvCxnSpPr>
            <a:stCxn id="46" idx="2"/>
            <a:endCxn id="14" idx="5"/>
          </p:cNvCxnSpPr>
          <p:nvPr/>
        </p:nvCxnSpPr>
        <p:spPr>
          <a:xfrm flipH="1" flipV="1">
            <a:off x="5338488" y="1916668"/>
            <a:ext cx="552503" cy="293758"/>
          </a:xfrm>
          <a:prstGeom prst="straightConnector1">
            <a:avLst/>
          </a:prstGeom>
          <a:ln w="38100" cmpd="dbl">
            <a:headEnd type="none"/>
            <a:tailEnd type="none"/>
          </a:ln>
        </p:spPr>
        <p:style>
          <a:lnRef idx="2">
            <a:schemeClr val="accent1"/>
          </a:lnRef>
          <a:fillRef idx="0">
            <a:schemeClr val="accent1"/>
          </a:fillRef>
          <a:effectRef idx="1">
            <a:schemeClr val="accent1"/>
          </a:effectRef>
          <a:fontRef idx="minor">
            <a:schemeClr val="tx1"/>
          </a:fontRef>
        </p:style>
      </p:cxnSp>
      <p:cxnSp>
        <p:nvCxnSpPr>
          <p:cNvPr id="61" name="Connecteur droit avec flèche 60"/>
          <p:cNvCxnSpPr>
            <a:stCxn id="2" idx="3"/>
            <a:endCxn id="14" idx="6"/>
          </p:cNvCxnSpPr>
          <p:nvPr/>
        </p:nvCxnSpPr>
        <p:spPr>
          <a:xfrm flipH="1">
            <a:off x="5491084" y="1620772"/>
            <a:ext cx="628533" cy="122975"/>
          </a:xfrm>
          <a:prstGeom prst="straightConnector1">
            <a:avLst/>
          </a:prstGeom>
          <a:ln w="38100" cmpd="dbl">
            <a:headEnd type="none"/>
            <a:tailEnd type="none"/>
          </a:ln>
        </p:spPr>
        <p:style>
          <a:lnRef idx="2">
            <a:schemeClr val="accent1"/>
          </a:lnRef>
          <a:fillRef idx="0">
            <a:schemeClr val="accent1"/>
          </a:fillRef>
          <a:effectRef idx="1">
            <a:schemeClr val="accent1"/>
          </a:effectRef>
          <a:fontRef idx="minor">
            <a:schemeClr val="tx1"/>
          </a:fontRef>
        </p:style>
      </p:cxnSp>
      <p:sp>
        <p:nvSpPr>
          <p:cNvPr id="62" name="Légende encadrée 1 61"/>
          <p:cNvSpPr/>
          <p:nvPr/>
        </p:nvSpPr>
        <p:spPr>
          <a:xfrm>
            <a:off x="6823258" y="1089275"/>
            <a:ext cx="1795641" cy="23301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WOS (Thomson Reuters)</a:t>
            </a:r>
            <a:endParaRPr lang="fr-FR" sz="1200" dirty="0"/>
          </a:p>
        </p:txBody>
      </p:sp>
      <p:sp>
        <p:nvSpPr>
          <p:cNvPr id="59" name="Légende encadrée 1 58"/>
          <p:cNvSpPr/>
          <p:nvPr/>
        </p:nvSpPr>
        <p:spPr>
          <a:xfrm>
            <a:off x="7311564" y="2031265"/>
            <a:ext cx="1307335" cy="233019"/>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t>Scopus</a:t>
            </a:r>
            <a:r>
              <a:rPr lang="fr-FR" sz="1200" dirty="0" smtClean="0"/>
              <a:t> (Elsevier)</a:t>
            </a:r>
            <a:endParaRPr lang="fr-FR" sz="1200" dirty="0"/>
          </a:p>
        </p:txBody>
      </p:sp>
    </p:spTree>
    <p:extLst>
      <p:ext uri="{BB962C8B-B14F-4D97-AF65-F5344CB8AC3E}">
        <p14:creationId xmlns:p14="http://schemas.microsoft.com/office/powerpoint/2010/main" val="3025984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867" y="-2084"/>
            <a:ext cx="7251148" cy="574217"/>
          </a:xfrm>
        </p:spPr>
        <p:txBody>
          <a:bodyPr>
            <a:normAutofit/>
          </a:bodyPr>
          <a:lstStyle/>
          <a:p>
            <a:r>
              <a:rPr lang="fr-FR" dirty="0"/>
              <a:t>Identifier les chercheurs </a:t>
            </a:r>
            <a:r>
              <a:rPr lang="fr-FR" dirty="0" smtClean="0"/>
              <a:t>:</a:t>
            </a:r>
            <a:r>
              <a:rPr lang="fr-FR" dirty="0"/>
              <a:t> </a:t>
            </a:r>
            <a:r>
              <a:rPr lang="fr-FR" dirty="0" smtClean="0"/>
              <a:t>repères chiffrés</a:t>
            </a:r>
            <a:endParaRPr lang="fr-FR" dirty="0"/>
          </a:p>
        </p:txBody>
      </p:sp>
      <p:sp>
        <p:nvSpPr>
          <p:cNvPr id="5" name="Espace réservé du numéro de diapositive 4"/>
          <p:cNvSpPr>
            <a:spLocks noGrp="1"/>
          </p:cNvSpPr>
          <p:nvPr>
            <p:ph type="sldNum" sz="quarter" idx="12"/>
          </p:nvPr>
        </p:nvSpPr>
        <p:spPr/>
        <p:txBody>
          <a:bodyPr/>
          <a:lstStyle/>
          <a:p>
            <a:fld id="{A63E2F55-217E-784D-959E-8EB90DBD2478}" type="slidenum">
              <a:rPr lang="fr-FR" smtClean="0"/>
              <a:pPr/>
              <a:t>34</a:t>
            </a:fld>
            <a:endParaRPr lang="fr-FR"/>
          </a:p>
        </p:txBody>
      </p:sp>
      <p:sp>
        <p:nvSpPr>
          <p:cNvPr id="8" name="Ellipse 7"/>
          <p:cNvSpPr/>
          <p:nvPr/>
        </p:nvSpPr>
        <p:spPr>
          <a:xfrm>
            <a:off x="318977" y="952838"/>
            <a:ext cx="3067447" cy="1590805"/>
          </a:xfrm>
          <a:prstGeom prst="ellipse">
            <a:avLst/>
          </a:prstGeom>
          <a:solidFill>
            <a:schemeClr val="accent6"/>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000" dirty="0" smtClean="0"/>
              <a:t>90 000 enseignants </a:t>
            </a:r>
          </a:p>
          <a:p>
            <a:r>
              <a:rPr lang="fr-FR" sz="2000" dirty="0" smtClean="0"/>
              <a:t>dans le supérieur</a:t>
            </a:r>
          </a:p>
          <a:p>
            <a:r>
              <a:rPr lang="fr-FR" sz="2000" dirty="0" smtClean="0"/>
              <a:t>en France</a:t>
            </a:r>
            <a:endParaRPr lang="fr-FR" sz="2000" dirty="0"/>
          </a:p>
        </p:txBody>
      </p:sp>
      <p:sp>
        <p:nvSpPr>
          <p:cNvPr id="9" name="Ellipse 8"/>
          <p:cNvSpPr/>
          <p:nvPr/>
        </p:nvSpPr>
        <p:spPr>
          <a:xfrm>
            <a:off x="2907745" y="840372"/>
            <a:ext cx="3478087" cy="1894881"/>
          </a:xfrm>
          <a:prstGeom prst="ellipse">
            <a:avLst/>
          </a:prstGeom>
          <a:solidFill>
            <a:schemeClr val="accent6">
              <a:lumMod val="60000"/>
              <a:lumOff val="4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000" dirty="0" smtClean="0"/>
              <a:t>47 000 chercheurs</a:t>
            </a:r>
          </a:p>
          <a:p>
            <a:r>
              <a:rPr lang="fr-FR" sz="2000" dirty="0" smtClean="0"/>
              <a:t>dans les 16 principaux organismes de recherche en France</a:t>
            </a:r>
            <a:endParaRPr lang="fr-FR" sz="2000" dirty="0"/>
          </a:p>
        </p:txBody>
      </p:sp>
      <p:sp>
        <p:nvSpPr>
          <p:cNvPr id="11" name="ZoneTexte 10"/>
          <p:cNvSpPr txBox="1"/>
          <p:nvPr/>
        </p:nvSpPr>
        <p:spPr>
          <a:xfrm>
            <a:off x="6484879" y="1004835"/>
            <a:ext cx="2639241" cy="1200329"/>
          </a:xfrm>
          <a:prstGeom prst="rect">
            <a:avLst/>
          </a:prstGeom>
          <a:solidFill>
            <a:schemeClr val="accent6">
              <a:lumMod val="40000"/>
              <a:lumOff val="60000"/>
            </a:schemeClr>
          </a:solidFill>
        </p:spPr>
        <p:txBody>
          <a:bodyPr wrap="square" rtlCol="0">
            <a:spAutoFit/>
          </a:bodyPr>
          <a:lstStyle/>
          <a:p>
            <a:r>
              <a:rPr lang="fr-FR" sz="2400" dirty="0"/>
              <a:t>d</a:t>
            </a:r>
            <a:r>
              <a:rPr lang="fr-FR" sz="2400" dirty="0" smtClean="0"/>
              <a:t>ans le monde réel</a:t>
            </a:r>
          </a:p>
          <a:p>
            <a:r>
              <a:rPr lang="fr-FR" sz="1600" dirty="0" smtClean="0"/>
              <a:t>(Sources : RERS 2017 &amp; Etat de l’emploi scientifique en France 2016)</a:t>
            </a:r>
            <a:endParaRPr lang="fr-FR" sz="1600" dirty="0"/>
          </a:p>
        </p:txBody>
      </p:sp>
      <p:sp>
        <p:nvSpPr>
          <p:cNvPr id="12" name="Ellipse 11"/>
          <p:cNvSpPr/>
          <p:nvPr/>
        </p:nvSpPr>
        <p:spPr>
          <a:xfrm>
            <a:off x="2442829" y="3048814"/>
            <a:ext cx="3929842" cy="3709612"/>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endParaRPr lang="fr-FR" dirty="0"/>
          </a:p>
        </p:txBody>
      </p:sp>
      <p:sp>
        <p:nvSpPr>
          <p:cNvPr id="13" name="Ellipse 12"/>
          <p:cNvSpPr/>
          <p:nvPr/>
        </p:nvSpPr>
        <p:spPr>
          <a:xfrm>
            <a:off x="96254" y="3048814"/>
            <a:ext cx="3245748" cy="3414996"/>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fr-FR" dirty="0"/>
          </a:p>
        </p:txBody>
      </p:sp>
      <p:sp>
        <p:nvSpPr>
          <p:cNvPr id="3" name="ZoneTexte 2"/>
          <p:cNvSpPr txBox="1"/>
          <p:nvPr/>
        </p:nvSpPr>
        <p:spPr>
          <a:xfrm>
            <a:off x="734635" y="3407907"/>
            <a:ext cx="1742629" cy="1015663"/>
          </a:xfrm>
          <a:prstGeom prst="rect">
            <a:avLst/>
          </a:prstGeom>
          <a:noFill/>
        </p:spPr>
        <p:txBody>
          <a:bodyPr wrap="square" rtlCol="0">
            <a:spAutoFit/>
          </a:bodyPr>
          <a:lstStyle/>
          <a:p>
            <a:r>
              <a:rPr lang="fr-FR" sz="2000" b="1" dirty="0" err="1">
                <a:solidFill>
                  <a:schemeClr val="bg1"/>
                </a:solidFill>
              </a:rPr>
              <a:t>IdRef</a:t>
            </a:r>
            <a:endParaRPr lang="fr-FR" sz="2000" b="1" dirty="0">
              <a:solidFill>
                <a:schemeClr val="bg1"/>
              </a:solidFill>
            </a:endParaRPr>
          </a:p>
          <a:p>
            <a:r>
              <a:rPr lang="fr-FR" sz="2000" dirty="0" smtClean="0">
                <a:solidFill>
                  <a:schemeClr val="bg1"/>
                </a:solidFill>
              </a:rPr>
              <a:t>2,9 </a:t>
            </a:r>
            <a:r>
              <a:rPr lang="fr-FR" sz="2000" dirty="0">
                <a:solidFill>
                  <a:schemeClr val="bg1"/>
                </a:solidFill>
              </a:rPr>
              <a:t>millions de </a:t>
            </a:r>
            <a:r>
              <a:rPr lang="fr-FR" sz="2000" dirty="0" smtClean="0">
                <a:solidFill>
                  <a:schemeClr val="bg1"/>
                </a:solidFill>
              </a:rPr>
              <a:t>personnes</a:t>
            </a:r>
            <a:endParaRPr lang="fr-FR" sz="2000" dirty="0">
              <a:solidFill>
                <a:schemeClr val="bg1"/>
              </a:solidFill>
            </a:endParaRPr>
          </a:p>
        </p:txBody>
      </p:sp>
      <p:sp>
        <p:nvSpPr>
          <p:cNvPr id="4" name="ZoneTexte 3"/>
          <p:cNvSpPr txBox="1"/>
          <p:nvPr/>
        </p:nvSpPr>
        <p:spPr>
          <a:xfrm>
            <a:off x="3206819" y="3428211"/>
            <a:ext cx="2974718" cy="707886"/>
          </a:xfrm>
          <a:prstGeom prst="rect">
            <a:avLst/>
          </a:prstGeom>
          <a:noFill/>
        </p:spPr>
        <p:txBody>
          <a:bodyPr wrap="square" rtlCol="0">
            <a:spAutoFit/>
          </a:bodyPr>
          <a:lstStyle/>
          <a:p>
            <a:r>
              <a:rPr lang="fr-FR" sz="2000" b="1" dirty="0">
                <a:solidFill>
                  <a:schemeClr val="bg1"/>
                </a:solidFill>
              </a:rPr>
              <a:t>ORCID </a:t>
            </a:r>
            <a:endParaRPr lang="fr-FR" sz="2000" b="1" dirty="0" smtClean="0">
              <a:solidFill>
                <a:schemeClr val="bg1"/>
              </a:solidFill>
            </a:endParaRPr>
          </a:p>
          <a:p>
            <a:r>
              <a:rPr lang="fr-FR" sz="2000" dirty="0" smtClean="0">
                <a:solidFill>
                  <a:schemeClr val="bg1"/>
                </a:solidFill>
              </a:rPr>
              <a:t>4,7 </a:t>
            </a:r>
            <a:r>
              <a:rPr lang="fr-FR" sz="2000" dirty="0">
                <a:solidFill>
                  <a:schemeClr val="bg1"/>
                </a:solidFill>
              </a:rPr>
              <a:t>millions de </a:t>
            </a:r>
            <a:r>
              <a:rPr lang="fr-FR" sz="2000" dirty="0" smtClean="0">
                <a:solidFill>
                  <a:schemeClr val="bg1"/>
                </a:solidFill>
              </a:rPr>
              <a:t>personnes</a:t>
            </a:r>
            <a:endParaRPr lang="fr-FR" sz="2000" dirty="0">
              <a:solidFill>
                <a:schemeClr val="bg1"/>
              </a:solidFill>
            </a:endParaRPr>
          </a:p>
        </p:txBody>
      </p:sp>
      <p:sp>
        <p:nvSpPr>
          <p:cNvPr id="17" name="ZoneTexte 16"/>
          <p:cNvSpPr txBox="1"/>
          <p:nvPr/>
        </p:nvSpPr>
        <p:spPr>
          <a:xfrm>
            <a:off x="6484879" y="3156131"/>
            <a:ext cx="2639241" cy="830997"/>
          </a:xfrm>
          <a:prstGeom prst="rect">
            <a:avLst/>
          </a:prstGeom>
          <a:solidFill>
            <a:schemeClr val="tx2">
              <a:lumMod val="60000"/>
              <a:lumOff val="40000"/>
            </a:schemeClr>
          </a:solidFill>
        </p:spPr>
        <p:txBody>
          <a:bodyPr wrap="square" rtlCol="0">
            <a:spAutoFit/>
          </a:bodyPr>
          <a:lstStyle/>
          <a:p>
            <a:r>
              <a:rPr lang="fr-FR" sz="2400" dirty="0"/>
              <a:t>d</a:t>
            </a:r>
            <a:r>
              <a:rPr lang="fr-FR" sz="2400" dirty="0" smtClean="0"/>
              <a:t>ans le monde des identifiants</a:t>
            </a:r>
            <a:endParaRPr lang="fr-FR" sz="2400" dirty="0"/>
          </a:p>
        </p:txBody>
      </p:sp>
      <p:sp>
        <p:nvSpPr>
          <p:cNvPr id="6" name="Ellipse 5"/>
          <p:cNvSpPr/>
          <p:nvPr/>
        </p:nvSpPr>
        <p:spPr>
          <a:xfrm>
            <a:off x="233708" y="4580351"/>
            <a:ext cx="2732901" cy="1460687"/>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autour </a:t>
            </a:r>
            <a:r>
              <a:rPr lang="fr-FR" dirty="0">
                <a:solidFill>
                  <a:schemeClr val="tx1"/>
                </a:solidFill>
              </a:rPr>
              <a:t>des thèses de doctorat :</a:t>
            </a:r>
          </a:p>
          <a:p>
            <a:pPr algn="ctr"/>
            <a:r>
              <a:rPr lang="fr-FR" dirty="0">
                <a:solidFill>
                  <a:schemeClr val="tx1"/>
                </a:solidFill>
              </a:rPr>
              <a:t>- 274 000 </a:t>
            </a:r>
            <a:r>
              <a:rPr lang="fr-FR" dirty="0" smtClean="0">
                <a:solidFill>
                  <a:schemeClr val="tx1"/>
                </a:solidFill>
              </a:rPr>
              <a:t>docteurs</a:t>
            </a:r>
            <a:endParaRPr lang="fr-FR" dirty="0">
              <a:solidFill>
                <a:schemeClr val="tx1"/>
              </a:solidFill>
            </a:endParaRPr>
          </a:p>
          <a:p>
            <a:pPr algn="ctr"/>
            <a:r>
              <a:rPr lang="fr-FR" dirty="0">
                <a:solidFill>
                  <a:schemeClr val="tx1"/>
                </a:solidFill>
              </a:rPr>
              <a:t>- 90 000 </a:t>
            </a:r>
            <a:r>
              <a:rPr lang="fr-FR" dirty="0" smtClean="0">
                <a:solidFill>
                  <a:schemeClr val="tx1"/>
                </a:solidFill>
              </a:rPr>
              <a:t>directeurs</a:t>
            </a:r>
            <a:endParaRPr lang="fr-FR" dirty="0">
              <a:solidFill>
                <a:schemeClr val="tx1"/>
              </a:solidFill>
            </a:endParaRPr>
          </a:p>
        </p:txBody>
      </p:sp>
      <p:cxnSp>
        <p:nvCxnSpPr>
          <p:cNvPr id="25" name="Connecteur droit 24"/>
          <p:cNvCxnSpPr/>
          <p:nvPr/>
        </p:nvCxnSpPr>
        <p:spPr>
          <a:xfrm>
            <a:off x="3029129" y="4467345"/>
            <a:ext cx="373392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ZoneTexte 29"/>
          <p:cNvSpPr txBox="1"/>
          <p:nvPr/>
        </p:nvSpPr>
        <p:spPr>
          <a:xfrm>
            <a:off x="6654481" y="4168749"/>
            <a:ext cx="2418456" cy="2616101"/>
          </a:xfrm>
          <a:prstGeom prst="rect">
            <a:avLst/>
          </a:prstGeom>
          <a:noFill/>
        </p:spPr>
        <p:txBody>
          <a:bodyPr wrap="square" rtlCol="0">
            <a:spAutoFit/>
          </a:bodyPr>
          <a:lstStyle/>
          <a:p>
            <a:r>
              <a:rPr lang="fr-FR" dirty="0" smtClean="0"/>
              <a:t>Mars 2018 : 12 000 personnes « .</a:t>
            </a:r>
            <a:r>
              <a:rPr lang="fr-FR" dirty="0" err="1" smtClean="0"/>
              <a:t>fr</a:t>
            </a:r>
            <a:r>
              <a:rPr lang="fr-FR" dirty="0" smtClean="0"/>
              <a:t> » ont à la fois un IdRef et un ORCID (</a:t>
            </a:r>
            <a:r>
              <a:rPr lang="fr-FR" sz="1400" dirty="0"/>
              <a:t>t</a:t>
            </a:r>
            <a:r>
              <a:rPr lang="fr-FR" sz="1400" dirty="0" smtClean="0"/>
              <a:t>raitement </a:t>
            </a:r>
            <a:r>
              <a:rPr lang="fr-FR" sz="1400" dirty="0"/>
              <a:t>du dump </a:t>
            </a:r>
            <a:r>
              <a:rPr lang="fr-FR" sz="1400" dirty="0" smtClean="0"/>
              <a:t>2016 / analyse du dump 2017 en cours)</a:t>
            </a:r>
          </a:p>
          <a:p>
            <a:endParaRPr lang="fr-FR" sz="1600" dirty="0" smtClean="0"/>
          </a:p>
          <a:p>
            <a:r>
              <a:rPr lang="fr-FR" sz="1600" dirty="0" smtClean="0"/>
              <a:t>Mars </a:t>
            </a:r>
            <a:r>
              <a:rPr lang="fr-FR" sz="1600" dirty="0"/>
              <a:t>2018 : </a:t>
            </a:r>
            <a:r>
              <a:rPr lang="fr-FR" sz="1600" dirty="0" smtClean="0"/>
              <a:t>10 </a:t>
            </a:r>
            <a:r>
              <a:rPr lang="fr-FR" sz="1600" dirty="0"/>
              <a:t>000 personnes « .</a:t>
            </a:r>
            <a:r>
              <a:rPr lang="fr-FR" sz="1600" dirty="0" err="1"/>
              <a:t>fr</a:t>
            </a:r>
            <a:r>
              <a:rPr lang="fr-FR" sz="1600" dirty="0"/>
              <a:t> » ont à la fois un </a:t>
            </a:r>
            <a:r>
              <a:rPr lang="fr-FR" sz="1600" dirty="0" err="1"/>
              <a:t>IdRef</a:t>
            </a:r>
            <a:r>
              <a:rPr lang="fr-FR" sz="1600" dirty="0"/>
              <a:t> et un </a:t>
            </a:r>
            <a:r>
              <a:rPr lang="fr-FR" sz="1600" dirty="0" err="1" smtClean="0"/>
              <a:t>IdHal</a:t>
            </a:r>
            <a:endParaRPr lang="fr-FR" sz="1600" dirty="0"/>
          </a:p>
        </p:txBody>
      </p:sp>
      <p:sp>
        <p:nvSpPr>
          <p:cNvPr id="15" name="Ellipse 14"/>
          <p:cNvSpPr/>
          <p:nvPr/>
        </p:nvSpPr>
        <p:spPr>
          <a:xfrm>
            <a:off x="3330795" y="5405350"/>
            <a:ext cx="2358809" cy="1059677"/>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Combien de chercheurs français ?</a:t>
            </a:r>
            <a:endParaRPr lang="fr-FR" dirty="0">
              <a:solidFill>
                <a:schemeClr val="tx1"/>
              </a:solidFill>
            </a:endParaRPr>
          </a:p>
        </p:txBody>
      </p:sp>
      <p:sp>
        <p:nvSpPr>
          <p:cNvPr id="22" name="Ellipse 21"/>
          <p:cNvSpPr/>
          <p:nvPr/>
        </p:nvSpPr>
        <p:spPr>
          <a:xfrm>
            <a:off x="3819600" y="4586184"/>
            <a:ext cx="2447365" cy="845395"/>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Combien de comptes vides = inexploitables ?</a:t>
            </a:r>
            <a:endParaRPr lang="fr-FR" dirty="0">
              <a:solidFill>
                <a:schemeClr val="tx1"/>
              </a:solidFill>
            </a:endParaRPr>
          </a:p>
        </p:txBody>
      </p:sp>
      <p:sp>
        <p:nvSpPr>
          <p:cNvPr id="23" name="Ellipse 22"/>
          <p:cNvSpPr/>
          <p:nvPr/>
        </p:nvSpPr>
        <p:spPr>
          <a:xfrm>
            <a:off x="2477264" y="3673257"/>
            <a:ext cx="862892" cy="2344588"/>
          </a:xfrm>
          <a:prstGeom prst="ellipse">
            <a:avLst/>
          </a:prstGeom>
          <a:pattFill prst="shingle">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475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746"/>
            <a:ext cx="7251148" cy="527538"/>
          </a:xfrm>
          <a:gradFill>
            <a:gsLst>
              <a:gs pos="20000">
                <a:schemeClr val="accent1"/>
              </a:gs>
              <a:gs pos="0">
                <a:srgbClr val="FFFFFF">
                  <a:alpha val="0"/>
                </a:srgbClr>
              </a:gs>
            </a:gsLst>
          </a:gradFill>
        </p:spPr>
        <p:txBody>
          <a:bodyPr/>
          <a:lstStyle/>
          <a:p>
            <a:r>
              <a:rPr lang="fr-FR" dirty="0" err="1" smtClean="0"/>
              <a:t>IdRef</a:t>
            </a:r>
            <a:r>
              <a:rPr lang="fr-FR" dirty="0" smtClean="0"/>
              <a:t> comme identifiant pivot</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35</a:t>
            </a:fld>
            <a:endParaRPr lang="fr-FR"/>
          </a:p>
        </p:txBody>
      </p:sp>
      <p:pic>
        <p:nvPicPr>
          <p:cNvPr id="4" name="Image 3"/>
          <p:cNvPicPr>
            <a:picLocks noChangeAspect="1"/>
          </p:cNvPicPr>
          <p:nvPr/>
        </p:nvPicPr>
        <p:blipFill>
          <a:blip r:embed="rId3"/>
          <a:stretch>
            <a:fillRect/>
          </a:stretch>
        </p:blipFill>
        <p:spPr>
          <a:xfrm>
            <a:off x="93597" y="985508"/>
            <a:ext cx="5659354" cy="1390741"/>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stretch>
            <a:fillRect/>
          </a:stretch>
        </p:blipFill>
        <p:spPr>
          <a:xfrm>
            <a:off x="93597" y="2432156"/>
            <a:ext cx="3325091" cy="2173968"/>
          </a:xfrm>
          <a:prstGeom prst="rect">
            <a:avLst/>
          </a:prstGeom>
        </p:spPr>
      </p:pic>
      <p:pic>
        <p:nvPicPr>
          <p:cNvPr id="5" name="Image 4"/>
          <p:cNvPicPr>
            <a:picLocks noChangeAspect="1"/>
          </p:cNvPicPr>
          <p:nvPr/>
        </p:nvPicPr>
        <p:blipFill>
          <a:blip r:embed="rId5"/>
          <a:stretch>
            <a:fillRect/>
          </a:stretch>
        </p:blipFill>
        <p:spPr>
          <a:xfrm>
            <a:off x="93597" y="4878255"/>
            <a:ext cx="3867150" cy="1362075"/>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6"/>
          <a:stretch>
            <a:fillRect/>
          </a:stretch>
        </p:blipFill>
        <p:spPr>
          <a:xfrm>
            <a:off x="5627360" y="3787946"/>
            <a:ext cx="3350340" cy="2858425"/>
          </a:xfrm>
          <a:prstGeom prst="rect">
            <a:avLst/>
          </a:prstGeom>
        </p:spPr>
      </p:pic>
      <p:pic>
        <p:nvPicPr>
          <p:cNvPr id="9" name="Image 8"/>
          <p:cNvPicPr>
            <a:picLocks noChangeAspect="1"/>
          </p:cNvPicPr>
          <p:nvPr/>
        </p:nvPicPr>
        <p:blipFill>
          <a:blip r:embed="rId7"/>
          <a:stretch>
            <a:fillRect/>
          </a:stretch>
        </p:blipFill>
        <p:spPr>
          <a:xfrm>
            <a:off x="5627360" y="751467"/>
            <a:ext cx="3325091" cy="2938622"/>
          </a:xfrm>
          <a:prstGeom prst="rect">
            <a:avLst/>
          </a:prstGeom>
        </p:spPr>
      </p:pic>
    </p:spTree>
    <p:extLst>
      <p:ext uri="{BB962C8B-B14F-4D97-AF65-F5344CB8AC3E}">
        <p14:creationId xmlns:p14="http://schemas.microsoft.com/office/powerpoint/2010/main" val="130952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816"/>
            <a:ext cx="7251148" cy="564407"/>
          </a:xfrm>
          <a:gradFill flip="none" rotWithShape="1">
            <a:gsLst>
              <a:gs pos="65000">
                <a:schemeClr val="accent1"/>
              </a:gs>
              <a:gs pos="0">
                <a:srgbClr val="FFFFFF">
                  <a:alpha val="0"/>
                </a:srgbClr>
              </a:gs>
            </a:gsLst>
            <a:path path="circle">
              <a:fillToRect l="100000" t="100000"/>
            </a:path>
            <a:tileRect r="-100000" b="-100000"/>
          </a:gradFill>
        </p:spPr>
        <p:txBody>
          <a:bodyPr vert="horz" lIns="360000" tIns="45720" rIns="91440" bIns="45720" rtlCol="0" anchor="ctr">
            <a:normAutofit/>
          </a:bodyPr>
          <a:lstStyle/>
          <a:p>
            <a:r>
              <a:rPr lang="fr-FR" dirty="0" smtClean="0"/>
              <a:t>Identifiants et référentiels pour l’ESR</a:t>
            </a:r>
            <a:endParaRPr lang="fr-FR" dirty="0"/>
          </a:p>
        </p:txBody>
      </p:sp>
      <p:sp>
        <p:nvSpPr>
          <p:cNvPr id="3" name="Espace réservé du contenu 2"/>
          <p:cNvSpPr>
            <a:spLocks noGrp="1"/>
          </p:cNvSpPr>
          <p:nvPr>
            <p:ph idx="1"/>
          </p:nvPr>
        </p:nvSpPr>
        <p:spPr/>
        <p:txBody>
          <a:bodyPr>
            <a:noAutofit/>
          </a:bodyPr>
          <a:lstStyle/>
          <a:p>
            <a:pPr>
              <a:lnSpc>
                <a:spcPct val="100000"/>
              </a:lnSpc>
            </a:pPr>
            <a:r>
              <a:rPr lang="fr-FR" sz="2400" dirty="0" smtClean="0"/>
              <a:t>Attribuer aux membres de la communauté de l’ESR </a:t>
            </a:r>
          </a:p>
          <a:p>
            <a:pPr lvl="1">
              <a:lnSpc>
                <a:spcPct val="100000"/>
              </a:lnSpc>
            </a:pPr>
            <a:r>
              <a:rPr lang="fr-FR" sz="1800" dirty="0" smtClean="0"/>
              <a:t>un identifiant pérenne fiable, notamment pour les personnes : IdRef</a:t>
            </a:r>
          </a:p>
          <a:p>
            <a:pPr lvl="1">
              <a:lnSpc>
                <a:spcPct val="100000"/>
              </a:lnSpc>
            </a:pPr>
            <a:r>
              <a:rPr lang="fr-FR" sz="1800" dirty="0"/>
              <a:t>u</a:t>
            </a:r>
            <a:r>
              <a:rPr lang="fr-FR" sz="1800" dirty="0" smtClean="0"/>
              <a:t>ne description de la personne (désambiguïsation, gestion des homonymes…)</a:t>
            </a:r>
          </a:p>
          <a:p>
            <a:pPr lvl="1">
              <a:lnSpc>
                <a:spcPct val="100000"/>
              </a:lnSpc>
            </a:pPr>
            <a:r>
              <a:rPr lang="fr-FR" sz="1800" dirty="0"/>
              <a:t>l</a:t>
            </a:r>
            <a:r>
              <a:rPr lang="fr-FR" sz="1800" dirty="0" smtClean="0"/>
              <a:t>’ensemble des ressources liées dans le Sudoc, theses.fr… et en dehors (Persée,  AOI, etc.)</a:t>
            </a:r>
          </a:p>
          <a:p>
            <a:pPr>
              <a:lnSpc>
                <a:spcPct val="100000"/>
              </a:lnSpc>
            </a:pPr>
            <a:r>
              <a:rPr lang="fr-FR" sz="2400" dirty="0" smtClean="0"/>
              <a:t>Aligner ces identifiants avec d’autres</a:t>
            </a:r>
          </a:p>
          <a:p>
            <a:pPr lvl="1">
              <a:lnSpc>
                <a:spcPct val="100000"/>
              </a:lnSpc>
            </a:pPr>
            <a:r>
              <a:rPr lang="fr-FR" sz="1800" dirty="0" smtClean="0"/>
              <a:t>Permettre l’interopérabilité et les rebonds</a:t>
            </a:r>
          </a:p>
          <a:p>
            <a:pPr lvl="2">
              <a:lnSpc>
                <a:spcPct val="100000"/>
              </a:lnSpc>
            </a:pPr>
            <a:r>
              <a:rPr lang="fr-FR" sz="1600" dirty="0"/>
              <a:t>Supra nationaux</a:t>
            </a:r>
          </a:p>
          <a:p>
            <a:pPr lvl="2">
              <a:lnSpc>
                <a:spcPct val="100000"/>
              </a:lnSpc>
            </a:pPr>
            <a:r>
              <a:rPr lang="fr-FR" sz="1600" dirty="0"/>
              <a:t>Infra nationaux</a:t>
            </a:r>
          </a:p>
          <a:p>
            <a:pPr lvl="1">
              <a:lnSpc>
                <a:spcPct val="100000"/>
              </a:lnSpc>
            </a:pPr>
            <a:r>
              <a:rPr lang="fr-FR" sz="1800" dirty="0" smtClean="0"/>
              <a:t>Fiabiliser </a:t>
            </a:r>
            <a:r>
              <a:rPr lang="fr-FR" sz="1800" dirty="0"/>
              <a:t>les données</a:t>
            </a:r>
          </a:p>
          <a:p>
            <a:pPr lvl="1">
              <a:lnSpc>
                <a:spcPct val="100000"/>
              </a:lnSpc>
            </a:pPr>
            <a:r>
              <a:rPr lang="fr-FR" sz="1800" dirty="0"/>
              <a:t>Tendre à l’exhaustivité de l’identification des membres </a:t>
            </a:r>
            <a:r>
              <a:rPr lang="fr-FR" sz="1800" dirty="0" smtClean="0"/>
              <a:t>de l’ESR</a:t>
            </a:r>
            <a:endParaRPr lang="fr-FR" sz="2400" dirty="0" smtClean="0"/>
          </a:p>
          <a:p>
            <a:pPr>
              <a:lnSpc>
                <a:spcPct val="100000"/>
              </a:lnSpc>
            </a:pPr>
            <a:r>
              <a:rPr lang="fr-FR" sz="2400" dirty="0" smtClean="0"/>
              <a:t>Le tout grâce à un réseau de 3 000 professionnels,</a:t>
            </a:r>
            <a:br>
              <a:rPr lang="fr-FR" sz="2400" dirty="0" smtClean="0"/>
            </a:br>
            <a:r>
              <a:rPr lang="fr-FR" sz="2400" dirty="0" smtClean="0"/>
              <a:t>dont </a:t>
            </a:r>
            <a:r>
              <a:rPr lang="fr-FR" sz="2400" b="1" i="1" dirty="0" smtClean="0"/>
              <a:t>200</a:t>
            </a:r>
            <a:r>
              <a:rPr lang="fr-FR" sz="2400" dirty="0" smtClean="0"/>
              <a:t> </a:t>
            </a:r>
            <a:r>
              <a:rPr lang="fr-FR" sz="2400" b="1" i="1" dirty="0" smtClean="0"/>
              <a:t>experts autorités</a:t>
            </a:r>
            <a:r>
              <a:rPr lang="fr-FR" sz="2400" dirty="0" smtClean="0"/>
              <a:t>, dans </a:t>
            </a:r>
            <a:r>
              <a:rPr lang="fr-FR" sz="2400" dirty="0"/>
              <a:t>les établissements </a:t>
            </a:r>
          </a:p>
          <a:p>
            <a:pPr>
              <a:lnSpc>
                <a:spcPct val="100000"/>
              </a:lnSpc>
            </a:pPr>
            <a:r>
              <a:rPr lang="fr-FR" sz="2400" dirty="0" smtClean="0"/>
              <a:t>Et ceci gratuitement</a:t>
            </a: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36</a:t>
            </a:fld>
            <a:endParaRPr lang="fr-FR"/>
          </a:p>
        </p:txBody>
      </p:sp>
    </p:spTree>
    <p:extLst>
      <p:ext uri="{BB962C8B-B14F-4D97-AF65-F5344CB8AC3E}">
        <p14:creationId xmlns:p14="http://schemas.microsoft.com/office/powerpoint/2010/main" val="2494289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FOCUS : Identifiants de structures</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37</a:t>
            </a:fld>
            <a:endParaRPr lang="fr-FR"/>
          </a:p>
        </p:txBody>
      </p:sp>
    </p:spTree>
    <p:extLst>
      <p:ext uri="{BB962C8B-B14F-4D97-AF65-F5344CB8AC3E}">
        <p14:creationId xmlns:p14="http://schemas.microsoft.com/office/powerpoint/2010/main" val="4884223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63E2F55-217E-784D-959E-8EB90DBD2478}" type="slidenum">
              <a:rPr lang="fr-FR" smtClean="0"/>
              <a:pPr/>
              <a:t>38</a:t>
            </a:fld>
            <a:endParaRPr lang="fr-FR"/>
          </a:p>
        </p:txBody>
      </p:sp>
      <p:sp>
        <p:nvSpPr>
          <p:cNvPr id="6" name="Titre 1"/>
          <p:cNvSpPr>
            <a:spLocks noGrp="1"/>
          </p:cNvSpPr>
          <p:nvPr>
            <p:ph type="title"/>
          </p:nvPr>
        </p:nvSpPr>
        <p:spPr>
          <a:xfrm>
            <a:off x="457200" y="15907"/>
            <a:ext cx="7251148" cy="519221"/>
          </a:xfrm>
          <a:gradFill>
            <a:gsLst>
              <a:gs pos="31000">
                <a:schemeClr val="accent1"/>
              </a:gs>
              <a:gs pos="0">
                <a:srgbClr val="FFFFFF">
                  <a:alpha val="0"/>
                </a:srgbClr>
              </a:gs>
            </a:gsLst>
          </a:gradFill>
        </p:spPr>
        <p:txBody>
          <a:bodyPr>
            <a:normAutofit/>
          </a:bodyPr>
          <a:lstStyle/>
          <a:p>
            <a:r>
              <a:rPr lang="fr-FR" dirty="0" smtClean="0"/>
              <a:t>Les organismes (en particulier de recherche)</a:t>
            </a:r>
            <a:endParaRPr lang="fr-FR" dirty="0"/>
          </a:p>
        </p:txBody>
      </p:sp>
      <p:grpSp>
        <p:nvGrpSpPr>
          <p:cNvPr id="126" name="Groupe 125"/>
          <p:cNvGrpSpPr/>
          <p:nvPr/>
        </p:nvGrpSpPr>
        <p:grpSpPr>
          <a:xfrm>
            <a:off x="221631" y="791227"/>
            <a:ext cx="8733572" cy="5912561"/>
            <a:chOff x="169763" y="983060"/>
            <a:chExt cx="8733572" cy="5683554"/>
          </a:xfrm>
        </p:grpSpPr>
        <p:sp>
          <p:nvSpPr>
            <p:cNvPr id="7" name="Rectangle 6"/>
            <p:cNvSpPr/>
            <p:nvPr/>
          </p:nvSpPr>
          <p:spPr>
            <a:xfrm>
              <a:off x="174005" y="983060"/>
              <a:ext cx="8729330" cy="2267496"/>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r"/>
              <a:r>
                <a:rPr lang="fr-FR" dirty="0" smtClean="0">
                  <a:solidFill>
                    <a:schemeClr val="bg1"/>
                  </a:solidFill>
                </a:rPr>
                <a:t>Identifiants</a:t>
              </a:r>
            </a:p>
            <a:p>
              <a:pPr algn="r"/>
              <a:r>
                <a:rPr lang="fr-FR" dirty="0" smtClean="0">
                  <a:solidFill>
                    <a:schemeClr val="bg1"/>
                  </a:solidFill>
                </a:rPr>
                <a:t>à vocation </a:t>
              </a:r>
              <a:r>
                <a:rPr lang="fr-FR" b="1" dirty="0" smtClean="0">
                  <a:solidFill>
                    <a:schemeClr val="bg1"/>
                  </a:solidFill>
                </a:rPr>
                <a:t>globale</a:t>
              </a:r>
              <a:endParaRPr lang="fr-FR" b="1" dirty="0">
                <a:solidFill>
                  <a:schemeClr val="bg1"/>
                </a:solidFill>
              </a:endParaRPr>
            </a:p>
          </p:txBody>
        </p:sp>
        <p:sp>
          <p:nvSpPr>
            <p:cNvPr id="8" name="Rectangle 7"/>
            <p:cNvSpPr/>
            <p:nvPr/>
          </p:nvSpPr>
          <p:spPr>
            <a:xfrm>
              <a:off x="169763" y="3266837"/>
              <a:ext cx="8729330" cy="2791320"/>
            </a:xfrm>
            <a:prstGeom prst="rect">
              <a:avLst/>
            </a:prstGeom>
            <a:solidFill>
              <a:schemeClr val="bg2">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dirty="0" smtClean="0"/>
                <a:t>Identifiants</a:t>
              </a:r>
            </a:p>
            <a:p>
              <a:pPr algn="r"/>
              <a:r>
                <a:rPr lang="fr-FR" dirty="0" smtClean="0"/>
                <a:t>à vocation </a:t>
              </a:r>
              <a:r>
                <a:rPr lang="fr-FR" b="1" dirty="0" smtClean="0"/>
                <a:t>nationale</a:t>
              </a:r>
            </a:p>
            <a:p>
              <a:pPr algn="r"/>
              <a:endParaRPr lang="fr-FR" b="1" dirty="0"/>
            </a:p>
          </p:txBody>
        </p:sp>
        <p:sp>
          <p:nvSpPr>
            <p:cNvPr id="9" name="Rectangle 8"/>
            <p:cNvSpPr/>
            <p:nvPr/>
          </p:nvSpPr>
          <p:spPr>
            <a:xfrm>
              <a:off x="174005" y="5955795"/>
              <a:ext cx="8729330" cy="71081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dirty="0" smtClean="0"/>
                <a:t>Identifiants</a:t>
              </a:r>
            </a:p>
            <a:p>
              <a:pPr algn="r"/>
              <a:r>
                <a:rPr lang="fr-FR" dirty="0" smtClean="0"/>
                <a:t>à vocation </a:t>
              </a:r>
              <a:r>
                <a:rPr lang="fr-FR" b="1" dirty="0" smtClean="0"/>
                <a:t>locale</a:t>
              </a:r>
              <a:endParaRPr lang="fr-FR" b="1" dirty="0"/>
            </a:p>
          </p:txBody>
        </p:sp>
      </p:grpSp>
      <p:sp>
        <p:nvSpPr>
          <p:cNvPr id="11" name="Organigramme : Connecteur 10"/>
          <p:cNvSpPr/>
          <p:nvPr/>
        </p:nvSpPr>
        <p:spPr>
          <a:xfrm>
            <a:off x="192797" y="1685132"/>
            <a:ext cx="763505" cy="297125"/>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VIAF</a:t>
            </a:r>
            <a:endParaRPr lang="fr-FR" sz="1200" dirty="0">
              <a:solidFill>
                <a:schemeClr val="tx1"/>
              </a:solidFill>
            </a:endParaRPr>
          </a:p>
        </p:txBody>
      </p:sp>
      <p:sp>
        <p:nvSpPr>
          <p:cNvPr id="12" name="Organigramme : Connecteur 11"/>
          <p:cNvSpPr/>
          <p:nvPr/>
        </p:nvSpPr>
        <p:spPr>
          <a:xfrm>
            <a:off x="1188595" y="1685833"/>
            <a:ext cx="919510" cy="279914"/>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ISNI</a:t>
            </a:r>
            <a:endParaRPr lang="fr-FR" sz="1200" dirty="0">
              <a:solidFill>
                <a:schemeClr val="tx1"/>
              </a:solidFill>
            </a:endParaRPr>
          </a:p>
        </p:txBody>
      </p:sp>
      <p:sp>
        <p:nvSpPr>
          <p:cNvPr id="14" name="Organigramme : Connecteur 13"/>
          <p:cNvSpPr/>
          <p:nvPr/>
        </p:nvSpPr>
        <p:spPr>
          <a:xfrm>
            <a:off x="2560064" y="1642484"/>
            <a:ext cx="1649710" cy="370358"/>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RIN </a:t>
            </a:r>
            <a:r>
              <a:rPr lang="fr-FR" sz="1200" dirty="0" err="1" smtClean="0">
                <a:solidFill>
                  <a:schemeClr val="tx1"/>
                </a:solidFill>
              </a:rPr>
              <a:t>Ringgold</a:t>
            </a:r>
            <a:r>
              <a:rPr lang="fr-FR" sz="1200" dirty="0" smtClean="0">
                <a:solidFill>
                  <a:schemeClr val="tx1"/>
                </a:solidFill>
              </a:rPr>
              <a:t> Id</a:t>
            </a:r>
            <a:endParaRPr lang="fr-FR" sz="1200" dirty="0">
              <a:solidFill>
                <a:schemeClr val="tx1"/>
              </a:solidFill>
            </a:endParaRPr>
          </a:p>
        </p:txBody>
      </p:sp>
      <p:sp>
        <p:nvSpPr>
          <p:cNvPr id="15" name="Organigramme : Connecteur 14"/>
          <p:cNvSpPr/>
          <p:nvPr/>
        </p:nvSpPr>
        <p:spPr>
          <a:xfrm>
            <a:off x="830141" y="3710035"/>
            <a:ext cx="696304" cy="422973"/>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ARK</a:t>
            </a:r>
            <a:endParaRPr lang="fr-FR" sz="1200" dirty="0">
              <a:solidFill>
                <a:schemeClr val="tx1"/>
              </a:solidFill>
            </a:endParaRPr>
          </a:p>
        </p:txBody>
      </p:sp>
      <p:sp>
        <p:nvSpPr>
          <p:cNvPr id="16" name="Organigramme : Connecteur 15"/>
          <p:cNvSpPr/>
          <p:nvPr/>
        </p:nvSpPr>
        <p:spPr>
          <a:xfrm>
            <a:off x="705883" y="4275409"/>
            <a:ext cx="820562" cy="556224"/>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solidFill>
                  <a:schemeClr val="tx1"/>
                </a:solidFill>
              </a:rPr>
              <a:t>IdRef</a:t>
            </a:r>
            <a:endParaRPr lang="fr-FR" sz="1200" dirty="0">
              <a:solidFill>
                <a:schemeClr val="tx1"/>
              </a:solidFill>
            </a:endParaRPr>
          </a:p>
        </p:txBody>
      </p:sp>
      <p:sp>
        <p:nvSpPr>
          <p:cNvPr id="17" name="Organigramme : Connecteur 16"/>
          <p:cNvSpPr/>
          <p:nvPr/>
        </p:nvSpPr>
        <p:spPr>
          <a:xfrm>
            <a:off x="143190" y="6048605"/>
            <a:ext cx="1974265" cy="500034"/>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chemeClr val="tx1"/>
                </a:solidFill>
              </a:rPr>
              <a:t>ID </a:t>
            </a:r>
            <a:r>
              <a:rPr lang="fr-FR" sz="1000" dirty="0" smtClean="0">
                <a:solidFill>
                  <a:schemeClr val="tx1"/>
                </a:solidFill>
              </a:rPr>
              <a:t>structures locales (Lille, Limoges, Clermont, Bordeaux…)</a:t>
            </a:r>
            <a:endParaRPr lang="fr-FR" sz="1000" dirty="0">
              <a:solidFill>
                <a:schemeClr val="tx1"/>
              </a:solidFill>
            </a:endParaRPr>
          </a:p>
        </p:txBody>
      </p:sp>
      <p:sp>
        <p:nvSpPr>
          <p:cNvPr id="18" name="Organigramme : Connecteur 17"/>
          <p:cNvSpPr/>
          <p:nvPr/>
        </p:nvSpPr>
        <p:spPr>
          <a:xfrm>
            <a:off x="2232983" y="4356866"/>
            <a:ext cx="1242808" cy="394394"/>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solidFill>
                  <a:schemeClr val="tx1"/>
                </a:solidFill>
              </a:rPr>
              <a:t>AuréHAL</a:t>
            </a:r>
            <a:r>
              <a:rPr lang="fr-FR" sz="1200" dirty="0" smtClean="0">
                <a:solidFill>
                  <a:schemeClr val="tx1"/>
                </a:solidFill>
              </a:rPr>
              <a:t> Structures</a:t>
            </a:r>
            <a:endParaRPr lang="fr-FR" sz="1200" dirty="0">
              <a:solidFill>
                <a:schemeClr val="tx1"/>
              </a:solidFill>
            </a:endParaRPr>
          </a:p>
        </p:txBody>
      </p:sp>
      <p:sp>
        <p:nvSpPr>
          <p:cNvPr id="26" name="Ellipse 25"/>
          <p:cNvSpPr/>
          <p:nvPr/>
        </p:nvSpPr>
        <p:spPr>
          <a:xfrm>
            <a:off x="341374" y="3512594"/>
            <a:ext cx="1539638" cy="1525630"/>
          </a:xfrm>
          <a:prstGeom prst="ellipse">
            <a:avLst/>
          </a:prstGeom>
          <a:noFill/>
          <a:ln w="12700">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8" name="Organigramme : Connecteur 27"/>
          <p:cNvSpPr/>
          <p:nvPr/>
        </p:nvSpPr>
        <p:spPr>
          <a:xfrm>
            <a:off x="2235900" y="6048605"/>
            <a:ext cx="1397846" cy="478456"/>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ID CRIS (Toulouse…)</a:t>
            </a:r>
            <a:endParaRPr lang="fr-FR" sz="1000" dirty="0">
              <a:solidFill>
                <a:schemeClr val="tx1"/>
              </a:solidFill>
            </a:endParaRPr>
          </a:p>
        </p:txBody>
      </p:sp>
      <p:sp>
        <p:nvSpPr>
          <p:cNvPr id="30" name="Organigramme : Connecteur 29"/>
          <p:cNvSpPr/>
          <p:nvPr/>
        </p:nvSpPr>
        <p:spPr>
          <a:xfrm>
            <a:off x="3979143" y="6068862"/>
            <a:ext cx="1041785" cy="478456"/>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ID </a:t>
            </a:r>
            <a:r>
              <a:rPr lang="fr-FR" sz="1000" dirty="0">
                <a:solidFill>
                  <a:schemeClr val="tx1"/>
                </a:solidFill>
              </a:rPr>
              <a:t>gestion doctorale (ADUM</a:t>
            </a:r>
            <a:r>
              <a:rPr lang="fr-FR" sz="1000" dirty="0" smtClean="0">
                <a:solidFill>
                  <a:schemeClr val="tx1"/>
                </a:solidFill>
              </a:rPr>
              <a:t>…)</a:t>
            </a:r>
            <a:endParaRPr lang="fr-FR" sz="1000" dirty="0">
              <a:solidFill>
                <a:schemeClr val="tx1"/>
              </a:solidFill>
            </a:endParaRPr>
          </a:p>
        </p:txBody>
      </p:sp>
      <p:sp>
        <p:nvSpPr>
          <p:cNvPr id="31" name="ZoneTexte 30"/>
          <p:cNvSpPr txBox="1"/>
          <p:nvPr/>
        </p:nvSpPr>
        <p:spPr>
          <a:xfrm>
            <a:off x="143190" y="3972668"/>
            <a:ext cx="707430" cy="830997"/>
          </a:xfrm>
          <a:prstGeom prst="rect">
            <a:avLst/>
          </a:prstGeom>
          <a:noFill/>
        </p:spPr>
        <p:txBody>
          <a:bodyPr wrap="square" rtlCol="0">
            <a:spAutoFit/>
          </a:bodyPr>
          <a:lstStyle/>
          <a:p>
            <a:r>
              <a:rPr lang="fr-FR" sz="1200" dirty="0" smtClean="0"/>
              <a:t>Fichier national des entités</a:t>
            </a:r>
            <a:endParaRPr lang="fr-FR" sz="1200" dirty="0"/>
          </a:p>
        </p:txBody>
      </p:sp>
      <p:cxnSp>
        <p:nvCxnSpPr>
          <p:cNvPr id="38" name="Connecteur droit 37"/>
          <p:cNvCxnSpPr>
            <a:stCxn id="11" idx="6"/>
            <a:endCxn id="12" idx="2"/>
          </p:cNvCxnSpPr>
          <p:nvPr/>
        </p:nvCxnSpPr>
        <p:spPr>
          <a:xfrm flipV="1">
            <a:off x="956302" y="1825790"/>
            <a:ext cx="232293" cy="7905"/>
          </a:xfrm>
          <a:prstGeom prst="line">
            <a:avLst/>
          </a:prstGeom>
          <a:ln w="38100" cmpd="dbl"/>
        </p:spPr>
        <p:style>
          <a:lnRef idx="2">
            <a:schemeClr val="accent1"/>
          </a:lnRef>
          <a:fillRef idx="0">
            <a:schemeClr val="accent1"/>
          </a:fillRef>
          <a:effectRef idx="1">
            <a:schemeClr val="accent1"/>
          </a:effectRef>
          <a:fontRef idx="minor">
            <a:schemeClr val="tx1"/>
          </a:fontRef>
        </p:style>
      </p:cxnSp>
      <p:cxnSp>
        <p:nvCxnSpPr>
          <p:cNvPr id="45" name="Connecteur droit 44"/>
          <p:cNvCxnSpPr>
            <a:stCxn id="16" idx="0"/>
            <a:endCxn id="15" idx="4"/>
          </p:cNvCxnSpPr>
          <p:nvPr/>
        </p:nvCxnSpPr>
        <p:spPr>
          <a:xfrm flipV="1">
            <a:off x="1116164" y="4133008"/>
            <a:ext cx="62129" cy="142401"/>
          </a:xfrm>
          <a:prstGeom prst="line">
            <a:avLst/>
          </a:prstGeom>
          <a:ln w="38100" cmpd="dbl"/>
        </p:spPr>
        <p:style>
          <a:lnRef idx="2">
            <a:schemeClr val="accent1"/>
          </a:lnRef>
          <a:fillRef idx="0">
            <a:schemeClr val="accent1"/>
          </a:fillRef>
          <a:effectRef idx="1">
            <a:schemeClr val="accent1"/>
          </a:effectRef>
          <a:fontRef idx="minor">
            <a:schemeClr val="tx1"/>
          </a:fontRef>
        </p:style>
      </p:cxnSp>
      <p:cxnSp>
        <p:nvCxnSpPr>
          <p:cNvPr id="60" name="Connecteur droit avec flèche 59"/>
          <p:cNvCxnSpPr>
            <a:stCxn id="16" idx="6"/>
            <a:endCxn id="18" idx="2"/>
          </p:cNvCxnSpPr>
          <p:nvPr/>
        </p:nvCxnSpPr>
        <p:spPr>
          <a:xfrm>
            <a:off x="1526445" y="4553521"/>
            <a:ext cx="706538" cy="542"/>
          </a:xfrm>
          <a:prstGeom prst="straightConnector1">
            <a:avLst/>
          </a:prstGeom>
          <a:ln w="38100" cmpd="dbl">
            <a:headEnd type="none"/>
            <a:tailEnd type="none"/>
          </a:ln>
        </p:spPr>
        <p:style>
          <a:lnRef idx="2">
            <a:schemeClr val="accent1"/>
          </a:lnRef>
          <a:fillRef idx="0">
            <a:schemeClr val="accent1"/>
          </a:fillRef>
          <a:effectRef idx="1">
            <a:schemeClr val="accent1"/>
          </a:effectRef>
          <a:fontRef idx="minor">
            <a:schemeClr val="tx1"/>
          </a:fontRef>
        </p:style>
      </p:cxnSp>
      <p:cxnSp>
        <p:nvCxnSpPr>
          <p:cNvPr id="86" name="Connecteur droit avec flèche 85"/>
          <p:cNvCxnSpPr>
            <a:stCxn id="11" idx="4"/>
            <a:endCxn id="16" idx="1"/>
          </p:cNvCxnSpPr>
          <p:nvPr/>
        </p:nvCxnSpPr>
        <p:spPr>
          <a:xfrm>
            <a:off x="574550" y="1982257"/>
            <a:ext cx="251502" cy="2374609"/>
          </a:xfrm>
          <a:prstGeom prst="straightConnector1">
            <a:avLst/>
          </a:prstGeom>
          <a:ln w="38100" cmpd="dbl">
            <a:tailEnd type="none"/>
          </a:ln>
        </p:spPr>
        <p:style>
          <a:lnRef idx="2">
            <a:schemeClr val="accent1"/>
          </a:lnRef>
          <a:fillRef idx="0">
            <a:schemeClr val="accent1"/>
          </a:fillRef>
          <a:effectRef idx="1">
            <a:schemeClr val="accent1"/>
          </a:effectRef>
          <a:fontRef idx="minor">
            <a:schemeClr val="tx1"/>
          </a:fontRef>
        </p:style>
      </p:cxnSp>
      <p:cxnSp>
        <p:nvCxnSpPr>
          <p:cNvPr id="87" name="Connecteur droit avec flèche 86"/>
          <p:cNvCxnSpPr>
            <a:stCxn id="28" idx="0"/>
            <a:endCxn id="16" idx="4"/>
          </p:cNvCxnSpPr>
          <p:nvPr/>
        </p:nvCxnSpPr>
        <p:spPr>
          <a:xfrm flipH="1" flipV="1">
            <a:off x="1116164" y="4831633"/>
            <a:ext cx="1818659" cy="1216972"/>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cxnSp>
        <p:nvCxnSpPr>
          <p:cNvPr id="91" name="Connecteur droit avec flèche 90"/>
          <p:cNvCxnSpPr>
            <a:stCxn id="17" idx="0"/>
            <a:endCxn id="16" idx="3"/>
          </p:cNvCxnSpPr>
          <p:nvPr/>
        </p:nvCxnSpPr>
        <p:spPr>
          <a:xfrm flipH="1" flipV="1">
            <a:off x="826052" y="4750176"/>
            <a:ext cx="304271" cy="1298429"/>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cxnSp>
        <p:nvCxnSpPr>
          <p:cNvPr id="114" name="Connecteur droit avec flèche 113"/>
          <p:cNvCxnSpPr>
            <a:stCxn id="30" idx="1"/>
            <a:endCxn id="16" idx="6"/>
          </p:cNvCxnSpPr>
          <p:nvPr/>
        </p:nvCxnSpPr>
        <p:spPr>
          <a:xfrm flipH="1" flipV="1">
            <a:off x="1526445" y="4553521"/>
            <a:ext cx="2605264" cy="1585409"/>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57"/>
          <p:cNvCxnSpPr>
            <a:stCxn id="15" idx="0"/>
            <a:endCxn id="12" idx="4"/>
          </p:cNvCxnSpPr>
          <p:nvPr/>
        </p:nvCxnSpPr>
        <p:spPr>
          <a:xfrm flipV="1">
            <a:off x="1178293" y="1965747"/>
            <a:ext cx="470057" cy="1744288"/>
          </a:xfrm>
          <a:prstGeom prst="line">
            <a:avLst/>
          </a:prstGeom>
          <a:ln w="38100" cmpd="dbl"/>
        </p:spPr>
        <p:style>
          <a:lnRef idx="2">
            <a:schemeClr val="accent1"/>
          </a:lnRef>
          <a:fillRef idx="0">
            <a:schemeClr val="accent1"/>
          </a:fillRef>
          <a:effectRef idx="1">
            <a:schemeClr val="accent1"/>
          </a:effectRef>
          <a:fontRef idx="minor">
            <a:schemeClr val="tx1"/>
          </a:fontRef>
        </p:style>
      </p:cxnSp>
      <p:sp>
        <p:nvSpPr>
          <p:cNvPr id="2" name="Ellipse 1"/>
          <p:cNvSpPr/>
          <p:nvPr/>
        </p:nvSpPr>
        <p:spPr>
          <a:xfrm>
            <a:off x="5323190" y="1243605"/>
            <a:ext cx="791782" cy="37709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GRID</a:t>
            </a:r>
          </a:p>
        </p:txBody>
      </p:sp>
      <p:sp>
        <p:nvSpPr>
          <p:cNvPr id="4" name="Légende encadrée 1 3"/>
          <p:cNvSpPr/>
          <p:nvPr/>
        </p:nvSpPr>
        <p:spPr>
          <a:xfrm>
            <a:off x="467996" y="1393485"/>
            <a:ext cx="680779" cy="238189"/>
          </a:xfrm>
          <a:prstGeom prst="borderCallout1">
            <a:avLst>
              <a:gd name="adj1" fmla="val 18750"/>
              <a:gd name="adj2" fmla="val -8333"/>
              <a:gd name="adj3" fmla="val 158111"/>
              <a:gd name="adj4" fmla="val -14395"/>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OCLC</a:t>
            </a:r>
            <a:endParaRPr lang="fr-FR" sz="1050" dirty="0"/>
          </a:p>
        </p:txBody>
      </p:sp>
      <p:sp>
        <p:nvSpPr>
          <p:cNvPr id="50" name="Légende encadrée 1 49"/>
          <p:cNvSpPr/>
          <p:nvPr/>
        </p:nvSpPr>
        <p:spPr>
          <a:xfrm>
            <a:off x="2062618" y="1513183"/>
            <a:ext cx="680779" cy="226721"/>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ISNI-IA</a:t>
            </a:r>
            <a:endParaRPr lang="fr-FR" sz="1050" dirty="0"/>
          </a:p>
        </p:txBody>
      </p:sp>
      <p:sp>
        <p:nvSpPr>
          <p:cNvPr id="51" name="Légende encadrée 1 50"/>
          <p:cNvSpPr/>
          <p:nvPr/>
        </p:nvSpPr>
        <p:spPr>
          <a:xfrm>
            <a:off x="3618647" y="1444587"/>
            <a:ext cx="771288" cy="210721"/>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err="1" smtClean="0"/>
              <a:t>Ringgold</a:t>
            </a:r>
            <a:endParaRPr lang="fr-FR" sz="1050" dirty="0"/>
          </a:p>
        </p:txBody>
      </p:sp>
      <p:sp>
        <p:nvSpPr>
          <p:cNvPr id="52" name="Légende encadrée 1 51"/>
          <p:cNvSpPr/>
          <p:nvPr/>
        </p:nvSpPr>
        <p:spPr>
          <a:xfrm>
            <a:off x="3041479" y="4216663"/>
            <a:ext cx="680779" cy="140203"/>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CCSD</a:t>
            </a:r>
            <a:endParaRPr lang="fr-FR" sz="1050" dirty="0"/>
          </a:p>
        </p:txBody>
      </p:sp>
      <p:sp>
        <p:nvSpPr>
          <p:cNvPr id="53" name="Légende encadrée 1 52"/>
          <p:cNvSpPr/>
          <p:nvPr/>
        </p:nvSpPr>
        <p:spPr>
          <a:xfrm>
            <a:off x="1501866" y="3605004"/>
            <a:ext cx="680779" cy="176231"/>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err="1" smtClean="0"/>
              <a:t>BnF</a:t>
            </a:r>
            <a:endParaRPr lang="fr-FR" sz="1050" dirty="0"/>
          </a:p>
        </p:txBody>
      </p:sp>
      <p:sp>
        <p:nvSpPr>
          <p:cNvPr id="56" name="Légende encadrée 1 55"/>
          <p:cNvSpPr/>
          <p:nvPr/>
        </p:nvSpPr>
        <p:spPr>
          <a:xfrm>
            <a:off x="1614100" y="4244048"/>
            <a:ext cx="680779" cy="150787"/>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ABES</a:t>
            </a:r>
            <a:endParaRPr lang="fr-FR" sz="1050" dirty="0"/>
          </a:p>
        </p:txBody>
      </p:sp>
      <p:sp>
        <p:nvSpPr>
          <p:cNvPr id="62" name="Légende encadrée 1 61"/>
          <p:cNvSpPr/>
          <p:nvPr/>
        </p:nvSpPr>
        <p:spPr>
          <a:xfrm>
            <a:off x="6114972" y="1116914"/>
            <a:ext cx="998936" cy="233019"/>
          </a:xfrm>
          <a:prstGeom prst="borderCallout1">
            <a:avLst>
              <a:gd name="adj1" fmla="val 18750"/>
              <a:gd name="adj2" fmla="val -8333"/>
              <a:gd name="adj3" fmla="val 85302"/>
              <a:gd name="adj4" fmla="val -31989"/>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err="1" smtClean="0"/>
              <a:t>DigitalScience</a:t>
            </a:r>
            <a:endParaRPr lang="fr-FR" sz="1050" dirty="0"/>
          </a:p>
        </p:txBody>
      </p:sp>
      <p:cxnSp>
        <p:nvCxnSpPr>
          <p:cNvPr id="59" name="Connecteur droit 58"/>
          <p:cNvCxnSpPr>
            <a:stCxn id="12" idx="6"/>
            <a:endCxn id="14" idx="2"/>
          </p:cNvCxnSpPr>
          <p:nvPr/>
        </p:nvCxnSpPr>
        <p:spPr>
          <a:xfrm>
            <a:off x="2108105" y="1825790"/>
            <a:ext cx="451959" cy="1873"/>
          </a:xfrm>
          <a:prstGeom prst="line">
            <a:avLst/>
          </a:prstGeom>
          <a:ln w="38100" cmpd="dbl"/>
        </p:spPr>
        <p:style>
          <a:lnRef idx="2">
            <a:schemeClr val="accent1"/>
          </a:lnRef>
          <a:fillRef idx="0">
            <a:schemeClr val="accent1"/>
          </a:fillRef>
          <a:effectRef idx="1">
            <a:schemeClr val="accent1"/>
          </a:effectRef>
          <a:fontRef idx="minor">
            <a:schemeClr val="tx1"/>
          </a:fontRef>
        </p:style>
      </p:cxnSp>
      <p:sp>
        <p:nvSpPr>
          <p:cNvPr id="63" name="Ellipse 62"/>
          <p:cNvSpPr/>
          <p:nvPr/>
        </p:nvSpPr>
        <p:spPr>
          <a:xfrm>
            <a:off x="6114972" y="2516332"/>
            <a:ext cx="1507004" cy="37709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Open </a:t>
            </a:r>
            <a:r>
              <a:rPr lang="fr-FR" sz="1200" dirty="0" err="1" smtClean="0">
                <a:solidFill>
                  <a:schemeClr val="tx1"/>
                </a:solidFill>
              </a:rPr>
              <a:t>funder</a:t>
            </a:r>
            <a:r>
              <a:rPr lang="fr-FR" sz="1200" dirty="0" smtClean="0">
                <a:solidFill>
                  <a:schemeClr val="tx1"/>
                </a:solidFill>
              </a:rPr>
              <a:t> </a:t>
            </a:r>
            <a:r>
              <a:rPr lang="fr-FR" sz="1200" dirty="0" err="1" smtClean="0">
                <a:solidFill>
                  <a:schemeClr val="tx1"/>
                </a:solidFill>
              </a:rPr>
              <a:t>Registry</a:t>
            </a:r>
            <a:r>
              <a:rPr lang="fr-FR" sz="1200" dirty="0" smtClean="0">
                <a:solidFill>
                  <a:schemeClr val="tx1"/>
                </a:solidFill>
              </a:rPr>
              <a:t> Id</a:t>
            </a:r>
          </a:p>
        </p:txBody>
      </p:sp>
      <p:sp>
        <p:nvSpPr>
          <p:cNvPr id="66" name="Légende encadrée 1 65"/>
          <p:cNvSpPr/>
          <p:nvPr/>
        </p:nvSpPr>
        <p:spPr>
          <a:xfrm>
            <a:off x="7754701" y="2373913"/>
            <a:ext cx="697510" cy="315271"/>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err="1" smtClean="0"/>
              <a:t>CrossRef</a:t>
            </a:r>
            <a:r>
              <a:rPr lang="fr-FR" sz="1050" dirty="0" smtClean="0"/>
              <a:t> / Elsevier</a:t>
            </a:r>
            <a:endParaRPr lang="fr-FR" sz="1050" dirty="0"/>
          </a:p>
        </p:txBody>
      </p:sp>
      <p:sp>
        <p:nvSpPr>
          <p:cNvPr id="75" name="Légende sans bordure 2 74"/>
          <p:cNvSpPr/>
          <p:nvPr/>
        </p:nvSpPr>
        <p:spPr>
          <a:xfrm>
            <a:off x="7802016" y="2804792"/>
            <a:ext cx="1097077" cy="280280"/>
          </a:xfrm>
          <a:prstGeom prst="callout2">
            <a:avLst>
              <a:gd name="adj1" fmla="val 18750"/>
              <a:gd name="adj2" fmla="val -8333"/>
              <a:gd name="adj3" fmla="val 18750"/>
              <a:gd name="adj4" fmla="val -16667"/>
              <a:gd name="adj5" fmla="val 8963"/>
              <a:gd name="adj6" fmla="val -276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13 000 bailleurs de fonds</a:t>
            </a:r>
            <a:endParaRPr lang="fr-FR" sz="1050" dirty="0">
              <a:solidFill>
                <a:schemeClr val="tx1"/>
              </a:solidFill>
            </a:endParaRPr>
          </a:p>
        </p:txBody>
      </p:sp>
      <p:sp>
        <p:nvSpPr>
          <p:cNvPr id="83" name="Légende sans bordure 2 82"/>
          <p:cNvSpPr/>
          <p:nvPr/>
        </p:nvSpPr>
        <p:spPr>
          <a:xfrm>
            <a:off x="6182650" y="1419880"/>
            <a:ext cx="2182752" cy="168165"/>
          </a:xfrm>
          <a:prstGeom prst="callout2">
            <a:avLst>
              <a:gd name="adj1" fmla="val 63009"/>
              <a:gd name="adj2" fmla="val 1409"/>
              <a:gd name="adj3" fmla="val 75654"/>
              <a:gd name="adj4" fmla="val -13744"/>
              <a:gd name="adj5" fmla="val 60732"/>
              <a:gd name="adj6" fmla="val -212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74 000 organismes de recherche</a:t>
            </a:r>
            <a:endParaRPr lang="fr-FR" sz="1050" dirty="0">
              <a:solidFill>
                <a:schemeClr val="tx1"/>
              </a:solidFill>
            </a:endParaRPr>
          </a:p>
        </p:txBody>
      </p:sp>
      <p:sp>
        <p:nvSpPr>
          <p:cNvPr id="84" name="Légende sans bordure 2 83"/>
          <p:cNvSpPr/>
          <p:nvPr/>
        </p:nvSpPr>
        <p:spPr>
          <a:xfrm>
            <a:off x="3751809" y="1953533"/>
            <a:ext cx="2599845" cy="201707"/>
          </a:xfrm>
          <a:prstGeom prst="callout2">
            <a:avLst>
              <a:gd name="adj1" fmla="val 18750"/>
              <a:gd name="adj2" fmla="val -8333"/>
              <a:gd name="adj3" fmla="val 18750"/>
              <a:gd name="adj4" fmla="val -16667"/>
              <a:gd name="adj5" fmla="val -3196"/>
              <a:gd name="adj6" fmla="val -160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430 000 éditeurs, institutions et organismes</a:t>
            </a:r>
            <a:endParaRPr lang="fr-FR" sz="1050" dirty="0">
              <a:solidFill>
                <a:schemeClr val="tx1"/>
              </a:solidFill>
            </a:endParaRPr>
          </a:p>
        </p:txBody>
      </p:sp>
      <p:sp>
        <p:nvSpPr>
          <p:cNvPr id="96" name="Ellipse 95"/>
          <p:cNvSpPr/>
          <p:nvPr/>
        </p:nvSpPr>
        <p:spPr>
          <a:xfrm>
            <a:off x="2277768" y="962816"/>
            <a:ext cx="931258" cy="37709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solidFill>
                  <a:schemeClr val="tx1"/>
                </a:solidFill>
              </a:rPr>
              <a:t>OrgRef</a:t>
            </a:r>
            <a:endParaRPr lang="fr-FR" sz="1200" dirty="0" smtClean="0">
              <a:solidFill>
                <a:schemeClr val="tx1"/>
              </a:solidFill>
            </a:endParaRPr>
          </a:p>
        </p:txBody>
      </p:sp>
      <p:sp>
        <p:nvSpPr>
          <p:cNvPr id="97" name="Légende encadrée 1 96"/>
          <p:cNvSpPr/>
          <p:nvPr/>
        </p:nvSpPr>
        <p:spPr>
          <a:xfrm>
            <a:off x="1234047" y="804095"/>
            <a:ext cx="998936" cy="233019"/>
          </a:xfrm>
          <a:prstGeom prst="borderCallout1">
            <a:avLst>
              <a:gd name="adj1" fmla="val 37002"/>
              <a:gd name="adj2" fmla="val 98106"/>
              <a:gd name="adj3" fmla="val 94428"/>
              <a:gd name="adj4" fmla="val 135120"/>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err="1" smtClean="0"/>
              <a:t>DataSalon</a:t>
            </a:r>
            <a:endParaRPr lang="fr-FR" sz="1050" dirty="0"/>
          </a:p>
        </p:txBody>
      </p:sp>
      <p:cxnSp>
        <p:nvCxnSpPr>
          <p:cNvPr id="99" name="Connecteur droit 98"/>
          <p:cNvCxnSpPr>
            <a:endCxn id="96" idx="2"/>
          </p:cNvCxnSpPr>
          <p:nvPr/>
        </p:nvCxnSpPr>
        <p:spPr>
          <a:xfrm flipV="1">
            <a:off x="850620" y="1151363"/>
            <a:ext cx="1427148" cy="577283"/>
          </a:xfrm>
          <a:prstGeom prst="line">
            <a:avLst/>
          </a:prstGeom>
          <a:ln w="38100" cmpd="dbl"/>
        </p:spPr>
        <p:style>
          <a:lnRef idx="2">
            <a:schemeClr val="accent1"/>
          </a:lnRef>
          <a:fillRef idx="0">
            <a:schemeClr val="accent1"/>
          </a:fillRef>
          <a:effectRef idx="1">
            <a:schemeClr val="accent1"/>
          </a:effectRef>
          <a:fontRef idx="minor">
            <a:schemeClr val="tx1"/>
          </a:fontRef>
        </p:style>
      </p:cxnSp>
      <p:cxnSp>
        <p:nvCxnSpPr>
          <p:cNvPr id="102" name="Connecteur droit 101"/>
          <p:cNvCxnSpPr>
            <a:stCxn id="12" idx="0"/>
            <a:endCxn id="96" idx="3"/>
          </p:cNvCxnSpPr>
          <p:nvPr/>
        </p:nvCxnSpPr>
        <p:spPr>
          <a:xfrm flipV="1">
            <a:off x="1648350" y="1284685"/>
            <a:ext cx="765798" cy="401148"/>
          </a:xfrm>
          <a:prstGeom prst="line">
            <a:avLst/>
          </a:prstGeom>
          <a:ln w="38100" cmpd="dbl"/>
        </p:spPr>
        <p:style>
          <a:lnRef idx="2">
            <a:schemeClr val="accent1"/>
          </a:lnRef>
          <a:fillRef idx="0">
            <a:schemeClr val="accent1"/>
          </a:fillRef>
          <a:effectRef idx="1">
            <a:schemeClr val="accent1"/>
          </a:effectRef>
          <a:fontRef idx="minor">
            <a:schemeClr val="tx1"/>
          </a:fontRef>
        </p:style>
      </p:cxnSp>
      <p:sp>
        <p:nvSpPr>
          <p:cNvPr id="115" name="Ellipse 114"/>
          <p:cNvSpPr/>
          <p:nvPr/>
        </p:nvSpPr>
        <p:spPr>
          <a:xfrm>
            <a:off x="3450924" y="2531110"/>
            <a:ext cx="931258" cy="37709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solidFill>
                  <a:schemeClr val="tx1"/>
                </a:solidFill>
              </a:rPr>
              <a:t>Org</a:t>
            </a:r>
            <a:r>
              <a:rPr lang="fr-FR" sz="1200" dirty="0" smtClean="0">
                <a:solidFill>
                  <a:schemeClr val="tx1"/>
                </a:solidFill>
              </a:rPr>
              <a:t> Id</a:t>
            </a:r>
          </a:p>
        </p:txBody>
      </p:sp>
      <p:sp>
        <p:nvSpPr>
          <p:cNvPr id="116" name="Légende encadrée 1 115"/>
          <p:cNvSpPr/>
          <p:nvPr/>
        </p:nvSpPr>
        <p:spPr>
          <a:xfrm>
            <a:off x="4460057" y="2285709"/>
            <a:ext cx="1522190" cy="461246"/>
          </a:xfrm>
          <a:prstGeom prst="borderCallout1">
            <a:avLst>
              <a:gd name="adj1" fmla="val 18750"/>
              <a:gd name="adj2" fmla="val -8333"/>
              <a:gd name="adj3" fmla="val 85302"/>
              <a:gd name="adj4" fmla="val -31989"/>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ISNI suite aux besoins de </a:t>
            </a:r>
            <a:r>
              <a:rPr lang="fr-FR" sz="1050" dirty="0" err="1" smtClean="0"/>
              <a:t>DataCite</a:t>
            </a:r>
            <a:r>
              <a:rPr lang="fr-FR" sz="1050" dirty="0" smtClean="0"/>
              <a:t>, ORCID, </a:t>
            </a:r>
            <a:r>
              <a:rPr lang="fr-FR" sz="1050" dirty="0" err="1" smtClean="0"/>
              <a:t>CrossRef</a:t>
            </a:r>
            <a:endParaRPr lang="fr-FR" sz="1050" dirty="0"/>
          </a:p>
        </p:txBody>
      </p:sp>
      <p:sp>
        <p:nvSpPr>
          <p:cNvPr id="125" name="Organigramme : Connecteur 124"/>
          <p:cNvSpPr/>
          <p:nvPr/>
        </p:nvSpPr>
        <p:spPr>
          <a:xfrm>
            <a:off x="2309708" y="3470403"/>
            <a:ext cx="1463541" cy="526669"/>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Id RNSR</a:t>
            </a:r>
            <a:endParaRPr lang="fr-FR" sz="1200" dirty="0">
              <a:solidFill>
                <a:schemeClr val="tx1"/>
              </a:solidFill>
            </a:endParaRPr>
          </a:p>
          <a:p>
            <a:pPr algn="ctr"/>
            <a:r>
              <a:rPr lang="fr-FR" sz="800" dirty="0" smtClean="0">
                <a:solidFill>
                  <a:schemeClr val="tx1"/>
                </a:solidFill>
              </a:rPr>
              <a:t>Répertoire national des structures de recherche</a:t>
            </a:r>
            <a:endParaRPr lang="fr-FR" sz="800" dirty="0">
              <a:solidFill>
                <a:schemeClr val="tx1"/>
              </a:solidFill>
            </a:endParaRPr>
          </a:p>
        </p:txBody>
      </p:sp>
      <p:sp>
        <p:nvSpPr>
          <p:cNvPr id="129" name="Légende encadrée 1 128"/>
          <p:cNvSpPr/>
          <p:nvPr/>
        </p:nvSpPr>
        <p:spPr>
          <a:xfrm>
            <a:off x="3641736" y="3303362"/>
            <a:ext cx="868441" cy="191877"/>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MESR-DGRI</a:t>
            </a:r>
            <a:endParaRPr lang="fr-FR" sz="1050" dirty="0"/>
          </a:p>
        </p:txBody>
      </p:sp>
      <p:sp>
        <p:nvSpPr>
          <p:cNvPr id="130" name="Légende sans bordure 2 129"/>
          <p:cNvSpPr/>
          <p:nvPr/>
        </p:nvSpPr>
        <p:spPr>
          <a:xfrm>
            <a:off x="3837621" y="3482894"/>
            <a:ext cx="2514033" cy="282088"/>
          </a:xfrm>
          <a:prstGeom prst="callout2">
            <a:avLst>
              <a:gd name="adj1" fmla="val 41361"/>
              <a:gd name="adj2" fmla="val 733"/>
              <a:gd name="adj3" fmla="val 18597"/>
              <a:gd name="adj4" fmla="val -1842"/>
              <a:gd name="adj5" fmla="val 74718"/>
              <a:gd name="adj6" fmla="val -66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Structures de recherche opérationnelles de la recherche publique</a:t>
            </a:r>
            <a:endParaRPr lang="fr-FR" sz="1050" dirty="0">
              <a:solidFill>
                <a:schemeClr val="tx1"/>
              </a:solidFill>
            </a:endParaRPr>
          </a:p>
        </p:txBody>
      </p:sp>
      <p:sp>
        <p:nvSpPr>
          <p:cNvPr id="131" name="Organigramme : Connecteur 130"/>
          <p:cNvSpPr/>
          <p:nvPr/>
        </p:nvSpPr>
        <p:spPr>
          <a:xfrm>
            <a:off x="6489783" y="3246916"/>
            <a:ext cx="1374663" cy="486821"/>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Base SIRENE </a:t>
            </a:r>
            <a:r>
              <a:rPr lang="fr-FR" sz="800" dirty="0" smtClean="0">
                <a:solidFill>
                  <a:schemeClr val="tx1"/>
                </a:solidFill>
              </a:rPr>
              <a:t>(n° SIREN et SIRET)</a:t>
            </a:r>
            <a:endParaRPr lang="fr-FR" sz="800" dirty="0">
              <a:solidFill>
                <a:schemeClr val="tx1"/>
              </a:solidFill>
            </a:endParaRPr>
          </a:p>
        </p:txBody>
      </p:sp>
      <p:sp>
        <p:nvSpPr>
          <p:cNvPr id="133" name="Légende encadrée 1 132"/>
          <p:cNvSpPr/>
          <p:nvPr/>
        </p:nvSpPr>
        <p:spPr>
          <a:xfrm>
            <a:off x="7914043" y="3297472"/>
            <a:ext cx="680779" cy="150787"/>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INSEE</a:t>
            </a:r>
            <a:endParaRPr lang="fr-FR" sz="1050" dirty="0"/>
          </a:p>
        </p:txBody>
      </p:sp>
      <p:sp>
        <p:nvSpPr>
          <p:cNvPr id="134" name="Légende sans bordure 2 133"/>
          <p:cNvSpPr/>
          <p:nvPr/>
        </p:nvSpPr>
        <p:spPr>
          <a:xfrm>
            <a:off x="7357552" y="3766453"/>
            <a:ext cx="1593409" cy="280280"/>
          </a:xfrm>
          <a:prstGeom prst="callout2">
            <a:avLst>
              <a:gd name="adj1" fmla="val 18750"/>
              <a:gd name="adj2" fmla="val -8333"/>
              <a:gd name="adj3" fmla="val 18750"/>
              <a:gd name="adj4" fmla="val -16667"/>
              <a:gd name="adj5" fmla="val -33029"/>
              <a:gd name="adj6" fmla="val -190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a:solidFill>
                  <a:schemeClr val="tx1"/>
                </a:solidFill>
              </a:rPr>
              <a:t>entreprises, </a:t>
            </a:r>
            <a:r>
              <a:rPr lang="fr-FR" sz="1050" dirty="0" smtClean="0">
                <a:solidFill>
                  <a:schemeClr val="tx1"/>
                </a:solidFill>
              </a:rPr>
              <a:t>organismes </a:t>
            </a:r>
            <a:r>
              <a:rPr lang="fr-FR" sz="1050" dirty="0">
                <a:solidFill>
                  <a:schemeClr val="tx1"/>
                </a:solidFill>
              </a:rPr>
              <a:t>et </a:t>
            </a:r>
            <a:r>
              <a:rPr lang="fr-FR" sz="1050" dirty="0" smtClean="0">
                <a:solidFill>
                  <a:schemeClr val="tx1"/>
                </a:solidFill>
              </a:rPr>
              <a:t>associations</a:t>
            </a:r>
            <a:endParaRPr lang="fr-FR" sz="1050" dirty="0">
              <a:solidFill>
                <a:schemeClr val="tx1"/>
              </a:solidFill>
            </a:endParaRPr>
          </a:p>
        </p:txBody>
      </p:sp>
      <p:sp>
        <p:nvSpPr>
          <p:cNvPr id="135" name="Organigramme : Connecteur 134"/>
          <p:cNvSpPr/>
          <p:nvPr/>
        </p:nvSpPr>
        <p:spPr>
          <a:xfrm>
            <a:off x="3736128" y="3923668"/>
            <a:ext cx="1374663" cy="243411"/>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err="1" smtClean="0">
                <a:solidFill>
                  <a:schemeClr val="tx1"/>
                </a:solidFill>
              </a:rPr>
              <a:t>LabIntel</a:t>
            </a:r>
            <a:endParaRPr lang="fr-FR" sz="800" dirty="0">
              <a:solidFill>
                <a:schemeClr val="tx1"/>
              </a:solidFill>
            </a:endParaRPr>
          </a:p>
        </p:txBody>
      </p:sp>
      <p:sp>
        <p:nvSpPr>
          <p:cNvPr id="143" name="Légende encadrée 1 142"/>
          <p:cNvSpPr/>
          <p:nvPr/>
        </p:nvSpPr>
        <p:spPr>
          <a:xfrm>
            <a:off x="5020928" y="3845827"/>
            <a:ext cx="680779" cy="140203"/>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CNRS</a:t>
            </a:r>
            <a:endParaRPr lang="fr-FR" sz="1050" dirty="0"/>
          </a:p>
        </p:txBody>
      </p:sp>
      <p:sp>
        <p:nvSpPr>
          <p:cNvPr id="144" name="Légende sans bordure 2 143"/>
          <p:cNvSpPr/>
          <p:nvPr/>
        </p:nvSpPr>
        <p:spPr>
          <a:xfrm>
            <a:off x="5189232" y="4017194"/>
            <a:ext cx="1347979" cy="258215"/>
          </a:xfrm>
          <a:prstGeom prst="callout2">
            <a:avLst>
              <a:gd name="adj1" fmla="val 18750"/>
              <a:gd name="adj2" fmla="val -8333"/>
              <a:gd name="adj3" fmla="val 18750"/>
              <a:gd name="adj4" fmla="val -16667"/>
              <a:gd name="adj5" fmla="val 18653"/>
              <a:gd name="adj6" fmla="val -2312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Laboratoires et unités du CNRS</a:t>
            </a:r>
            <a:endParaRPr lang="fr-FR" sz="1050" dirty="0">
              <a:solidFill>
                <a:schemeClr val="tx1"/>
              </a:solidFill>
            </a:endParaRPr>
          </a:p>
        </p:txBody>
      </p:sp>
      <p:sp>
        <p:nvSpPr>
          <p:cNvPr id="145" name="Organigramme : Connecteur 144"/>
          <p:cNvSpPr/>
          <p:nvPr/>
        </p:nvSpPr>
        <p:spPr>
          <a:xfrm>
            <a:off x="3542644" y="4421061"/>
            <a:ext cx="1374663" cy="930013"/>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Annuaire des </a:t>
            </a:r>
            <a:r>
              <a:rPr lang="fr-FR" sz="1200" dirty="0" smtClean="0">
                <a:solidFill>
                  <a:schemeClr val="tx1"/>
                </a:solidFill>
              </a:rPr>
              <a:t>formations doctorales </a:t>
            </a:r>
            <a:r>
              <a:rPr lang="fr-FR" sz="1000" dirty="0" smtClean="0">
                <a:solidFill>
                  <a:schemeClr val="tx1"/>
                </a:solidFill>
              </a:rPr>
              <a:t>et des unités de recherche</a:t>
            </a:r>
            <a:endParaRPr lang="fr-FR" sz="1000" dirty="0">
              <a:solidFill>
                <a:schemeClr val="tx1"/>
              </a:solidFill>
            </a:endParaRPr>
          </a:p>
        </p:txBody>
      </p:sp>
      <p:sp>
        <p:nvSpPr>
          <p:cNvPr id="146" name="Légende encadrée 1 145"/>
          <p:cNvSpPr/>
          <p:nvPr/>
        </p:nvSpPr>
        <p:spPr>
          <a:xfrm>
            <a:off x="4853370" y="4602067"/>
            <a:ext cx="838411" cy="160874"/>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MESR-DGRI</a:t>
            </a:r>
            <a:endParaRPr lang="fr-FR" sz="1050" dirty="0"/>
          </a:p>
        </p:txBody>
      </p:sp>
      <p:sp>
        <p:nvSpPr>
          <p:cNvPr id="148" name="Légende sans bordure 2 147"/>
          <p:cNvSpPr/>
          <p:nvPr/>
        </p:nvSpPr>
        <p:spPr>
          <a:xfrm>
            <a:off x="4926975" y="4988509"/>
            <a:ext cx="800074" cy="280280"/>
          </a:xfrm>
          <a:prstGeom prst="callout2">
            <a:avLst>
              <a:gd name="adj1" fmla="val 18750"/>
              <a:gd name="adj2" fmla="val -8333"/>
              <a:gd name="adj3" fmla="val 18750"/>
              <a:gd name="adj4" fmla="val -16667"/>
              <a:gd name="adj5" fmla="val -20109"/>
              <a:gd name="adj6" fmla="val -331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Ecoles doctorales</a:t>
            </a:r>
            <a:endParaRPr lang="fr-FR" sz="1050" dirty="0">
              <a:solidFill>
                <a:schemeClr val="tx1"/>
              </a:solidFill>
            </a:endParaRPr>
          </a:p>
        </p:txBody>
      </p:sp>
      <p:sp>
        <p:nvSpPr>
          <p:cNvPr id="177" name="Organigramme : Connecteur 176"/>
          <p:cNvSpPr/>
          <p:nvPr/>
        </p:nvSpPr>
        <p:spPr>
          <a:xfrm>
            <a:off x="5942488" y="4871677"/>
            <a:ext cx="2084428" cy="935476"/>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Et aussi des jeux de données en licence ouverte</a:t>
            </a:r>
            <a:endParaRPr lang="fr-FR" sz="800" dirty="0">
              <a:solidFill>
                <a:schemeClr val="tx1"/>
              </a:solidFill>
            </a:endParaRPr>
          </a:p>
        </p:txBody>
      </p:sp>
      <p:sp>
        <p:nvSpPr>
          <p:cNvPr id="178" name="Légende encadrée 1 177"/>
          <p:cNvSpPr/>
          <p:nvPr/>
        </p:nvSpPr>
        <p:spPr>
          <a:xfrm>
            <a:off x="7919989" y="4805993"/>
            <a:ext cx="921509" cy="493627"/>
          </a:xfrm>
          <a:prstGeom prst="borderCallout1">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err="1" smtClean="0"/>
              <a:t>ScanR</a:t>
            </a:r>
            <a:r>
              <a:rPr lang="fr-FR" sz="1050" dirty="0" smtClean="0"/>
              <a:t> retravaille et enrichit</a:t>
            </a:r>
            <a:endParaRPr lang="fr-FR" sz="1050" dirty="0"/>
          </a:p>
        </p:txBody>
      </p:sp>
      <p:sp>
        <p:nvSpPr>
          <p:cNvPr id="180" name="Légende encadrée 1 179"/>
          <p:cNvSpPr/>
          <p:nvPr/>
        </p:nvSpPr>
        <p:spPr>
          <a:xfrm>
            <a:off x="7862394" y="5700755"/>
            <a:ext cx="921509" cy="202146"/>
          </a:xfrm>
          <a:prstGeom prst="borderCallout1">
            <a:avLst>
              <a:gd name="adj1" fmla="val 18750"/>
              <a:gd name="adj2" fmla="val -8333"/>
              <a:gd name="adj3" fmla="val -21860"/>
              <a:gd name="adj4" fmla="val -27526"/>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t>Data.gouv.fr</a:t>
            </a:r>
            <a:endParaRPr lang="fr-FR" sz="1050" dirty="0"/>
          </a:p>
        </p:txBody>
      </p:sp>
      <p:cxnSp>
        <p:nvCxnSpPr>
          <p:cNvPr id="181" name="Connecteur droit avec flèche 180"/>
          <p:cNvCxnSpPr>
            <a:endCxn id="145" idx="4"/>
          </p:cNvCxnSpPr>
          <p:nvPr/>
        </p:nvCxnSpPr>
        <p:spPr>
          <a:xfrm flipH="1" flipV="1">
            <a:off x="4229976" y="5351074"/>
            <a:ext cx="226793" cy="736518"/>
          </a:xfrm>
          <a:prstGeom prst="straightConnector1">
            <a:avLst/>
          </a:prstGeom>
          <a:ln w="38100" cmpd="dbl">
            <a:tailEnd type="triangle"/>
          </a:ln>
        </p:spPr>
        <p:style>
          <a:lnRef idx="2">
            <a:schemeClr val="accent1"/>
          </a:lnRef>
          <a:fillRef idx="0">
            <a:schemeClr val="accent1"/>
          </a:fillRef>
          <a:effectRef idx="1">
            <a:schemeClr val="accent1"/>
          </a:effectRef>
          <a:fontRef idx="minor">
            <a:schemeClr val="tx1"/>
          </a:fontRef>
        </p:style>
      </p:cxnSp>
      <p:sp>
        <p:nvSpPr>
          <p:cNvPr id="186" name="Légende sans bordure 2 185"/>
          <p:cNvSpPr/>
          <p:nvPr/>
        </p:nvSpPr>
        <p:spPr>
          <a:xfrm>
            <a:off x="4446801" y="2879415"/>
            <a:ext cx="1401738" cy="185980"/>
          </a:xfrm>
          <a:prstGeom prst="callout2">
            <a:avLst>
              <a:gd name="adj1" fmla="val 18750"/>
              <a:gd name="adj2" fmla="val -8333"/>
              <a:gd name="adj3" fmla="val 18750"/>
              <a:gd name="adj4" fmla="val -16667"/>
              <a:gd name="adj5" fmla="val 8963"/>
              <a:gd name="adj6" fmla="val -276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a:solidFill>
                  <a:schemeClr val="tx1"/>
                </a:solidFill>
              </a:rPr>
              <a:t>e</a:t>
            </a:r>
            <a:r>
              <a:rPr lang="fr-FR" sz="1050" dirty="0" smtClean="0">
                <a:solidFill>
                  <a:schemeClr val="tx1"/>
                </a:solidFill>
              </a:rPr>
              <a:t>n projet</a:t>
            </a:r>
            <a:endParaRPr lang="fr-FR" sz="1050" dirty="0">
              <a:solidFill>
                <a:schemeClr val="tx1"/>
              </a:solidFill>
            </a:endParaRPr>
          </a:p>
        </p:txBody>
      </p:sp>
      <p:cxnSp>
        <p:nvCxnSpPr>
          <p:cNvPr id="68" name="Connecteur droit 67"/>
          <p:cNvCxnSpPr>
            <a:stCxn id="12" idx="5"/>
            <a:endCxn id="115" idx="2"/>
          </p:cNvCxnSpPr>
          <p:nvPr/>
        </p:nvCxnSpPr>
        <p:spPr>
          <a:xfrm>
            <a:off x="1973446" y="1924755"/>
            <a:ext cx="1477478" cy="794902"/>
          </a:xfrm>
          <a:prstGeom prst="line">
            <a:avLst/>
          </a:prstGeom>
          <a:ln w="38100" cmpd="dbl"/>
        </p:spPr>
        <p:style>
          <a:lnRef idx="2">
            <a:schemeClr val="accent1"/>
          </a:lnRef>
          <a:fillRef idx="0">
            <a:schemeClr val="accent1"/>
          </a:fillRef>
          <a:effectRef idx="1">
            <a:schemeClr val="accent1"/>
          </a:effectRef>
          <a:fontRef idx="minor">
            <a:schemeClr val="tx1"/>
          </a:fontRef>
        </p:style>
      </p:cxnSp>
      <p:sp>
        <p:nvSpPr>
          <p:cNvPr id="76" name="Organigramme : Connecteur 75"/>
          <p:cNvSpPr/>
          <p:nvPr/>
        </p:nvSpPr>
        <p:spPr>
          <a:xfrm>
            <a:off x="5361316" y="6083798"/>
            <a:ext cx="1521299" cy="478456"/>
          </a:xfrm>
          <a:prstGeom prst="flowChartConnector">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smtClean="0">
                <a:solidFill>
                  <a:schemeClr val="tx1"/>
                </a:solidFill>
              </a:rPr>
              <a:t>SI local (brique SINAPS) AMUE</a:t>
            </a:r>
            <a:endParaRPr lang="fr-FR" sz="1000" dirty="0">
              <a:solidFill>
                <a:schemeClr val="tx1"/>
              </a:solidFill>
            </a:endParaRPr>
          </a:p>
        </p:txBody>
      </p:sp>
      <p:sp>
        <p:nvSpPr>
          <p:cNvPr id="81" name="Légende sans bordure 2 80"/>
          <p:cNvSpPr/>
          <p:nvPr/>
        </p:nvSpPr>
        <p:spPr>
          <a:xfrm>
            <a:off x="3408659" y="900391"/>
            <a:ext cx="2182752" cy="168165"/>
          </a:xfrm>
          <a:prstGeom prst="callout2">
            <a:avLst>
              <a:gd name="adj1" fmla="val 18750"/>
              <a:gd name="adj2" fmla="val -8333"/>
              <a:gd name="adj3" fmla="val 18750"/>
              <a:gd name="adj4" fmla="val -16667"/>
              <a:gd name="adj5" fmla="val 60732"/>
              <a:gd name="adj6" fmla="val -212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dirty="0" smtClean="0">
                <a:solidFill>
                  <a:schemeClr val="tx1"/>
                </a:solidFill>
              </a:rPr>
              <a:t>31 000 organismes de recherche</a:t>
            </a:r>
            <a:endParaRPr lang="fr-FR" sz="1050" dirty="0">
              <a:solidFill>
                <a:schemeClr val="tx1"/>
              </a:solidFill>
            </a:endParaRPr>
          </a:p>
        </p:txBody>
      </p:sp>
      <p:cxnSp>
        <p:nvCxnSpPr>
          <p:cNvPr id="82" name="Connecteur droit 81"/>
          <p:cNvCxnSpPr>
            <a:stCxn id="96" idx="6"/>
          </p:cNvCxnSpPr>
          <p:nvPr/>
        </p:nvCxnSpPr>
        <p:spPr>
          <a:xfrm>
            <a:off x="3209026" y="1151363"/>
            <a:ext cx="2081088" cy="291326"/>
          </a:xfrm>
          <a:prstGeom prst="line">
            <a:avLst/>
          </a:prstGeom>
          <a:ln w="38100" cmpd="dbl"/>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24528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
            <a:ext cx="7251148" cy="538843"/>
          </a:xfrm>
          <a:gradFill>
            <a:gsLst>
              <a:gs pos="15000">
                <a:schemeClr val="accent1"/>
              </a:gs>
              <a:gs pos="0">
                <a:srgbClr val="FFFFFF">
                  <a:alpha val="0"/>
                </a:srgbClr>
              </a:gs>
            </a:gsLst>
          </a:gradFill>
        </p:spPr>
        <p:txBody>
          <a:bodyPr>
            <a:normAutofit/>
          </a:bodyPr>
          <a:lstStyle/>
          <a:p>
            <a:r>
              <a:rPr lang="fr-FR" dirty="0"/>
              <a:t>Zoom sur les </a:t>
            </a:r>
            <a:r>
              <a:rPr lang="fr-FR" dirty="0" smtClean="0"/>
              <a:t>structures : repères chiffrés</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39</a:t>
            </a:fld>
            <a:endParaRPr lang="fr-FR"/>
          </a:p>
        </p:txBody>
      </p:sp>
      <p:sp>
        <p:nvSpPr>
          <p:cNvPr id="5" name="Ellipse 4"/>
          <p:cNvSpPr/>
          <p:nvPr/>
        </p:nvSpPr>
        <p:spPr>
          <a:xfrm>
            <a:off x="2985971" y="5194576"/>
            <a:ext cx="1542721" cy="1488415"/>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endParaRPr lang="fr-FR" dirty="0"/>
          </a:p>
        </p:txBody>
      </p:sp>
      <p:sp>
        <p:nvSpPr>
          <p:cNvPr id="7" name="Ellipse 6"/>
          <p:cNvSpPr/>
          <p:nvPr/>
        </p:nvSpPr>
        <p:spPr>
          <a:xfrm>
            <a:off x="151932" y="3368288"/>
            <a:ext cx="3183946" cy="3430840"/>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fr-FR" dirty="0"/>
          </a:p>
        </p:txBody>
      </p:sp>
      <p:sp>
        <p:nvSpPr>
          <p:cNvPr id="8" name="ZoneTexte 7"/>
          <p:cNvSpPr txBox="1"/>
          <p:nvPr/>
        </p:nvSpPr>
        <p:spPr>
          <a:xfrm>
            <a:off x="770992" y="3869810"/>
            <a:ext cx="1637027" cy="830997"/>
          </a:xfrm>
          <a:prstGeom prst="rect">
            <a:avLst/>
          </a:prstGeom>
          <a:noFill/>
        </p:spPr>
        <p:txBody>
          <a:bodyPr wrap="square" rtlCol="0">
            <a:spAutoFit/>
          </a:bodyPr>
          <a:lstStyle/>
          <a:p>
            <a:r>
              <a:rPr lang="fr-FR" sz="1600" b="1" dirty="0" err="1">
                <a:solidFill>
                  <a:schemeClr val="bg1"/>
                </a:solidFill>
              </a:rPr>
              <a:t>IdRef</a:t>
            </a:r>
            <a:endParaRPr lang="fr-FR" sz="1600" b="1" dirty="0">
              <a:solidFill>
                <a:schemeClr val="bg1"/>
              </a:solidFill>
            </a:endParaRPr>
          </a:p>
          <a:p>
            <a:r>
              <a:rPr lang="fr-FR" sz="1600" dirty="0" smtClean="0">
                <a:solidFill>
                  <a:schemeClr val="bg1"/>
                </a:solidFill>
              </a:rPr>
              <a:t>232 000 notices de collectivités</a:t>
            </a:r>
            <a:endParaRPr lang="fr-FR" sz="1600" dirty="0">
              <a:solidFill>
                <a:schemeClr val="bg1"/>
              </a:solidFill>
            </a:endParaRPr>
          </a:p>
        </p:txBody>
      </p:sp>
      <p:sp>
        <p:nvSpPr>
          <p:cNvPr id="9" name="ZoneTexte 8"/>
          <p:cNvSpPr txBox="1"/>
          <p:nvPr/>
        </p:nvSpPr>
        <p:spPr>
          <a:xfrm>
            <a:off x="3567493" y="5304328"/>
            <a:ext cx="1155438" cy="1077218"/>
          </a:xfrm>
          <a:prstGeom prst="rect">
            <a:avLst/>
          </a:prstGeom>
          <a:noFill/>
        </p:spPr>
        <p:txBody>
          <a:bodyPr wrap="square" rtlCol="0">
            <a:spAutoFit/>
          </a:bodyPr>
          <a:lstStyle/>
          <a:p>
            <a:r>
              <a:rPr lang="fr-FR" sz="1600" b="1" dirty="0" smtClean="0">
                <a:solidFill>
                  <a:schemeClr val="bg1"/>
                </a:solidFill>
              </a:rPr>
              <a:t>RNSR</a:t>
            </a:r>
          </a:p>
          <a:p>
            <a:r>
              <a:rPr lang="fr-FR" sz="1600" b="1" dirty="0" smtClean="0">
                <a:solidFill>
                  <a:schemeClr val="bg1"/>
                </a:solidFill>
              </a:rPr>
              <a:t> 3 662 structures actives</a:t>
            </a:r>
            <a:endParaRPr lang="fr-FR" sz="1050" dirty="0">
              <a:solidFill>
                <a:schemeClr val="bg1"/>
              </a:solidFill>
            </a:endParaRPr>
          </a:p>
        </p:txBody>
      </p:sp>
      <p:sp>
        <p:nvSpPr>
          <p:cNvPr id="10" name="Ellipse 9"/>
          <p:cNvSpPr/>
          <p:nvPr/>
        </p:nvSpPr>
        <p:spPr>
          <a:xfrm>
            <a:off x="6586041" y="5938783"/>
            <a:ext cx="225260" cy="345191"/>
          </a:xfrm>
          <a:prstGeom prst="ellipse">
            <a:avLst/>
          </a:prstGeom>
          <a:pattFill prst="shingle">
            <a:fgClr>
              <a:schemeClr val="accent1"/>
            </a:fgClr>
            <a:bgClr>
              <a:schemeClr val="bg1"/>
            </a:bgClr>
          </a:patt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 name="Connecteur droit 11"/>
          <p:cNvCxnSpPr>
            <a:stCxn id="14" idx="5"/>
            <a:endCxn id="10" idx="2"/>
          </p:cNvCxnSpPr>
          <p:nvPr/>
        </p:nvCxnSpPr>
        <p:spPr>
          <a:xfrm flipV="1">
            <a:off x="3252170" y="6111379"/>
            <a:ext cx="3333871" cy="26530"/>
          </a:xfrm>
          <a:prstGeom prst="line">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6941272" y="5845021"/>
            <a:ext cx="2029940" cy="954107"/>
          </a:xfrm>
          <a:prstGeom prst="rect">
            <a:avLst/>
          </a:prstGeom>
          <a:noFill/>
        </p:spPr>
        <p:txBody>
          <a:bodyPr wrap="square" rtlCol="0">
            <a:spAutoFit/>
          </a:bodyPr>
          <a:lstStyle/>
          <a:p>
            <a:r>
              <a:rPr lang="fr-FR" sz="1400" dirty="0" smtClean="0"/>
              <a:t>Mars 2018 : 206 structures ont à la fois un </a:t>
            </a:r>
            <a:r>
              <a:rPr lang="fr-FR" sz="1400" dirty="0" err="1" smtClean="0"/>
              <a:t>IdRef</a:t>
            </a:r>
            <a:r>
              <a:rPr lang="fr-FR" sz="1400" dirty="0" smtClean="0"/>
              <a:t> et un </a:t>
            </a:r>
            <a:r>
              <a:rPr lang="fr-FR" sz="1400" dirty="0" err="1" smtClean="0"/>
              <a:t>IdRNSR</a:t>
            </a:r>
            <a:endParaRPr lang="fr-FR" sz="1400" dirty="0" smtClean="0"/>
          </a:p>
          <a:p>
            <a:endParaRPr lang="fr-FR" sz="1400" dirty="0"/>
          </a:p>
        </p:txBody>
      </p:sp>
      <p:sp>
        <p:nvSpPr>
          <p:cNvPr id="14" name="Ellipse 13"/>
          <p:cNvSpPr/>
          <p:nvPr/>
        </p:nvSpPr>
        <p:spPr>
          <a:xfrm rot="911160">
            <a:off x="3044094" y="5288146"/>
            <a:ext cx="354277" cy="971166"/>
          </a:xfrm>
          <a:prstGeom prst="ellipse">
            <a:avLst/>
          </a:prstGeom>
          <a:pattFill prst="shingle">
            <a:fgClr>
              <a:schemeClr val="accent1"/>
            </a:fgClr>
            <a:bgClr>
              <a:schemeClr val="bg1"/>
            </a:bgClr>
          </a:patt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p:cNvSpPr/>
          <p:nvPr/>
        </p:nvSpPr>
        <p:spPr>
          <a:xfrm>
            <a:off x="2807830" y="3507845"/>
            <a:ext cx="2011198" cy="1575863"/>
          </a:xfrm>
          <a:prstGeom prst="ellipse">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fr-FR" dirty="0"/>
          </a:p>
        </p:txBody>
      </p:sp>
      <p:sp>
        <p:nvSpPr>
          <p:cNvPr id="16" name="ZoneTexte 15"/>
          <p:cNvSpPr txBox="1"/>
          <p:nvPr/>
        </p:nvSpPr>
        <p:spPr>
          <a:xfrm>
            <a:off x="3345891" y="3736939"/>
            <a:ext cx="1583836" cy="830997"/>
          </a:xfrm>
          <a:prstGeom prst="rect">
            <a:avLst/>
          </a:prstGeom>
          <a:noFill/>
        </p:spPr>
        <p:txBody>
          <a:bodyPr wrap="square" rtlCol="0">
            <a:spAutoFit/>
          </a:bodyPr>
          <a:lstStyle/>
          <a:p>
            <a:r>
              <a:rPr lang="fr-FR" sz="1600" dirty="0" err="1" smtClean="0">
                <a:solidFill>
                  <a:schemeClr val="bg1"/>
                </a:solidFill>
              </a:rPr>
              <a:t>AuréHAL</a:t>
            </a:r>
            <a:endParaRPr lang="fr-FR" sz="1600" dirty="0">
              <a:solidFill>
                <a:schemeClr val="bg1"/>
              </a:solidFill>
            </a:endParaRPr>
          </a:p>
          <a:p>
            <a:r>
              <a:rPr lang="fr-FR" sz="1600" dirty="0" smtClean="0">
                <a:solidFill>
                  <a:schemeClr val="bg1"/>
                </a:solidFill>
              </a:rPr>
              <a:t>Structures</a:t>
            </a:r>
          </a:p>
          <a:p>
            <a:r>
              <a:rPr lang="fr-FR" sz="1600" dirty="0" smtClean="0">
                <a:solidFill>
                  <a:schemeClr val="bg1"/>
                </a:solidFill>
              </a:rPr>
              <a:t>6 252 structures</a:t>
            </a:r>
            <a:endParaRPr lang="fr-FR" sz="1600" dirty="0">
              <a:solidFill>
                <a:schemeClr val="bg1"/>
              </a:solidFill>
            </a:endParaRPr>
          </a:p>
        </p:txBody>
      </p:sp>
      <p:sp>
        <p:nvSpPr>
          <p:cNvPr id="17" name="Ellipse 16"/>
          <p:cNvSpPr/>
          <p:nvPr/>
        </p:nvSpPr>
        <p:spPr>
          <a:xfrm>
            <a:off x="6614143" y="4638337"/>
            <a:ext cx="225260" cy="345191"/>
          </a:xfrm>
          <a:prstGeom prst="ellipse">
            <a:avLst/>
          </a:prstGeom>
          <a:pattFill prst="shingle">
            <a:fgClr>
              <a:schemeClr val="accent2">
                <a:lumMod val="60000"/>
                <a:lumOff val="40000"/>
              </a:schemeClr>
            </a:fgClr>
            <a:bgClr>
              <a:schemeClr val="bg1"/>
            </a:bgClr>
          </a:patt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 name="Connecteur droit 17"/>
          <p:cNvCxnSpPr/>
          <p:nvPr/>
        </p:nvCxnSpPr>
        <p:spPr>
          <a:xfrm flipV="1">
            <a:off x="3507296" y="4909280"/>
            <a:ext cx="3050484" cy="21923"/>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9" name="Ellipse 18"/>
          <p:cNvSpPr/>
          <p:nvPr/>
        </p:nvSpPr>
        <p:spPr>
          <a:xfrm rot="19735484">
            <a:off x="2900423" y="3946309"/>
            <a:ext cx="506163" cy="1142056"/>
          </a:xfrm>
          <a:prstGeom prst="ellipse">
            <a:avLst/>
          </a:prstGeom>
          <a:pattFill prst="shingle">
            <a:fgClr>
              <a:schemeClr val="accent2">
                <a:lumMod val="60000"/>
                <a:lumOff val="40000"/>
              </a:schemeClr>
            </a:fgClr>
            <a:bgClr>
              <a:schemeClr val="bg1"/>
            </a:bgClr>
          </a:patt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ZoneTexte 19"/>
          <p:cNvSpPr txBox="1"/>
          <p:nvPr/>
        </p:nvSpPr>
        <p:spPr>
          <a:xfrm>
            <a:off x="6931970" y="3893618"/>
            <a:ext cx="2029940" cy="2031325"/>
          </a:xfrm>
          <a:prstGeom prst="rect">
            <a:avLst/>
          </a:prstGeom>
          <a:noFill/>
        </p:spPr>
        <p:txBody>
          <a:bodyPr wrap="square" rtlCol="0">
            <a:spAutoFit/>
          </a:bodyPr>
          <a:lstStyle/>
          <a:p>
            <a:r>
              <a:rPr lang="fr-FR" sz="1400" dirty="0" smtClean="0"/>
              <a:t>Mars 2018 :</a:t>
            </a:r>
          </a:p>
          <a:p>
            <a:pPr marL="285750" indent="-285750">
              <a:buFontTx/>
              <a:buChar char="-"/>
            </a:pPr>
            <a:r>
              <a:rPr lang="fr-FR" sz="1400" dirty="0"/>
              <a:t>Dans </a:t>
            </a:r>
            <a:r>
              <a:rPr lang="fr-FR" sz="1400" dirty="0" err="1"/>
              <a:t>AuréHal</a:t>
            </a:r>
            <a:r>
              <a:rPr lang="fr-FR" sz="1400" dirty="0"/>
              <a:t> : </a:t>
            </a:r>
            <a:r>
              <a:rPr lang="fr-FR" sz="1400" dirty="0" smtClean="0"/>
              <a:t>919 </a:t>
            </a:r>
            <a:r>
              <a:rPr lang="fr-FR" sz="1400" dirty="0"/>
              <a:t>structures ont un </a:t>
            </a:r>
            <a:r>
              <a:rPr lang="fr-FR" sz="1400" dirty="0" err="1"/>
              <a:t>IdRef</a:t>
            </a:r>
            <a:endParaRPr lang="fr-FR" sz="1400" dirty="0"/>
          </a:p>
          <a:p>
            <a:pPr marL="285750" indent="-285750">
              <a:buFontTx/>
              <a:buChar char="-"/>
            </a:pPr>
            <a:r>
              <a:rPr lang="fr-FR" sz="1400" dirty="0" smtClean="0"/>
              <a:t>Dans </a:t>
            </a:r>
            <a:r>
              <a:rPr lang="fr-FR" sz="1400" dirty="0" err="1" smtClean="0"/>
              <a:t>IdRef</a:t>
            </a:r>
            <a:r>
              <a:rPr lang="fr-FR" sz="1400" dirty="0" smtClean="0"/>
              <a:t> : 314 structures ont à la fois un </a:t>
            </a:r>
            <a:r>
              <a:rPr lang="fr-FR" sz="1400" dirty="0" err="1" smtClean="0"/>
              <a:t>IdRef</a:t>
            </a:r>
            <a:r>
              <a:rPr lang="fr-FR" sz="1400" dirty="0" smtClean="0"/>
              <a:t> et un numéro </a:t>
            </a:r>
            <a:r>
              <a:rPr lang="fr-FR" sz="1400" dirty="0" err="1" smtClean="0"/>
              <a:t>AuréHAL</a:t>
            </a:r>
            <a:r>
              <a:rPr lang="fr-FR" sz="1400" dirty="0" smtClean="0"/>
              <a:t> Structures</a:t>
            </a:r>
            <a:endParaRPr lang="fr-FR" sz="1400" dirty="0"/>
          </a:p>
        </p:txBody>
      </p:sp>
      <p:sp>
        <p:nvSpPr>
          <p:cNvPr id="21" name="Ellipse 20"/>
          <p:cNvSpPr/>
          <p:nvPr/>
        </p:nvSpPr>
        <p:spPr>
          <a:xfrm>
            <a:off x="365564" y="5070717"/>
            <a:ext cx="2524192" cy="1459535"/>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solidFill>
                  <a:schemeClr val="tx1"/>
                </a:solidFill>
              </a:rPr>
              <a:t>Sous-ensembles :  </a:t>
            </a:r>
          </a:p>
          <a:p>
            <a:pPr marL="171450" indent="-171450">
              <a:buFontTx/>
              <a:buChar char="-"/>
            </a:pPr>
            <a:r>
              <a:rPr lang="fr-FR" sz="1200" dirty="0" smtClean="0">
                <a:solidFill>
                  <a:schemeClr val="tx1"/>
                </a:solidFill>
              </a:rPr>
              <a:t>2 488 laboratoires</a:t>
            </a:r>
          </a:p>
          <a:p>
            <a:pPr marL="171450" indent="-171450">
              <a:buFontTx/>
              <a:buChar char="-"/>
            </a:pPr>
            <a:r>
              <a:rPr lang="fr-FR" sz="1200" dirty="0" smtClean="0">
                <a:solidFill>
                  <a:schemeClr val="tx1"/>
                </a:solidFill>
              </a:rPr>
              <a:t>436 écoles doctorales</a:t>
            </a:r>
          </a:p>
          <a:p>
            <a:pPr marL="171450" indent="-171450">
              <a:buFontTx/>
              <a:buChar char="-"/>
            </a:pPr>
            <a:r>
              <a:rPr lang="fr-FR" sz="1200" dirty="0" smtClean="0">
                <a:solidFill>
                  <a:schemeClr val="tx1"/>
                </a:solidFill>
              </a:rPr>
              <a:t>187 </a:t>
            </a:r>
            <a:r>
              <a:rPr lang="fr-FR" sz="1200" dirty="0" err="1" smtClean="0">
                <a:solidFill>
                  <a:schemeClr val="tx1"/>
                </a:solidFill>
              </a:rPr>
              <a:t>étab</a:t>
            </a:r>
            <a:r>
              <a:rPr lang="fr-FR" sz="1200" dirty="0" smtClean="0">
                <a:solidFill>
                  <a:schemeClr val="tx1"/>
                </a:solidFill>
              </a:rPr>
              <a:t> habilités </a:t>
            </a:r>
          </a:p>
          <a:p>
            <a:pPr marL="171450" indent="-171450">
              <a:buFontTx/>
              <a:buChar char="-"/>
            </a:pPr>
            <a:r>
              <a:rPr lang="fr-FR" sz="1200" dirty="0" smtClean="0">
                <a:solidFill>
                  <a:schemeClr val="tx1"/>
                </a:solidFill>
              </a:rPr>
              <a:t>181 équipes de recherche ou d’accueil</a:t>
            </a:r>
            <a:endParaRPr lang="fr-FR" sz="1200" dirty="0">
              <a:solidFill>
                <a:schemeClr val="tx1"/>
              </a:solidFill>
            </a:endParaRPr>
          </a:p>
        </p:txBody>
      </p:sp>
      <p:sp>
        <p:nvSpPr>
          <p:cNvPr id="22" name="Ellipse 21"/>
          <p:cNvSpPr/>
          <p:nvPr/>
        </p:nvSpPr>
        <p:spPr>
          <a:xfrm>
            <a:off x="35800" y="643824"/>
            <a:ext cx="2011374" cy="1723334"/>
          </a:xfrm>
          <a:prstGeom prst="ellipse">
            <a:avLst/>
          </a:prstGeom>
          <a:solidFill>
            <a:schemeClr val="accent6">
              <a:lumMod val="60000"/>
              <a:lumOff val="4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3 662 structures actives</a:t>
            </a:r>
          </a:p>
          <a:p>
            <a:pPr algn="ctr"/>
            <a:r>
              <a:rPr lang="fr-FR" sz="800" dirty="0"/>
              <a:t>Source : </a:t>
            </a:r>
            <a:r>
              <a:rPr lang="fr-FR" sz="800" dirty="0">
                <a:hlinkClick r:id="rId3"/>
              </a:rPr>
              <a:t>https://data.enseignementsup-recherche.gouv.fr/explore/dataset/fr-esr-structures-recherche-publiques-actives/</a:t>
            </a:r>
            <a:r>
              <a:rPr lang="fr-FR" sz="800" dirty="0"/>
              <a:t> </a:t>
            </a:r>
          </a:p>
          <a:p>
            <a:pPr algn="ctr"/>
            <a:endParaRPr lang="fr-FR" sz="1400" dirty="0"/>
          </a:p>
        </p:txBody>
      </p:sp>
      <p:sp>
        <p:nvSpPr>
          <p:cNvPr id="23" name="Ellipse 22"/>
          <p:cNvSpPr/>
          <p:nvPr/>
        </p:nvSpPr>
        <p:spPr>
          <a:xfrm>
            <a:off x="3665010" y="643824"/>
            <a:ext cx="3266959" cy="1457925"/>
          </a:xfrm>
          <a:prstGeom prst="ellipse">
            <a:avLst/>
          </a:prstGeom>
          <a:solidFill>
            <a:schemeClr val="accent6">
              <a:lumMod val="60000"/>
              <a:lumOff val="4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21 548 établissements </a:t>
            </a:r>
            <a:r>
              <a:rPr lang="fr-FR" sz="1400" dirty="0"/>
              <a:t>publics et privés impliqués dans la recherche et </a:t>
            </a:r>
            <a:r>
              <a:rPr lang="fr-FR" sz="1400" dirty="0" smtClean="0"/>
              <a:t>développement</a:t>
            </a:r>
          </a:p>
          <a:p>
            <a:pPr algn="ctr"/>
            <a:r>
              <a:rPr lang="fr-FR" sz="800" dirty="0"/>
              <a:t>Source : </a:t>
            </a:r>
            <a:r>
              <a:rPr lang="fr-FR" sz="800" dirty="0">
                <a:hlinkClick r:id="rId4"/>
              </a:rPr>
              <a:t>https://data.enseignementsup-recherche.gouv.fr/explore/dataset/fr-esr-etablissements-publics-prives-impliques-recherche-developpement</a:t>
            </a:r>
            <a:r>
              <a:rPr lang="fr-FR" sz="800" dirty="0" smtClean="0">
                <a:hlinkClick r:id="rId4"/>
              </a:rPr>
              <a:t>/</a:t>
            </a:r>
            <a:r>
              <a:rPr lang="fr-FR" sz="800" dirty="0" smtClean="0"/>
              <a:t> </a:t>
            </a:r>
            <a:endParaRPr lang="fr-FR" sz="800" dirty="0"/>
          </a:p>
        </p:txBody>
      </p:sp>
      <p:sp>
        <p:nvSpPr>
          <p:cNvPr id="24" name="ZoneTexte 23"/>
          <p:cNvSpPr txBox="1"/>
          <p:nvPr/>
        </p:nvSpPr>
        <p:spPr>
          <a:xfrm>
            <a:off x="6968583" y="793782"/>
            <a:ext cx="2002629" cy="369332"/>
          </a:xfrm>
          <a:prstGeom prst="rect">
            <a:avLst/>
          </a:prstGeom>
          <a:solidFill>
            <a:schemeClr val="accent6">
              <a:lumMod val="40000"/>
              <a:lumOff val="60000"/>
            </a:schemeClr>
          </a:solidFill>
        </p:spPr>
        <p:txBody>
          <a:bodyPr wrap="square" rtlCol="0">
            <a:spAutoFit/>
          </a:bodyPr>
          <a:lstStyle/>
          <a:p>
            <a:r>
              <a:rPr lang="fr-FR" dirty="0"/>
              <a:t>d</a:t>
            </a:r>
            <a:r>
              <a:rPr lang="fr-FR" dirty="0" smtClean="0"/>
              <a:t>ans le monde réel</a:t>
            </a:r>
          </a:p>
        </p:txBody>
      </p:sp>
      <p:sp>
        <p:nvSpPr>
          <p:cNvPr id="40" name="ZoneTexte 39"/>
          <p:cNvSpPr txBox="1"/>
          <p:nvPr/>
        </p:nvSpPr>
        <p:spPr>
          <a:xfrm>
            <a:off x="6100169" y="3435624"/>
            <a:ext cx="3043831" cy="369332"/>
          </a:xfrm>
          <a:prstGeom prst="rect">
            <a:avLst/>
          </a:prstGeom>
          <a:solidFill>
            <a:schemeClr val="accent5">
              <a:lumMod val="20000"/>
              <a:lumOff val="80000"/>
            </a:schemeClr>
          </a:solidFill>
        </p:spPr>
        <p:txBody>
          <a:bodyPr wrap="square" rtlCol="0">
            <a:spAutoFit/>
          </a:bodyPr>
          <a:lstStyle/>
          <a:p>
            <a:r>
              <a:rPr lang="fr-FR" dirty="0"/>
              <a:t>d</a:t>
            </a:r>
            <a:r>
              <a:rPr lang="fr-FR" dirty="0" smtClean="0"/>
              <a:t>ans le monde des identifiants</a:t>
            </a:r>
            <a:endParaRPr lang="fr-FR" dirty="0"/>
          </a:p>
        </p:txBody>
      </p:sp>
      <p:sp>
        <p:nvSpPr>
          <p:cNvPr id="44" name="Ellipse 43"/>
          <p:cNvSpPr/>
          <p:nvPr/>
        </p:nvSpPr>
        <p:spPr>
          <a:xfrm>
            <a:off x="6859283" y="1226657"/>
            <a:ext cx="2284717" cy="1691260"/>
          </a:xfrm>
          <a:prstGeom prst="ellipse">
            <a:avLst/>
          </a:prstGeom>
          <a:solidFill>
            <a:schemeClr val="accent6">
              <a:lumMod val="60000"/>
              <a:lumOff val="4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t>246 </a:t>
            </a:r>
            <a:r>
              <a:rPr lang="fr-FR" sz="1400" dirty="0" smtClean="0"/>
              <a:t>principaux </a:t>
            </a:r>
            <a:r>
              <a:rPr lang="fr-FR" sz="1400" dirty="0"/>
              <a:t>établissements d'enseignement supérieur</a:t>
            </a:r>
            <a:endParaRPr lang="fr-FR" sz="1400" dirty="0" smtClean="0"/>
          </a:p>
          <a:p>
            <a:pPr algn="ctr"/>
            <a:r>
              <a:rPr lang="fr-FR" sz="800" dirty="0"/>
              <a:t>Source : </a:t>
            </a:r>
            <a:r>
              <a:rPr lang="fr-FR" sz="800" dirty="0">
                <a:hlinkClick r:id="rId5"/>
              </a:rPr>
              <a:t>https://data.enseignementsup-recherche.gouv.fr/explore/dataset/fr-esr-principaux-etablissements-enseignement-superieur</a:t>
            </a:r>
            <a:r>
              <a:rPr lang="fr-FR" sz="800" dirty="0" smtClean="0">
                <a:hlinkClick r:id="rId5"/>
              </a:rPr>
              <a:t>/</a:t>
            </a:r>
            <a:r>
              <a:rPr lang="fr-FR" sz="800" dirty="0" smtClean="0"/>
              <a:t> </a:t>
            </a:r>
            <a:endParaRPr lang="fr-FR" sz="800" dirty="0"/>
          </a:p>
        </p:txBody>
      </p:sp>
      <p:sp>
        <p:nvSpPr>
          <p:cNvPr id="45" name="Ellipse 44"/>
          <p:cNvSpPr/>
          <p:nvPr/>
        </p:nvSpPr>
        <p:spPr>
          <a:xfrm>
            <a:off x="2124925" y="686214"/>
            <a:ext cx="1500246" cy="1691260"/>
          </a:xfrm>
          <a:prstGeom prst="ellipse">
            <a:avLst/>
          </a:prstGeom>
          <a:solidFill>
            <a:schemeClr val="accent6">
              <a:lumMod val="60000"/>
              <a:lumOff val="4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267 écoles doctorales </a:t>
            </a:r>
            <a:r>
              <a:rPr lang="fr-FR" sz="800" dirty="0" smtClean="0"/>
              <a:t>Source </a:t>
            </a:r>
            <a:r>
              <a:rPr lang="fr-FR" sz="800" dirty="0"/>
              <a:t>: </a:t>
            </a:r>
            <a:r>
              <a:rPr lang="fr-FR" sz="800" dirty="0">
                <a:hlinkClick r:id="rId6"/>
              </a:rPr>
              <a:t>https://data.enseignementsup-recherche.gouv.fr/explore/dataset/fr-esr-ecoles_doctorales_annuaire</a:t>
            </a:r>
            <a:r>
              <a:rPr lang="fr-FR" sz="800" dirty="0" smtClean="0">
                <a:hlinkClick r:id="rId6"/>
              </a:rPr>
              <a:t>/</a:t>
            </a:r>
            <a:r>
              <a:rPr lang="fr-FR" sz="800" dirty="0" smtClean="0"/>
              <a:t> </a:t>
            </a:r>
            <a:endParaRPr lang="fr-FR" sz="800" dirty="0"/>
          </a:p>
        </p:txBody>
      </p:sp>
    </p:spTree>
    <p:extLst>
      <p:ext uri="{BB962C8B-B14F-4D97-AF65-F5344CB8AC3E}">
        <p14:creationId xmlns:p14="http://schemas.microsoft.com/office/powerpoint/2010/main" val="3889455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IdRef en 2018</a:t>
            </a:r>
            <a:endParaRPr lang="fr-FR" dirty="0"/>
          </a:p>
        </p:txBody>
      </p:sp>
      <p:sp>
        <p:nvSpPr>
          <p:cNvPr id="3" name="Espace réservé du contenu 2"/>
          <p:cNvSpPr>
            <a:spLocks noGrp="1"/>
          </p:cNvSpPr>
          <p:nvPr>
            <p:ph idx="1"/>
          </p:nvPr>
        </p:nvSpPr>
        <p:spPr/>
        <p:txBody>
          <a:bodyPr>
            <a:normAutofit fontScale="77500" lnSpcReduction="20000"/>
          </a:bodyPr>
          <a:lstStyle/>
          <a:p>
            <a:pPr>
              <a:lnSpc>
                <a:spcPct val="150000"/>
              </a:lnSpc>
              <a:spcBef>
                <a:spcPts val="600"/>
              </a:spcBef>
              <a:spcAft>
                <a:spcPts val="600"/>
              </a:spcAft>
            </a:pPr>
            <a:r>
              <a:rPr lang="fr-FR" sz="2200" dirty="0" smtClean="0"/>
              <a:t>IdRef, « Identifiants &amp; Référentiels », est une </a:t>
            </a:r>
            <a:r>
              <a:rPr lang="fr-FR" sz="2200" dirty="0" smtClean="0">
                <a:solidFill>
                  <a:srgbClr val="7030A0"/>
                </a:solidFill>
              </a:rPr>
              <a:t>base de données d’autorité </a:t>
            </a:r>
            <a:r>
              <a:rPr lang="fr-FR" sz="2200" dirty="0" smtClean="0"/>
              <a:t>rassemblées en jeux de données : Personne, Collectivités, </a:t>
            </a:r>
            <a:r>
              <a:rPr lang="fr-FR" sz="2200" dirty="0"/>
              <a:t>Sujets, </a:t>
            </a:r>
            <a:r>
              <a:rPr lang="fr-FR" sz="2200" dirty="0" smtClean="0"/>
              <a:t>Lieux, Œuvres, Bibliothèques.</a:t>
            </a:r>
          </a:p>
          <a:p>
            <a:pPr>
              <a:lnSpc>
                <a:spcPct val="150000"/>
              </a:lnSpc>
              <a:spcBef>
                <a:spcPts val="600"/>
              </a:spcBef>
              <a:spcAft>
                <a:spcPts val="600"/>
              </a:spcAft>
            </a:pPr>
            <a:r>
              <a:rPr lang="fr-FR" sz="2200" dirty="0" smtClean="0"/>
              <a:t>Et un site web pour </a:t>
            </a:r>
            <a:r>
              <a:rPr lang="fr-FR" sz="2200" dirty="0" smtClean="0">
                <a:solidFill>
                  <a:srgbClr val="7030A0"/>
                </a:solidFill>
              </a:rPr>
              <a:t>rechercher, naviguer</a:t>
            </a:r>
          </a:p>
          <a:p>
            <a:pPr>
              <a:lnSpc>
                <a:spcPct val="150000"/>
              </a:lnSpc>
              <a:spcBef>
                <a:spcPts val="600"/>
              </a:spcBef>
              <a:spcAft>
                <a:spcPts val="600"/>
              </a:spcAft>
            </a:pPr>
            <a:r>
              <a:rPr lang="fr-FR" sz="2200" dirty="0">
                <a:solidFill>
                  <a:srgbClr val="7030A0"/>
                </a:solidFill>
              </a:rPr>
              <a:t>E</a:t>
            </a:r>
            <a:r>
              <a:rPr lang="fr-FR" sz="2200" dirty="0" smtClean="0"/>
              <a:t>t une application </a:t>
            </a:r>
            <a:r>
              <a:rPr lang="fr-FR" sz="2200" dirty="0" err="1" smtClean="0"/>
              <a:t>interfaçable</a:t>
            </a:r>
            <a:r>
              <a:rPr lang="fr-FR" sz="2200" dirty="0" smtClean="0"/>
              <a:t> </a:t>
            </a:r>
            <a:r>
              <a:rPr lang="fr-FR" sz="2200" dirty="0" smtClean="0">
                <a:solidFill>
                  <a:srgbClr val="7030A0"/>
                </a:solidFill>
              </a:rPr>
              <a:t>pour lier </a:t>
            </a:r>
            <a:r>
              <a:rPr lang="fr-FR" sz="2200" dirty="0">
                <a:solidFill>
                  <a:srgbClr val="7030A0"/>
                </a:solidFill>
              </a:rPr>
              <a:t>ou produire </a:t>
            </a:r>
            <a:r>
              <a:rPr lang="fr-FR" sz="2200" dirty="0"/>
              <a:t>des </a:t>
            </a:r>
            <a:r>
              <a:rPr lang="fr-FR" sz="2200" dirty="0" smtClean="0"/>
              <a:t>données.</a:t>
            </a:r>
            <a:endParaRPr lang="fr-FR" sz="2200" dirty="0"/>
          </a:p>
          <a:p>
            <a:pPr>
              <a:lnSpc>
                <a:spcPct val="150000"/>
              </a:lnSpc>
              <a:spcBef>
                <a:spcPts val="600"/>
              </a:spcBef>
              <a:spcAft>
                <a:spcPts val="600"/>
              </a:spcAft>
            </a:pPr>
            <a:r>
              <a:rPr lang="fr-FR" sz="2200" dirty="0" smtClean="0"/>
              <a:t>Et la </a:t>
            </a:r>
            <a:r>
              <a:rPr lang="fr-FR" sz="2200" dirty="0" smtClean="0">
                <a:solidFill>
                  <a:srgbClr val="7030A0"/>
                </a:solidFill>
              </a:rPr>
              <a:t>réutilisation</a:t>
            </a:r>
            <a:r>
              <a:rPr lang="fr-FR" sz="2200" dirty="0" smtClean="0"/>
              <a:t> des données encouragée par de multiples moyens : moteur Solr, web services, entrepôt OAI-PMH et Triple Store (en construction - rentrée 2018).</a:t>
            </a:r>
          </a:p>
          <a:p>
            <a:pPr>
              <a:lnSpc>
                <a:spcPct val="150000"/>
              </a:lnSpc>
              <a:spcBef>
                <a:spcPts val="600"/>
              </a:spcBef>
              <a:spcAft>
                <a:spcPts val="600"/>
              </a:spcAft>
            </a:pPr>
            <a:r>
              <a:rPr lang="fr-FR" sz="2200" dirty="0" smtClean="0"/>
              <a:t>Et dans de multiples </a:t>
            </a:r>
            <a:r>
              <a:rPr lang="fr-FR" sz="2200" dirty="0" smtClean="0">
                <a:solidFill>
                  <a:srgbClr val="7030A0"/>
                </a:solidFill>
              </a:rPr>
              <a:t>formats standards </a:t>
            </a:r>
            <a:r>
              <a:rPr lang="fr-FR" sz="2200" dirty="0" smtClean="0"/>
              <a:t>pour humains &amp; machines : HTML,  XML, RDF, JSON.</a:t>
            </a:r>
          </a:p>
          <a:p>
            <a:pPr>
              <a:lnSpc>
                <a:spcPct val="150000"/>
              </a:lnSpc>
              <a:spcBef>
                <a:spcPts val="600"/>
              </a:spcBef>
              <a:spcAft>
                <a:spcPts val="600"/>
              </a:spcAft>
            </a:pPr>
            <a:r>
              <a:rPr lang="fr-FR" sz="2200" dirty="0" smtClean="0"/>
              <a:t>Et une ouverture à 3 niveaux : </a:t>
            </a:r>
          </a:p>
          <a:p>
            <a:pPr lvl="2">
              <a:lnSpc>
                <a:spcPct val="150000"/>
              </a:lnSpc>
              <a:spcBef>
                <a:spcPts val="600"/>
              </a:spcBef>
              <a:spcAft>
                <a:spcPts val="600"/>
              </a:spcAft>
            </a:pPr>
            <a:r>
              <a:rPr lang="fr-FR" sz="1800" dirty="0" smtClean="0"/>
              <a:t>Données sous licence </a:t>
            </a:r>
            <a:r>
              <a:rPr lang="fr-FR" sz="1800" dirty="0" err="1" smtClean="0"/>
              <a:t>Etalab</a:t>
            </a:r>
            <a:endParaRPr lang="fr-FR" sz="1800" dirty="0" smtClean="0"/>
          </a:p>
          <a:p>
            <a:pPr lvl="2">
              <a:lnSpc>
                <a:spcPct val="150000"/>
              </a:lnSpc>
              <a:spcBef>
                <a:spcPts val="600"/>
              </a:spcBef>
              <a:spcAft>
                <a:spcPts val="600"/>
              </a:spcAft>
            </a:pPr>
            <a:r>
              <a:rPr lang="fr-FR" sz="1800" dirty="0" smtClean="0"/>
              <a:t>Application interopérable</a:t>
            </a:r>
          </a:p>
          <a:p>
            <a:pPr lvl="2">
              <a:lnSpc>
                <a:spcPct val="150000"/>
              </a:lnSpc>
              <a:spcBef>
                <a:spcPts val="600"/>
              </a:spcBef>
              <a:spcAft>
                <a:spcPts val="600"/>
              </a:spcAft>
            </a:pPr>
            <a:r>
              <a:rPr lang="fr-FR" sz="1800" dirty="0" smtClean="0"/>
              <a:t>Enrichissement mutualisé par les professionnels et par crowdsourcing</a:t>
            </a:r>
          </a:p>
          <a:p>
            <a:pPr lvl="1">
              <a:lnSpc>
                <a:spcPct val="150000"/>
              </a:lnSpc>
              <a:spcBef>
                <a:spcPts val="600"/>
              </a:spcBef>
              <a:spcAft>
                <a:spcPts val="600"/>
              </a:spcAft>
            </a:pPr>
            <a:endParaRPr lang="fr-FR" sz="1800" dirty="0" smtClean="0"/>
          </a:p>
          <a:p>
            <a:pPr lvl="1">
              <a:lnSpc>
                <a:spcPct val="150000"/>
              </a:lnSpc>
              <a:spcBef>
                <a:spcPts val="600"/>
              </a:spcBef>
              <a:spcAft>
                <a:spcPts val="600"/>
              </a:spcAft>
            </a:pPr>
            <a:endParaRPr lang="fr-FR" sz="1800" dirty="0" smtClean="0"/>
          </a:p>
          <a:p>
            <a:pPr marL="457200" lvl="1" indent="0">
              <a:lnSpc>
                <a:spcPct val="115000"/>
              </a:lnSpc>
              <a:spcAft>
                <a:spcPts val="1000"/>
              </a:spcAft>
              <a:buNone/>
            </a:pPr>
            <a:endParaRPr lang="fr-FR" sz="1900"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a:t>
            </a:fld>
            <a:endParaRPr lang="fr-FR"/>
          </a:p>
        </p:txBody>
      </p:sp>
    </p:spTree>
    <p:extLst>
      <p:ext uri="{BB962C8B-B14F-4D97-AF65-F5344CB8AC3E}">
        <p14:creationId xmlns:p14="http://schemas.microsoft.com/office/powerpoint/2010/main" val="379619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893"/>
            <a:ext cx="7251148" cy="527538"/>
          </a:xfrm>
          <a:gradFill>
            <a:gsLst>
              <a:gs pos="33000">
                <a:schemeClr val="accent1"/>
              </a:gs>
              <a:gs pos="0">
                <a:srgbClr val="FFFFFF">
                  <a:alpha val="0"/>
                </a:srgbClr>
              </a:gs>
            </a:gsLst>
          </a:gradFill>
        </p:spPr>
        <p:txBody>
          <a:bodyPr/>
          <a:lstStyle/>
          <a:p>
            <a:r>
              <a:rPr lang="fr-FR" dirty="0"/>
              <a:t>Identifiants et référentiels pour l’ESR</a:t>
            </a:r>
          </a:p>
        </p:txBody>
      </p:sp>
      <p:sp>
        <p:nvSpPr>
          <p:cNvPr id="3" name="Espace réservé du contenu 2"/>
          <p:cNvSpPr>
            <a:spLocks noGrp="1"/>
          </p:cNvSpPr>
          <p:nvPr>
            <p:ph idx="1"/>
          </p:nvPr>
        </p:nvSpPr>
        <p:spPr>
          <a:xfrm>
            <a:off x="457200" y="893136"/>
            <a:ext cx="8229600" cy="5570674"/>
          </a:xfrm>
        </p:spPr>
        <p:txBody>
          <a:bodyPr>
            <a:normAutofit/>
          </a:bodyPr>
          <a:lstStyle/>
          <a:p>
            <a:pPr>
              <a:lnSpc>
                <a:spcPct val="100000"/>
              </a:lnSpc>
            </a:pPr>
            <a:r>
              <a:rPr lang="fr-FR" dirty="0" smtClean="0"/>
              <a:t>Attribuer </a:t>
            </a:r>
            <a:r>
              <a:rPr lang="fr-FR" dirty="0"/>
              <a:t>aux structures de la communauté de l’ESR </a:t>
            </a:r>
          </a:p>
          <a:p>
            <a:pPr lvl="1">
              <a:lnSpc>
                <a:spcPct val="100000"/>
              </a:lnSpc>
            </a:pPr>
            <a:r>
              <a:rPr lang="fr-FR" dirty="0"/>
              <a:t>un identifiant pérenne fiable : </a:t>
            </a:r>
            <a:r>
              <a:rPr lang="fr-FR" dirty="0" err="1"/>
              <a:t>IdRef</a:t>
            </a:r>
            <a:endParaRPr lang="fr-FR" dirty="0"/>
          </a:p>
          <a:p>
            <a:pPr lvl="1">
              <a:lnSpc>
                <a:spcPct val="100000"/>
              </a:lnSpc>
            </a:pPr>
            <a:r>
              <a:rPr lang="fr-FR" dirty="0"/>
              <a:t>une description de la structure (désambiguïsation, gestion des homonymes</a:t>
            </a:r>
            <a:r>
              <a:rPr lang="fr-FR" dirty="0" smtClean="0"/>
              <a:t>…)</a:t>
            </a:r>
          </a:p>
          <a:p>
            <a:pPr lvl="1">
              <a:lnSpc>
                <a:spcPct val="100000"/>
              </a:lnSpc>
            </a:pPr>
            <a:endParaRPr lang="fr-FR" dirty="0"/>
          </a:p>
          <a:p>
            <a:pPr>
              <a:lnSpc>
                <a:spcPct val="100000"/>
              </a:lnSpc>
            </a:pPr>
            <a:r>
              <a:rPr lang="fr-FR" dirty="0"/>
              <a:t>Des alignements existent </a:t>
            </a:r>
            <a:r>
              <a:rPr lang="fr-FR" dirty="0" smtClean="0"/>
              <a:t>et sont faits </a:t>
            </a:r>
            <a:r>
              <a:rPr lang="fr-FR" dirty="0"/>
              <a:t>par les </a:t>
            </a:r>
            <a:r>
              <a:rPr lang="fr-FR" dirty="0" smtClean="0"/>
              <a:t>catalogueurs</a:t>
            </a:r>
            <a:endParaRPr lang="fr-FR" dirty="0"/>
          </a:p>
          <a:p>
            <a:pPr>
              <a:lnSpc>
                <a:spcPct val="100000"/>
              </a:lnSpc>
            </a:pPr>
            <a:endParaRPr lang="fr-FR" dirty="0" smtClean="0"/>
          </a:p>
          <a:p>
            <a:pPr>
              <a:lnSpc>
                <a:spcPct val="100000"/>
              </a:lnSpc>
            </a:pPr>
            <a:r>
              <a:rPr lang="fr-FR" dirty="0" smtClean="0"/>
              <a:t>Via </a:t>
            </a:r>
            <a:r>
              <a:rPr lang="fr-FR" dirty="0"/>
              <a:t>le catalogage des thèses, </a:t>
            </a:r>
            <a:r>
              <a:rPr lang="fr-FR" dirty="0" smtClean="0"/>
              <a:t>l’ABES estime avoir une responsabilité particulière dans la description de certaines structures de recherche.</a:t>
            </a:r>
          </a:p>
          <a:p>
            <a:pPr>
              <a:lnSpc>
                <a:spcPct val="100000"/>
              </a:lnSpc>
            </a:pPr>
            <a:endParaRPr lang="fr-FR" dirty="0" smtClean="0"/>
          </a:p>
          <a:p>
            <a:pPr>
              <a:lnSpc>
                <a:spcPct val="100000"/>
              </a:lnSpc>
            </a:pPr>
            <a:r>
              <a:rPr lang="fr-FR" dirty="0" err="1"/>
              <a:t>IdRef</a:t>
            </a:r>
            <a:r>
              <a:rPr lang="fr-FR" dirty="0"/>
              <a:t> a une bonne couverture des entités suivantes :</a:t>
            </a:r>
          </a:p>
          <a:p>
            <a:pPr lvl="1">
              <a:lnSpc>
                <a:spcPct val="100000"/>
              </a:lnSpc>
            </a:pPr>
            <a:r>
              <a:rPr lang="fr-FR" dirty="0"/>
              <a:t>Les écoles doctorales</a:t>
            </a:r>
          </a:p>
          <a:p>
            <a:pPr lvl="2">
              <a:lnSpc>
                <a:spcPct val="100000"/>
              </a:lnSpc>
            </a:pPr>
            <a:r>
              <a:rPr lang="fr-FR" dirty="0"/>
              <a:t>l’ABES a établi des consignes précises de catalogage</a:t>
            </a:r>
          </a:p>
          <a:p>
            <a:pPr lvl="2">
              <a:lnSpc>
                <a:spcPct val="100000"/>
              </a:lnSpc>
            </a:pPr>
            <a:r>
              <a:rPr lang="fr-FR" dirty="0"/>
              <a:t>Résultat : fiabilité +++, gestion de l’historicité +++</a:t>
            </a:r>
          </a:p>
          <a:p>
            <a:pPr lvl="1">
              <a:lnSpc>
                <a:spcPct val="100000"/>
              </a:lnSpc>
            </a:pPr>
            <a:r>
              <a:rPr lang="fr-FR" dirty="0"/>
              <a:t>Les établissements habilités à délivrer le doctorat</a:t>
            </a:r>
          </a:p>
          <a:p>
            <a:pPr lvl="2">
              <a:lnSpc>
                <a:spcPct val="100000"/>
              </a:lnSpc>
            </a:pPr>
            <a:r>
              <a:rPr lang="fr-FR" dirty="0"/>
              <a:t>l’ABES pourrait établir des consignes précises de catalogage </a:t>
            </a:r>
          </a:p>
          <a:p>
            <a:pPr lvl="1">
              <a:lnSpc>
                <a:spcPct val="100000"/>
              </a:lnSpc>
            </a:pPr>
            <a:r>
              <a:rPr lang="fr-FR" dirty="0"/>
              <a:t>Les laboratoires</a:t>
            </a:r>
          </a:p>
          <a:p>
            <a:pPr lvl="2">
              <a:lnSpc>
                <a:spcPct val="100000"/>
              </a:lnSpc>
            </a:pPr>
            <a:r>
              <a:rPr lang="fr-FR" dirty="0"/>
              <a:t>Certains établissements ont mené des chantiers particuliers en adaptant les consignes des écoles doctorales aux laboratoires</a:t>
            </a:r>
          </a:p>
          <a:p>
            <a:pPr>
              <a:lnSpc>
                <a:spcPct val="100000"/>
              </a:lnSpc>
            </a:pPr>
            <a:endParaRPr lang="fr-FR" dirty="0" smtClean="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40</a:t>
            </a:fld>
            <a:endParaRPr lang="fr-FR"/>
          </a:p>
        </p:txBody>
      </p:sp>
    </p:spTree>
    <p:extLst>
      <p:ext uri="{BB962C8B-B14F-4D97-AF65-F5344CB8AC3E}">
        <p14:creationId xmlns:p14="http://schemas.microsoft.com/office/powerpoint/2010/main" val="42335613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274"/>
            <a:ext cx="7251148" cy="527538"/>
          </a:xfrm>
          <a:gradFill>
            <a:gsLst>
              <a:gs pos="23000">
                <a:schemeClr val="accent1"/>
              </a:gs>
              <a:gs pos="0">
                <a:srgbClr val="FFFFFF">
                  <a:alpha val="0"/>
                </a:srgbClr>
              </a:gs>
            </a:gsLst>
          </a:gradFill>
        </p:spPr>
        <p:txBody>
          <a:bodyPr/>
          <a:lstStyle/>
          <a:p>
            <a:r>
              <a:rPr lang="fr-FR" dirty="0" smtClean="0"/>
              <a:t>Les enjeux de l’identification des structures</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41</a:t>
            </a:fld>
            <a:endParaRPr lang="fr-FR"/>
          </a:p>
        </p:txBody>
      </p:sp>
      <p:sp>
        <p:nvSpPr>
          <p:cNvPr id="7" name="Espace réservé du contenu 2"/>
          <p:cNvSpPr txBox="1">
            <a:spLocks noGrp="1"/>
          </p:cNvSpPr>
          <p:nvPr>
            <p:ph idx="1"/>
          </p:nvPr>
        </p:nvSpPr>
        <p:spPr>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ct val="20000"/>
              </a:spcBef>
              <a:buClr>
                <a:schemeClr val="tx2"/>
              </a:buClr>
              <a:buSzPct val="15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lnSpc>
                <a:spcPct val="100000"/>
              </a:lnSpc>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10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0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00000"/>
              </a:lnSpc>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t>D</a:t>
            </a:r>
            <a:r>
              <a:rPr lang="fr-FR" dirty="0" smtClean="0"/>
              <a:t>es besoins convergents d’identification des structures dans des contextes divers :</a:t>
            </a:r>
          </a:p>
          <a:p>
            <a:pPr lvl="1"/>
            <a:r>
              <a:rPr lang="fr-FR" dirty="0" smtClean="0"/>
              <a:t>Catalogage traditionnel </a:t>
            </a:r>
            <a:r>
              <a:rPr lang="fr-FR" dirty="0" err="1" smtClean="0"/>
              <a:t>Sudoc</a:t>
            </a:r>
            <a:endParaRPr lang="fr-FR" dirty="0" smtClean="0"/>
          </a:p>
          <a:p>
            <a:pPr lvl="1"/>
            <a:r>
              <a:rPr lang="fr-FR" dirty="0" smtClean="0"/>
              <a:t>Chaine de traitement des thèses</a:t>
            </a:r>
          </a:p>
          <a:p>
            <a:pPr lvl="1"/>
            <a:r>
              <a:rPr lang="fr-FR" dirty="0" smtClean="0"/>
              <a:t>Archives ouvertes</a:t>
            </a:r>
            <a:endParaRPr lang="fr-FR" dirty="0"/>
          </a:p>
          <a:p>
            <a:pPr lvl="1"/>
            <a:r>
              <a:rPr lang="fr-FR" dirty="0" smtClean="0"/>
              <a:t>CRIS</a:t>
            </a:r>
          </a:p>
          <a:p>
            <a:pPr lvl="1"/>
            <a:r>
              <a:rPr lang="fr-FR" dirty="0" smtClean="0"/>
              <a:t>…</a:t>
            </a:r>
          </a:p>
          <a:p>
            <a:r>
              <a:rPr lang="fr-FR" dirty="0" smtClean="0"/>
              <a:t> mais des pratiques de description qui s’ignorent</a:t>
            </a:r>
          </a:p>
          <a:p>
            <a:endParaRPr lang="fr-FR" dirty="0"/>
          </a:p>
          <a:p>
            <a:r>
              <a:rPr lang="fr-FR" dirty="0" smtClean="0"/>
              <a:t>Et des consignes ABES à consolider</a:t>
            </a:r>
          </a:p>
          <a:p>
            <a:pPr marL="0" indent="0">
              <a:buNone/>
            </a:pPr>
            <a:endParaRPr lang="fr-FR" dirty="0" smtClean="0"/>
          </a:p>
          <a:p>
            <a:r>
              <a:rPr lang="fr-FR" dirty="0" smtClean="0"/>
              <a:t>Les conditions d’une convergence des pratiques semblent émerger pour éviter à chacun de réinventer la roue.</a:t>
            </a:r>
          </a:p>
        </p:txBody>
      </p:sp>
    </p:spTree>
    <p:extLst>
      <p:ext uri="{BB962C8B-B14F-4D97-AF65-F5344CB8AC3E}">
        <p14:creationId xmlns:p14="http://schemas.microsoft.com/office/powerpoint/2010/main" val="2011464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t>
            </a:r>
            <a:r>
              <a:rPr lang="fr-FR" dirty="0" err="1" smtClean="0"/>
              <a:t>SerVICES</a:t>
            </a:r>
            <a:r>
              <a:rPr lang="fr-FR" dirty="0" smtClean="0"/>
              <a:t> d’IDREF</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42</a:t>
            </a:fld>
            <a:endParaRPr lang="fr-FR"/>
          </a:p>
        </p:txBody>
      </p:sp>
    </p:spTree>
    <p:extLst>
      <p:ext uri="{BB962C8B-B14F-4D97-AF65-F5344CB8AC3E}">
        <p14:creationId xmlns:p14="http://schemas.microsoft.com/office/powerpoint/2010/main" val="36239915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qualité des données</a:t>
            </a:r>
            <a:endParaRPr lang="fr-FR" dirty="0"/>
          </a:p>
        </p:txBody>
      </p:sp>
      <p:sp>
        <p:nvSpPr>
          <p:cNvPr id="3" name="Espace réservé du contenu 2"/>
          <p:cNvSpPr>
            <a:spLocks noGrp="1"/>
          </p:cNvSpPr>
          <p:nvPr>
            <p:ph idx="1"/>
          </p:nvPr>
        </p:nvSpPr>
        <p:spPr/>
        <p:txBody>
          <a:bodyPr>
            <a:normAutofit lnSpcReduction="10000"/>
          </a:bodyPr>
          <a:lstStyle/>
          <a:p>
            <a:pPr>
              <a:lnSpc>
                <a:spcPct val="100000"/>
              </a:lnSpc>
            </a:pPr>
            <a:r>
              <a:rPr lang="fr-FR" dirty="0" smtClean="0"/>
              <a:t>Editer les données en toute autonomie pour boucler le </a:t>
            </a:r>
            <a:r>
              <a:rPr lang="fr-FR" dirty="0" err="1" smtClean="0"/>
              <a:t>tryptique</a:t>
            </a:r>
            <a:r>
              <a:rPr lang="fr-FR" dirty="0" smtClean="0"/>
              <a:t>  :</a:t>
            </a:r>
          </a:p>
          <a:p>
            <a:pPr lvl="1">
              <a:lnSpc>
                <a:spcPct val="100000"/>
              </a:lnSpc>
            </a:pPr>
            <a:endParaRPr lang="fr-FR" sz="2000" dirty="0" smtClean="0"/>
          </a:p>
          <a:p>
            <a:pPr lvl="1">
              <a:lnSpc>
                <a:spcPct val="100000"/>
              </a:lnSpc>
            </a:pPr>
            <a:r>
              <a:rPr lang="fr-FR" sz="2000" dirty="0" smtClean="0"/>
              <a:t>Suivi</a:t>
            </a:r>
          </a:p>
          <a:p>
            <a:pPr lvl="1">
              <a:lnSpc>
                <a:spcPct val="100000"/>
              </a:lnSpc>
            </a:pPr>
            <a:endParaRPr lang="fr-FR" sz="2000" dirty="0" smtClean="0"/>
          </a:p>
          <a:p>
            <a:pPr lvl="1">
              <a:lnSpc>
                <a:spcPct val="100000"/>
              </a:lnSpc>
            </a:pPr>
            <a:r>
              <a:rPr lang="fr-FR" sz="2000" dirty="0" smtClean="0"/>
              <a:t>Détection</a:t>
            </a:r>
          </a:p>
          <a:p>
            <a:pPr lvl="1">
              <a:lnSpc>
                <a:spcPct val="100000"/>
              </a:lnSpc>
            </a:pPr>
            <a:endParaRPr lang="fr-FR" sz="2000" dirty="0" smtClean="0"/>
          </a:p>
          <a:p>
            <a:pPr lvl="1">
              <a:lnSpc>
                <a:spcPct val="100000"/>
              </a:lnSpc>
            </a:pPr>
            <a:r>
              <a:rPr lang="fr-FR" sz="2000" dirty="0" smtClean="0"/>
              <a:t>Traitement</a:t>
            </a:r>
          </a:p>
          <a:p>
            <a:pPr>
              <a:lnSpc>
                <a:spcPct val="100000"/>
              </a:lnSpc>
            </a:pPr>
            <a:endParaRPr lang="fr-FR" dirty="0" smtClean="0"/>
          </a:p>
          <a:p>
            <a:pPr>
              <a:lnSpc>
                <a:spcPct val="100000"/>
              </a:lnSpc>
            </a:pPr>
            <a:r>
              <a:rPr lang="fr-FR" dirty="0" smtClean="0"/>
              <a:t>ALGOLIENS </a:t>
            </a:r>
          </a:p>
          <a:p>
            <a:pPr lvl="1">
              <a:lnSpc>
                <a:spcPct val="100000"/>
              </a:lnSpc>
            </a:pPr>
            <a:r>
              <a:rPr lang="fr-FR" dirty="0" err="1"/>
              <a:t>Webservice</a:t>
            </a:r>
            <a:r>
              <a:rPr lang="fr-FR" dirty="0"/>
              <a:t> qui génère des rapports </a:t>
            </a:r>
            <a:r>
              <a:rPr lang="fr-FR" dirty="0" smtClean="0"/>
              <a:t>portant sur les zones de liens non faits des notices </a:t>
            </a:r>
            <a:r>
              <a:rPr lang="fr-FR" dirty="0" err="1" smtClean="0"/>
              <a:t>Sudoc</a:t>
            </a:r>
            <a:endParaRPr lang="fr-FR" dirty="0" smtClean="0"/>
          </a:p>
          <a:p>
            <a:pPr lvl="1">
              <a:lnSpc>
                <a:spcPct val="100000"/>
              </a:lnSpc>
            </a:pPr>
            <a:r>
              <a:rPr lang="fr-FR" dirty="0" smtClean="0"/>
              <a:t>Sous forme d’url paramétrable à personnaliser</a:t>
            </a:r>
          </a:p>
          <a:p>
            <a:pPr lvl="1">
              <a:lnSpc>
                <a:spcPct val="100000"/>
              </a:lnSpc>
            </a:pPr>
            <a:endParaRPr lang="fr-FR" dirty="0"/>
          </a:p>
          <a:p>
            <a:pPr>
              <a:lnSpc>
                <a:spcPct val="100000"/>
              </a:lnSpc>
            </a:pPr>
            <a:r>
              <a:rPr lang="fr-FR" dirty="0" smtClean="0"/>
              <a:t>ALGODOUBLONS</a:t>
            </a:r>
          </a:p>
          <a:p>
            <a:pPr lvl="1">
              <a:lnSpc>
                <a:spcPct val="100000"/>
              </a:lnSpc>
            </a:pPr>
            <a:r>
              <a:rPr lang="fr-FR" dirty="0" err="1"/>
              <a:t>Webservice</a:t>
            </a:r>
            <a:r>
              <a:rPr lang="fr-FR" dirty="0"/>
              <a:t> qui génère des rapports </a:t>
            </a:r>
            <a:r>
              <a:rPr lang="fr-FR" dirty="0" smtClean="0"/>
              <a:t>portant </a:t>
            </a:r>
            <a:r>
              <a:rPr lang="fr-FR" dirty="0"/>
              <a:t>sur </a:t>
            </a:r>
            <a:r>
              <a:rPr lang="fr-FR" dirty="0" smtClean="0"/>
              <a:t>les doublons probables des notices </a:t>
            </a:r>
            <a:r>
              <a:rPr lang="fr-FR" dirty="0" err="1" smtClean="0"/>
              <a:t>IdRef</a:t>
            </a:r>
            <a:endParaRPr lang="fr-FR" dirty="0" smtClean="0"/>
          </a:p>
          <a:p>
            <a:pPr lvl="1">
              <a:lnSpc>
                <a:spcPct val="100000"/>
              </a:lnSpc>
            </a:pPr>
            <a:r>
              <a:rPr lang="fr-FR" dirty="0"/>
              <a:t>Sous forme d’url paramétrable à</a:t>
            </a:r>
            <a:r>
              <a:rPr lang="fr-FR" dirty="0" smtClean="0"/>
              <a:t> </a:t>
            </a:r>
            <a:r>
              <a:rPr lang="fr-FR" dirty="0"/>
              <a:t>personnaliser</a:t>
            </a:r>
          </a:p>
          <a:p>
            <a:pPr lvl="1">
              <a:lnSpc>
                <a:spcPct val="100000"/>
              </a:lnSpc>
            </a:pP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43</a:t>
            </a:fld>
            <a:endParaRPr lang="fr-FR"/>
          </a:p>
        </p:txBody>
      </p:sp>
      <p:graphicFrame>
        <p:nvGraphicFramePr>
          <p:cNvPr id="9" name="Diagramme 8"/>
          <p:cNvGraphicFramePr/>
          <p:nvPr>
            <p:extLst>
              <p:ext uri="{D42A27DB-BD31-4B8C-83A1-F6EECF244321}">
                <p14:modId xmlns:p14="http://schemas.microsoft.com/office/powerpoint/2010/main" val="4230569361"/>
              </p:ext>
            </p:extLst>
          </p:nvPr>
        </p:nvGraphicFramePr>
        <p:xfrm>
          <a:off x="1838446" y="1423686"/>
          <a:ext cx="3878347" cy="2521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88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 calcmode="lin" valueType="num">
                                      <p:cBhvr additive="base">
                                        <p:cTn id="4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 calcmode="lin" valueType="num">
                                      <p:cBhvr additive="base">
                                        <p:cTn id="5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a:gsLst>
              <a:gs pos="34000">
                <a:schemeClr val="accent1"/>
              </a:gs>
              <a:gs pos="0">
                <a:srgbClr val="FFFFFF">
                  <a:alpha val="0"/>
                </a:srgbClr>
              </a:gs>
            </a:gsLst>
          </a:gradFill>
        </p:spPr>
        <p:txBody>
          <a:bodyPr/>
          <a:lstStyle/>
          <a:p>
            <a:r>
              <a:rPr lang="fr-FR" dirty="0" smtClean="0"/>
              <a:t>Service d’identification des personnes</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44</a:t>
            </a:fld>
            <a:endParaRPr lang="fr-FR"/>
          </a:p>
        </p:txBody>
      </p:sp>
      <p:pic>
        <p:nvPicPr>
          <p:cNvPr id="1026" name="Picture 2"/>
          <p:cNvPicPr>
            <a:picLocks noGrp="1" noChangeAspect="1" noChangeArrowheads="1"/>
          </p:cNvPicPr>
          <p:nvPr>
            <p:ph idx="1"/>
          </p:nvPr>
        </p:nvPicPr>
        <p:blipFill>
          <a:blip r:embed="rId3"/>
          <a:srcRect/>
          <a:stretch>
            <a:fillRect/>
          </a:stretch>
        </p:blipFill>
        <p:spPr bwMode="auto">
          <a:xfrm>
            <a:off x="659363" y="1687423"/>
            <a:ext cx="3840366" cy="1729382"/>
          </a:xfrm>
          <a:prstGeom prst="rect">
            <a:avLst/>
          </a:prstGeom>
          <a:noFill/>
          <a:ln w="9525">
            <a:solidFill>
              <a:schemeClr val="accent1"/>
            </a:solidFill>
            <a:miter lim="800000"/>
            <a:headEnd/>
            <a:tailEnd/>
          </a:ln>
        </p:spPr>
      </p:pic>
      <p:sp>
        <p:nvSpPr>
          <p:cNvPr id="8" name="ZoneTexte 7"/>
          <p:cNvSpPr txBox="1"/>
          <p:nvPr/>
        </p:nvSpPr>
        <p:spPr>
          <a:xfrm>
            <a:off x="457200" y="1303566"/>
            <a:ext cx="2667000" cy="300082"/>
          </a:xfrm>
          <a:prstGeom prst="rect">
            <a:avLst/>
          </a:prstGeom>
          <a:noFill/>
        </p:spPr>
        <p:txBody>
          <a:bodyPr wrap="square" rtlCol="0">
            <a:spAutoFit/>
          </a:bodyPr>
          <a:lstStyle/>
          <a:p>
            <a:pPr marL="285750" indent="-285750">
              <a:buFont typeface="Wingdings" panose="05000000000000000000" pitchFamily="2" charset="2"/>
              <a:buChar char="Ø"/>
            </a:pPr>
            <a:r>
              <a:rPr lang="fr-FR" sz="1350" dirty="0"/>
              <a:t>A partir d’un annuaire</a:t>
            </a:r>
          </a:p>
        </p:txBody>
      </p:sp>
      <p:sp>
        <p:nvSpPr>
          <p:cNvPr id="9" name="ZoneTexte 8"/>
          <p:cNvSpPr txBox="1"/>
          <p:nvPr/>
        </p:nvSpPr>
        <p:spPr>
          <a:xfrm>
            <a:off x="457200" y="3539323"/>
            <a:ext cx="3568700" cy="300082"/>
          </a:xfrm>
          <a:prstGeom prst="rect">
            <a:avLst/>
          </a:prstGeom>
          <a:noFill/>
        </p:spPr>
        <p:txBody>
          <a:bodyPr wrap="square" rtlCol="0">
            <a:spAutoFit/>
          </a:bodyPr>
          <a:lstStyle/>
          <a:p>
            <a:pPr marL="285750" indent="-285750">
              <a:buFont typeface="Wingdings" panose="05000000000000000000" pitchFamily="2" charset="2"/>
              <a:buChar char="Ø"/>
            </a:pPr>
            <a:r>
              <a:rPr lang="fr-FR" sz="1350" dirty="0"/>
              <a:t> A partir d’un corpus bibliographique </a:t>
            </a:r>
          </a:p>
        </p:txBody>
      </p:sp>
      <p:pic>
        <p:nvPicPr>
          <p:cNvPr id="1027" name="Picture 3"/>
          <p:cNvPicPr>
            <a:picLocks noChangeAspect="1" noChangeArrowheads="1"/>
          </p:cNvPicPr>
          <p:nvPr/>
        </p:nvPicPr>
        <p:blipFill>
          <a:blip r:embed="rId4"/>
          <a:srcRect/>
          <a:stretch>
            <a:fillRect/>
          </a:stretch>
        </p:blipFill>
        <p:spPr bwMode="auto">
          <a:xfrm>
            <a:off x="659363" y="3884440"/>
            <a:ext cx="6423360" cy="2440159"/>
          </a:xfrm>
          <a:prstGeom prst="rect">
            <a:avLst/>
          </a:prstGeom>
          <a:noFill/>
          <a:ln w="9525">
            <a:solidFill>
              <a:schemeClr val="accent1"/>
            </a:solid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4839194" y="2871369"/>
            <a:ext cx="3249489" cy="1239765"/>
          </a:xfrm>
          <a:prstGeom prst="rect">
            <a:avLst/>
          </a:prstGeom>
          <a:noFill/>
          <a:ln w="50800">
            <a:solidFill>
              <a:srgbClr val="92D050"/>
            </a:solidFill>
            <a:miter lim="800000"/>
            <a:headEnd/>
            <a:tailEnd/>
          </a:ln>
        </p:spPr>
      </p:pic>
      <p:sp>
        <p:nvSpPr>
          <p:cNvPr id="13" name="ZoneTexte 12"/>
          <p:cNvSpPr txBox="1"/>
          <p:nvPr/>
        </p:nvSpPr>
        <p:spPr>
          <a:xfrm>
            <a:off x="4839194" y="2427955"/>
            <a:ext cx="3024917" cy="323165"/>
          </a:xfrm>
          <a:prstGeom prst="rect">
            <a:avLst/>
          </a:prstGeom>
          <a:noFill/>
          <a:ln cmpd="dbl">
            <a:solidFill>
              <a:srgbClr val="0070C0"/>
            </a:solidFill>
            <a:prstDash val="sysDash"/>
          </a:ln>
        </p:spPr>
        <p:txBody>
          <a:bodyPr wrap="square" rtlCol="0">
            <a:spAutoFit/>
          </a:bodyPr>
          <a:lstStyle/>
          <a:p>
            <a:r>
              <a:rPr lang="fr-FR" sz="1500" b="1" dirty="0">
                <a:solidFill>
                  <a:srgbClr val="0070C0"/>
                </a:solidFill>
              </a:rPr>
              <a:t>-&gt; </a:t>
            </a:r>
            <a:r>
              <a:rPr lang="fr-FR" sz="1500" b="1" dirty="0" err="1">
                <a:solidFill>
                  <a:srgbClr val="0070C0"/>
                </a:solidFill>
              </a:rPr>
              <a:t>IDs</a:t>
            </a:r>
            <a:r>
              <a:rPr lang="fr-FR" sz="1500" b="1" dirty="0">
                <a:solidFill>
                  <a:srgbClr val="0070C0"/>
                </a:solidFill>
              </a:rPr>
              <a:t> prêts pour intégration dans SI </a:t>
            </a:r>
          </a:p>
        </p:txBody>
      </p:sp>
    </p:spTree>
    <p:extLst>
      <p:ext uri="{BB962C8B-B14F-4D97-AF65-F5344CB8AC3E}">
        <p14:creationId xmlns:p14="http://schemas.microsoft.com/office/powerpoint/2010/main" val="412370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ppt_x"/>
                                          </p:val>
                                        </p:tav>
                                        <p:tav tm="100000">
                                          <p:val>
                                            <p:strVal val="#ppt_x"/>
                                          </p:val>
                                        </p:tav>
                                      </p:tavLst>
                                    </p:anim>
                                    <p:anim calcmode="lin" valueType="num">
                                      <p:cBhvr additive="base">
                                        <p:cTn id="2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1544715" y="6356351"/>
            <a:ext cx="6516209" cy="365125"/>
          </a:xfrm>
        </p:spPr>
        <p:txBody>
          <a:bodyPr/>
          <a:lstStyle/>
          <a:p>
            <a:r>
              <a:rPr lang="fr-FR" dirty="0" err="1">
                <a:solidFill>
                  <a:schemeClr val="tx1">
                    <a:lumMod val="75000"/>
                    <a:lumOff val="25000"/>
                  </a:schemeClr>
                </a:solidFill>
              </a:rPr>
              <a:t>Univ</a:t>
            </a:r>
            <a:r>
              <a:rPr lang="fr-FR" dirty="0">
                <a:solidFill>
                  <a:schemeClr val="tx1">
                    <a:lumMod val="75000"/>
                    <a:lumOff val="25000"/>
                  </a:schemeClr>
                </a:solidFill>
              </a:rPr>
              <a:t>-Droit, le portail universitaire du droit- Gilles Dumont, Directeur de l’UNJF</a:t>
            </a:r>
          </a:p>
        </p:txBody>
      </p:sp>
      <p:sp>
        <p:nvSpPr>
          <p:cNvPr id="5" name="Espace réservé du numéro de diapositive 4"/>
          <p:cNvSpPr>
            <a:spLocks noGrp="1"/>
          </p:cNvSpPr>
          <p:nvPr>
            <p:ph type="sldNum" sz="quarter" idx="12"/>
          </p:nvPr>
        </p:nvSpPr>
        <p:spPr/>
        <p:txBody>
          <a:bodyPr/>
          <a:lstStyle/>
          <a:p>
            <a:fld id="{5CE2FCBC-EEB5-4C69-B74C-B6D6B76A6DCD}" type="slidenum">
              <a:rPr lang="fr-FR" smtClean="0"/>
              <a:pPr/>
              <a:t>45</a:t>
            </a:fld>
            <a:endParaRPr lang="fr-FR"/>
          </a:p>
        </p:txBody>
      </p:sp>
      <p:sp>
        <p:nvSpPr>
          <p:cNvPr id="6" name="Titre 1"/>
          <p:cNvSpPr txBox="1">
            <a:spLocks/>
          </p:cNvSpPr>
          <p:nvPr/>
        </p:nvSpPr>
        <p:spPr>
          <a:xfrm>
            <a:off x="628650" y="609600"/>
            <a:ext cx="7886700" cy="9534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solidFill>
                  <a:srgbClr val="0B2265"/>
                </a:solidFill>
                <a:latin typeface="Bell Gothic Std Light" panose="020B0606020203020204" pitchFamily="34" charset="0"/>
              </a:rPr>
              <a:t>Univ-droit et l’ABES </a:t>
            </a:r>
            <a:endParaRPr lang="fr-FR" sz="4000" dirty="0">
              <a:solidFill>
                <a:srgbClr val="0B2265"/>
              </a:solidFill>
            </a:endParaRPr>
          </a:p>
        </p:txBody>
      </p:sp>
      <p:sp>
        <p:nvSpPr>
          <p:cNvPr id="7" name="Espace réservé du contenu 2"/>
          <p:cNvSpPr txBox="1">
            <a:spLocks/>
          </p:cNvSpPr>
          <p:nvPr/>
        </p:nvSpPr>
        <p:spPr>
          <a:xfrm>
            <a:off x="628649" y="1597981"/>
            <a:ext cx="8053901" cy="4534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2200" dirty="0">
              <a:solidFill>
                <a:schemeClr val="tx1">
                  <a:lumMod val="75000"/>
                  <a:lumOff val="25000"/>
                </a:schemeClr>
              </a:solidFill>
              <a:latin typeface="Bell Centennial Std SubCaption" panose="020B0506030509030204" pitchFamily="34" charset="0"/>
            </a:endParaRPr>
          </a:p>
        </p:txBody>
      </p:sp>
      <p:pic>
        <p:nvPicPr>
          <p:cNvPr id="8" name="Picture 2" descr="C:\Users\peigne-a\Desktop\Mes documents\Logos\Logo_ok\Univ-Droit\Couleurs\Version carrée\logo-univ-droit_carre.png"/>
          <p:cNvPicPr>
            <a:picLocks noChangeAspect="1" noChangeArrowheads="1"/>
          </p:cNvPicPr>
          <p:nvPr/>
        </p:nvPicPr>
        <p:blipFill>
          <a:blip r:embed="rId3" cstate="print"/>
          <a:srcRect/>
          <a:stretch>
            <a:fillRect/>
          </a:stretch>
        </p:blipFill>
        <p:spPr bwMode="auto">
          <a:xfrm>
            <a:off x="2007601" y="6374167"/>
            <a:ext cx="303683" cy="319596"/>
          </a:xfrm>
          <a:prstGeom prst="rect">
            <a:avLst/>
          </a:prstGeom>
          <a:noFill/>
        </p:spPr>
      </p:pic>
      <p:sp>
        <p:nvSpPr>
          <p:cNvPr id="9" name="Espace réservé du contenu 2"/>
          <p:cNvSpPr txBox="1">
            <a:spLocks/>
          </p:cNvSpPr>
          <p:nvPr/>
        </p:nvSpPr>
        <p:spPr>
          <a:xfrm>
            <a:off x="452951" y="1391546"/>
            <a:ext cx="8229600" cy="493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i="1" dirty="0">
                <a:solidFill>
                  <a:srgbClr val="CC575F"/>
                </a:solidFill>
                <a:latin typeface="Times New Roman" pitchFamily="18" charset="0"/>
                <a:cs typeface="Times New Roman" pitchFamily="18" charset="0"/>
              </a:rPr>
              <a:t> Le travail effectué avec l’</a:t>
            </a:r>
            <a:r>
              <a:rPr lang="fr-FR" sz="2400" b="1" i="1" dirty="0" err="1">
                <a:solidFill>
                  <a:srgbClr val="CC575F"/>
                </a:solidFill>
                <a:latin typeface="Times New Roman" pitchFamily="18" charset="0"/>
                <a:cs typeface="Times New Roman" pitchFamily="18" charset="0"/>
              </a:rPr>
              <a:t>Abes</a:t>
            </a:r>
            <a:r>
              <a:rPr lang="fr-FR" sz="2400" b="1" i="1" dirty="0">
                <a:solidFill>
                  <a:srgbClr val="CC575F"/>
                </a:solidFill>
                <a:latin typeface="Times New Roman" pitchFamily="18" charset="0"/>
                <a:cs typeface="Times New Roman" pitchFamily="18" charset="0"/>
              </a:rPr>
              <a:t> à partir de l’</a:t>
            </a:r>
            <a:r>
              <a:rPr lang="fr-FR" sz="2400" b="1" i="1" dirty="0" err="1">
                <a:solidFill>
                  <a:srgbClr val="CC575F"/>
                </a:solidFill>
                <a:latin typeface="Times New Roman" pitchFamily="18" charset="0"/>
                <a:cs typeface="Times New Roman" pitchFamily="18" charset="0"/>
              </a:rPr>
              <a:t>IdRef</a:t>
            </a:r>
            <a:r>
              <a:rPr lang="fr-FR" sz="2400" b="1" i="1" dirty="0">
                <a:solidFill>
                  <a:srgbClr val="CC575F"/>
                </a:solidFill>
                <a:latin typeface="Times New Roman" pitchFamily="18" charset="0"/>
                <a:cs typeface="Times New Roman" pitchFamily="18" charset="0"/>
              </a:rPr>
              <a:t> :</a:t>
            </a:r>
          </a:p>
          <a:p>
            <a:pPr marL="0" indent="0">
              <a:spcBef>
                <a:spcPts val="1800"/>
              </a:spcBef>
              <a:buNone/>
            </a:pPr>
            <a:r>
              <a:rPr lang="fr-FR" sz="1800" dirty="0">
                <a:solidFill>
                  <a:srgbClr val="CC575F"/>
                </a:solidFill>
                <a:latin typeface="Bell Centennial Std SubCaption" panose="020B0506030509030204" pitchFamily="34" charset="0"/>
              </a:rPr>
              <a:t>•</a:t>
            </a:r>
            <a:r>
              <a:rPr lang="fr-FR" sz="1800" dirty="0">
                <a:solidFill>
                  <a:schemeClr val="tx1">
                    <a:lumMod val="75000"/>
                    <a:lumOff val="25000"/>
                  </a:schemeClr>
                </a:solidFill>
                <a:latin typeface="Bell Centennial Std SubCaption" panose="020B0506030509030204" pitchFamily="34" charset="0"/>
              </a:rPr>
              <a:t> alignement de la base d’universitaires avec l’</a:t>
            </a:r>
            <a:r>
              <a:rPr lang="fr-FR" sz="1800" dirty="0" err="1">
                <a:solidFill>
                  <a:schemeClr val="tx1">
                    <a:lumMod val="75000"/>
                    <a:lumOff val="25000"/>
                  </a:schemeClr>
                </a:solidFill>
                <a:latin typeface="Bell Centennial Std SubCaption" panose="020B0506030509030204" pitchFamily="34" charset="0"/>
              </a:rPr>
              <a:t>IdRef</a:t>
            </a:r>
            <a:r>
              <a:rPr lang="fr-FR" sz="1800" dirty="0">
                <a:solidFill>
                  <a:schemeClr val="tx1">
                    <a:lumMod val="75000"/>
                    <a:lumOff val="25000"/>
                  </a:schemeClr>
                </a:solidFill>
                <a:latin typeface="Bell Centennial Std SubCaption" panose="020B0506030509030204" pitchFamily="34" charset="0"/>
              </a:rPr>
              <a:t> (suppression des doublons, création des </a:t>
            </a:r>
            <a:r>
              <a:rPr lang="fr-FR" sz="1800" dirty="0" err="1">
                <a:solidFill>
                  <a:schemeClr val="tx1">
                    <a:lumMod val="75000"/>
                    <a:lumOff val="25000"/>
                  </a:schemeClr>
                </a:solidFill>
                <a:latin typeface="Bell Centennial Std SubCaption" panose="020B0506030509030204" pitchFamily="34" charset="0"/>
              </a:rPr>
              <a:t>IdRef</a:t>
            </a:r>
            <a:r>
              <a:rPr lang="fr-FR" sz="1800" dirty="0">
                <a:solidFill>
                  <a:schemeClr val="tx1">
                    <a:lumMod val="75000"/>
                    <a:lumOff val="25000"/>
                  </a:schemeClr>
                </a:solidFill>
                <a:latin typeface="Bell Centennial Std SubCaption" panose="020B0506030509030204" pitchFamily="34" charset="0"/>
              </a:rPr>
              <a:t> manquants).</a:t>
            </a:r>
          </a:p>
          <a:p>
            <a:pPr marL="0" indent="0">
              <a:spcBef>
                <a:spcPts val="1800"/>
              </a:spcBef>
              <a:buNone/>
            </a:pPr>
            <a:r>
              <a:rPr lang="fr-FR" sz="1800" dirty="0">
                <a:solidFill>
                  <a:srgbClr val="CC575F"/>
                </a:solidFill>
                <a:latin typeface="Bell Centennial Std SubCaption" panose="020B0506030509030204" pitchFamily="34" charset="0"/>
              </a:rPr>
              <a:t>•</a:t>
            </a:r>
            <a:r>
              <a:rPr lang="fr-FR" sz="1800" dirty="0">
                <a:solidFill>
                  <a:schemeClr val="tx1">
                    <a:lumMod val="75000"/>
                    <a:lumOff val="25000"/>
                  </a:schemeClr>
                </a:solidFill>
                <a:latin typeface="Bell Centennial Std SubCaption" panose="020B0506030509030204" pitchFamily="34" charset="0"/>
              </a:rPr>
              <a:t> ajout d’un lien, sur chaque page universitaire, vers les notices </a:t>
            </a:r>
            <a:r>
              <a:rPr lang="fr-FR" sz="1800" dirty="0" err="1">
                <a:solidFill>
                  <a:schemeClr val="tx1">
                    <a:lumMod val="75000"/>
                    <a:lumOff val="25000"/>
                  </a:schemeClr>
                </a:solidFill>
                <a:latin typeface="Bell Centennial Std SubCaption" panose="020B0506030509030204" pitchFamily="34" charset="0"/>
              </a:rPr>
              <a:t>IdRef</a:t>
            </a:r>
            <a:r>
              <a:rPr lang="fr-FR" sz="1800" dirty="0">
                <a:solidFill>
                  <a:schemeClr val="tx1">
                    <a:lumMod val="75000"/>
                    <a:lumOff val="25000"/>
                  </a:schemeClr>
                </a:solidFill>
                <a:latin typeface="Bell Centennial Std SubCaption" panose="020B0506030509030204" pitchFamily="34" charset="0"/>
              </a:rPr>
              <a:t> et </a:t>
            </a:r>
            <a:r>
              <a:rPr lang="fr-FR" sz="1800" dirty="0" smtClean="0">
                <a:solidFill>
                  <a:schemeClr val="tx1">
                    <a:lumMod val="75000"/>
                    <a:lumOff val="25000"/>
                  </a:schemeClr>
                </a:solidFill>
                <a:latin typeface="Bell Centennial Std SubCaption" panose="020B0506030509030204" pitchFamily="34" charset="0"/>
              </a:rPr>
              <a:t>theses.fr </a:t>
            </a:r>
            <a:r>
              <a:rPr lang="fr-FR" sz="1800" dirty="0">
                <a:solidFill>
                  <a:schemeClr val="tx1">
                    <a:lumMod val="75000"/>
                    <a:lumOff val="25000"/>
                  </a:schemeClr>
                </a:solidFill>
                <a:latin typeface="Bell Centennial Std SubCaption" panose="020B0506030509030204" pitchFamily="34" charset="0"/>
              </a:rPr>
              <a:t>correspondantes</a:t>
            </a:r>
            <a:r>
              <a:rPr lang="fr-FR" sz="1800" dirty="0" smtClean="0">
                <a:solidFill>
                  <a:schemeClr val="tx1">
                    <a:lumMod val="75000"/>
                    <a:lumOff val="25000"/>
                  </a:schemeClr>
                </a:solidFill>
                <a:latin typeface="Bell Centennial Std SubCaption" panose="020B0506030509030204" pitchFamily="34" charset="0"/>
              </a:rPr>
              <a:t>.</a:t>
            </a:r>
          </a:p>
          <a:p>
            <a:pPr marL="0" indent="0">
              <a:spcBef>
                <a:spcPts val="1800"/>
              </a:spcBef>
              <a:buNone/>
            </a:pPr>
            <a:endParaRPr lang="fr-FR" sz="1800" dirty="0">
              <a:solidFill>
                <a:schemeClr val="tx1">
                  <a:lumMod val="75000"/>
                  <a:lumOff val="25000"/>
                </a:schemeClr>
              </a:solidFill>
              <a:latin typeface="Bell Centennial Std SubCaption" panose="020B0506030509030204" pitchFamily="34" charset="0"/>
            </a:endParaRPr>
          </a:p>
          <a:p>
            <a:pPr marL="0" indent="0">
              <a:spcBef>
                <a:spcPts val="1800"/>
              </a:spcBef>
              <a:buNone/>
            </a:pPr>
            <a:r>
              <a:rPr lang="fr-FR" sz="1800" dirty="0">
                <a:solidFill>
                  <a:srgbClr val="CC575F"/>
                </a:solidFill>
                <a:latin typeface="Bell Centennial Std SubCaption" panose="020B0506030509030204" pitchFamily="34" charset="0"/>
              </a:rPr>
              <a:t>• </a:t>
            </a:r>
            <a:r>
              <a:rPr lang="fr-FR" sz="2400" b="1" i="1" dirty="0" smtClean="0">
                <a:solidFill>
                  <a:srgbClr val="CC575F"/>
                </a:solidFill>
                <a:latin typeface="Times New Roman" pitchFamily="18" charset="0"/>
                <a:cs typeface="Times New Roman" pitchFamily="18" charset="0"/>
              </a:rPr>
              <a:t>La </a:t>
            </a:r>
            <a:r>
              <a:rPr lang="fr-FR" sz="2400" b="1" i="1" dirty="0">
                <a:solidFill>
                  <a:srgbClr val="CC575F"/>
                </a:solidFill>
                <a:latin typeface="Times New Roman" pitchFamily="18" charset="0"/>
                <a:cs typeface="Times New Roman" pitchFamily="18" charset="0"/>
              </a:rPr>
              <a:t>valorisation des alignements </a:t>
            </a:r>
          </a:p>
          <a:p>
            <a:pPr marL="85725" lvl="0" indent="-85725">
              <a:buNone/>
            </a:pPr>
            <a:r>
              <a:rPr lang="fr-FR" sz="2400" dirty="0" smtClean="0">
                <a:solidFill>
                  <a:srgbClr val="CC575F"/>
                </a:solidFill>
                <a:latin typeface="Bell Centennial Std SubCaption"/>
              </a:rPr>
              <a:t>• </a:t>
            </a:r>
            <a:r>
              <a:rPr lang="fr-FR" sz="1800" dirty="0" smtClean="0">
                <a:solidFill>
                  <a:schemeClr val="tx1">
                    <a:lumMod val="75000"/>
                    <a:lumOff val="25000"/>
                  </a:schemeClr>
                </a:solidFill>
                <a:latin typeface="Bell Centennial Std SubCaption" panose="020B0506030509030204" pitchFamily="34" charset="0"/>
              </a:rPr>
              <a:t>remontée </a:t>
            </a:r>
            <a:r>
              <a:rPr lang="fr-FR" sz="1800" dirty="0">
                <a:solidFill>
                  <a:schemeClr val="tx1">
                    <a:lumMod val="75000"/>
                    <a:lumOff val="25000"/>
                  </a:schemeClr>
                </a:solidFill>
                <a:latin typeface="Bell Centennial Std SubCaption" panose="020B0506030509030204" pitchFamily="34" charset="0"/>
              </a:rPr>
              <a:t>des données, à partir de l’</a:t>
            </a:r>
            <a:r>
              <a:rPr lang="fr-FR" sz="1800" dirty="0" err="1">
                <a:solidFill>
                  <a:schemeClr val="tx1">
                    <a:lumMod val="75000"/>
                    <a:lumOff val="25000"/>
                  </a:schemeClr>
                </a:solidFill>
                <a:latin typeface="Bell Centennial Std SubCaption" panose="020B0506030509030204" pitchFamily="34" charset="0"/>
              </a:rPr>
              <a:t>IdRef</a:t>
            </a:r>
            <a:r>
              <a:rPr lang="fr-FR" sz="1800" dirty="0">
                <a:solidFill>
                  <a:schemeClr val="tx1">
                    <a:lumMod val="75000"/>
                    <a:lumOff val="25000"/>
                  </a:schemeClr>
                </a:solidFill>
                <a:latin typeface="Bell Centennial Std SubCaption" panose="020B0506030509030204" pitchFamily="34" charset="0"/>
              </a:rPr>
              <a:t> d’un universitaire, des ressources </a:t>
            </a:r>
            <a:r>
              <a:rPr lang="fr-FR" sz="1800" dirty="0" err="1">
                <a:solidFill>
                  <a:schemeClr val="tx1">
                    <a:lumMod val="75000"/>
                    <a:lumOff val="25000"/>
                  </a:schemeClr>
                </a:solidFill>
                <a:latin typeface="Bell Centennial Std SubCaption" panose="020B0506030509030204" pitchFamily="34" charset="0"/>
              </a:rPr>
              <a:t>Sudoc</a:t>
            </a:r>
            <a:r>
              <a:rPr lang="fr-FR" sz="1800" dirty="0">
                <a:solidFill>
                  <a:schemeClr val="tx1">
                    <a:lumMod val="75000"/>
                    <a:lumOff val="25000"/>
                  </a:schemeClr>
                </a:solidFill>
                <a:latin typeface="Bell Centennial Std SubCaption" panose="020B0506030509030204" pitchFamily="34" charset="0"/>
              </a:rPr>
              <a:t> qui lui sont rattachées, et affichage des métadonnées structurées sur sa page.</a:t>
            </a:r>
          </a:p>
          <a:p>
            <a:pPr marL="85725" indent="-85725">
              <a:buNone/>
            </a:pPr>
            <a:r>
              <a:rPr lang="fr-FR" sz="1800" dirty="0">
                <a:solidFill>
                  <a:schemeClr val="tx1">
                    <a:lumMod val="75000"/>
                    <a:lumOff val="25000"/>
                  </a:schemeClr>
                </a:solidFill>
                <a:latin typeface="Bell Centennial Std SubCaption" panose="020B0506030509030204" pitchFamily="34" charset="0"/>
              </a:rPr>
              <a:t>• </a:t>
            </a:r>
            <a:r>
              <a:rPr lang="fr-FR" sz="1800" dirty="0" smtClean="0">
                <a:solidFill>
                  <a:schemeClr val="tx1">
                    <a:lumMod val="75000"/>
                    <a:lumOff val="25000"/>
                  </a:schemeClr>
                </a:solidFill>
                <a:latin typeface="Bell Centennial Std SubCaption" panose="020B0506030509030204" pitchFamily="34" charset="0"/>
              </a:rPr>
              <a:t>en </a:t>
            </a:r>
            <a:r>
              <a:rPr lang="fr-FR" sz="1800" dirty="0">
                <a:solidFill>
                  <a:schemeClr val="tx1">
                    <a:lumMod val="75000"/>
                    <a:lumOff val="25000"/>
                  </a:schemeClr>
                </a:solidFill>
                <a:latin typeface="Bell Centennial Std SubCaption" panose="020B0506030509030204" pitchFamily="34" charset="0"/>
              </a:rPr>
              <a:t>construction : par le même mécanisme, création d’un encart « Encadrement doctoral » avec les métadonnées de theses.fr.</a:t>
            </a:r>
          </a:p>
          <a:p>
            <a:pPr marL="0" indent="0">
              <a:buNone/>
            </a:pPr>
            <a:endParaRPr lang="fr-FR" sz="2200" dirty="0">
              <a:solidFill>
                <a:schemeClr val="tx1">
                  <a:lumMod val="75000"/>
                  <a:lumOff val="25000"/>
                </a:schemeClr>
              </a:solidFill>
              <a:latin typeface="Bell Centennial Std SubCaption" panose="020B0506030509030204" pitchFamily="34" charset="0"/>
            </a:endParaRPr>
          </a:p>
        </p:txBody>
      </p:sp>
    </p:spTree>
    <p:extLst>
      <p:ext uri="{BB962C8B-B14F-4D97-AF65-F5344CB8AC3E}">
        <p14:creationId xmlns:p14="http://schemas.microsoft.com/office/powerpoint/2010/main" val="160257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a:gsLst>
              <a:gs pos="38000">
                <a:schemeClr val="accent1"/>
              </a:gs>
              <a:gs pos="0">
                <a:srgbClr val="FFFFFF">
                  <a:alpha val="0"/>
                </a:srgbClr>
              </a:gs>
            </a:gsLst>
          </a:gradFill>
        </p:spPr>
        <p:txBody>
          <a:bodyPr/>
          <a:lstStyle/>
          <a:p>
            <a:r>
              <a:rPr lang="fr-FR" dirty="0" smtClean="0"/>
              <a:t>Service d’agrégation bibliographique</a:t>
            </a:r>
            <a:endParaRPr lang="fr-FR" dirty="0"/>
          </a:p>
        </p:txBody>
      </p:sp>
      <p:sp>
        <p:nvSpPr>
          <p:cNvPr id="3" name="Espace réservé du contenu 2"/>
          <p:cNvSpPr>
            <a:spLocks noGrp="1"/>
          </p:cNvSpPr>
          <p:nvPr>
            <p:ph idx="1"/>
          </p:nvPr>
        </p:nvSpPr>
        <p:spPr/>
        <p:txBody>
          <a:bodyPr>
            <a:normAutofit/>
          </a:bodyPr>
          <a:lstStyle/>
          <a:p>
            <a:pPr>
              <a:lnSpc>
                <a:spcPct val="120000"/>
              </a:lnSpc>
            </a:pPr>
            <a:endParaRPr lang="fr-FR" dirty="0" smtClean="0"/>
          </a:p>
          <a:p>
            <a:pPr>
              <a:lnSpc>
                <a:spcPct val="120000"/>
              </a:lnSpc>
            </a:pPr>
            <a:r>
              <a:rPr lang="fr-FR" dirty="0" smtClean="0"/>
              <a:t>Web service « </a:t>
            </a:r>
            <a:r>
              <a:rPr lang="fr-FR" dirty="0" err="1" smtClean="0"/>
              <a:t>References</a:t>
            </a:r>
            <a:r>
              <a:rPr lang="fr-FR" dirty="0" smtClean="0"/>
              <a:t> » </a:t>
            </a:r>
          </a:p>
          <a:p>
            <a:pPr lvl="1">
              <a:lnSpc>
                <a:spcPct val="120000"/>
              </a:lnSpc>
              <a:buFont typeface="Arial" pitchFamily="34" charset="0"/>
              <a:buChar char="•"/>
            </a:pPr>
            <a:r>
              <a:rPr lang="fr-FR" dirty="0" smtClean="0"/>
              <a:t>A partir d’un identifiant </a:t>
            </a:r>
            <a:r>
              <a:rPr lang="fr-FR" dirty="0" err="1" smtClean="0"/>
              <a:t>IdRef</a:t>
            </a:r>
            <a:r>
              <a:rPr lang="fr-FR" dirty="0" smtClean="0"/>
              <a:t>, obtenir </a:t>
            </a:r>
            <a:r>
              <a:rPr lang="fr-FR" dirty="0"/>
              <a:t>les </a:t>
            </a:r>
            <a:r>
              <a:rPr lang="fr-FR" dirty="0" smtClean="0"/>
              <a:t>références bibliographiques liées à cet identifiant dans les bases adossées à </a:t>
            </a:r>
            <a:r>
              <a:rPr lang="fr-FR" dirty="0" err="1" smtClean="0"/>
              <a:t>IdRef</a:t>
            </a:r>
            <a:r>
              <a:rPr lang="fr-FR" dirty="0" smtClean="0"/>
              <a:t> </a:t>
            </a:r>
          </a:p>
          <a:p>
            <a:pPr lvl="1">
              <a:lnSpc>
                <a:spcPct val="120000"/>
              </a:lnSpc>
              <a:buFont typeface="Arial" pitchFamily="34" charset="0"/>
              <a:buChar char="•"/>
            </a:pPr>
            <a:r>
              <a:rPr lang="fr-FR" dirty="0" smtClean="0"/>
              <a:t>Pour tous les types de notices </a:t>
            </a:r>
            <a:r>
              <a:rPr lang="fr-FR" dirty="0"/>
              <a:t>(Personnes, Structures, Concepts, Lieux, Œuvres</a:t>
            </a:r>
            <a:r>
              <a:rPr lang="fr-FR" dirty="0" smtClean="0"/>
              <a:t>)</a:t>
            </a:r>
          </a:p>
          <a:p>
            <a:pPr lvl="1">
              <a:lnSpc>
                <a:spcPct val="120000"/>
              </a:lnSpc>
              <a:buFont typeface="Arial" pitchFamily="34" charset="0"/>
              <a:buChar char="•"/>
            </a:pPr>
            <a:r>
              <a:rPr lang="fr-FR" dirty="0" err="1" smtClean="0"/>
              <a:t>Sudoc</a:t>
            </a:r>
            <a:r>
              <a:rPr lang="fr-FR" dirty="0" smtClean="0"/>
              <a:t>, theses.fr, Calames, Persée, OATAO, PRELIB, </a:t>
            </a:r>
            <a:r>
              <a:rPr lang="fr-FR" dirty="0" err="1" smtClean="0"/>
              <a:t>Istex</a:t>
            </a:r>
            <a:r>
              <a:rPr lang="fr-FR" dirty="0" smtClean="0"/>
              <a:t>, </a:t>
            </a:r>
            <a:r>
              <a:rPr lang="fr-FR" dirty="0" err="1" smtClean="0"/>
              <a:t>Orcid</a:t>
            </a:r>
            <a:r>
              <a:rPr lang="fr-FR" dirty="0" smtClean="0"/>
              <a:t>, HAL, etc.</a:t>
            </a:r>
            <a:endParaRPr lang="fr-FR" dirty="0"/>
          </a:p>
          <a:p>
            <a:pPr lvl="1">
              <a:lnSpc>
                <a:spcPct val="120000"/>
              </a:lnSpc>
              <a:buFont typeface="Arial" pitchFamily="34" charset="0"/>
              <a:buChar char="•"/>
            </a:pPr>
            <a:r>
              <a:rPr lang="fr-FR" dirty="0" smtClean="0"/>
              <a:t>En JSON ou en XML</a:t>
            </a:r>
          </a:p>
          <a:p>
            <a:pPr marL="457200" lvl="1" indent="0">
              <a:lnSpc>
                <a:spcPct val="120000"/>
              </a:lnSpc>
              <a:buNone/>
            </a:pPr>
            <a:endParaRPr lang="fr-FR" dirty="0"/>
          </a:p>
          <a:p>
            <a:pPr lvl="1">
              <a:lnSpc>
                <a:spcPct val="120000"/>
              </a:lnSpc>
              <a:buFont typeface="Arial" pitchFamily="34" charset="0"/>
              <a:buChar char="•"/>
            </a:pPr>
            <a:endParaRPr lang="fr-FR" dirty="0" smtClean="0"/>
          </a:p>
          <a:p>
            <a:pPr>
              <a:lnSpc>
                <a:spcPct val="120000"/>
              </a:lnSpc>
              <a:buFont typeface="Arial" pitchFamily="34" charset="0"/>
              <a:buChar char="•"/>
            </a:pPr>
            <a:r>
              <a:rPr lang="fr-FR" dirty="0" smtClean="0"/>
              <a:t>Connecteur </a:t>
            </a:r>
            <a:r>
              <a:rPr lang="fr-FR" dirty="0" err="1" smtClean="0"/>
              <a:t>Zotero</a:t>
            </a:r>
            <a:r>
              <a:rPr lang="fr-FR" dirty="0" smtClean="0"/>
              <a:t> (en mode bêta)</a:t>
            </a:r>
          </a:p>
          <a:p>
            <a:pPr lvl="1">
              <a:lnSpc>
                <a:spcPct val="120000"/>
              </a:lnSpc>
              <a:buFont typeface="Arial" pitchFamily="34" charset="0"/>
              <a:buChar char="•"/>
            </a:pPr>
            <a:r>
              <a:rPr lang="fr-FR" dirty="0" smtClean="0"/>
              <a:t>Pour gérer de manière efficace les références bibliographiques</a:t>
            </a:r>
          </a:p>
          <a:p>
            <a:pPr lvl="1">
              <a:lnSpc>
                <a:spcPct val="120000"/>
              </a:lnSpc>
              <a:buFont typeface="Arial" pitchFamily="34" charset="0"/>
              <a:buChar char="•"/>
            </a:pPr>
            <a:r>
              <a:rPr lang="fr-FR" dirty="0" smtClean="0"/>
              <a:t>Pour tous les types de notices (Personnes, Structures, Concepts, Lieux, Œuvres)</a:t>
            </a:r>
          </a:p>
          <a:p>
            <a:pPr lvl="1">
              <a:lnSpc>
                <a:spcPct val="120000"/>
              </a:lnSpc>
              <a:buFont typeface="Arial" pitchFamily="34" charset="0"/>
              <a:buChar char="•"/>
            </a:pPr>
            <a:endParaRPr lang="fr-FR" dirty="0" smtClean="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46</a:t>
            </a:fld>
            <a:endParaRPr lang="fr-FR"/>
          </a:p>
        </p:txBody>
      </p:sp>
    </p:spTree>
    <p:extLst>
      <p:ext uri="{BB962C8B-B14F-4D97-AF65-F5344CB8AC3E}">
        <p14:creationId xmlns:p14="http://schemas.microsoft.com/office/powerpoint/2010/main" val="124203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1544715" y="6356351"/>
            <a:ext cx="6516209" cy="365125"/>
          </a:xfrm>
        </p:spPr>
        <p:txBody>
          <a:bodyPr/>
          <a:lstStyle/>
          <a:p>
            <a:r>
              <a:rPr lang="fr-FR" dirty="0" err="1">
                <a:solidFill>
                  <a:schemeClr val="tx1">
                    <a:lumMod val="75000"/>
                    <a:lumOff val="25000"/>
                  </a:schemeClr>
                </a:solidFill>
              </a:rPr>
              <a:t>Univ</a:t>
            </a:r>
            <a:r>
              <a:rPr lang="fr-FR" dirty="0">
                <a:solidFill>
                  <a:schemeClr val="tx1">
                    <a:lumMod val="75000"/>
                    <a:lumOff val="25000"/>
                  </a:schemeClr>
                </a:solidFill>
              </a:rPr>
              <a:t>-Droit, le portail universitaire du droit- Gilles Dumont, Directeur de l’UNJF</a:t>
            </a:r>
          </a:p>
        </p:txBody>
      </p:sp>
      <p:sp>
        <p:nvSpPr>
          <p:cNvPr id="5" name="Espace réservé du numéro de diapositive 4"/>
          <p:cNvSpPr>
            <a:spLocks noGrp="1"/>
          </p:cNvSpPr>
          <p:nvPr>
            <p:ph type="sldNum" sz="quarter" idx="12"/>
          </p:nvPr>
        </p:nvSpPr>
        <p:spPr/>
        <p:txBody>
          <a:bodyPr/>
          <a:lstStyle/>
          <a:p>
            <a:fld id="{5CE2FCBC-EEB5-4C69-B74C-B6D6B76A6DCD}" type="slidenum">
              <a:rPr lang="fr-FR" smtClean="0"/>
              <a:pPr/>
              <a:t>47</a:t>
            </a:fld>
            <a:endParaRPr lang="fr-FR"/>
          </a:p>
        </p:txBody>
      </p:sp>
      <p:sp>
        <p:nvSpPr>
          <p:cNvPr id="7" name="Espace réservé du contenu 2"/>
          <p:cNvSpPr txBox="1">
            <a:spLocks/>
          </p:cNvSpPr>
          <p:nvPr/>
        </p:nvSpPr>
        <p:spPr>
          <a:xfrm>
            <a:off x="628650" y="1597981"/>
            <a:ext cx="7886700" cy="4534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2200" dirty="0">
              <a:solidFill>
                <a:schemeClr val="tx1">
                  <a:lumMod val="75000"/>
                  <a:lumOff val="25000"/>
                </a:schemeClr>
              </a:solidFill>
              <a:latin typeface="Bell Centennial Std SubCaption" panose="020B0506030509030204" pitchFamily="34" charset="0"/>
            </a:endParaRPr>
          </a:p>
        </p:txBody>
      </p:sp>
      <p:pic>
        <p:nvPicPr>
          <p:cNvPr id="8" name="Picture 2" descr="C:\Users\peigne-a\Desktop\Mes documents\Logos\Logo_ok\Univ-Droit\Couleurs\Version carrée\logo-univ-droit_carre.png"/>
          <p:cNvPicPr>
            <a:picLocks noChangeAspect="1" noChangeArrowheads="1"/>
          </p:cNvPicPr>
          <p:nvPr/>
        </p:nvPicPr>
        <p:blipFill>
          <a:blip r:embed="rId3" cstate="print"/>
          <a:srcRect/>
          <a:stretch>
            <a:fillRect/>
          </a:stretch>
        </p:blipFill>
        <p:spPr bwMode="auto">
          <a:xfrm>
            <a:off x="2007601" y="6374167"/>
            <a:ext cx="303683" cy="319596"/>
          </a:xfrm>
          <a:prstGeom prst="rect">
            <a:avLst/>
          </a:prstGeom>
          <a:noFill/>
        </p:spPr>
      </p:pic>
      <p:pic>
        <p:nvPicPr>
          <p:cNvPr id="1026" name="Picture 2" descr="C:\Users\peigne-a\Desktop\Présentation ABES\Universitaire.jpg"/>
          <p:cNvPicPr>
            <a:picLocks noChangeAspect="1" noChangeArrowheads="1"/>
          </p:cNvPicPr>
          <p:nvPr/>
        </p:nvPicPr>
        <p:blipFill>
          <a:blip r:embed="rId4" cstate="print"/>
          <a:srcRect/>
          <a:stretch>
            <a:fillRect/>
          </a:stretch>
        </p:blipFill>
        <p:spPr bwMode="auto">
          <a:xfrm>
            <a:off x="272533" y="838199"/>
            <a:ext cx="2994542" cy="5226955"/>
          </a:xfrm>
          <a:prstGeom prst="rect">
            <a:avLst/>
          </a:prstGeom>
          <a:noFill/>
        </p:spPr>
      </p:pic>
      <p:sp>
        <p:nvSpPr>
          <p:cNvPr id="10" name="ZoneTexte 9"/>
          <p:cNvSpPr txBox="1"/>
          <p:nvPr/>
        </p:nvSpPr>
        <p:spPr>
          <a:xfrm>
            <a:off x="1439676" y="498961"/>
            <a:ext cx="5086350" cy="369332"/>
          </a:xfrm>
          <a:prstGeom prst="rect">
            <a:avLst/>
          </a:prstGeom>
          <a:noFill/>
        </p:spPr>
        <p:txBody>
          <a:bodyPr wrap="square" rtlCol="0">
            <a:spAutoFit/>
          </a:bodyPr>
          <a:lstStyle/>
          <a:p>
            <a:r>
              <a:rPr lang="fr-FR" b="1" dirty="0"/>
              <a:t>Avant</a:t>
            </a:r>
            <a:r>
              <a:rPr lang="fr-FR" dirty="0"/>
              <a:t> :</a:t>
            </a:r>
          </a:p>
        </p:txBody>
      </p:sp>
      <p:pic>
        <p:nvPicPr>
          <p:cNvPr id="1027" name="Picture 3"/>
          <p:cNvPicPr>
            <a:picLocks noChangeAspect="1" noChangeArrowheads="1"/>
          </p:cNvPicPr>
          <p:nvPr/>
        </p:nvPicPr>
        <p:blipFill>
          <a:blip r:embed="rId5" cstate="print"/>
          <a:srcRect t="12361"/>
          <a:stretch>
            <a:fillRect/>
          </a:stretch>
        </p:blipFill>
        <p:spPr bwMode="auto">
          <a:xfrm>
            <a:off x="2216641" y="540611"/>
            <a:ext cx="7074084" cy="2003168"/>
          </a:xfrm>
          <a:prstGeom prst="rect">
            <a:avLst/>
          </a:prstGeom>
          <a:noFill/>
          <a:ln w="9525">
            <a:solidFill>
              <a:schemeClr val="accent1"/>
            </a:solidFill>
            <a:miter lim="800000"/>
            <a:headEnd/>
            <a:tailEnd/>
          </a:ln>
        </p:spPr>
      </p:pic>
      <p:sp>
        <p:nvSpPr>
          <p:cNvPr id="11" name="ZoneTexte 10"/>
          <p:cNvSpPr txBox="1"/>
          <p:nvPr/>
        </p:nvSpPr>
        <p:spPr>
          <a:xfrm>
            <a:off x="1439676" y="2573457"/>
            <a:ext cx="5086350" cy="369332"/>
          </a:xfrm>
          <a:prstGeom prst="rect">
            <a:avLst/>
          </a:prstGeom>
          <a:noFill/>
        </p:spPr>
        <p:txBody>
          <a:bodyPr wrap="square" rtlCol="0">
            <a:spAutoFit/>
          </a:bodyPr>
          <a:lstStyle/>
          <a:p>
            <a:r>
              <a:rPr lang="fr-FR" b="1" dirty="0"/>
              <a:t>Après</a:t>
            </a:r>
            <a:r>
              <a:rPr lang="fr-FR" dirty="0"/>
              <a:t> :</a:t>
            </a:r>
          </a:p>
        </p:txBody>
      </p:sp>
      <p:pic>
        <p:nvPicPr>
          <p:cNvPr id="1028" name="Picture 4"/>
          <p:cNvPicPr>
            <a:picLocks noChangeAspect="1" noChangeArrowheads="1"/>
          </p:cNvPicPr>
          <p:nvPr/>
        </p:nvPicPr>
        <p:blipFill>
          <a:blip r:embed="rId6" cstate="print"/>
          <a:srcRect t="4770"/>
          <a:stretch>
            <a:fillRect/>
          </a:stretch>
        </p:blipFill>
        <p:spPr bwMode="auto">
          <a:xfrm>
            <a:off x="2253959" y="2642193"/>
            <a:ext cx="7074087" cy="4152649"/>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410246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a:gsLst>
              <a:gs pos="38000">
                <a:schemeClr val="accent1"/>
              </a:gs>
              <a:gs pos="0">
                <a:srgbClr val="FFFFFF">
                  <a:alpha val="0"/>
                </a:srgbClr>
              </a:gs>
            </a:gsLst>
          </a:gradFill>
        </p:spPr>
        <p:txBody>
          <a:bodyPr/>
          <a:lstStyle/>
          <a:p>
            <a:r>
              <a:rPr lang="fr-FR" dirty="0" smtClean="0"/>
              <a:t>Service d’alignements inter-référentiels</a:t>
            </a:r>
            <a:endParaRPr lang="fr-FR" dirty="0"/>
          </a:p>
        </p:txBody>
      </p:sp>
      <p:sp>
        <p:nvSpPr>
          <p:cNvPr id="3" name="Espace réservé du contenu 2"/>
          <p:cNvSpPr>
            <a:spLocks noGrp="1"/>
          </p:cNvSpPr>
          <p:nvPr>
            <p:ph idx="1"/>
          </p:nvPr>
        </p:nvSpPr>
        <p:spPr/>
        <p:txBody>
          <a:bodyPr>
            <a:normAutofit/>
          </a:bodyPr>
          <a:lstStyle/>
          <a:p>
            <a:endParaRPr lang="fr-FR" dirty="0" smtClean="0"/>
          </a:p>
          <a:p>
            <a:r>
              <a:rPr lang="fr-FR" dirty="0" smtClean="0"/>
              <a:t>Web service </a:t>
            </a:r>
            <a:r>
              <a:rPr lang="fr-FR" sz="1800" b="1" dirty="0"/>
              <a:t>idref2id</a:t>
            </a:r>
            <a:endParaRPr lang="fr-FR" dirty="0" smtClean="0"/>
          </a:p>
          <a:p>
            <a:endParaRPr lang="fr-FR" dirty="0" smtClean="0"/>
          </a:p>
          <a:p>
            <a:pPr lvl="1">
              <a:buFont typeface="Arial" pitchFamily="34" charset="0"/>
              <a:buChar char="•"/>
            </a:pPr>
            <a:r>
              <a:rPr lang="fr-FR" dirty="0" smtClean="0"/>
              <a:t>A partir d’un identifiant IdRef : </a:t>
            </a:r>
          </a:p>
          <a:p>
            <a:pPr lvl="1">
              <a:buNone/>
            </a:pPr>
            <a:endParaRPr lang="fr-FR" dirty="0" smtClean="0"/>
          </a:p>
          <a:p>
            <a:pPr lvl="1"/>
            <a:endParaRPr lang="fr-FR" dirty="0" smtClean="0"/>
          </a:p>
          <a:p>
            <a:pPr lvl="3">
              <a:buFont typeface="Wingdings" pitchFamily="2" charset="2"/>
              <a:buChar char="Ø"/>
            </a:pPr>
            <a:r>
              <a:rPr lang="fr-FR" dirty="0"/>
              <a:t>Obtenir les identifiants alignés</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Web service </a:t>
            </a:r>
            <a:r>
              <a:rPr lang="fr-FR" i="1" dirty="0" smtClean="0"/>
              <a:t>réciproque</a:t>
            </a:r>
            <a:r>
              <a:rPr lang="fr-FR" dirty="0" smtClean="0"/>
              <a:t> </a:t>
            </a:r>
            <a:r>
              <a:rPr lang="fr-FR" sz="1800" b="1" dirty="0"/>
              <a:t>id2idref</a:t>
            </a:r>
            <a:endParaRPr lang="fr-FR" dirty="0" smtClean="0"/>
          </a:p>
          <a:p>
            <a:pPr lvl="1">
              <a:buFont typeface="Arial" pitchFamily="34" charset="0"/>
              <a:buChar char="•"/>
            </a:pPr>
            <a:endParaRPr lang="fr-FR" dirty="0" smtClean="0"/>
          </a:p>
          <a:p>
            <a:pPr lvl="1">
              <a:spcAft>
                <a:spcPts val="450"/>
              </a:spcAft>
            </a:pPr>
            <a:r>
              <a:rPr lang="fr-FR" dirty="0" smtClean="0"/>
              <a:t>A partir d’un identifiant quelconque</a:t>
            </a:r>
          </a:p>
          <a:p>
            <a:pPr lvl="3">
              <a:spcAft>
                <a:spcPts val="450"/>
              </a:spcAft>
              <a:buFont typeface="Wingdings" pitchFamily="2" charset="2"/>
              <a:buChar char="Ø"/>
            </a:pPr>
            <a:r>
              <a:rPr lang="fr-FR" dirty="0"/>
              <a:t> Obtenir l’identifiant IdRef aligné </a:t>
            </a:r>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48</a:t>
            </a:fld>
            <a:endParaRPr lang="fr-FR"/>
          </a:p>
        </p:txBody>
      </p:sp>
      <p:pic>
        <p:nvPicPr>
          <p:cNvPr id="1031" name="Picture 7"/>
          <p:cNvPicPr>
            <a:picLocks noChangeAspect="1" noChangeArrowheads="1"/>
          </p:cNvPicPr>
          <p:nvPr/>
        </p:nvPicPr>
        <p:blipFill>
          <a:blip r:embed="rId3"/>
          <a:srcRect/>
          <a:stretch>
            <a:fillRect/>
          </a:stretch>
        </p:blipFill>
        <p:spPr bwMode="auto">
          <a:xfrm>
            <a:off x="4215250" y="3110242"/>
            <a:ext cx="2806983" cy="1447982"/>
          </a:xfrm>
          <a:prstGeom prst="rect">
            <a:avLst/>
          </a:prstGeom>
          <a:noFill/>
          <a:ln w="9525">
            <a:solidFill>
              <a:schemeClr val="accent1"/>
            </a:solidFill>
            <a:miter lim="800000"/>
            <a:headEnd/>
            <a:tailEnd/>
          </a:ln>
        </p:spPr>
      </p:pic>
      <p:pic>
        <p:nvPicPr>
          <p:cNvPr id="1026" name="Picture 2"/>
          <p:cNvPicPr>
            <a:picLocks noChangeAspect="1" noChangeArrowheads="1"/>
          </p:cNvPicPr>
          <p:nvPr/>
        </p:nvPicPr>
        <p:blipFill>
          <a:blip r:embed="rId4"/>
          <a:srcRect/>
          <a:stretch>
            <a:fillRect/>
          </a:stretch>
        </p:blipFill>
        <p:spPr bwMode="auto">
          <a:xfrm>
            <a:off x="4091792" y="2320652"/>
            <a:ext cx="2930441" cy="341330"/>
          </a:xfrm>
          <a:prstGeom prst="rect">
            <a:avLst/>
          </a:prstGeom>
          <a:noFill/>
          <a:ln w="9525">
            <a:noFill/>
            <a:miter lim="800000"/>
            <a:headEnd/>
            <a:tailEnd/>
          </a:ln>
        </p:spPr>
      </p:pic>
      <p:cxnSp>
        <p:nvCxnSpPr>
          <p:cNvPr id="51" name="Connecteur en arc 50"/>
          <p:cNvCxnSpPr/>
          <p:nvPr/>
        </p:nvCxnSpPr>
        <p:spPr>
          <a:xfrm rot="5400000">
            <a:off x="5330281" y="2639778"/>
            <a:ext cx="1191014" cy="1050969"/>
          </a:xfrm>
          <a:prstGeom prst="curvedConnector3">
            <a:avLst>
              <a:gd name="adj1" fmla="val 69444"/>
            </a:avLst>
          </a:prstGeom>
          <a:ln w="63500">
            <a:solidFill>
              <a:srgbClr val="7030A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306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 calcmode="lin" valueType="num">
                                      <p:cBhvr additive="base">
                                        <p:cTn id="27" dur="500" fill="hold"/>
                                        <p:tgtEl>
                                          <p:spTgt spid="1031"/>
                                        </p:tgtEl>
                                        <p:attrNameLst>
                                          <p:attrName>ppt_x</p:attrName>
                                        </p:attrNameLst>
                                      </p:cBhvr>
                                      <p:tavLst>
                                        <p:tav tm="0">
                                          <p:val>
                                            <p:strVal val="#ppt_x"/>
                                          </p:val>
                                        </p:tav>
                                        <p:tav tm="100000">
                                          <p:val>
                                            <p:strVal val="#ppt_x"/>
                                          </p:val>
                                        </p:tav>
                                      </p:tavLst>
                                    </p:anim>
                                    <p:anim calcmode="lin" valueType="num">
                                      <p:cBhvr additive="base">
                                        <p:cTn id="2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anim calcmode="lin" valueType="num">
                                      <p:cBhvr additive="base">
                                        <p:cTn id="33"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anim calcmode="lin" valueType="num">
                                      <p:cBhvr additive="base">
                                        <p:cTn id="37"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anim calcmode="lin" valueType="num">
                                      <p:cBhvr additive="base">
                                        <p:cTn id="41"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a:gsLst>
              <a:gs pos="29000">
                <a:schemeClr val="accent1"/>
              </a:gs>
              <a:gs pos="0">
                <a:srgbClr val="FFFFFF">
                  <a:alpha val="0"/>
                </a:srgbClr>
              </a:gs>
            </a:gsLst>
          </a:gradFill>
        </p:spPr>
        <p:txBody>
          <a:bodyPr/>
          <a:lstStyle/>
          <a:p>
            <a:r>
              <a:rPr lang="fr-FR" dirty="0" smtClean="0"/>
              <a:t>Service de connexion inter-applications</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49</a:t>
            </a:fld>
            <a:endParaRPr lang="fr-FR"/>
          </a:p>
        </p:txBody>
      </p:sp>
      <p:sp>
        <p:nvSpPr>
          <p:cNvPr id="7" name="ZoneTexte 6"/>
          <p:cNvSpPr txBox="1"/>
          <p:nvPr/>
        </p:nvSpPr>
        <p:spPr>
          <a:xfrm>
            <a:off x="301338" y="1246251"/>
            <a:ext cx="7193991" cy="507831"/>
          </a:xfrm>
          <a:prstGeom prst="rect">
            <a:avLst/>
          </a:prstGeom>
          <a:noFill/>
        </p:spPr>
        <p:txBody>
          <a:bodyPr wrap="square" rtlCol="0">
            <a:spAutoFit/>
          </a:bodyPr>
          <a:lstStyle/>
          <a:p>
            <a:pPr marL="257175" indent="-257175">
              <a:lnSpc>
                <a:spcPct val="150000"/>
              </a:lnSpc>
              <a:spcBef>
                <a:spcPts val="450"/>
              </a:spcBef>
              <a:spcAft>
                <a:spcPts val="450"/>
              </a:spcAft>
              <a:buClr>
                <a:schemeClr val="tx2"/>
              </a:buClr>
              <a:buSzPct val="150000"/>
              <a:buFont typeface="Wingdings" charset="2"/>
              <a:buChar char="§"/>
            </a:pPr>
            <a:r>
              <a:rPr lang="fr-FR" dirty="0"/>
              <a:t>Technologie de </a:t>
            </a:r>
            <a:r>
              <a:rPr lang="fr-FR" dirty="0" smtClean="0"/>
              <a:t>branchement / d’interfaçage </a:t>
            </a:r>
            <a:r>
              <a:rPr lang="fr-FR" dirty="0"/>
              <a:t>universelle et </a:t>
            </a:r>
            <a:r>
              <a:rPr lang="fr-FR" dirty="0" smtClean="0"/>
              <a:t>fluide</a:t>
            </a:r>
            <a:endParaRPr lang="fr-FR" dirty="0"/>
          </a:p>
        </p:txBody>
      </p:sp>
      <p:pic>
        <p:nvPicPr>
          <p:cNvPr id="8" name="Image 7"/>
          <p:cNvPicPr>
            <a:picLocks noChangeAspect="1"/>
          </p:cNvPicPr>
          <p:nvPr/>
        </p:nvPicPr>
        <p:blipFill>
          <a:blip r:embed="rId3"/>
          <a:stretch>
            <a:fillRect/>
          </a:stretch>
        </p:blipFill>
        <p:spPr>
          <a:xfrm>
            <a:off x="457200" y="1754081"/>
            <a:ext cx="6550788" cy="919845"/>
          </a:xfrm>
          <a:prstGeom prst="rect">
            <a:avLst/>
          </a:prstGeom>
        </p:spPr>
      </p:pic>
      <p:pic>
        <p:nvPicPr>
          <p:cNvPr id="9" name="Image 8"/>
          <p:cNvPicPr>
            <a:picLocks noChangeAspect="1"/>
          </p:cNvPicPr>
          <p:nvPr/>
        </p:nvPicPr>
        <p:blipFill>
          <a:blip r:embed="rId4"/>
          <a:stretch>
            <a:fillRect/>
          </a:stretch>
        </p:blipFill>
        <p:spPr>
          <a:xfrm>
            <a:off x="1475787" y="3064554"/>
            <a:ext cx="2324100" cy="695325"/>
          </a:xfrm>
          <a:prstGeom prst="rect">
            <a:avLst/>
          </a:prstGeom>
        </p:spPr>
      </p:pic>
      <p:sp>
        <p:nvSpPr>
          <p:cNvPr id="20" name="Flèche droite 19"/>
          <p:cNvSpPr/>
          <p:nvPr/>
        </p:nvSpPr>
        <p:spPr>
          <a:xfrm rot="3438375">
            <a:off x="5533734" y="3453810"/>
            <a:ext cx="2178047" cy="6757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Flèche courbée vers la droite 4"/>
          <p:cNvSpPr/>
          <p:nvPr/>
        </p:nvSpPr>
        <p:spPr>
          <a:xfrm>
            <a:off x="277792" y="3280549"/>
            <a:ext cx="984245" cy="161011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nvGrpSpPr>
          <p:cNvPr id="12" name="Groupe 11"/>
          <p:cNvGrpSpPr/>
          <p:nvPr/>
        </p:nvGrpSpPr>
        <p:grpSpPr>
          <a:xfrm>
            <a:off x="1826645" y="3865071"/>
            <a:ext cx="4144438" cy="3070750"/>
            <a:chOff x="1826645" y="3865071"/>
            <a:chExt cx="4144438" cy="3070750"/>
          </a:xfrm>
        </p:grpSpPr>
        <p:pic>
          <p:nvPicPr>
            <p:cNvPr id="10" name="Image 9"/>
            <p:cNvPicPr>
              <a:picLocks noChangeAspect="1"/>
            </p:cNvPicPr>
            <p:nvPr/>
          </p:nvPicPr>
          <p:blipFill>
            <a:blip r:embed="rId5"/>
            <a:stretch>
              <a:fillRect/>
            </a:stretch>
          </p:blipFill>
          <p:spPr>
            <a:xfrm>
              <a:off x="1826645" y="3865071"/>
              <a:ext cx="4143375" cy="2781300"/>
            </a:xfrm>
            <a:prstGeom prst="rect">
              <a:avLst/>
            </a:prstGeom>
          </p:spPr>
        </p:pic>
        <p:pic>
          <p:nvPicPr>
            <p:cNvPr id="11" name="Image 10"/>
            <p:cNvPicPr>
              <a:picLocks noChangeAspect="1"/>
            </p:cNvPicPr>
            <p:nvPr/>
          </p:nvPicPr>
          <p:blipFill>
            <a:blip r:embed="rId6"/>
            <a:stretch>
              <a:fillRect/>
            </a:stretch>
          </p:blipFill>
          <p:spPr>
            <a:xfrm>
              <a:off x="1826645" y="4890660"/>
              <a:ext cx="4144438" cy="2045161"/>
            </a:xfrm>
            <a:prstGeom prst="rect">
              <a:avLst/>
            </a:prstGeom>
          </p:spPr>
        </p:pic>
      </p:grpSp>
      <p:grpSp>
        <p:nvGrpSpPr>
          <p:cNvPr id="14" name="Groupe 13"/>
          <p:cNvGrpSpPr/>
          <p:nvPr/>
        </p:nvGrpSpPr>
        <p:grpSpPr>
          <a:xfrm>
            <a:off x="6177052" y="4957141"/>
            <a:ext cx="2726283" cy="1340758"/>
            <a:chOff x="6177052" y="4957141"/>
            <a:chExt cx="2726283" cy="1340758"/>
          </a:xfrm>
        </p:grpSpPr>
        <p:grpSp>
          <p:nvGrpSpPr>
            <p:cNvPr id="3" name="Groupe 9"/>
            <p:cNvGrpSpPr/>
            <p:nvPr/>
          </p:nvGrpSpPr>
          <p:grpSpPr>
            <a:xfrm>
              <a:off x="6177052" y="4957141"/>
              <a:ext cx="2726283" cy="1340758"/>
              <a:chOff x="507966" y="4181053"/>
              <a:chExt cx="4218437" cy="1783340"/>
            </a:xfrm>
          </p:grpSpPr>
          <p:pic>
            <p:nvPicPr>
              <p:cNvPr id="15" name="Picture 6"/>
              <p:cNvPicPr>
                <a:picLocks noChangeAspect="1" noChangeArrowheads="1"/>
              </p:cNvPicPr>
              <p:nvPr/>
            </p:nvPicPr>
            <p:blipFill>
              <a:blip r:embed="rId7" cstate="print"/>
              <a:srcRect/>
              <a:stretch>
                <a:fillRect/>
              </a:stretch>
            </p:blipFill>
            <p:spPr bwMode="auto">
              <a:xfrm>
                <a:off x="2000749" y="4331635"/>
                <a:ext cx="2725654" cy="1632758"/>
              </a:xfrm>
              <a:prstGeom prst="rect">
                <a:avLst/>
              </a:prstGeom>
              <a:noFill/>
              <a:ln w="44450">
                <a:solidFill>
                  <a:srgbClr val="FF0000"/>
                </a:solidFill>
                <a:miter lim="800000"/>
                <a:headEnd/>
                <a:tailEnd/>
              </a:ln>
            </p:spPr>
          </p:pic>
          <p:pic>
            <p:nvPicPr>
              <p:cNvPr id="16" name="Image 15" descr="17814-RobinO-Valider.png"/>
              <p:cNvPicPr>
                <a:picLocks noChangeAspect="1"/>
              </p:cNvPicPr>
              <p:nvPr/>
            </p:nvPicPr>
            <p:blipFill>
              <a:blip r:embed="rId8" cstate="print"/>
              <a:stretch>
                <a:fillRect/>
              </a:stretch>
            </p:blipFill>
            <p:spPr>
              <a:xfrm>
                <a:off x="507966" y="4181053"/>
                <a:ext cx="1337365" cy="1337365"/>
              </a:xfrm>
              <a:prstGeom prst="rect">
                <a:avLst/>
              </a:prstGeom>
            </p:spPr>
          </p:pic>
        </p:grpSp>
        <p:pic>
          <p:nvPicPr>
            <p:cNvPr id="13" name="Image 12"/>
            <p:cNvPicPr>
              <a:picLocks noChangeAspect="1"/>
            </p:cNvPicPr>
            <p:nvPr/>
          </p:nvPicPr>
          <p:blipFill>
            <a:blip r:embed="rId9"/>
            <a:stretch>
              <a:fillRect/>
            </a:stretch>
          </p:blipFill>
          <p:spPr>
            <a:xfrm>
              <a:off x="7141805" y="5080081"/>
              <a:ext cx="1761530" cy="880765"/>
            </a:xfrm>
            <a:prstGeom prst="rect">
              <a:avLst/>
            </a:prstGeom>
          </p:spPr>
        </p:pic>
      </p:grpSp>
    </p:spTree>
    <p:extLst>
      <p:ext uri="{BB962C8B-B14F-4D97-AF65-F5344CB8AC3E}">
        <p14:creationId xmlns:p14="http://schemas.microsoft.com/office/powerpoint/2010/main" val="395976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20"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cercle vertueux</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5</a:t>
            </a:fld>
            <a:endParaRPr lang="fr-FR"/>
          </a:p>
        </p:txBody>
      </p:sp>
      <p:graphicFrame>
        <p:nvGraphicFramePr>
          <p:cNvPr id="7" name="Espace réservé du contenu 6"/>
          <p:cNvGraphicFramePr>
            <a:graphicFrameLocks noGrp="1"/>
          </p:cNvGraphicFramePr>
          <p:nvPr>
            <p:ph idx="1"/>
            <p:extLst/>
          </p:nvPr>
        </p:nvGraphicFramePr>
        <p:xfrm>
          <a:off x="457200" y="1181100"/>
          <a:ext cx="8229600" cy="528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p:cNvPicPr>
            <a:picLocks noChangeAspect="1"/>
          </p:cNvPicPr>
          <p:nvPr/>
        </p:nvPicPr>
        <p:blipFill>
          <a:blip r:embed="rId8"/>
          <a:stretch>
            <a:fillRect/>
          </a:stretch>
        </p:blipFill>
        <p:spPr>
          <a:xfrm>
            <a:off x="3955130" y="3822699"/>
            <a:ext cx="1243041" cy="833939"/>
          </a:xfrm>
          <a:prstGeom prst="rect">
            <a:avLst/>
          </a:prstGeom>
        </p:spPr>
      </p:pic>
    </p:spTree>
    <p:extLst>
      <p:ext uri="{BB962C8B-B14F-4D97-AF65-F5344CB8AC3E}">
        <p14:creationId xmlns:p14="http://schemas.microsoft.com/office/powerpoint/2010/main" val="428984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E93B14F3-CB5D-47BD-A79B-CD43392ED786}"/>
                                            </p:graphicEl>
                                          </p:spTgt>
                                        </p:tgtEl>
                                        <p:attrNameLst>
                                          <p:attrName>style.visibility</p:attrName>
                                        </p:attrNameLst>
                                      </p:cBhvr>
                                      <p:to>
                                        <p:strVal val="visible"/>
                                      </p:to>
                                    </p:set>
                                    <p:anim calcmode="lin" valueType="num">
                                      <p:cBhvr additive="base">
                                        <p:cTn id="13" dur="500" fill="hold"/>
                                        <p:tgtEl>
                                          <p:spTgt spid="7">
                                            <p:graphicEl>
                                              <a:dgm id="{E93B14F3-CB5D-47BD-A79B-CD43392ED786}"/>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E93B14F3-CB5D-47BD-A79B-CD43392ED786}"/>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05AF747B-08FA-4CCC-8D5E-42F97422BDF7}"/>
                                            </p:graphicEl>
                                          </p:spTgt>
                                        </p:tgtEl>
                                        <p:attrNameLst>
                                          <p:attrName>style.visibility</p:attrName>
                                        </p:attrNameLst>
                                      </p:cBhvr>
                                      <p:to>
                                        <p:strVal val="visible"/>
                                      </p:to>
                                    </p:set>
                                    <p:anim calcmode="lin" valueType="num">
                                      <p:cBhvr additive="base">
                                        <p:cTn id="19" dur="500" fill="hold"/>
                                        <p:tgtEl>
                                          <p:spTgt spid="7">
                                            <p:graphicEl>
                                              <a:dgm id="{05AF747B-08FA-4CCC-8D5E-42F97422BDF7}"/>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05AF747B-08FA-4CCC-8D5E-42F97422BDF7}"/>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graphicEl>
                                              <a:dgm id="{93E37FCE-ED96-4C74-893D-D5C74076EB6C}"/>
                                            </p:graphicEl>
                                          </p:spTgt>
                                        </p:tgtEl>
                                        <p:attrNameLst>
                                          <p:attrName>style.visibility</p:attrName>
                                        </p:attrNameLst>
                                      </p:cBhvr>
                                      <p:to>
                                        <p:strVal val="visible"/>
                                      </p:to>
                                    </p:set>
                                    <p:anim calcmode="lin" valueType="num">
                                      <p:cBhvr additive="base">
                                        <p:cTn id="23" dur="500" fill="hold"/>
                                        <p:tgtEl>
                                          <p:spTgt spid="7">
                                            <p:graphicEl>
                                              <a:dgm id="{93E37FCE-ED96-4C74-893D-D5C74076EB6C}"/>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93E37FCE-ED96-4C74-893D-D5C74076EB6C}"/>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graphicEl>
                                              <a:dgm id="{E2F3AE67-32AB-446F-86A4-56DBB88FD1E2}"/>
                                            </p:graphicEl>
                                          </p:spTgt>
                                        </p:tgtEl>
                                        <p:attrNameLst>
                                          <p:attrName>style.visibility</p:attrName>
                                        </p:attrNameLst>
                                      </p:cBhvr>
                                      <p:to>
                                        <p:strVal val="visible"/>
                                      </p:to>
                                    </p:set>
                                    <p:anim calcmode="lin" valueType="num">
                                      <p:cBhvr additive="base">
                                        <p:cTn id="29" dur="500" fill="hold"/>
                                        <p:tgtEl>
                                          <p:spTgt spid="7">
                                            <p:graphicEl>
                                              <a:dgm id="{E2F3AE67-32AB-446F-86A4-56DBB88FD1E2}"/>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graphicEl>
                                              <a:dgm id="{E2F3AE67-32AB-446F-86A4-56DBB88FD1E2}"/>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graphicEl>
                                              <a:dgm id="{A60DC743-D41C-4A6B-B12E-313968D13375}"/>
                                            </p:graphicEl>
                                          </p:spTgt>
                                        </p:tgtEl>
                                        <p:attrNameLst>
                                          <p:attrName>style.visibility</p:attrName>
                                        </p:attrNameLst>
                                      </p:cBhvr>
                                      <p:to>
                                        <p:strVal val="visible"/>
                                      </p:to>
                                    </p:set>
                                    <p:anim calcmode="lin" valueType="num">
                                      <p:cBhvr additive="base">
                                        <p:cTn id="33" dur="500" fill="hold"/>
                                        <p:tgtEl>
                                          <p:spTgt spid="7">
                                            <p:graphicEl>
                                              <a:dgm id="{A60DC743-D41C-4A6B-B12E-313968D13375}"/>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graphicEl>
                                              <a:dgm id="{A60DC743-D41C-4A6B-B12E-313968D13375}"/>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graphicEl>
                                              <a:dgm id="{5D5E0CBF-F9E2-46D1-BB71-B8F8BAB944F7}"/>
                                            </p:graphicEl>
                                          </p:spTgt>
                                        </p:tgtEl>
                                        <p:attrNameLst>
                                          <p:attrName>style.visibility</p:attrName>
                                        </p:attrNameLst>
                                      </p:cBhvr>
                                      <p:to>
                                        <p:strVal val="visible"/>
                                      </p:to>
                                    </p:set>
                                    <p:anim calcmode="lin" valueType="num">
                                      <p:cBhvr additive="base">
                                        <p:cTn id="37" dur="500" fill="hold"/>
                                        <p:tgtEl>
                                          <p:spTgt spid="7">
                                            <p:graphicEl>
                                              <a:dgm id="{5D5E0CBF-F9E2-46D1-BB71-B8F8BAB944F7}"/>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graphicEl>
                                              <a:dgm id="{5D5E0CBF-F9E2-46D1-BB71-B8F8BAB944F7}"/>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L’ALIGNEMENT / L’interfaçage : MODE d’EMPLOI</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50</a:t>
            </a:fld>
            <a:endParaRPr lang="fr-FR"/>
          </a:p>
        </p:txBody>
      </p:sp>
    </p:spTree>
    <p:extLst>
      <p:ext uri="{BB962C8B-B14F-4D97-AF65-F5344CB8AC3E}">
        <p14:creationId xmlns:p14="http://schemas.microsoft.com/office/powerpoint/2010/main" val="182019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Pourquoi ?</a:t>
            </a:r>
            <a:endParaRPr lang="fr-FR" sz="4000" b="1" dirty="0">
              <a:solidFill>
                <a:srgbClr val="CC575F"/>
              </a:solidFill>
            </a:endParaRPr>
          </a:p>
        </p:txBody>
      </p:sp>
      <p:sp>
        <p:nvSpPr>
          <p:cNvPr id="3" name="Espace réservé du contenu 2"/>
          <p:cNvSpPr>
            <a:spLocks noGrp="1"/>
          </p:cNvSpPr>
          <p:nvPr>
            <p:ph idx="1"/>
          </p:nvPr>
        </p:nvSpPr>
        <p:spPr>
          <a:xfrm>
            <a:off x="727612" y="1764176"/>
            <a:ext cx="8416388" cy="4697583"/>
          </a:xfrm>
        </p:spPr>
        <p:txBody>
          <a:bodyPr>
            <a:normAutofit/>
          </a:bodyPr>
          <a:lstStyle/>
          <a:p>
            <a:pPr>
              <a:buClr>
                <a:srgbClr val="CC575F"/>
              </a:buClr>
            </a:pPr>
            <a:r>
              <a:rPr lang="fr-FR" sz="3200" dirty="0">
                <a:solidFill>
                  <a:schemeClr val="tx1">
                    <a:lumMod val="75000"/>
                    <a:lumOff val="25000"/>
                  </a:schemeClr>
                </a:solidFill>
                <a:latin typeface="Bell Centennial Std SubCaption" panose="020B0506030509030204" pitchFamily="34" charset="0"/>
              </a:rPr>
              <a:t> </a:t>
            </a:r>
            <a:r>
              <a:rPr lang="fr-FR" sz="3000" dirty="0">
                <a:solidFill>
                  <a:srgbClr val="0B2265"/>
                </a:solidFill>
                <a:latin typeface="Bell Centennial Std SubCaption" panose="020B0506030509030204" pitchFamily="34" charset="0"/>
              </a:rPr>
              <a:t>Connecter</a:t>
            </a:r>
            <a:r>
              <a:rPr lang="fr-FR" sz="3000" dirty="0">
                <a:solidFill>
                  <a:schemeClr val="tx1">
                    <a:lumMod val="75000"/>
                    <a:lumOff val="25000"/>
                  </a:schemeClr>
                </a:solidFill>
                <a:latin typeface="Bell Centennial Std SubCaption" panose="020B0506030509030204" pitchFamily="34" charset="0"/>
              </a:rPr>
              <a:t> </a:t>
            </a:r>
            <a:r>
              <a:rPr lang="fr-FR" sz="3000" i="1" dirty="0">
                <a:solidFill>
                  <a:schemeClr val="tx1">
                    <a:lumMod val="75000"/>
                    <a:lumOff val="25000"/>
                  </a:schemeClr>
                </a:solidFill>
                <a:latin typeface="Bell Centennial Std SubCaption" panose="020B0506030509030204" pitchFamily="34" charset="0"/>
              </a:rPr>
              <a:t>[ facilement ? ] </a:t>
            </a:r>
            <a:r>
              <a:rPr lang="fr-FR" sz="3000" dirty="0">
                <a:solidFill>
                  <a:schemeClr val="tx1">
                    <a:lumMod val="75000"/>
                    <a:lumOff val="25000"/>
                  </a:schemeClr>
                </a:solidFill>
                <a:latin typeface="Bell Centennial Std SubCaption" panose="020B0506030509030204" pitchFamily="34" charset="0"/>
              </a:rPr>
              <a:t>notre archive </a:t>
            </a:r>
          </a:p>
          <a:p>
            <a:pPr marL="0" indent="0">
              <a:lnSpc>
                <a:spcPct val="70000"/>
              </a:lnSpc>
              <a:buClr>
                <a:srgbClr val="CC575F"/>
              </a:buClr>
              <a:buNone/>
            </a:pPr>
            <a:r>
              <a:rPr lang="fr-FR" sz="3000" dirty="0">
                <a:solidFill>
                  <a:schemeClr val="tx1">
                    <a:lumMod val="75000"/>
                    <a:lumOff val="25000"/>
                  </a:schemeClr>
                </a:solidFill>
                <a:latin typeface="Bell Centennial Std SubCaption" panose="020B0506030509030204" pitchFamily="34" charset="0"/>
              </a:rPr>
              <a:t>    à un référentiel fiable et reconnu</a:t>
            </a:r>
          </a:p>
          <a:p>
            <a:pPr>
              <a:buClr>
                <a:srgbClr val="CC575F"/>
              </a:buClr>
            </a:pPr>
            <a:endParaRPr lang="fr-FR" dirty="0">
              <a:solidFill>
                <a:schemeClr val="tx1">
                  <a:lumMod val="75000"/>
                  <a:lumOff val="25000"/>
                </a:schemeClr>
              </a:solidFill>
              <a:latin typeface="Bell Centennial Std SubCaption" panose="020B0506030509030204" pitchFamily="34" charset="0"/>
            </a:endParaRPr>
          </a:p>
          <a:p>
            <a:pPr>
              <a:buClr>
                <a:srgbClr val="CC575F"/>
              </a:buClr>
            </a:pPr>
            <a:r>
              <a:rPr lang="fr-FR" sz="3000" dirty="0">
                <a:solidFill>
                  <a:schemeClr val="tx1">
                    <a:lumMod val="75000"/>
                    <a:lumOff val="25000"/>
                  </a:schemeClr>
                </a:solidFill>
                <a:latin typeface="Bell Centennial Std SubCaption" panose="020B0506030509030204" pitchFamily="34" charset="0"/>
              </a:rPr>
              <a:t> </a:t>
            </a:r>
            <a:r>
              <a:rPr lang="fr-FR" sz="3000" dirty="0">
                <a:solidFill>
                  <a:srgbClr val="0B2265"/>
                </a:solidFill>
                <a:latin typeface="Bell Centennial Std SubCaption" panose="020B0506030509030204" pitchFamily="34" charset="0"/>
              </a:rPr>
              <a:t>Répondre à la demande </a:t>
            </a:r>
            <a:r>
              <a:rPr lang="fr-FR" sz="3000" dirty="0">
                <a:solidFill>
                  <a:schemeClr val="tx1">
                    <a:lumMod val="75000"/>
                    <a:lumOff val="25000"/>
                  </a:schemeClr>
                </a:solidFill>
                <a:latin typeface="Bell Centennial Std SubCaption" panose="020B0506030509030204" pitchFamily="34" charset="0"/>
              </a:rPr>
              <a:t>de nos chercheurs</a:t>
            </a:r>
          </a:p>
          <a:p>
            <a:pPr marL="0" indent="0">
              <a:lnSpc>
                <a:spcPct val="70000"/>
              </a:lnSpc>
              <a:buClr>
                <a:srgbClr val="CC575F"/>
              </a:buClr>
              <a:buNone/>
            </a:pPr>
            <a:r>
              <a:rPr lang="fr-FR" sz="3000" dirty="0">
                <a:solidFill>
                  <a:schemeClr val="tx1">
                    <a:lumMod val="75000"/>
                    <a:lumOff val="25000"/>
                  </a:schemeClr>
                </a:solidFill>
                <a:latin typeface="Bell Centennial Std SubCaption" panose="020B0506030509030204" pitchFamily="34" charset="0"/>
              </a:rPr>
              <a:t>    </a:t>
            </a:r>
            <a:r>
              <a:rPr lang="fr-FR" sz="3000" i="1" dirty="0">
                <a:solidFill>
                  <a:schemeClr val="tx1">
                    <a:lumMod val="75000"/>
                    <a:lumOff val="25000"/>
                  </a:schemeClr>
                </a:solidFill>
                <a:latin typeface="Bell Centennial Std SubCaption" panose="020B0506030509030204" pitchFamily="34" charset="0"/>
              </a:rPr>
              <a:t>[ identifiant ORCID ]</a:t>
            </a:r>
          </a:p>
          <a:p>
            <a:pPr>
              <a:buClr>
                <a:srgbClr val="CC575F"/>
              </a:buClr>
            </a:pPr>
            <a:endParaRPr lang="fr-FR" dirty="0">
              <a:solidFill>
                <a:schemeClr val="tx1">
                  <a:lumMod val="75000"/>
                  <a:lumOff val="25000"/>
                </a:schemeClr>
              </a:solidFill>
              <a:latin typeface="Bell Centennial Std SubCaption" panose="020B0506030509030204" pitchFamily="34" charset="0"/>
            </a:endParaRPr>
          </a:p>
          <a:p>
            <a:pPr>
              <a:buClr>
                <a:srgbClr val="CC575F"/>
              </a:buClr>
            </a:pPr>
            <a:r>
              <a:rPr lang="fr-FR" sz="3000" dirty="0">
                <a:solidFill>
                  <a:schemeClr val="tx1">
                    <a:lumMod val="75000"/>
                    <a:lumOff val="25000"/>
                  </a:schemeClr>
                </a:solidFill>
                <a:latin typeface="Bell Centennial Std SubCaption" panose="020B0506030509030204" pitchFamily="34" charset="0"/>
              </a:rPr>
              <a:t> </a:t>
            </a:r>
            <a:r>
              <a:rPr lang="fr-FR" sz="3000" dirty="0">
                <a:solidFill>
                  <a:srgbClr val="0B2265"/>
                </a:solidFill>
                <a:latin typeface="Bell Centennial Std SubCaption" panose="020B0506030509030204" pitchFamily="34" charset="0"/>
              </a:rPr>
              <a:t>Élargir la visibilité</a:t>
            </a:r>
            <a:r>
              <a:rPr lang="fr-FR" sz="3000" dirty="0">
                <a:solidFill>
                  <a:schemeClr val="tx1">
                    <a:lumMod val="75000"/>
                    <a:lumOff val="25000"/>
                  </a:schemeClr>
                </a:solidFill>
                <a:latin typeface="Bell Centennial Std SubCaption" panose="020B0506030509030204" pitchFamily="34" charset="0"/>
              </a:rPr>
              <a:t> de leurs publications </a:t>
            </a:r>
          </a:p>
          <a:p>
            <a:pPr marL="0" indent="0">
              <a:lnSpc>
                <a:spcPct val="50000"/>
              </a:lnSpc>
              <a:buClr>
                <a:srgbClr val="CC575F"/>
              </a:buClr>
              <a:buNone/>
            </a:pPr>
            <a:endParaRPr lang="fr-FR" dirty="0">
              <a:solidFill>
                <a:schemeClr val="tx1">
                  <a:lumMod val="75000"/>
                  <a:lumOff val="25000"/>
                </a:schemeClr>
              </a:solidFill>
              <a:latin typeface="Bell Centennial Std SubCaption" panose="020B0506030509030204" pitchFamily="34" charset="0"/>
            </a:endParaRPr>
          </a:p>
          <a:p>
            <a:pPr marL="0" indent="0">
              <a:lnSpc>
                <a:spcPct val="50000"/>
              </a:lnSpc>
              <a:buClr>
                <a:srgbClr val="CC575F"/>
              </a:buClr>
              <a:buNone/>
            </a:pPr>
            <a:endParaRPr lang="fr-FR" sz="3500" dirty="0">
              <a:solidFill>
                <a:schemeClr val="tx1">
                  <a:lumMod val="75000"/>
                  <a:lumOff val="25000"/>
                </a:schemeClr>
              </a:solidFill>
              <a:latin typeface="Bell Centennial Std SubCaption" panose="020B0506030509030204" pitchFamily="34" charset="0"/>
            </a:endParaRPr>
          </a:p>
          <a:p>
            <a:pPr marL="0" indent="0" algn="just">
              <a:lnSpc>
                <a:spcPct val="70000"/>
              </a:lnSpc>
              <a:buClr>
                <a:srgbClr val="CC575F"/>
              </a:buClr>
              <a:buNone/>
            </a:pPr>
            <a:r>
              <a:rPr lang="fr-FR" sz="3000" dirty="0">
                <a:solidFill>
                  <a:schemeClr val="tx1">
                    <a:lumMod val="75000"/>
                    <a:lumOff val="25000"/>
                  </a:schemeClr>
                </a:solidFill>
                <a:latin typeface="Bell Centennial Std SubCaption" panose="020B0506030509030204" pitchFamily="34" charset="0"/>
              </a:rPr>
              <a:t> 		  </a:t>
            </a:r>
            <a:r>
              <a:rPr lang="fr-FR" dirty="0">
                <a:solidFill>
                  <a:srgbClr val="0B2265"/>
                </a:solidFill>
                <a:latin typeface="Bell Centennial Std SubCaption" panose="020B0506030509030204" pitchFamily="34" charset="0"/>
              </a:rPr>
              <a:t>Et le tout … </a:t>
            </a:r>
            <a:r>
              <a:rPr lang="fr-FR" dirty="0">
                <a:solidFill>
                  <a:srgbClr val="404040"/>
                </a:solidFill>
                <a:latin typeface="Bell Centennial Std SubCaption" panose="020B0506030509030204" pitchFamily="34" charset="0"/>
              </a:rPr>
              <a:t>en utilisant un outil</a:t>
            </a:r>
          </a:p>
          <a:p>
            <a:pPr marL="0" indent="0">
              <a:lnSpc>
                <a:spcPct val="70000"/>
              </a:lnSpc>
              <a:buClr>
                <a:srgbClr val="CC575F"/>
              </a:buClr>
              <a:buNone/>
            </a:pPr>
            <a:r>
              <a:rPr lang="fr-FR" dirty="0">
                <a:solidFill>
                  <a:srgbClr val="404040"/>
                </a:solidFill>
                <a:latin typeface="Bell Centennial Std SubCaption" panose="020B0506030509030204" pitchFamily="34" charset="0"/>
              </a:rPr>
              <a:t>    		  bien connu des bibliothécaires ! </a:t>
            </a:r>
            <a:endParaRPr lang="fr-FR" dirty="0">
              <a:solidFill>
                <a:srgbClr val="404040"/>
              </a:solidFill>
            </a:endParaRPr>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51</a:t>
            </a:fld>
            <a:endParaRPr lang="fr-FR"/>
          </a:p>
        </p:txBody>
      </p:sp>
      <p:sp>
        <p:nvSpPr>
          <p:cNvPr id="7" name="Espace réservé du pied de page 3">
            <a:extLst>
              <a:ext uri="{FF2B5EF4-FFF2-40B4-BE49-F238E27FC236}">
                <a16:creationId xmlns:a16="http://schemas.microsoft.com/office/drawing/2014/main" xmlns="" id="{DA259F18-AD5E-46EF-983E-F36C6741DBF1}"/>
              </a:ext>
            </a:extLst>
          </p:cNvPr>
          <p:cNvSpPr>
            <a:spLocks noGrp="1"/>
          </p:cNvSpPr>
          <p:nvPr>
            <p:ph type="ftr" sz="quarter" idx="11"/>
          </p:nvPr>
        </p:nvSpPr>
        <p:spPr>
          <a:xfrm>
            <a:off x="1893570" y="6356351"/>
            <a:ext cx="5093970"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6" name="Image 5">
            <a:extLst>
              <a:ext uri="{FF2B5EF4-FFF2-40B4-BE49-F238E27FC236}">
                <a16:creationId xmlns:a16="http://schemas.microsoft.com/office/drawing/2014/main" xmlns="" id="{D071BB01-536A-48BE-89CC-62CA73523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397" y="5269024"/>
            <a:ext cx="995173" cy="995173"/>
          </a:xfrm>
          <a:prstGeom prst="rect">
            <a:avLst/>
          </a:prstGeom>
        </p:spPr>
      </p:pic>
    </p:spTree>
    <p:extLst>
      <p:ext uri="{BB962C8B-B14F-4D97-AF65-F5344CB8AC3E}">
        <p14:creationId xmlns:p14="http://schemas.microsoft.com/office/powerpoint/2010/main" val="34558290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Comment ?</a:t>
            </a:r>
            <a:endParaRPr lang="fr-FR" sz="4000" b="1" dirty="0">
              <a:solidFill>
                <a:srgbClr val="CC575F"/>
              </a:solidFill>
            </a:endParaRPr>
          </a:p>
        </p:txBody>
      </p:sp>
      <p:sp>
        <p:nvSpPr>
          <p:cNvPr id="3" name="Espace réservé du contenu 2"/>
          <p:cNvSpPr>
            <a:spLocks noGrp="1"/>
          </p:cNvSpPr>
          <p:nvPr>
            <p:ph idx="1"/>
          </p:nvPr>
        </p:nvSpPr>
        <p:spPr>
          <a:xfrm>
            <a:off x="1063172" y="1874123"/>
            <a:ext cx="8416388" cy="4957299"/>
          </a:xfrm>
        </p:spPr>
        <p:txBody>
          <a:bodyPr>
            <a:noAutofit/>
          </a:bodyPr>
          <a:lstStyle/>
          <a:p>
            <a:pPr marL="457200" lvl="1" indent="0">
              <a:buClr>
                <a:srgbClr val="CC575F"/>
              </a:buClr>
              <a:buNone/>
            </a:pPr>
            <a:r>
              <a:rPr lang="fr-FR" sz="2800" dirty="0">
                <a:solidFill>
                  <a:srgbClr val="0B2265"/>
                </a:solidFill>
                <a:latin typeface="Bell Centennial Std SubCaption" panose="020B0506030509030204" pitchFamily="34" charset="0"/>
              </a:rPr>
              <a:t>   Un kit de démarrage … et 3 phases …</a:t>
            </a:r>
          </a:p>
          <a:p>
            <a:pPr>
              <a:buClr>
                <a:srgbClr val="CC575F"/>
              </a:buClr>
            </a:pPr>
            <a:endParaRPr lang="fr-FR" sz="4400"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2800" dirty="0">
                <a:solidFill>
                  <a:schemeClr val="tx1">
                    <a:lumMod val="75000"/>
                    <a:lumOff val="25000"/>
                  </a:schemeClr>
                </a:solidFill>
                <a:latin typeface="Bell Centennial Std SubCaption" panose="020B0506030509030204" pitchFamily="34" charset="0"/>
              </a:rPr>
              <a:t>	 La </a:t>
            </a:r>
            <a:r>
              <a:rPr lang="fr-FR" sz="2800" dirty="0">
                <a:solidFill>
                  <a:srgbClr val="404040"/>
                </a:solidFill>
                <a:latin typeface="Bell Centennial Std SubCaption" panose="020B0506030509030204" pitchFamily="34" charset="0"/>
              </a:rPr>
              <a:t>connexion</a:t>
            </a:r>
            <a:r>
              <a:rPr lang="fr-FR" sz="2800" dirty="0">
                <a:solidFill>
                  <a:schemeClr val="tx1">
                    <a:lumMod val="75000"/>
                    <a:lumOff val="25000"/>
                  </a:schemeClr>
                </a:solidFill>
                <a:latin typeface="Bell Centennial Std SubCaption" panose="020B0506030509030204" pitchFamily="34" charset="0"/>
              </a:rPr>
              <a:t> aux webservices  </a:t>
            </a:r>
            <a:r>
              <a:rPr lang="fr-FR" sz="2800" i="1" dirty="0">
                <a:solidFill>
                  <a:schemeClr val="tx1">
                    <a:lumMod val="75000"/>
                    <a:lumOff val="25000"/>
                  </a:schemeClr>
                </a:solidFill>
                <a:latin typeface="Bell Centennial Std SubCaption" panose="020B0506030509030204" pitchFamily="34" charset="0"/>
              </a:rPr>
              <a:t>[ fait ! ]</a:t>
            </a:r>
          </a:p>
          <a:p>
            <a:pPr marL="0" indent="0">
              <a:buClr>
                <a:srgbClr val="CC575F"/>
              </a:buClr>
              <a:buNone/>
            </a:pPr>
            <a:endParaRPr lang="fr-FR" sz="2400" i="1"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2800" dirty="0">
                <a:solidFill>
                  <a:schemeClr val="tx1">
                    <a:lumMod val="75000"/>
                    <a:lumOff val="25000"/>
                  </a:schemeClr>
                </a:solidFill>
                <a:latin typeface="Bell Centennial Std SubCaption" panose="020B0506030509030204" pitchFamily="34" charset="0"/>
              </a:rPr>
              <a:t>	 L’alignement  </a:t>
            </a:r>
            <a:r>
              <a:rPr lang="fr-FR" sz="2800" i="1" dirty="0">
                <a:solidFill>
                  <a:schemeClr val="tx1">
                    <a:lumMod val="75000"/>
                    <a:lumOff val="25000"/>
                  </a:schemeClr>
                </a:solidFill>
                <a:latin typeface="Bell Centennial Std SubCaption" panose="020B0506030509030204" pitchFamily="34" charset="0"/>
              </a:rPr>
              <a:t>[ en cours ]</a:t>
            </a:r>
          </a:p>
          <a:p>
            <a:pPr marL="0" indent="0">
              <a:buClr>
                <a:srgbClr val="CC575F"/>
              </a:buClr>
              <a:buNone/>
            </a:pPr>
            <a:endParaRPr lang="fr-FR" sz="2400" i="1"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2800" dirty="0">
                <a:solidFill>
                  <a:schemeClr val="tx1">
                    <a:lumMod val="75000"/>
                    <a:lumOff val="25000"/>
                  </a:schemeClr>
                </a:solidFill>
                <a:latin typeface="Bell Centennial Std SubCaption" panose="020B0506030509030204" pitchFamily="34" charset="0"/>
              </a:rPr>
              <a:t>	 La </a:t>
            </a:r>
            <a:r>
              <a:rPr lang="fr-FR" sz="2800" dirty="0">
                <a:solidFill>
                  <a:srgbClr val="404040"/>
                </a:solidFill>
                <a:latin typeface="Bell Centennial Std SubCaption" panose="020B0506030509030204" pitchFamily="34" charset="0"/>
              </a:rPr>
              <a:t>synchronisation</a:t>
            </a:r>
            <a:r>
              <a:rPr lang="fr-FR" sz="2800" dirty="0">
                <a:solidFill>
                  <a:schemeClr val="tx1">
                    <a:lumMod val="75000"/>
                    <a:lumOff val="25000"/>
                  </a:schemeClr>
                </a:solidFill>
                <a:latin typeface="Bell Centennial Std SubCaption" panose="020B0506030509030204" pitchFamily="34" charset="0"/>
              </a:rPr>
              <a:t>  </a:t>
            </a:r>
            <a:r>
              <a:rPr lang="fr-FR" sz="2800" i="1" dirty="0">
                <a:solidFill>
                  <a:schemeClr val="tx1">
                    <a:lumMod val="75000"/>
                    <a:lumOff val="25000"/>
                  </a:schemeClr>
                </a:solidFill>
                <a:latin typeface="Bell Centennial Std SubCaption" panose="020B0506030509030204" pitchFamily="34" charset="0"/>
              </a:rPr>
              <a:t>[ bientôt … ]</a:t>
            </a:r>
          </a:p>
          <a:p>
            <a:pPr>
              <a:buClr>
                <a:srgbClr val="CC575F"/>
              </a:buClr>
            </a:pPr>
            <a:endParaRPr lang="fr-FR" sz="1600"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1600" dirty="0">
                <a:solidFill>
                  <a:schemeClr val="tx1">
                    <a:lumMod val="75000"/>
                    <a:lumOff val="25000"/>
                  </a:schemeClr>
                </a:solidFill>
                <a:latin typeface="Bell Centennial Std SubCaption" panose="020B0506030509030204" pitchFamily="34" charset="0"/>
              </a:rPr>
              <a:t>          </a:t>
            </a:r>
            <a:endParaRPr lang="fr-FR" sz="1400"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i="1" dirty="0">
                <a:solidFill>
                  <a:srgbClr val="0B2265"/>
                </a:solidFill>
                <a:latin typeface="Arial" panose="020B0604020202020204" pitchFamily="34" charset="0"/>
                <a:cs typeface="Arial" panose="020B0604020202020204" pitchFamily="34" charset="0"/>
              </a:rPr>
              <a:t> </a:t>
            </a:r>
            <a:r>
              <a:rPr lang="fr-FR" i="1" dirty="0" smtClean="0">
                <a:solidFill>
                  <a:srgbClr val="0B2265"/>
                </a:solidFill>
                <a:latin typeface="Arial" panose="020B0604020202020204" pitchFamily="34" charset="0"/>
                <a:cs typeface="Arial" panose="020B0604020202020204" pitchFamily="34" charset="0"/>
              </a:rPr>
              <a:t>      </a:t>
            </a:r>
            <a:r>
              <a:rPr lang="fr-FR" i="1" dirty="0" smtClean="0">
                <a:solidFill>
                  <a:srgbClr val="0B2265"/>
                </a:solidFill>
                <a:latin typeface="Bell Centennial Std SubCaption" panose="020B0506030509030204" pitchFamily="34" charset="0"/>
              </a:rPr>
              <a:t>Et bien sûr … l’aide bienveillante de l’</a:t>
            </a:r>
            <a:r>
              <a:rPr lang="fr-FR" i="1" dirty="0" err="1" smtClean="0">
                <a:solidFill>
                  <a:srgbClr val="0B2265"/>
                </a:solidFill>
                <a:latin typeface="Bell Centennial Std SubCaption" panose="020B0506030509030204" pitchFamily="34" charset="0"/>
              </a:rPr>
              <a:t>Abes</a:t>
            </a:r>
            <a:endParaRPr lang="fr-FR" i="1" dirty="0">
              <a:solidFill>
                <a:srgbClr val="0B2265"/>
              </a:solidFill>
              <a:latin typeface="Arial" panose="020B0604020202020204" pitchFamily="34" charset="0"/>
              <a:cs typeface="Arial" panose="020B0604020202020204" pitchFamily="34" charset="0"/>
            </a:endParaRPr>
          </a:p>
          <a:p>
            <a:pPr marL="0" indent="0">
              <a:buClr>
                <a:srgbClr val="CC575F"/>
              </a:buClr>
              <a:buNone/>
            </a:pPr>
            <a:r>
              <a:rPr lang="fr-FR" sz="800" dirty="0">
                <a:solidFill>
                  <a:schemeClr val="tx1">
                    <a:lumMod val="75000"/>
                    <a:lumOff val="25000"/>
                  </a:schemeClr>
                </a:solidFill>
                <a:latin typeface="Bell Centennial Std SubCaption" panose="020B0506030509030204" pitchFamily="34" charset="0"/>
              </a:rPr>
              <a:t> </a:t>
            </a:r>
          </a:p>
          <a:p>
            <a:endParaRPr lang="fr-FR" sz="700"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52</a:t>
            </a:fld>
            <a:endParaRPr lang="fr-FR"/>
          </a:p>
        </p:txBody>
      </p:sp>
      <p:sp>
        <p:nvSpPr>
          <p:cNvPr id="7" name="Espace réservé du pied de page 3">
            <a:extLst>
              <a:ext uri="{FF2B5EF4-FFF2-40B4-BE49-F238E27FC236}">
                <a16:creationId xmlns:a16="http://schemas.microsoft.com/office/drawing/2014/main" xmlns="" id="{40983E5D-9A51-4F98-8A02-1CD0582DA970}"/>
              </a:ext>
            </a:extLst>
          </p:cNvPr>
          <p:cNvSpPr>
            <a:spLocks noGrp="1"/>
          </p:cNvSpPr>
          <p:nvPr>
            <p:ph type="ftr" sz="quarter" idx="11"/>
          </p:nvPr>
        </p:nvSpPr>
        <p:spPr>
          <a:xfrm>
            <a:off x="1342507" y="6356351"/>
            <a:ext cx="5645033"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5" name="Image 4">
            <a:extLst>
              <a:ext uri="{FF2B5EF4-FFF2-40B4-BE49-F238E27FC236}">
                <a16:creationId xmlns:a16="http://schemas.microsoft.com/office/drawing/2014/main" xmlns="" id="{EACA54D6-D0B1-49A2-8E34-919AC1EAB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07" y="1435889"/>
            <a:ext cx="972000" cy="972000"/>
          </a:xfrm>
          <a:prstGeom prst="rect">
            <a:avLst/>
          </a:prstGeom>
        </p:spPr>
      </p:pic>
      <p:pic>
        <p:nvPicPr>
          <p:cNvPr id="8" name="Image 7">
            <a:extLst>
              <a:ext uri="{FF2B5EF4-FFF2-40B4-BE49-F238E27FC236}">
                <a16:creationId xmlns:a16="http://schemas.microsoft.com/office/drawing/2014/main" xmlns="" id="{1599C8B6-49B0-41C7-B341-BAC3975B7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1242" y="5436369"/>
            <a:ext cx="972000" cy="972000"/>
          </a:xfrm>
          <a:prstGeom prst="rect">
            <a:avLst/>
          </a:prstGeom>
        </p:spPr>
      </p:pic>
      <p:pic>
        <p:nvPicPr>
          <p:cNvPr id="13" name="Image 12">
            <a:extLst>
              <a:ext uri="{FF2B5EF4-FFF2-40B4-BE49-F238E27FC236}">
                <a16:creationId xmlns:a16="http://schemas.microsoft.com/office/drawing/2014/main" xmlns="" id="{04F1B88D-CD91-47C3-A176-6BAEF66A1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775" y="2852477"/>
            <a:ext cx="401125" cy="401125"/>
          </a:xfrm>
          <a:prstGeom prst="rect">
            <a:avLst/>
          </a:prstGeom>
        </p:spPr>
      </p:pic>
      <p:pic>
        <p:nvPicPr>
          <p:cNvPr id="15" name="Image 14">
            <a:extLst>
              <a:ext uri="{FF2B5EF4-FFF2-40B4-BE49-F238E27FC236}">
                <a16:creationId xmlns:a16="http://schemas.microsoft.com/office/drawing/2014/main" xmlns="" id="{C9A03C85-FB03-4EF8-A14D-EE58CCC1F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0775" y="3746939"/>
            <a:ext cx="399600" cy="399600"/>
          </a:xfrm>
          <a:prstGeom prst="rect">
            <a:avLst/>
          </a:prstGeom>
        </p:spPr>
      </p:pic>
      <p:pic>
        <p:nvPicPr>
          <p:cNvPr id="17" name="Image 16">
            <a:extLst>
              <a:ext uri="{FF2B5EF4-FFF2-40B4-BE49-F238E27FC236}">
                <a16:creationId xmlns:a16="http://schemas.microsoft.com/office/drawing/2014/main" xmlns="" id="{17F6B2A5-ABEA-4163-AAB9-A18A326A02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775" y="4638977"/>
            <a:ext cx="399600" cy="399600"/>
          </a:xfrm>
          <a:prstGeom prst="rect">
            <a:avLst/>
          </a:prstGeom>
        </p:spPr>
      </p:pic>
    </p:spTree>
    <p:extLst>
      <p:ext uri="{BB962C8B-B14F-4D97-AF65-F5344CB8AC3E}">
        <p14:creationId xmlns:p14="http://schemas.microsoft.com/office/powerpoint/2010/main" val="13564186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Comprendre le workflow</a:t>
            </a:r>
            <a:endParaRPr lang="fr-FR" sz="4000" b="1" dirty="0">
              <a:solidFill>
                <a:srgbClr val="CC575F"/>
              </a:solidFill>
            </a:endParaRPr>
          </a:p>
        </p:txBody>
      </p:sp>
      <p:sp>
        <p:nvSpPr>
          <p:cNvPr id="3" name="Espace réservé du contenu 2"/>
          <p:cNvSpPr>
            <a:spLocks noGrp="1"/>
          </p:cNvSpPr>
          <p:nvPr>
            <p:ph idx="1"/>
          </p:nvPr>
        </p:nvSpPr>
        <p:spPr>
          <a:xfrm>
            <a:off x="1180775" y="1764177"/>
            <a:ext cx="8416388" cy="4957299"/>
          </a:xfrm>
        </p:spPr>
        <p:txBody>
          <a:bodyPr>
            <a:noAutofit/>
          </a:bodyPr>
          <a:lstStyle/>
          <a:p>
            <a:pPr marL="457200" lvl="1" indent="0">
              <a:buClr>
                <a:srgbClr val="CC575F"/>
              </a:buClr>
              <a:buNone/>
            </a:pPr>
            <a:r>
              <a:rPr lang="fr-FR" sz="3600" dirty="0">
                <a:solidFill>
                  <a:srgbClr val="0B2265"/>
                </a:solidFill>
                <a:latin typeface="Bell Centennial Std SubCaption" panose="020B0506030509030204" pitchFamily="34" charset="0"/>
              </a:rPr>
              <a:t>   Interagir avec </a:t>
            </a:r>
            <a:r>
              <a:rPr lang="fr-FR" sz="3600" dirty="0" err="1">
                <a:solidFill>
                  <a:srgbClr val="0B2265"/>
                </a:solidFill>
                <a:latin typeface="Bell Centennial Std SubCaption" panose="020B0506030509030204" pitchFamily="34" charset="0"/>
              </a:rPr>
              <a:t>IdRef</a:t>
            </a:r>
            <a:r>
              <a:rPr lang="fr-FR" sz="3600" dirty="0">
                <a:solidFill>
                  <a:srgbClr val="0B2265"/>
                </a:solidFill>
                <a:latin typeface="Bell Centennial Std SubCaption" panose="020B0506030509030204" pitchFamily="34" charset="0"/>
              </a:rPr>
              <a:t> …</a:t>
            </a:r>
          </a:p>
          <a:p>
            <a:pPr marL="0" indent="0">
              <a:buClr>
                <a:srgbClr val="CC575F"/>
              </a:buClr>
              <a:buNone/>
            </a:pPr>
            <a:endParaRPr lang="fr-FR" sz="4800"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3200" dirty="0">
                <a:solidFill>
                  <a:schemeClr val="tx1">
                    <a:lumMod val="75000"/>
                    <a:lumOff val="25000"/>
                  </a:schemeClr>
                </a:solidFill>
                <a:latin typeface="Bell Centennial Std SubCaption" panose="020B0506030509030204" pitchFamily="34" charset="0"/>
              </a:rPr>
              <a:t>	 </a:t>
            </a:r>
            <a:r>
              <a:rPr lang="fr-FR" sz="3200" dirty="0" err="1">
                <a:solidFill>
                  <a:schemeClr val="tx1">
                    <a:lumMod val="75000"/>
                    <a:lumOff val="25000"/>
                  </a:schemeClr>
                </a:solidFill>
                <a:latin typeface="Bell Centennial Std SubCaption" panose="020B0506030509030204" pitchFamily="34" charset="0"/>
              </a:rPr>
              <a:t>Auto-complétion</a:t>
            </a:r>
            <a:endParaRPr lang="fr-FR" sz="3200" i="1"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800" i="1"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3200" dirty="0">
                <a:solidFill>
                  <a:schemeClr val="tx1">
                    <a:lumMod val="75000"/>
                    <a:lumOff val="25000"/>
                  </a:schemeClr>
                </a:solidFill>
                <a:latin typeface="Bell Centennial Std SubCaption" panose="020B0506030509030204" pitchFamily="34" charset="0"/>
              </a:rPr>
              <a:t>	 </a:t>
            </a:r>
            <a:r>
              <a:rPr lang="fr-FR" sz="3200" dirty="0" err="1" smtClean="0">
                <a:solidFill>
                  <a:schemeClr val="tx1">
                    <a:lumMod val="75000"/>
                    <a:lumOff val="25000"/>
                  </a:schemeClr>
                </a:solidFill>
                <a:latin typeface="Bell Centennial Std SubCaption" panose="020B0506030509030204" pitchFamily="34" charset="0"/>
              </a:rPr>
              <a:t>IdRef</a:t>
            </a:r>
            <a:r>
              <a:rPr lang="fr-FR" sz="3200" dirty="0" smtClean="0">
                <a:solidFill>
                  <a:schemeClr val="tx1">
                    <a:lumMod val="75000"/>
                    <a:lumOff val="25000"/>
                  </a:schemeClr>
                </a:solidFill>
                <a:latin typeface="Bell Centennial Std SubCaption" panose="020B0506030509030204" pitchFamily="34" charset="0"/>
              </a:rPr>
              <a:t> </a:t>
            </a:r>
            <a:r>
              <a:rPr lang="fr-FR" sz="3200" dirty="0">
                <a:solidFill>
                  <a:schemeClr val="tx1">
                    <a:lumMod val="75000"/>
                    <a:lumOff val="25000"/>
                  </a:schemeClr>
                </a:solidFill>
                <a:latin typeface="Bell Centennial Std SubCaption" panose="020B0506030509030204" pitchFamily="34" charset="0"/>
              </a:rPr>
              <a:t>comme pop-up</a:t>
            </a:r>
            <a:endParaRPr lang="fr-FR" sz="3200" i="1"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800" i="1" dirty="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3200" dirty="0">
                <a:solidFill>
                  <a:schemeClr val="tx1">
                    <a:lumMod val="75000"/>
                    <a:lumOff val="25000"/>
                  </a:schemeClr>
                </a:solidFill>
                <a:latin typeface="Bell Centennial Std SubCaption" panose="020B0506030509030204" pitchFamily="34" charset="0"/>
              </a:rPr>
              <a:t>	 </a:t>
            </a:r>
            <a:r>
              <a:rPr lang="fr-FR" sz="3200" dirty="0" smtClean="0">
                <a:solidFill>
                  <a:schemeClr val="tx1">
                    <a:lumMod val="75000"/>
                    <a:lumOff val="25000"/>
                  </a:schemeClr>
                </a:solidFill>
                <a:latin typeface="Bell Centennial Std SubCaption" panose="020B0506030509030204" pitchFamily="34" charset="0"/>
              </a:rPr>
              <a:t>Formulaire </a:t>
            </a:r>
            <a:r>
              <a:rPr lang="fr-FR" sz="3200" dirty="0">
                <a:solidFill>
                  <a:schemeClr val="tx1">
                    <a:lumMod val="75000"/>
                    <a:lumOff val="25000"/>
                  </a:schemeClr>
                </a:solidFill>
                <a:latin typeface="Bell Centennial Std SubCaption" panose="020B0506030509030204" pitchFamily="34" charset="0"/>
              </a:rPr>
              <a:t>de création pré-rempli</a:t>
            </a:r>
          </a:p>
          <a:p>
            <a:pPr marL="0" indent="0">
              <a:buClr>
                <a:srgbClr val="CC575F"/>
              </a:buClr>
              <a:buNone/>
            </a:pPr>
            <a:endParaRPr lang="fr-FR" sz="1100" dirty="0" smtClean="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1800" dirty="0" smtClean="0">
              <a:solidFill>
                <a:schemeClr val="tx1">
                  <a:lumMod val="75000"/>
                  <a:lumOff val="25000"/>
                </a:schemeClr>
              </a:solidFill>
              <a:latin typeface="Bell Centennial Std SubCaption" panose="020B0506030509030204" pitchFamily="34" charset="0"/>
            </a:endParaRPr>
          </a:p>
          <a:p>
            <a:pPr marL="0" indent="0">
              <a:buClr>
                <a:srgbClr val="CC575F"/>
              </a:buClr>
              <a:buNone/>
            </a:pPr>
            <a:r>
              <a:rPr lang="fr-FR" sz="3200" dirty="0" smtClean="0">
                <a:solidFill>
                  <a:srgbClr val="0B2265"/>
                </a:solidFill>
                <a:latin typeface="Bell Centennial Std SubCaption" panose="020B0506030509030204" pitchFamily="34" charset="0"/>
              </a:rPr>
              <a:t>                   Fluidité de l’interconnexion ! </a:t>
            </a:r>
          </a:p>
          <a:p>
            <a:endParaRPr lang="fr-FR" sz="1050" dirty="0">
              <a:solidFill>
                <a:srgbClr val="898989"/>
              </a:solidFill>
            </a:endParaRPr>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solidFill>
                  <a:srgbClr val="898989"/>
                </a:solidFill>
              </a:rPr>
              <a:t>53</a:t>
            </a:fld>
            <a:endParaRPr lang="fr-FR" dirty="0">
              <a:solidFill>
                <a:srgbClr val="898989"/>
              </a:solidFill>
            </a:endParaRPr>
          </a:p>
        </p:txBody>
      </p:sp>
      <p:sp>
        <p:nvSpPr>
          <p:cNvPr id="7" name="Espace réservé du pied de page 3">
            <a:extLst>
              <a:ext uri="{FF2B5EF4-FFF2-40B4-BE49-F238E27FC236}">
                <a16:creationId xmlns:a16="http://schemas.microsoft.com/office/drawing/2014/main" xmlns="" id="{40983E5D-9A51-4F98-8A02-1CD0582DA970}"/>
              </a:ext>
            </a:extLst>
          </p:cNvPr>
          <p:cNvSpPr>
            <a:spLocks noGrp="1"/>
          </p:cNvSpPr>
          <p:nvPr>
            <p:ph type="ftr" sz="quarter" idx="11"/>
          </p:nvPr>
        </p:nvSpPr>
        <p:spPr>
          <a:xfrm>
            <a:off x="1580375" y="6408081"/>
            <a:ext cx="5639214"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13" name="Image 12">
            <a:extLst>
              <a:ext uri="{FF2B5EF4-FFF2-40B4-BE49-F238E27FC236}">
                <a16:creationId xmlns:a16="http://schemas.microsoft.com/office/drawing/2014/main" xmlns="" id="{04F1B88D-CD91-47C3-A176-6BAEF66A1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775" y="2860428"/>
            <a:ext cx="401125" cy="401125"/>
          </a:xfrm>
          <a:prstGeom prst="rect">
            <a:avLst/>
          </a:prstGeom>
        </p:spPr>
      </p:pic>
      <p:pic>
        <p:nvPicPr>
          <p:cNvPr id="15" name="Image 14">
            <a:extLst>
              <a:ext uri="{FF2B5EF4-FFF2-40B4-BE49-F238E27FC236}">
                <a16:creationId xmlns:a16="http://schemas.microsoft.com/office/drawing/2014/main" xmlns="" id="{C9A03C85-FB03-4EF8-A14D-EE58CCC1F0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775" y="3754890"/>
            <a:ext cx="399600" cy="399600"/>
          </a:xfrm>
          <a:prstGeom prst="rect">
            <a:avLst/>
          </a:prstGeom>
        </p:spPr>
      </p:pic>
      <p:pic>
        <p:nvPicPr>
          <p:cNvPr id="17" name="Image 16">
            <a:extLst>
              <a:ext uri="{FF2B5EF4-FFF2-40B4-BE49-F238E27FC236}">
                <a16:creationId xmlns:a16="http://schemas.microsoft.com/office/drawing/2014/main" xmlns="" id="{17F6B2A5-ABEA-4163-AAB9-A18A326A0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775" y="4623075"/>
            <a:ext cx="399600" cy="399600"/>
          </a:xfrm>
          <a:prstGeom prst="rect">
            <a:avLst/>
          </a:prstGeom>
        </p:spPr>
      </p:pic>
      <p:pic>
        <p:nvPicPr>
          <p:cNvPr id="12" name="Image 11">
            <a:extLst>
              <a:ext uri="{FF2B5EF4-FFF2-40B4-BE49-F238E27FC236}">
                <a16:creationId xmlns:a16="http://schemas.microsoft.com/office/drawing/2014/main" xmlns="" id="{45B01DAD-2C0B-4187-ABC3-C574C04D09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326" y="1443974"/>
            <a:ext cx="972000" cy="972000"/>
          </a:xfrm>
          <a:prstGeom prst="rect">
            <a:avLst/>
          </a:prstGeom>
        </p:spPr>
      </p:pic>
      <p:pic>
        <p:nvPicPr>
          <p:cNvPr id="14" name="Image 13">
            <a:extLst>
              <a:ext uri="{FF2B5EF4-FFF2-40B4-BE49-F238E27FC236}">
                <a16:creationId xmlns:a16="http://schemas.microsoft.com/office/drawing/2014/main" xmlns="" id="{C135C618-71B6-4E76-960C-7B292A869A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5844" y="5463841"/>
            <a:ext cx="940215" cy="940215"/>
          </a:xfrm>
          <a:prstGeom prst="rect">
            <a:avLst/>
          </a:prstGeom>
        </p:spPr>
      </p:pic>
    </p:spTree>
    <p:extLst>
      <p:ext uri="{BB962C8B-B14F-4D97-AF65-F5344CB8AC3E}">
        <p14:creationId xmlns:p14="http://schemas.microsoft.com/office/powerpoint/2010/main" val="22780857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Métadonnées OATAO</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54</a:t>
            </a:fld>
            <a:endParaRPr lang="fr-FR"/>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290946" y="6356351"/>
            <a:ext cx="5696594"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11" name="Image 10">
            <a:extLst>
              <a:ext uri="{FF2B5EF4-FFF2-40B4-BE49-F238E27FC236}">
                <a16:creationId xmlns:a16="http://schemas.microsoft.com/office/drawing/2014/main" xmlns="" id="{110060ED-44C1-4EED-8FEB-1D042177A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76" y="1544417"/>
            <a:ext cx="7878274" cy="3934374"/>
          </a:xfrm>
          <a:prstGeom prst="rect">
            <a:avLst/>
          </a:prstGeom>
          <a:ln>
            <a:noFill/>
          </a:ln>
          <a:effectLst>
            <a:outerShdw blurRad="149987" dist="250190" dir="8460000" algn="ctr">
              <a:srgbClr val="000000">
                <a:alpha val="28000"/>
              </a:srgbClr>
            </a:outerShdw>
          </a:effectLst>
        </p:spPr>
      </p:pic>
      <p:sp>
        <p:nvSpPr>
          <p:cNvPr id="8" name="Rectangle 7">
            <a:extLst>
              <a:ext uri="{FF2B5EF4-FFF2-40B4-BE49-F238E27FC236}">
                <a16:creationId xmlns:a16="http://schemas.microsoft.com/office/drawing/2014/main" xmlns="" id="{559B9A8C-4C22-4365-BD7C-C2FB8ABDF33B}"/>
              </a:ext>
            </a:extLst>
          </p:cNvPr>
          <p:cNvSpPr/>
          <p:nvPr/>
        </p:nvSpPr>
        <p:spPr>
          <a:xfrm>
            <a:off x="1568475" y="2657548"/>
            <a:ext cx="4048017" cy="410965"/>
          </a:xfrm>
          <a:prstGeom prst="rect">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xmlns="" id="{559B9A8C-4C22-4365-BD7C-C2FB8ABDF33B}"/>
              </a:ext>
            </a:extLst>
          </p:cNvPr>
          <p:cNvSpPr/>
          <p:nvPr/>
        </p:nvSpPr>
        <p:spPr>
          <a:xfrm>
            <a:off x="1117925" y="4546452"/>
            <a:ext cx="3339775" cy="205482"/>
          </a:xfrm>
          <a:prstGeom prst="rect">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xmlns="" id="{37E50D0C-F509-4C7B-8367-C44EE7E6372A}"/>
              </a:ext>
            </a:extLst>
          </p:cNvPr>
          <p:cNvSpPr/>
          <p:nvPr/>
        </p:nvSpPr>
        <p:spPr>
          <a:xfrm>
            <a:off x="1903095" y="2657547"/>
            <a:ext cx="813524" cy="410965"/>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pic>
        <p:nvPicPr>
          <p:cNvPr id="13" name="Image 12">
            <a:extLst>
              <a:ext uri="{FF2B5EF4-FFF2-40B4-BE49-F238E27FC236}">
                <a16:creationId xmlns:a16="http://schemas.microsoft.com/office/drawing/2014/main" xmlns="" id="{D6B1D30F-9B9A-4A9F-93D3-99CF9CB5B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612" y="1927565"/>
            <a:ext cx="563334" cy="563334"/>
          </a:xfrm>
          <a:prstGeom prst="rect">
            <a:avLst/>
          </a:prstGeom>
        </p:spPr>
      </p:pic>
    </p:spTree>
    <p:extLst>
      <p:ext uri="{BB962C8B-B14F-4D97-AF65-F5344CB8AC3E}">
        <p14:creationId xmlns:p14="http://schemas.microsoft.com/office/powerpoint/2010/main" val="38777770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smtClean="0">
                <a:solidFill>
                  <a:srgbClr val="CC575F"/>
                </a:solidFill>
                <a:latin typeface="Bell Gothic Std Light" panose="020B0606020203020204" pitchFamily="34" charset="0"/>
              </a:rPr>
              <a:t>Interroger le moteur </a:t>
            </a:r>
            <a:r>
              <a:rPr lang="fr-FR" sz="4000" b="1" dirty="0" err="1" smtClean="0">
                <a:solidFill>
                  <a:srgbClr val="CC575F"/>
                </a:solidFill>
                <a:latin typeface="Bell Gothic Std Light" panose="020B0606020203020204" pitchFamily="34" charset="0"/>
              </a:rPr>
              <a:t>Solr</a:t>
            </a:r>
            <a:r>
              <a:rPr lang="fr-FR" sz="4000" b="1" dirty="0" smtClean="0">
                <a:solidFill>
                  <a:srgbClr val="CC575F"/>
                </a:solidFill>
                <a:latin typeface="Bell Gothic Std Light" panose="020B0606020203020204" pitchFamily="34" charset="0"/>
              </a:rPr>
              <a:t> </a:t>
            </a:r>
            <a:r>
              <a:rPr lang="fr-FR" sz="4000" b="1" dirty="0">
                <a:solidFill>
                  <a:srgbClr val="CC575F"/>
                </a:solidFill>
                <a:latin typeface="Bell Gothic Std Light" panose="020B0606020203020204" pitchFamily="34" charset="0"/>
              </a:rPr>
              <a:t>d’</a:t>
            </a:r>
            <a:r>
              <a:rPr lang="fr-FR" sz="4000" b="1" dirty="0" err="1">
                <a:solidFill>
                  <a:srgbClr val="CC575F"/>
                </a:solidFill>
                <a:latin typeface="Bell Gothic Std Light" panose="020B0606020203020204" pitchFamily="34" charset="0"/>
              </a:rPr>
              <a:t>IdRef</a:t>
            </a:r>
            <a:r>
              <a:rPr lang="fr-FR" sz="4000" b="1" dirty="0">
                <a:solidFill>
                  <a:srgbClr val="CC575F"/>
                </a:solidFill>
                <a:latin typeface="Bell Gothic Std Light" panose="020B0606020203020204" pitchFamily="34" charset="0"/>
              </a:rPr>
              <a:t> </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55</a:t>
            </a:fld>
            <a:endParaRPr lang="fr-FR" dirty="0"/>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330701" y="6356351"/>
            <a:ext cx="5656839"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01" y="1533699"/>
            <a:ext cx="7867650" cy="3581400"/>
          </a:xfrm>
          <a:prstGeom prst="rect">
            <a:avLst/>
          </a:prstGeom>
          <a:ln>
            <a:noFill/>
          </a:ln>
          <a:effectLst>
            <a:outerShdw blurRad="149987" dist="250190" dir="8460000" algn="ctr">
              <a:srgbClr val="000000">
                <a:alpha val="28000"/>
              </a:srgbClr>
            </a:outerShdw>
          </a:effectLst>
        </p:spPr>
      </p:pic>
      <p:sp>
        <p:nvSpPr>
          <p:cNvPr id="12" name="Rectangle 11">
            <a:extLst>
              <a:ext uri="{FF2B5EF4-FFF2-40B4-BE49-F238E27FC236}">
                <a16:creationId xmlns:a16="http://schemas.microsoft.com/office/drawing/2014/main" xmlns="" id="{7D1E55DD-9C91-4F62-A5EC-F49A4FBC5BA6}"/>
              </a:ext>
            </a:extLst>
          </p:cNvPr>
          <p:cNvSpPr/>
          <p:nvPr/>
        </p:nvSpPr>
        <p:spPr>
          <a:xfrm>
            <a:off x="1921321" y="2820380"/>
            <a:ext cx="3759838" cy="2294719"/>
          </a:xfrm>
          <a:prstGeom prst="rect">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xmlns="" id="{8DEEB89B-A4A3-44A6-BFE4-2B5C164A49DC}"/>
              </a:ext>
            </a:extLst>
          </p:cNvPr>
          <p:cNvSpPr/>
          <p:nvPr/>
        </p:nvSpPr>
        <p:spPr>
          <a:xfrm>
            <a:off x="1921321" y="2820382"/>
            <a:ext cx="880451" cy="218253"/>
          </a:xfrm>
          <a:prstGeom prst="rect">
            <a:avLst/>
          </a:prstGeom>
          <a:solidFill>
            <a:schemeClr val="accent6">
              <a:alpha val="30000"/>
            </a:schemeClr>
          </a:solid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xmlns="" id="{68ECD882-CD57-4A5A-82A9-FEE9E00AE98F}"/>
              </a:ext>
            </a:extLst>
          </p:cNvPr>
          <p:cNvSpPr/>
          <p:nvPr/>
        </p:nvSpPr>
        <p:spPr>
          <a:xfrm>
            <a:off x="1893570" y="3508524"/>
            <a:ext cx="3787589" cy="249198"/>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pic>
        <p:nvPicPr>
          <p:cNvPr id="11" name="Image 10">
            <a:extLst>
              <a:ext uri="{FF2B5EF4-FFF2-40B4-BE49-F238E27FC236}">
                <a16:creationId xmlns:a16="http://schemas.microsoft.com/office/drawing/2014/main" xmlns="" id="{D6B1D30F-9B9A-4A9F-93D3-99CF9CB5B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67" y="1863957"/>
            <a:ext cx="563334" cy="563334"/>
          </a:xfrm>
          <a:prstGeom prst="rect">
            <a:avLst/>
          </a:prstGeom>
        </p:spPr>
      </p:pic>
    </p:spTree>
    <p:extLst>
      <p:ext uri="{BB962C8B-B14F-4D97-AF65-F5344CB8AC3E}">
        <p14:creationId xmlns:p14="http://schemas.microsoft.com/office/powerpoint/2010/main" val="42438330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smtClean="0">
                <a:solidFill>
                  <a:srgbClr val="CC575F"/>
                </a:solidFill>
                <a:latin typeface="Bell Gothic Std Light" panose="020B0606020203020204" pitchFamily="34" charset="0"/>
              </a:rPr>
              <a:t>Bascule sur l’</a:t>
            </a:r>
            <a:r>
              <a:rPr lang="fr-FR" sz="4000" b="1" dirty="0" err="1" smtClean="0">
                <a:solidFill>
                  <a:srgbClr val="CC575F"/>
                </a:solidFill>
                <a:latin typeface="Bell Gothic Std Light" panose="020B0606020203020204" pitchFamily="34" charset="0"/>
              </a:rPr>
              <a:t>iFrame</a:t>
            </a:r>
            <a:r>
              <a:rPr lang="fr-FR" sz="4000" b="1" dirty="0" smtClean="0">
                <a:solidFill>
                  <a:srgbClr val="CC575F"/>
                </a:solidFill>
                <a:latin typeface="Bell Gothic Std Light" panose="020B0606020203020204" pitchFamily="34" charset="0"/>
              </a:rPr>
              <a:t> </a:t>
            </a:r>
            <a:r>
              <a:rPr lang="fr-FR" sz="4000" b="1" dirty="0">
                <a:solidFill>
                  <a:srgbClr val="CC575F"/>
                </a:solidFill>
                <a:latin typeface="Bell Gothic Std Light" panose="020B0606020203020204" pitchFamily="34" charset="0"/>
              </a:rPr>
              <a:t>d’</a:t>
            </a:r>
            <a:r>
              <a:rPr lang="fr-FR" sz="4000" b="1" dirty="0" err="1">
                <a:solidFill>
                  <a:srgbClr val="CC575F"/>
                </a:solidFill>
                <a:latin typeface="Bell Gothic Std Light" panose="020B0606020203020204" pitchFamily="34" charset="0"/>
              </a:rPr>
              <a:t>IdRef</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56</a:t>
            </a:fld>
            <a:endParaRPr lang="fr-FR"/>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290320" y="6356351"/>
            <a:ext cx="5697220"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5" name="Image 4">
            <a:extLst>
              <a:ext uri="{FF2B5EF4-FFF2-40B4-BE49-F238E27FC236}">
                <a16:creationId xmlns:a16="http://schemas.microsoft.com/office/drawing/2014/main" xmlns="" id="{3E7834AD-E18B-4106-A36D-6A901E60D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68" y="1540217"/>
            <a:ext cx="8046916" cy="3829514"/>
          </a:xfrm>
          <a:prstGeom prst="rect">
            <a:avLst/>
          </a:prstGeom>
          <a:ln>
            <a:noFill/>
          </a:ln>
          <a:effectLst>
            <a:outerShdw blurRad="149987" dist="250190" dir="8460000" algn="ctr">
              <a:srgbClr val="000000">
                <a:alpha val="28000"/>
              </a:srgbClr>
            </a:outerShdw>
          </a:effectLst>
        </p:spPr>
      </p:pic>
      <p:sp>
        <p:nvSpPr>
          <p:cNvPr id="8" name="Ellipse 7">
            <a:extLst>
              <a:ext uri="{FF2B5EF4-FFF2-40B4-BE49-F238E27FC236}">
                <a16:creationId xmlns:a16="http://schemas.microsoft.com/office/drawing/2014/main" xmlns="" id="{6EC5F134-E4BB-4962-805B-43594A21CB20}"/>
              </a:ext>
            </a:extLst>
          </p:cNvPr>
          <p:cNvSpPr/>
          <p:nvPr/>
        </p:nvSpPr>
        <p:spPr>
          <a:xfrm>
            <a:off x="3059430" y="3528912"/>
            <a:ext cx="1684020" cy="561975"/>
          </a:xfrm>
          <a:prstGeom prst="ellipse">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678237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Lier la </a:t>
            </a:r>
            <a:r>
              <a:rPr lang="fr-FR" sz="4000" b="1" dirty="0" smtClean="0">
                <a:solidFill>
                  <a:srgbClr val="CC575F"/>
                </a:solidFill>
                <a:latin typeface="Bell Gothic Std Light" panose="020B0606020203020204" pitchFamily="34" charset="0"/>
              </a:rPr>
              <a:t>notice</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57</a:t>
            </a:fld>
            <a:endParaRPr lang="fr-FR"/>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381760" y="6356351"/>
            <a:ext cx="5605780"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12" name="Image 11">
            <a:extLst>
              <a:ext uri="{FF2B5EF4-FFF2-40B4-BE49-F238E27FC236}">
                <a16:creationId xmlns:a16="http://schemas.microsoft.com/office/drawing/2014/main" xmlns="" id="{EE2359E2-46A2-41DF-A9DB-B6DE1D52E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76" y="1787037"/>
            <a:ext cx="8058247" cy="3240581"/>
          </a:xfrm>
          <a:prstGeom prst="rect">
            <a:avLst/>
          </a:prstGeom>
          <a:ln>
            <a:noFill/>
          </a:ln>
          <a:effectLst>
            <a:outerShdw blurRad="149987" dist="250190" dir="8460000" algn="ctr">
              <a:srgbClr val="000000">
                <a:alpha val="28000"/>
              </a:srgbClr>
            </a:outerShdw>
          </a:effectLst>
        </p:spPr>
      </p:pic>
      <p:sp>
        <p:nvSpPr>
          <p:cNvPr id="13" name="Ellipse 12">
            <a:extLst>
              <a:ext uri="{FF2B5EF4-FFF2-40B4-BE49-F238E27FC236}">
                <a16:creationId xmlns:a16="http://schemas.microsoft.com/office/drawing/2014/main" xmlns="" id="{4F7E67A3-4B07-4DAA-A58C-D317239568E0}"/>
              </a:ext>
            </a:extLst>
          </p:cNvPr>
          <p:cNvSpPr/>
          <p:nvPr/>
        </p:nvSpPr>
        <p:spPr>
          <a:xfrm>
            <a:off x="5886235" y="1917823"/>
            <a:ext cx="1384665" cy="929876"/>
          </a:xfrm>
          <a:prstGeom prst="ellipse">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xmlns="" id="{D209DF7D-1B24-42CD-BCEE-A96447B01E12}"/>
              </a:ext>
            </a:extLst>
          </p:cNvPr>
          <p:cNvSpPr/>
          <p:nvPr/>
        </p:nvSpPr>
        <p:spPr>
          <a:xfrm>
            <a:off x="4659404" y="4801280"/>
            <a:ext cx="1872026" cy="232274"/>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061256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Rapatriement de l’identifiant</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58</a:t>
            </a:fld>
            <a:endParaRPr lang="fr-FR"/>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330960" y="6356351"/>
            <a:ext cx="5656580"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5" name="Image 4">
            <a:extLst>
              <a:ext uri="{FF2B5EF4-FFF2-40B4-BE49-F238E27FC236}">
                <a16:creationId xmlns:a16="http://schemas.microsoft.com/office/drawing/2014/main" xmlns="" id="{BE4DE96D-26F4-4B25-85C5-2FFCE5EFA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26" y="2385867"/>
            <a:ext cx="7868748" cy="2086266"/>
          </a:xfrm>
          <a:prstGeom prst="rect">
            <a:avLst/>
          </a:prstGeom>
          <a:ln>
            <a:noFill/>
          </a:ln>
          <a:effectLst>
            <a:outerShdw blurRad="149987" dist="250190" dir="8460000" algn="ctr">
              <a:srgbClr val="000000">
                <a:alpha val="28000"/>
              </a:srgbClr>
            </a:outerShdw>
          </a:effectLst>
        </p:spPr>
      </p:pic>
      <p:sp>
        <p:nvSpPr>
          <p:cNvPr id="8" name="Rectangle 7">
            <a:extLst>
              <a:ext uri="{FF2B5EF4-FFF2-40B4-BE49-F238E27FC236}">
                <a16:creationId xmlns:a16="http://schemas.microsoft.com/office/drawing/2014/main" xmlns="" id="{895E99E6-055B-4DEB-851F-5BBF7824EC59}"/>
              </a:ext>
            </a:extLst>
          </p:cNvPr>
          <p:cNvSpPr/>
          <p:nvPr/>
        </p:nvSpPr>
        <p:spPr>
          <a:xfrm>
            <a:off x="1860024" y="3708971"/>
            <a:ext cx="878412" cy="215759"/>
          </a:xfrm>
          <a:prstGeom prst="rect">
            <a:avLst/>
          </a:prstGeom>
          <a:solidFill>
            <a:schemeClr val="accent6">
              <a:alpha val="30000"/>
            </a:schemeClr>
          </a:solid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xmlns="" id="{593B9F49-3165-4880-BCB3-02684435ACB4}"/>
              </a:ext>
            </a:extLst>
          </p:cNvPr>
          <p:cNvSpPr/>
          <p:nvPr/>
        </p:nvSpPr>
        <p:spPr>
          <a:xfrm>
            <a:off x="2738041" y="3708970"/>
            <a:ext cx="2852467" cy="215759"/>
          </a:xfrm>
          <a:prstGeom prst="rect">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pic>
        <p:nvPicPr>
          <p:cNvPr id="11" name="Image 10">
            <a:extLst>
              <a:ext uri="{FF2B5EF4-FFF2-40B4-BE49-F238E27FC236}">
                <a16:creationId xmlns:a16="http://schemas.microsoft.com/office/drawing/2014/main" xmlns="" id="{25D3CBD7-E3DC-4FDE-9174-9CCD084B0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305" y="2712922"/>
            <a:ext cx="470029" cy="470029"/>
          </a:xfrm>
          <a:prstGeom prst="rect">
            <a:avLst/>
          </a:prstGeom>
        </p:spPr>
      </p:pic>
    </p:spTree>
    <p:extLst>
      <p:ext uri="{BB962C8B-B14F-4D97-AF65-F5344CB8AC3E}">
        <p14:creationId xmlns:p14="http://schemas.microsoft.com/office/powerpoint/2010/main" val="12925358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Notice OATAO</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59</a:t>
            </a:fld>
            <a:endParaRPr lang="fr-FR"/>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239520" y="6356351"/>
            <a:ext cx="5748020"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8" name="Image 7">
            <a:extLst>
              <a:ext uri="{FF2B5EF4-FFF2-40B4-BE49-F238E27FC236}">
                <a16:creationId xmlns:a16="http://schemas.microsoft.com/office/drawing/2014/main" xmlns="" id="{AA4E99EE-8AC1-4B7B-853D-3A883F3DA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41" y="2300112"/>
            <a:ext cx="8002117" cy="2505425"/>
          </a:xfrm>
          <a:prstGeom prst="rect">
            <a:avLst/>
          </a:prstGeom>
          <a:ln>
            <a:noFill/>
          </a:ln>
          <a:effectLst>
            <a:outerShdw blurRad="149987" dist="250190" dir="8460000" algn="ctr">
              <a:srgbClr val="000000">
                <a:alpha val="28000"/>
              </a:srgbClr>
            </a:outerShdw>
          </a:effectLst>
        </p:spPr>
      </p:pic>
      <p:sp>
        <p:nvSpPr>
          <p:cNvPr id="10" name="Rectangle 9">
            <a:extLst>
              <a:ext uri="{FF2B5EF4-FFF2-40B4-BE49-F238E27FC236}">
                <a16:creationId xmlns:a16="http://schemas.microsoft.com/office/drawing/2014/main" xmlns="" id="{F229F004-65C7-44D9-BE5A-A66799C966AA}"/>
              </a:ext>
            </a:extLst>
          </p:cNvPr>
          <p:cNvSpPr/>
          <p:nvPr/>
        </p:nvSpPr>
        <p:spPr>
          <a:xfrm>
            <a:off x="4004268" y="2849091"/>
            <a:ext cx="1205802" cy="218253"/>
          </a:xfrm>
          <a:prstGeom prst="rect">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xmlns="" id="{3CD52CBC-5A09-4011-86D6-1606D741D312}"/>
              </a:ext>
            </a:extLst>
          </p:cNvPr>
          <p:cNvSpPr/>
          <p:nvPr/>
        </p:nvSpPr>
        <p:spPr>
          <a:xfrm>
            <a:off x="5403749" y="2849091"/>
            <a:ext cx="1162849" cy="218253"/>
          </a:xfrm>
          <a:prstGeom prst="rect">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2" name="Titre 1">
            <a:extLst>
              <a:ext uri="{FF2B5EF4-FFF2-40B4-BE49-F238E27FC236}">
                <a16:creationId xmlns:a16="http://schemas.microsoft.com/office/drawing/2014/main" xmlns="" id="{388D9F32-EA3C-42FF-BBEC-82DF8C8BA865}"/>
              </a:ext>
            </a:extLst>
          </p:cNvPr>
          <p:cNvSpPr txBox="1">
            <a:spLocks/>
          </p:cNvSpPr>
          <p:nvPr/>
        </p:nvSpPr>
        <p:spPr>
          <a:xfrm>
            <a:off x="637076" y="5043203"/>
            <a:ext cx="7886700" cy="5201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200" b="1" dirty="0">
                <a:solidFill>
                  <a:srgbClr val="0B2265"/>
                </a:solidFill>
                <a:latin typeface="Arial" panose="020B0604020202020204" pitchFamily="34" charset="0"/>
                <a:cs typeface="Arial" panose="020B0604020202020204" pitchFamily="34" charset="0"/>
              </a:rPr>
              <a:t>Rebond vers la notice </a:t>
            </a:r>
            <a:r>
              <a:rPr lang="fr-FR" sz="2200" b="1" dirty="0" err="1" smtClean="0">
                <a:solidFill>
                  <a:srgbClr val="0B2265"/>
                </a:solidFill>
                <a:latin typeface="Arial" panose="020B0604020202020204" pitchFamily="34" charset="0"/>
                <a:cs typeface="Arial" panose="020B0604020202020204" pitchFamily="34" charset="0"/>
              </a:rPr>
              <a:t>IdRef</a:t>
            </a:r>
            <a:r>
              <a:rPr lang="fr-FR" sz="2200" b="1" dirty="0" smtClean="0">
                <a:solidFill>
                  <a:srgbClr val="0B2265"/>
                </a:solidFill>
                <a:latin typeface="Arial" panose="020B0604020202020204" pitchFamily="34" charset="0"/>
                <a:cs typeface="Arial" panose="020B0604020202020204" pitchFamily="34" charset="0"/>
              </a:rPr>
              <a:t> «</a:t>
            </a:r>
            <a:r>
              <a:rPr lang="fr-FR" sz="2200" b="1" dirty="0">
                <a:solidFill>
                  <a:srgbClr val="0B2265"/>
                </a:solidFill>
                <a:latin typeface="Arial" panose="020B0604020202020204" pitchFamily="34" charset="0"/>
                <a:cs typeface="Arial" panose="020B0604020202020204" pitchFamily="34" charset="0"/>
              </a:rPr>
              <a:t> pérenne </a:t>
            </a:r>
            <a:r>
              <a:rPr lang="fr-FR" sz="2200" b="1" dirty="0" smtClean="0">
                <a:solidFill>
                  <a:srgbClr val="0B2265"/>
                </a:solidFill>
                <a:latin typeface="Arial" panose="020B0604020202020204" pitchFamily="34" charset="0"/>
                <a:cs typeface="Arial" panose="020B0604020202020204" pitchFamily="34" charset="0"/>
              </a:rPr>
              <a:t>»</a:t>
            </a:r>
            <a:endParaRPr lang="fr-FR" sz="2200" b="1" dirty="0">
              <a:solidFill>
                <a:srgbClr val="0B2265"/>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xmlns="" id="{D6B1D30F-9B9A-4A9F-93D3-99CF9CB5B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41" y="4233441"/>
            <a:ext cx="563334" cy="563334"/>
          </a:xfrm>
          <a:prstGeom prst="rect">
            <a:avLst/>
          </a:prstGeom>
        </p:spPr>
      </p:pic>
    </p:spTree>
    <p:extLst>
      <p:ext uri="{BB962C8B-B14F-4D97-AF65-F5344CB8AC3E}">
        <p14:creationId xmlns:p14="http://schemas.microsoft.com/office/powerpoint/2010/main" val="53456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L’APPLICATION WEB</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6</a:t>
            </a:fld>
            <a:endParaRPr lang="fr-FR"/>
          </a:p>
        </p:txBody>
      </p:sp>
    </p:spTree>
    <p:extLst>
      <p:ext uri="{BB962C8B-B14F-4D97-AF65-F5344CB8AC3E}">
        <p14:creationId xmlns:p14="http://schemas.microsoft.com/office/powerpoint/2010/main" val="5328971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Notice </a:t>
            </a:r>
            <a:r>
              <a:rPr lang="fr-FR" sz="4000" b="1" dirty="0" err="1" smtClean="0">
                <a:solidFill>
                  <a:srgbClr val="CC575F"/>
                </a:solidFill>
                <a:latin typeface="Bell Gothic Std Light" panose="020B0606020203020204" pitchFamily="34" charset="0"/>
              </a:rPr>
              <a:t>IdRef</a:t>
            </a:r>
            <a:r>
              <a:rPr lang="fr-FR" sz="4000" b="1" dirty="0">
                <a:solidFill>
                  <a:srgbClr val="CC575F"/>
                </a:solidFill>
                <a:latin typeface="Bell Gothic Std Light" panose="020B0606020203020204" pitchFamily="34" charset="0"/>
              </a:rPr>
              <a:t> « dynamique » </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60</a:t>
            </a:fld>
            <a:endParaRPr lang="fr-FR"/>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270000" y="6356351"/>
            <a:ext cx="5717540"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5" name="Image 4">
            <a:extLst>
              <a:ext uri="{FF2B5EF4-FFF2-40B4-BE49-F238E27FC236}">
                <a16:creationId xmlns:a16="http://schemas.microsoft.com/office/drawing/2014/main" xmlns="" id="{5910CE37-0D97-46EE-9D0F-8C1AF938A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129" y="1653687"/>
            <a:ext cx="5896798" cy="2467319"/>
          </a:xfrm>
          <a:prstGeom prst="rect">
            <a:avLst/>
          </a:prstGeom>
        </p:spPr>
      </p:pic>
      <p:pic>
        <p:nvPicPr>
          <p:cNvPr id="8" name="Image 7">
            <a:extLst>
              <a:ext uri="{FF2B5EF4-FFF2-40B4-BE49-F238E27FC236}">
                <a16:creationId xmlns:a16="http://schemas.microsoft.com/office/drawing/2014/main" xmlns="" id="{D5989FF0-E97F-48D0-83AF-EBBC118E2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129" y="2381835"/>
            <a:ext cx="5896800" cy="3717756"/>
          </a:xfrm>
          <a:prstGeom prst="rect">
            <a:avLst/>
          </a:prstGeom>
          <a:ln>
            <a:noFill/>
          </a:ln>
          <a:effectLst>
            <a:outerShdw blurRad="149987" dist="250190" dir="8460000" algn="ctr">
              <a:srgbClr val="000000">
                <a:alpha val="28000"/>
              </a:srgbClr>
            </a:outerShdw>
          </a:effectLst>
        </p:spPr>
      </p:pic>
      <p:sp>
        <p:nvSpPr>
          <p:cNvPr id="11" name="Rectangle 10">
            <a:extLst>
              <a:ext uri="{FF2B5EF4-FFF2-40B4-BE49-F238E27FC236}">
                <a16:creationId xmlns:a16="http://schemas.microsoft.com/office/drawing/2014/main" xmlns="" id="{092FF069-FFF1-4429-813B-CFC98F7C5C73}"/>
              </a:ext>
            </a:extLst>
          </p:cNvPr>
          <p:cNvSpPr/>
          <p:nvPr/>
        </p:nvSpPr>
        <p:spPr>
          <a:xfrm>
            <a:off x="2486030" y="4762478"/>
            <a:ext cx="49053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xmlns="" id="{B760D027-63C6-4629-9E03-E8379C18C2A8}"/>
              </a:ext>
            </a:extLst>
          </p:cNvPr>
          <p:cNvSpPr/>
          <p:nvPr/>
        </p:nvSpPr>
        <p:spPr>
          <a:xfrm>
            <a:off x="2486028" y="3784090"/>
            <a:ext cx="49053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xmlns="" id="{156F6AA0-BAB6-4062-A968-15507DAB39E0}"/>
              </a:ext>
            </a:extLst>
          </p:cNvPr>
          <p:cNvSpPr/>
          <p:nvPr/>
        </p:nvSpPr>
        <p:spPr>
          <a:xfrm>
            <a:off x="2486027" y="4108028"/>
            <a:ext cx="49053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xmlns="" id="{7F456430-2278-46EA-BCB9-EBB0DD73DABF}"/>
              </a:ext>
            </a:extLst>
          </p:cNvPr>
          <p:cNvSpPr/>
          <p:nvPr/>
        </p:nvSpPr>
        <p:spPr>
          <a:xfrm>
            <a:off x="2486029" y="5410154"/>
            <a:ext cx="49053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8029067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Notice </a:t>
            </a:r>
            <a:r>
              <a:rPr lang="fr-FR" sz="4000" b="1" dirty="0" err="1" smtClean="0">
                <a:solidFill>
                  <a:srgbClr val="CC575F"/>
                </a:solidFill>
                <a:latin typeface="Bell Gothic Std Light" panose="020B0606020203020204" pitchFamily="34" charset="0"/>
              </a:rPr>
              <a:t>IdRef</a:t>
            </a:r>
            <a:r>
              <a:rPr lang="fr-FR" sz="4000" b="1" dirty="0">
                <a:solidFill>
                  <a:srgbClr val="CC575F"/>
                </a:solidFill>
                <a:latin typeface="Bell Gothic Std Light" panose="020B0606020203020204" pitchFamily="34" charset="0"/>
              </a:rPr>
              <a:t> « pérenne » </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61</a:t>
            </a:fld>
            <a:endParaRPr lang="fr-FR"/>
          </a:p>
        </p:txBody>
      </p:sp>
      <p:sp>
        <p:nvSpPr>
          <p:cNvPr id="7" name="Espace réservé du pied de page 3">
            <a:extLst>
              <a:ext uri="{FF2B5EF4-FFF2-40B4-BE49-F238E27FC236}">
                <a16:creationId xmlns:a16="http://schemas.microsoft.com/office/drawing/2014/main" xmlns="" id="{DC31E298-EC69-4EE1-B00C-CEB8ED62E854}"/>
              </a:ext>
            </a:extLst>
          </p:cNvPr>
          <p:cNvSpPr>
            <a:spLocks noGrp="1"/>
          </p:cNvSpPr>
          <p:nvPr>
            <p:ph type="ftr" sz="quarter" idx="11"/>
          </p:nvPr>
        </p:nvSpPr>
        <p:spPr>
          <a:xfrm>
            <a:off x="1361440" y="6356351"/>
            <a:ext cx="5626100"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6" name="Image 5">
            <a:extLst>
              <a:ext uri="{FF2B5EF4-FFF2-40B4-BE49-F238E27FC236}">
                <a16:creationId xmlns:a16="http://schemas.microsoft.com/office/drawing/2014/main" xmlns="" id="{0D18720A-DEAA-43A9-8EF9-1B06BD343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916" y="3085896"/>
            <a:ext cx="6754168" cy="2915057"/>
          </a:xfrm>
          <a:prstGeom prst="rect">
            <a:avLst/>
          </a:prstGeom>
          <a:ln>
            <a:noFill/>
          </a:ln>
          <a:effectLst>
            <a:outerShdw blurRad="149987" dist="250190" dir="8460000" algn="ctr">
              <a:srgbClr val="000000">
                <a:alpha val="28000"/>
              </a:srgbClr>
            </a:outerShdw>
          </a:effectLst>
        </p:spPr>
      </p:pic>
      <p:pic>
        <p:nvPicPr>
          <p:cNvPr id="12" name="Image 11">
            <a:extLst>
              <a:ext uri="{FF2B5EF4-FFF2-40B4-BE49-F238E27FC236}">
                <a16:creationId xmlns:a16="http://schemas.microsoft.com/office/drawing/2014/main" xmlns="" id="{EE903611-7328-4F14-9237-0E84C764E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916" y="1672250"/>
            <a:ext cx="6744641" cy="1543265"/>
          </a:xfrm>
          <a:prstGeom prst="rect">
            <a:avLst/>
          </a:prstGeom>
        </p:spPr>
      </p:pic>
      <p:sp>
        <p:nvSpPr>
          <p:cNvPr id="10" name="Rectangle 9">
            <a:extLst>
              <a:ext uri="{FF2B5EF4-FFF2-40B4-BE49-F238E27FC236}">
                <a16:creationId xmlns:a16="http://schemas.microsoft.com/office/drawing/2014/main" xmlns="" id="{4350DBED-4E35-48AE-BA75-36FE85D2CBDC}"/>
              </a:ext>
            </a:extLst>
          </p:cNvPr>
          <p:cNvSpPr/>
          <p:nvPr/>
        </p:nvSpPr>
        <p:spPr>
          <a:xfrm>
            <a:off x="1509713" y="4507109"/>
            <a:ext cx="54619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xmlns="" id="{7010988A-B696-428E-B63F-83782C5155FA}"/>
              </a:ext>
            </a:extLst>
          </p:cNvPr>
          <p:cNvSpPr/>
          <p:nvPr/>
        </p:nvSpPr>
        <p:spPr>
          <a:xfrm>
            <a:off x="1509712" y="4992881"/>
            <a:ext cx="54619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xmlns="" id="{946CF3EA-9CD9-45B3-94AB-E6B113916E39}"/>
              </a:ext>
            </a:extLst>
          </p:cNvPr>
          <p:cNvSpPr/>
          <p:nvPr/>
        </p:nvSpPr>
        <p:spPr>
          <a:xfrm>
            <a:off x="1509711" y="5482592"/>
            <a:ext cx="54619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5" name="Rectangle 14">
            <a:extLst>
              <a:ext uri="{FF2B5EF4-FFF2-40B4-BE49-F238E27FC236}">
                <a16:creationId xmlns:a16="http://schemas.microsoft.com/office/drawing/2014/main" xmlns="" id="{A11086C9-1A19-43FD-B903-C76AABEAEF36}"/>
              </a:ext>
            </a:extLst>
          </p:cNvPr>
          <p:cNvSpPr/>
          <p:nvPr/>
        </p:nvSpPr>
        <p:spPr>
          <a:xfrm>
            <a:off x="1509712" y="4183675"/>
            <a:ext cx="546193"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334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Produire des données d’autorité</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62</a:t>
            </a:fld>
            <a:endParaRPr lang="fr-FR"/>
          </a:p>
        </p:txBody>
      </p:sp>
      <p:sp>
        <p:nvSpPr>
          <p:cNvPr id="7" name="Espace réservé du pied de page 3">
            <a:extLst>
              <a:ext uri="{FF2B5EF4-FFF2-40B4-BE49-F238E27FC236}">
                <a16:creationId xmlns="" xmlns:a16="http://schemas.microsoft.com/office/drawing/2014/main" id="{DC31E298-EC69-4EE1-B00C-CEB8ED62E854}"/>
              </a:ext>
            </a:extLst>
          </p:cNvPr>
          <p:cNvSpPr>
            <a:spLocks noGrp="1"/>
          </p:cNvSpPr>
          <p:nvPr>
            <p:ph type="ftr" sz="quarter" idx="11"/>
          </p:nvPr>
        </p:nvSpPr>
        <p:spPr>
          <a:xfrm>
            <a:off x="1154268" y="6333491"/>
            <a:ext cx="6053928"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a:t>
            </a:r>
            <a:r>
              <a:rPr lang="fr-FR" dirty="0" err="1">
                <a:solidFill>
                  <a:srgbClr val="898989"/>
                </a:solidFill>
              </a:rPr>
              <a:t>Sérot</a:t>
            </a:r>
            <a:endParaRPr lang="fr-FR" dirty="0">
              <a:solidFill>
                <a:srgbClr val="898989"/>
              </a:solidFill>
            </a:endParaRPr>
          </a:p>
        </p:txBody>
      </p:sp>
      <p:pic>
        <p:nvPicPr>
          <p:cNvPr id="6" name="Image 5">
            <a:extLst>
              <a:ext uri="{FF2B5EF4-FFF2-40B4-BE49-F238E27FC236}">
                <a16:creationId xmlns="" xmlns:a16="http://schemas.microsoft.com/office/drawing/2014/main" id="{D5D957C5-5FF3-4EDD-BF85-EC0D76744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5" y="2208336"/>
            <a:ext cx="7840169" cy="2867425"/>
          </a:xfrm>
          <a:prstGeom prst="rect">
            <a:avLst/>
          </a:prstGeom>
          <a:ln>
            <a:noFill/>
          </a:ln>
          <a:effectLst>
            <a:outerShdw blurRad="149987" dist="250190" dir="8460000" algn="ctr">
              <a:srgbClr val="000000">
                <a:alpha val="28000"/>
              </a:srgbClr>
            </a:outerShdw>
          </a:effectLst>
        </p:spPr>
      </p:pic>
      <p:sp>
        <p:nvSpPr>
          <p:cNvPr id="11" name="Rectangle 10">
            <a:extLst>
              <a:ext uri="{FF2B5EF4-FFF2-40B4-BE49-F238E27FC236}">
                <a16:creationId xmlns="" xmlns:a16="http://schemas.microsoft.com/office/drawing/2014/main" id="{44679370-5487-45EF-9CBA-EE6CC9AF22FE}"/>
              </a:ext>
            </a:extLst>
          </p:cNvPr>
          <p:cNvSpPr/>
          <p:nvPr/>
        </p:nvSpPr>
        <p:spPr>
          <a:xfrm>
            <a:off x="1913165" y="3704241"/>
            <a:ext cx="3761124" cy="500786"/>
          </a:xfrm>
          <a:prstGeom prst="rect">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3" name="Rectangle 12">
            <a:extLst>
              <a:ext uri="{FF2B5EF4-FFF2-40B4-BE49-F238E27FC236}">
                <a16:creationId xmlns="" xmlns:a16="http://schemas.microsoft.com/office/drawing/2014/main" id="{FE8C0ADE-7203-4395-BC04-8B242C2FEAF8}"/>
              </a:ext>
            </a:extLst>
          </p:cNvPr>
          <p:cNvSpPr/>
          <p:nvPr/>
        </p:nvSpPr>
        <p:spPr>
          <a:xfrm>
            <a:off x="1913166" y="3704241"/>
            <a:ext cx="874914" cy="218253"/>
          </a:xfrm>
          <a:prstGeom prst="rect">
            <a:avLst/>
          </a:prstGeom>
          <a:solidFill>
            <a:schemeClr val="accent6">
              <a:alpha val="30000"/>
            </a:schemeClr>
          </a:solid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pic>
        <p:nvPicPr>
          <p:cNvPr id="10" name="Image 9">
            <a:extLst>
              <a:ext uri="{FF2B5EF4-FFF2-40B4-BE49-F238E27FC236}">
                <a16:creationId xmlns="" xmlns:a16="http://schemas.microsoft.com/office/drawing/2014/main" id="{D6B1D30F-9B9A-4A9F-93D3-99CF9CB5B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10" y="2522703"/>
            <a:ext cx="563334" cy="563334"/>
          </a:xfrm>
          <a:prstGeom prst="rect">
            <a:avLst/>
          </a:prstGeom>
        </p:spPr>
      </p:pic>
    </p:spTree>
    <p:extLst>
      <p:ext uri="{BB962C8B-B14F-4D97-AF65-F5344CB8AC3E}">
        <p14:creationId xmlns:p14="http://schemas.microsoft.com/office/powerpoint/2010/main" val="32106532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Produire des données d’autorité</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63</a:t>
            </a:fld>
            <a:endParaRPr lang="fr-FR"/>
          </a:p>
        </p:txBody>
      </p:sp>
      <p:sp>
        <p:nvSpPr>
          <p:cNvPr id="7" name="Espace réservé du pied de page 3">
            <a:extLst>
              <a:ext uri="{FF2B5EF4-FFF2-40B4-BE49-F238E27FC236}">
                <a16:creationId xmlns="" xmlns:a16="http://schemas.microsoft.com/office/drawing/2014/main" id="{DC31E298-EC69-4EE1-B00C-CEB8ED62E854}"/>
              </a:ext>
            </a:extLst>
          </p:cNvPr>
          <p:cNvSpPr>
            <a:spLocks noGrp="1"/>
          </p:cNvSpPr>
          <p:nvPr>
            <p:ph type="ftr" sz="quarter" idx="11"/>
          </p:nvPr>
        </p:nvSpPr>
        <p:spPr>
          <a:xfrm>
            <a:off x="1893569" y="6356351"/>
            <a:ext cx="5684277"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a:t>
            </a:r>
            <a:r>
              <a:rPr lang="fr-FR" dirty="0" err="1">
                <a:solidFill>
                  <a:srgbClr val="898989"/>
                </a:solidFill>
              </a:rPr>
              <a:t>Sérot</a:t>
            </a:r>
            <a:endParaRPr lang="fr-FR" dirty="0">
              <a:solidFill>
                <a:srgbClr val="898989"/>
              </a:solidFill>
            </a:endParaRPr>
          </a:p>
        </p:txBody>
      </p:sp>
      <p:pic>
        <p:nvPicPr>
          <p:cNvPr id="5" name="Image 4">
            <a:extLst>
              <a:ext uri="{FF2B5EF4-FFF2-40B4-BE49-F238E27FC236}">
                <a16:creationId xmlns="" xmlns:a16="http://schemas.microsoft.com/office/drawing/2014/main" id="{B5011236-285C-4183-934D-38A91FBB1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787037"/>
            <a:ext cx="8152377" cy="3177924"/>
          </a:xfrm>
          <a:prstGeom prst="rect">
            <a:avLst/>
          </a:prstGeom>
          <a:ln>
            <a:noFill/>
          </a:ln>
          <a:effectLst>
            <a:outerShdw blurRad="149987" dist="250190" dir="8460000" algn="ctr">
              <a:srgbClr val="000000">
                <a:alpha val="28000"/>
              </a:srgbClr>
            </a:outerShdw>
          </a:effectLst>
        </p:spPr>
      </p:pic>
      <p:sp>
        <p:nvSpPr>
          <p:cNvPr id="4" name="Ellipse 3">
            <a:extLst>
              <a:ext uri="{FF2B5EF4-FFF2-40B4-BE49-F238E27FC236}">
                <a16:creationId xmlns="" xmlns:a16="http://schemas.microsoft.com/office/drawing/2014/main" id="{72019200-1642-4F09-985E-05B15CC9301F}"/>
              </a:ext>
            </a:extLst>
          </p:cNvPr>
          <p:cNvSpPr/>
          <p:nvPr/>
        </p:nvSpPr>
        <p:spPr>
          <a:xfrm>
            <a:off x="6625346" y="2797629"/>
            <a:ext cx="1398998" cy="772886"/>
          </a:xfrm>
          <a:prstGeom prst="ellipse">
            <a:avLst/>
          </a:prstGeom>
          <a:noFill/>
          <a:ln w="508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7802153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Formulaire </a:t>
            </a:r>
            <a:r>
              <a:rPr lang="fr-FR" sz="4000" b="1" dirty="0" err="1">
                <a:solidFill>
                  <a:srgbClr val="CC575F"/>
                </a:solidFill>
                <a:latin typeface="Bell Gothic Std Light" panose="020B0606020203020204" pitchFamily="34" charset="0"/>
              </a:rPr>
              <a:t>IdRef</a:t>
            </a:r>
            <a:r>
              <a:rPr lang="fr-FR" sz="4000" b="1" dirty="0">
                <a:solidFill>
                  <a:srgbClr val="CC575F"/>
                </a:solidFill>
                <a:latin typeface="Bell Gothic Std Light" panose="020B0606020203020204" pitchFamily="34" charset="0"/>
              </a:rPr>
              <a:t> </a:t>
            </a:r>
            <a:r>
              <a:rPr lang="fr-FR" sz="4000" b="1" dirty="0" err="1">
                <a:solidFill>
                  <a:srgbClr val="CC575F"/>
                </a:solidFill>
                <a:latin typeface="Bell Gothic Std Light" panose="020B0606020203020204" pitchFamily="34" charset="0"/>
              </a:rPr>
              <a:t>pré-rempli</a:t>
            </a:r>
            <a:endParaRPr lang="fr-FR" sz="4000" b="1" dirty="0">
              <a:solidFill>
                <a:srgbClr val="CC575F"/>
              </a:solidFill>
            </a:endParaRPr>
          </a:p>
        </p:txBody>
      </p:sp>
      <p:sp>
        <p:nvSpPr>
          <p:cNvPr id="3" name="Espace réservé du contenu 2"/>
          <p:cNvSpPr>
            <a:spLocks noGrp="1"/>
          </p:cNvSpPr>
          <p:nvPr>
            <p:ph idx="1"/>
          </p:nvPr>
        </p:nvSpPr>
        <p:spPr>
          <a:xfrm>
            <a:off x="727612" y="1764177"/>
            <a:ext cx="8058248" cy="4345354"/>
          </a:xfrm>
        </p:spPr>
        <p:txBody>
          <a:bodyPr>
            <a:normAutofit/>
          </a:bodyPr>
          <a:lstStyle/>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64</a:t>
            </a:fld>
            <a:endParaRPr lang="fr-FR"/>
          </a:p>
        </p:txBody>
      </p:sp>
      <p:sp>
        <p:nvSpPr>
          <p:cNvPr id="7" name="Espace réservé du pied de page 3">
            <a:extLst>
              <a:ext uri="{FF2B5EF4-FFF2-40B4-BE49-F238E27FC236}">
                <a16:creationId xmlns="" xmlns:a16="http://schemas.microsoft.com/office/drawing/2014/main" id="{DC31E298-EC69-4EE1-B00C-CEB8ED62E854}"/>
              </a:ext>
            </a:extLst>
          </p:cNvPr>
          <p:cNvSpPr>
            <a:spLocks noGrp="1"/>
          </p:cNvSpPr>
          <p:nvPr>
            <p:ph type="ftr" sz="quarter" idx="11"/>
          </p:nvPr>
        </p:nvSpPr>
        <p:spPr>
          <a:xfrm>
            <a:off x="1893569" y="6356351"/>
            <a:ext cx="5713461"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a:t>
            </a:r>
            <a:r>
              <a:rPr lang="fr-FR" dirty="0" err="1">
                <a:solidFill>
                  <a:srgbClr val="898989"/>
                </a:solidFill>
              </a:rPr>
              <a:t>Sérot</a:t>
            </a:r>
            <a:endParaRPr lang="fr-FR" dirty="0">
              <a:solidFill>
                <a:srgbClr val="898989"/>
              </a:solidFill>
            </a:endParaRPr>
          </a:p>
        </p:txBody>
      </p:sp>
      <p:pic>
        <p:nvPicPr>
          <p:cNvPr id="10" name="Image 9">
            <a:extLst>
              <a:ext uri="{FF2B5EF4-FFF2-40B4-BE49-F238E27FC236}">
                <a16:creationId xmlns="" xmlns:a16="http://schemas.microsoft.com/office/drawing/2014/main" id="{37F2F84C-415B-42D5-AF59-6BB34A440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588" y="1537027"/>
            <a:ext cx="3426246" cy="4572504"/>
          </a:xfrm>
          <a:prstGeom prst="rect">
            <a:avLst/>
          </a:prstGeom>
          <a:solidFill>
            <a:schemeClr val="accent6"/>
          </a:solidFill>
          <a:ln>
            <a:noFill/>
          </a:ln>
          <a:effectLst>
            <a:outerShdw blurRad="149987" dist="250190" dir="8460000" algn="ctr">
              <a:srgbClr val="000000">
                <a:alpha val="28000"/>
              </a:srgbClr>
            </a:outerShdw>
          </a:effectLst>
        </p:spPr>
      </p:pic>
      <p:pic>
        <p:nvPicPr>
          <p:cNvPr id="12" name="Image 11">
            <a:extLst>
              <a:ext uri="{FF2B5EF4-FFF2-40B4-BE49-F238E27FC236}">
                <a16:creationId xmlns="" xmlns:a16="http://schemas.microsoft.com/office/drawing/2014/main" id="{72E111B6-79B9-4BA9-8A74-14E827404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66" y="1537027"/>
            <a:ext cx="4800254" cy="4572504"/>
          </a:xfrm>
          <a:prstGeom prst="rect">
            <a:avLst/>
          </a:prstGeom>
          <a:ln>
            <a:noFill/>
          </a:ln>
          <a:effectLst>
            <a:outerShdw blurRad="149987" dist="250190" dir="8460000" algn="ctr">
              <a:srgbClr val="000000">
                <a:alpha val="28000"/>
              </a:srgbClr>
            </a:outerShdw>
          </a:effectLst>
        </p:spPr>
      </p:pic>
      <p:sp>
        <p:nvSpPr>
          <p:cNvPr id="11" name="Rectangle 10">
            <a:extLst>
              <a:ext uri="{FF2B5EF4-FFF2-40B4-BE49-F238E27FC236}">
                <a16:creationId xmlns="" xmlns:a16="http://schemas.microsoft.com/office/drawing/2014/main" id="{69904559-64AC-492B-ADE4-0E6419685B82}"/>
              </a:ext>
            </a:extLst>
          </p:cNvPr>
          <p:cNvSpPr/>
          <p:nvPr/>
        </p:nvSpPr>
        <p:spPr>
          <a:xfrm>
            <a:off x="409576" y="3646528"/>
            <a:ext cx="4357687" cy="249198"/>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3" name="Rectangle 12">
            <a:extLst>
              <a:ext uri="{FF2B5EF4-FFF2-40B4-BE49-F238E27FC236}">
                <a16:creationId xmlns="" xmlns:a16="http://schemas.microsoft.com/office/drawing/2014/main" id="{231ECB11-B10F-4B31-9C5D-3AB46BB11BA5}"/>
              </a:ext>
            </a:extLst>
          </p:cNvPr>
          <p:cNvSpPr/>
          <p:nvPr/>
        </p:nvSpPr>
        <p:spPr>
          <a:xfrm>
            <a:off x="5396864" y="3743057"/>
            <a:ext cx="3162300"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4" name="Rectangle 13">
            <a:extLst>
              <a:ext uri="{FF2B5EF4-FFF2-40B4-BE49-F238E27FC236}">
                <a16:creationId xmlns="" xmlns:a16="http://schemas.microsoft.com/office/drawing/2014/main" id="{AE6176C2-F9C5-4637-8045-AD83571A1F98}"/>
              </a:ext>
            </a:extLst>
          </p:cNvPr>
          <p:cNvSpPr/>
          <p:nvPr/>
        </p:nvSpPr>
        <p:spPr>
          <a:xfrm>
            <a:off x="5395913" y="3393843"/>
            <a:ext cx="3162300"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5" name="Rectangle 14">
            <a:extLst>
              <a:ext uri="{FF2B5EF4-FFF2-40B4-BE49-F238E27FC236}">
                <a16:creationId xmlns="" xmlns:a16="http://schemas.microsoft.com/office/drawing/2014/main" id="{0894DBBA-6E22-4BAD-910B-36FDCF80732C}"/>
              </a:ext>
            </a:extLst>
          </p:cNvPr>
          <p:cNvSpPr/>
          <p:nvPr/>
        </p:nvSpPr>
        <p:spPr>
          <a:xfrm>
            <a:off x="5395913" y="5548313"/>
            <a:ext cx="3162300" cy="204787"/>
          </a:xfrm>
          <a:prstGeom prst="rect">
            <a:avLst/>
          </a:prstGeom>
          <a:solidFill>
            <a:schemeClr val="accent6">
              <a:alpha val="4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6" name="Rectangle 15">
            <a:extLst>
              <a:ext uri="{FF2B5EF4-FFF2-40B4-BE49-F238E27FC236}">
                <a16:creationId xmlns="" xmlns:a16="http://schemas.microsoft.com/office/drawing/2014/main" id="{23D16D20-EB27-4E33-AD30-F9274B2FDD1E}"/>
              </a:ext>
            </a:extLst>
          </p:cNvPr>
          <p:cNvSpPr/>
          <p:nvPr/>
        </p:nvSpPr>
        <p:spPr>
          <a:xfrm>
            <a:off x="414340" y="4375191"/>
            <a:ext cx="4352924" cy="249198"/>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7" name="Rectangle 16">
            <a:extLst>
              <a:ext uri="{FF2B5EF4-FFF2-40B4-BE49-F238E27FC236}">
                <a16:creationId xmlns="" xmlns:a16="http://schemas.microsoft.com/office/drawing/2014/main" id="{C7535160-AA60-4E45-AD53-FF33E00F1E6B}"/>
              </a:ext>
            </a:extLst>
          </p:cNvPr>
          <p:cNvSpPr/>
          <p:nvPr/>
        </p:nvSpPr>
        <p:spPr>
          <a:xfrm>
            <a:off x="414338" y="5108617"/>
            <a:ext cx="4424361" cy="249198"/>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8" name="Rectangle 17">
            <a:extLst>
              <a:ext uri="{FF2B5EF4-FFF2-40B4-BE49-F238E27FC236}">
                <a16:creationId xmlns="" xmlns:a16="http://schemas.microsoft.com/office/drawing/2014/main" id="{1EE5868B-108D-40DC-BCED-8173648CB019}"/>
              </a:ext>
            </a:extLst>
          </p:cNvPr>
          <p:cNvSpPr/>
          <p:nvPr/>
        </p:nvSpPr>
        <p:spPr>
          <a:xfrm>
            <a:off x="5395912" y="4097034"/>
            <a:ext cx="3162300" cy="204787"/>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
        <p:nvSpPr>
          <p:cNvPr id="19" name="Rectangle 18">
            <a:extLst>
              <a:ext uri="{FF2B5EF4-FFF2-40B4-BE49-F238E27FC236}">
                <a16:creationId xmlns="" xmlns:a16="http://schemas.microsoft.com/office/drawing/2014/main" id="{0257311E-16CE-40AC-992E-740E3EEC7F70}"/>
              </a:ext>
            </a:extLst>
          </p:cNvPr>
          <p:cNvSpPr/>
          <p:nvPr/>
        </p:nvSpPr>
        <p:spPr>
          <a:xfrm>
            <a:off x="5395912" y="4640335"/>
            <a:ext cx="3162300" cy="468282"/>
          </a:xfrm>
          <a:prstGeom prst="rect">
            <a:avLst/>
          </a:prstGeom>
          <a:solidFill>
            <a:schemeClr val="accent6">
              <a:alpha val="50000"/>
            </a:schemeClr>
          </a:solidFill>
          <a:ln w="508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8965337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spc="50" dirty="0">
                <a:solidFill>
                  <a:srgbClr val="CC575F"/>
                </a:solidFill>
                <a:latin typeface="Bell Gothic Std Light" panose="020B0606020203020204" pitchFamily="34" charset="0"/>
              </a:rPr>
              <a:t>Le correspondant autorités</a:t>
            </a:r>
            <a:endParaRPr lang="fr-FR" sz="4000" b="1" dirty="0">
              <a:solidFill>
                <a:srgbClr val="CC575F"/>
              </a:solidFill>
            </a:endParaRPr>
          </a:p>
        </p:txBody>
      </p:sp>
      <p:sp>
        <p:nvSpPr>
          <p:cNvPr id="3" name="Espace réservé du contenu 2"/>
          <p:cNvSpPr>
            <a:spLocks noGrp="1"/>
          </p:cNvSpPr>
          <p:nvPr>
            <p:ph idx="1"/>
          </p:nvPr>
        </p:nvSpPr>
        <p:spPr>
          <a:xfrm>
            <a:off x="727612" y="1666552"/>
            <a:ext cx="8416388" cy="4805810"/>
          </a:xfrm>
        </p:spPr>
        <p:txBody>
          <a:bodyPr>
            <a:normAutofit/>
          </a:bodyPr>
          <a:lstStyle/>
          <a:p>
            <a:pPr>
              <a:lnSpc>
                <a:spcPct val="150000"/>
              </a:lnSpc>
              <a:buClr>
                <a:srgbClr val="CC575F"/>
              </a:buClr>
            </a:pPr>
            <a:r>
              <a:rPr lang="fr-FR" sz="3200" dirty="0">
                <a:solidFill>
                  <a:srgbClr val="404040"/>
                </a:solidFill>
                <a:latin typeface="Bell Centennial Std SubCaption" panose="020B0506030509030204" pitchFamily="34" charset="0"/>
              </a:rPr>
              <a:t> Une </a:t>
            </a:r>
            <a:r>
              <a:rPr lang="fr-FR" sz="3200" dirty="0">
                <a:solidFill>
                  <a:srgbClr val="0B2265"/>
                </a:solidFill>
                <a:latin typeface="Bell Centennial Std SubCaption" panose="020B0506030509030204" pitchFamily="34" charset="0"/>
              </a:rPr>
              <a:t>fonction</a:t>
            </a:r>
            <a:r>
              <a:rPr lang="fr-FR" sz="3200" dirty="0">
                <a:solidFill>
                  <a:srgbClr val="404040"/>
                </a:solidFill>
                <a:latin typeface="Bell Centennial Std SubCaption" panose="020B0506030509030204" pitchFamily="34" charset="0"/>
              </a:rPr>
              <a:t> revisitée</a:t>
            </a:r>
          </a:p>
          <a:p>
            <a:pPr>
              <a:lnSpc>
                <a:spcPct val="150000"/>
              </a:lnSpc>
              <a:buClr>
                <a:srgbClr val="CC575F"/>
              </a:buClr>
            </a:pPr>
            <a:r>
              <a:rPr lang="fr-FR" sz="3200" dirty="0" smtClean="0">
                <a:solidFill>
                  <a:srgbClr val="404040"/>
                </a:solidFill>
                <a:latin typeface="Bell Centennial Std SubCaption" panose="020B0506030509030204" pitchFamily="34" charset="0"/>
              </a:rPr>
              <a:t> </a:t>
            </a:r>
            <a:r>
              <a:rPr lang="fr-FR" sz="3200" dirty="0">
                <a:solidFill>
                  <a:srgbClr val="404040"/>
                </a:solidFill>
                <a:latin typeface="Bell Centennial Std SubCaption" panose="020B0506030509030204" pitchFamily="34" charset="0"/>
              </a:rPr>
              <a:t>Un </a:t>
            </a:r>
            <a:r>
              <a:rPr lang="fr-FR" sz="3200" dirty="0">
                <a:solidFill>
                  <a:srgbClr val="0B2265"/>
                </a:solidFill>
                <a:latin typeface="Bell Centennial Std SubCaption" panose="020B0506030509030204" pitchFamily="34" charset="0"/>
              </a:rPr>
              <a:t>périmètre</a:t>
            </a:r>
            <a:r>
              <a:rPr lang="fr-FR" sz="3200" dirty="0">
                <a:solidFill>
                  <a:srgbClr val="404040"/>
                </a:solidFill>
                <a:latin typeface="Bell Centennial Std SubCaption" panose="020B0506030509030204" pitchFamily="34" charset="0"/>
              </a:rPr>
              <a:t> d’action </a:t>
            </a:r>
            <a:r>
              <a:rPr lang="fr-FR" sz="3200" dirty="0" smtClean="0">
                <a:solidFill>
                  <a:srgbClr val="404040"/>
                </a:solidFill>
                <a:latin typeface="Bell Centennial Std SubCaption" panose="020B0506030509030204" pitchFamily="34" charset="0"/>
              </a:rPr>
              <a:t>élargi</a:t>
            </a:r>
          </a:p>
          <a:p>
            <a:pPr>
              <a:lnSpc>
                <a:spcPct val="150000"/>
              </a:lnSpc>
              <a:buClr>
                <a:srgbClr val="CC575F"/>
              </a:buClr>
            </a:pPr>
            <a:r>
              <a:rPr lang="fr-FR" sz="3200" dirty="0" smtClean="0">
                <a:solidFill>
                  <a:srgbClr val="404040"/>
                </a:solidFill>
                <a:latin typeface="Bell Centennial Std SubCaption" panose="020B0506030509030204" pitchFamily="34" charset="0"/>
              </a:rPr>
              <a:t> Une exigence accrue de </a:t>
            </a:r>
            <a:r>
              <a:rPr lang="fr-FR" sz="3200" dirty="0" smtClean="0">
                <a:solidFill>
                  <a:srgbClr val="0B2265"/>
                </a:solidFill>
                <a:latin typeface="Bell Centennial Std SubCaption" panose="020B0506030509030204" pitchFamily="34" charset="0"/>
              </a:rPr>
              <a:t>qualité</a:t>
            </a:r>
          </a:p>
          <a:p>
            <a:pPr marL="0" indent="0">
              <a:lnSpc>
                <a:spcPct val="150000"/>
              </a:lnSpc>
              <a:buClr>
                <a:srgbClr val="CC575F"/>
              </a:buClr>
              <a:buNone/>
            </a:pPr>
            <a:endParaRPr lang="fr-FR" sz="4000" dirty="0">
              <a:solidFill>
                <a:srgbClr val="404040"/>
              </a:solidFill>
              <a:latin typeface="Bell Centennial Std SubCaption" panose="020B0506030509030204" pitchFamily="34" charset="0"/>
            </a:endParaRPr>
          </a:p>
          <a:p>
            <a:pPr marL="0" indent="0" algn="ctr">
              <a:buClr>
                <a:srgbClr val="CC575F"/>
              </a:buClr>
              <a:buNone/>
            </a:pPr>
            <a:r>
              <a:rPr lang="fr-FR" sz="3100" dirty="0">
                <a:solidFill>
                  <a:srgbClr val="0B2265"/>
                </a:solidFill>
                <a:latin typeface="Bell Centennial Std SubCaption" panose="020B0506030509030204" pitchFamily="34" charset="0"/>
              </a:rPr>
              <a:t>    </a:t>
            </a:r>
            <a:r>
              <a:rPr lang="fr-FR" sz="3100" dirty="0" smtClean="0">
                <a:solidFill>
                  <a:srgbClr val="0B2265"/>
                </a:solidFill>
                <a:latin typeface="Bell Centennial Std SubCaption" panose="020B0506030509030204" pitchFamily="34" charset="0"/>
              </a:rPr>
              <a:t>… </a:t>
            </a:r>
            <a:r>
              <a:rPr lang="fr-FR" sz="3100" dirty="0">
                <a:solidFill>
                  <a:srgbClr val="0B2265"/>
                </a:solidFill>
                <a:latin typeface="Bell Centennial Std SubCaption" panose="020B0506030509030204" pitchFamily="34" charset="0"/>
              </a:rPr>
              <a:t>au-delà du </a:t>
            </a:r>
            <a:r>
              <a:rPr lang="fr-FR" sz="3100" dirty="0" err="1">
                <a:solidFill>
                  <a:srgbClr val="0B2265"/>
                </a:solidFill>
                <a:latin typeface="Bell Centennial Std SubCaption" panose="020B0506030509030204" pitchFamily="34" charset="0"/>
              </a:rPr>
              <a:t>Sudoc</a:t>
            </a:r>
            <a:endParaRPr lang="fr-FR" sz="31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65</a:t>
            </a:fld>
            <a:endParaRPr lang="fr-FR"/>
          </a:p>
        </p:txBody>
      </p:sp>
      <p:sp>
        <p:nvSpPr>
          <p:cNvPr id="7" name="Espace réservé du pied de page 3">
            <a:extLst>
              <a:ext uri="{FF2B5EF4-FFF2-40B4-BE49-F238E27FC236}">
                <a16:creationId xmlns:a16="http://schemas.microsoft.com/office/drawing/2014/main" xmlns="" id="{12108F0B-9598-4005-9CD1-10C86DB46B95}"/>
              </a:ext>
            </a:extLst>
          </p:cNvPr>
          <p:cNvSpPr>
            <a:spLocks noGrp="1"/>
          </p:cNvSpPr>
          <p:nvPr>
            <p:ph type="ftr" sz="quarter" idx="11"/>
          </p:nvPr>
        </p:nvSpPr>
        <p:spPr>
          <a:xfrm>
            <a:off x="1893570" y="6356351"/>
            <a:ext cx="5645366"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a:t>
            </a:r>
            <a:r>
              <a:rPr lang="fr-FR" dirty="0" err="1">
                <a:solidFill>
                  <a:srgbClr val="898989"/>
                </a:solidFill>
              </a:rPr>
              <a:t>Sérot</a:t>
            </a:r>
            <a:endParaRPr lang="fr-FR" dirty="0">
              <a:solidFill>
                <a:srgbClr val="898989"/>
              </a:solidFill>
            </a:endParaRPr>
          </a:p>
        </p:txBody>
      </p:sp>
      <p:pic>
        <p:nvPicPr>
          <p:cNvPr id="6" name="Image 5">
            <a:extLst>
              <a:ext uri="{FF2B5EF4-FFF2-40B4-BE49-F238E27FC236}">
                <a16:creationId xmlns:a16="http://schemas.microsoft.com/office/drawing/2014/main" xmlns="" id="{7DF85487-53DA-412A-A226-72747CD54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687" y="4996703"/>
            <a:ext cx="986399" cy="986399"/>
          </a:xfrm>
          <a:prstGeom prst="rect">
            <a:avLst/>
          </a:prstGeom>
        </p:spPr>
      </p:pic>
    </p:spTree>
    <p:extLst>
      <p:ext uri="{BB962C8B-B14F-4D97-AF65-F5344CB8AC3E}">
        <p14:creationId xmlns:p14="http://schemas.microsoft.com/office/powerpoint/2010/main" val="22345439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586740"/>
            <a:ext cx="7886700" cy="953477"/>
          </a:xfrm>
        </p:spPr>
        <p:txBody>
          <a:bodyPr>
            <a:normAutofit/>
          </a:bodyPr>
          <a:lstStyle/>
          <a:p>
            <a:pPr algn="ctr"/>
            <a:r>
              <a:rPr lang="fr-FR" sz="4000" b="1" dirty="0">
                <a:solidFill>
                  <a:srgbClr val="CC575F"/>
                </a:solidFill>
                <a:latin typeface="Bell Gothic Std Light" panose="020B0606020203020204" pitchFamily="34" charset="0"/>
              </a:rPr>
              <a:t>Vers l’infini et au-delà !</a:t>
            </a:r>
            <a:endParaRPr lang="fr-FR" sz="4000" b="1" dirty="0">
              <a:solidFill>
                <a:srgbClr val="CC575F"/>
              </a:solidFill>
            </a:endParaRPr>
          </a:p>
        </p:txBody>
      </p:sp>
      <p:sp>
        <p:nvSpPr>
          <p:cNvPr id="3" name="Espace réservé du contenu 2"/>
          <p:cNvSpPr>
            <a:spLocks noGrp="1"/>
          </p:cNvSpPr>
          <p:nvPr>
            <p:ph idx="1"/>
          </p:nvPr>
        </p:nvSpPr>
        <p:spPr>
          <a:xfrm>
            <a:off x="727612" y="1764176"/>
            <a:ext cx="8416388" cy="4867211"/>
          </a:xfrm>
        </p:spPr>
        <p:txBody>
          <a:bodyPr>
            <a:normAutofit fontScale="77500" lnSpcReduction="20000"/>
          </a:bodyPr>
          <a:lstStyle/>
          <a:p>
            <a:pPr>
              <a:lnSpc>
                <a:spcPct val="160000"/>
              </a:lnSpc>
              <a:buClr>
                <a:srgbClr val="CC575F"/>
              </a:buClr>
            </a:pPr>
            <a:r>
              <a:rPr lang="fr-FR" sz="3800" dirty="0" smtClean="0">
                <a:solidFill>
                  <a:srgbClr val="404040"/>
                </a:solidFill>
                <a:latin typeface="Bell Centennial Std SubCaption" panose="020B0506030509030204" pitchFamily="34" charset="0"/>
              </a:rPr>
              <a:t> Garantir l’</a:t>
            </a:r>
            <a:r>
              <a:rPr lang="fr-FR" sz="3800" dirty="0" smtClean="0">
                <a:solidFill>
                  <a:srgbClr val="0B2265"/>
                </a:solidFill>
                <a:latin typeface="Bell Centennial Std SubCaption" panose="020B0506030509030204" pitchFamily="34" charset="0"/>
              </a:rPr>
              <a:t>interopérabilité </a:t>
            </a:r>
            <a:r>
              <a:rPr lang="fr-FR" sz="3800" dirty="0">
                <a:solidFill>
                  <a:srgbClr val="404040"/>
                </a:solidFill>
                <a:latin typeface="Bell Centennial Std SubCaption" panose="020B0506030509030204" pitchFamily="34" charset="0"/>
              </a:rPr>
              <a:t>de </a:t>
            </a:r>
            <a:r>
              <a:rPr lang="fr-FR" sz="3800" dirty="0" smtClean="0">
                <a:solidFill>
                  <a:srgbClr val="404040"/>
                </a:solidFill>
                <a:latin typeface="Bell Centennial Std SubCaption" panose="020B0506030509030204" pitchFamily="34" charset="0"/>
              </a:rPr>
              <a:t>notre archive </a:t>
            </a:r>
          </a:p>
          <a:p>
            <a:pPr marL="0" indent="0">
              <a:lnSpc>
                <a:spcPct val="120000"/>
              </a:lnSpc>
              <a:buClr>
                <a:srgbClr val="CC575F"/>
              </a:buClr>
              <a:buNone/>
            </a:pPr>
            <a:r>
              <a:rPr lang="fr-FR" sz="3800" dirty="0" smtClean="0">
                <a:solidFill>
                  <a:srgbClr val="404040"/>
                </a:solidFill>
                <a:latin typeface="Bell Centennial Std SubCaption" panose="020B0506030509030204" pitchFamily="34" charset="0"/>
              </a:rPr>
              <a:t>    pour la relier aux </a:t>
            </a:r>
            <a:r>
              <a:rPr lang="fr-FR" sz="3800" dirty="0">
                <a:solidFill>
                  <a:srgbClr val="0B2265"/>
                </a:solidFill>
                <a:latin typeface="Bell Centennial Std SubCaption" panose="020B0506030509030204" pitchFamily="34" charset="0"/>
              </a:rPr>
              <a:t>référentiels </a:t>
            </a:r>
            <a:r>
              <a:rPr lang="fr-FR" sz="3800" dirty="0" smtClean="0">
                <a:solidFill>
                  <a:srgbClr val="0B2265"/>
                </a:solidFill>
                <a:latin typeface="Bell Centennial Std SubCaption" panose="020B0506030509030204" pitchFamily="34" charset="0"/>
              </a:rPr>
              <a:t>internationaux</a:t>
            </a:r>
          </a:p>
          <a:p>
            <a:pPr>
              <a:lnSpc>
                <a:spcPct val="270000"/>
              </a:lnSpc>
              <a:buClr>
                <a:srgbClr val="CC575F"/>
              </a:buClr>
            </a:pPr>
            <a:r>
              <a:rPr lang="fr-FR" sz="3800" dirty="0" smtClean="0">
                <a:solidFill>
                  <a:srgbClr val="404040"/>
                </a:solidFill>
                <a:latin typeface="Bell Centennial Std SubCaption" panose="020B0506030509030204" pitchFamily="34" charset="0"/>
              </a:rPr>
              <a:t> Améliorer la </a:t>
            </a:r>
            <a:r>
              <a:rPr lang="fr-FR" sz="3800" dirty="0" smtClean="0">
                <a:solidFill>
                  <a:srgbClr val="0B2265"/>
                </a:solidFill>
                <a:latin typeface="Bell Centennial Std SubCaption" panose="020B0506030509030204" pitchFamily="34" charset="0"/>
              </a:rPr>
              <a:t>visibilité </a:t>
            </a:r>
            <a:r>
              <a:rPr lang="fr-FR" sz="3800" dirty="0" smtClean="0">
                <a:solidFill>
                  <a:srgbClr val="404040"/>
                </a:solidFill>
                <a:latin typeface="Bell Centennial Std SubCaption" panose="020B0506030509030204" pitchFamily="34" charset="0"/>
              </a:rPr>
              <a:t>de nos chercheurs</a:t>
            </a:r>
            <a:endParaRPr lang="fr-FR" sz="3800" dirty="0">
              <a:solidFill>
                <a:srgbClr val="0B2265"/>
              </a:solidFill>
              <a:latin typeface="Bell Centennial Std SubCaption" panose="020B0506030509030204" pitchFamily="34" charset="0"/>
            </a:endParaRPr>
          </a:p>
          <a:p>
            <a:pPr>
              <a:buClr>
                <a:srgbClr val="CC575F"/>
              </a:buClr>
            </a:pPr>
            <a:endParaRPr lang="fr-FR" sz="2400" dirty="0">
              <a:solidFill>
                <a:srgbClr val="404040"/>
              </a:solidFill>
              <a:latin typeface="Bell Centennial Std SubCaption" panose="020B0506030509030204" pitchFamily="34" charset="0"/>
            </a:endParaRPr>
          </a:p>
          <a:p>
            <a:pPr marL="0" indent="0">
              <a:buClr>
                <a:srgbClr val="CC575F"/>
              </a:buClr>
              <a:buNone/>
            </a:pPr>
            <a:endParaRPr lang="fr-FR" sz="3000" dirty="0">
              <a:solidFill>
                <a:srgbClr val="404040"/>
              </a:solidFill>
              <a:latin typeface="Bell Centennial Std SubCaption" panose="020B0506030509030204" pitchFamily="34" charset="0"/>
            </a:endParaRPr>
          </a:p>
          <a:p>
            <a:pPr marL="0" indent="0">
              <a:lnSpc>
                <a:spcPct val="170000"/>
              </a:lnSpc>
              <a:spcBef>
                <a:spcPts val="1800"/>
              </a:spcBef>
              <a:buClr>
                <a:srgbClr val="CC575F"/>
              </a:buClr>
              <a:buNone/>
            </a:pPr>
            <a:r>
              <a:rPr lang="fr-FR" sz="2400" b="1" dirty="0">
                <a:solidFill>
                  <a:srgbClr val="CC575F"/>
                </a:solidFill>
                <a:latin typeface="Bell Centennial Std SubCaption" panose="020B0506030509030204" pitchFamily="34" charset="0"/>
              </a:rPr>
              <a:t>		           </a:t>
            </a:r>
            <a:r>
              <a:rPr lang="fr-FR" sz="2400" b="1" dirty="0" smtClean="0">
                <a:solidFill>
                  <a:srgbClr val="CC575F"/>
                </a:solidFill>
                <a:latin typeface="Bell Centennial Std SubCaption" panose="020B0506030509030204" pitchFamily="34" charset="0"/>
              </a:rPr>
              <a:t>   </a:t>
            </a:r>
            <a:r>
              <a:rPr lang="fr-FR" b="1" dirty="0" smtClean="0">
                <a:solidFill>
                  <a:srgbClr val="CC575F"/>
                </a:solidFill>
                <a:latin typeface="Bell Centennial Std SubCaption" panose="020B0506030509030204" pitchFamily="34" charset="0"/>
              </a:rPr>
              <a:t>1</a:t>
            </a:r>
            <a:r>
              <a:rPr lang="fr-FR" b="1" baseline="30000" dirty="0" smtClean="0">
                <a:solidFill>
                  <a:srgbClr val="CC575F"/>
                </a:solidFill>
                <a:latin typeface="Bell Centennial Std SubCaption" panose="020B0506030509030204" pitchFamily="34" charset="0"/>
              </a:rPr>
              <a:t>ère</a:t>
            </a:r>
            <a:r>
              <a:rPr lang="fr-FR" b="1" dirty="0" smtClean="0">
                <a:solidFill>
                  <a:srgbClr val="CC575F"/>
                </a:solidFill>
                <a:latin typeface="Bell Centennial Std SubCaption" panose="020B0506030509030204" pitchFamily="34" charset="0"/>
              </a:rPr>
              <a:t> </a:t>
            </a:r>
            <a:r>
              <a:rPr lang="fr-FR" b="1" dirty="0">
                <a:solidFill>
                  <a:srgbClr val="CC575F"/>
                </a:solidFill>
                <a:latin typeface="Bell Centennial Std SubCaption" panose="020B0506030509030204" pitchFamily="34" charset="0"/>
              </a:rPr>
              <a:t>archive ouverte</a:t>
            </a:r>
          </a:p>
          <a:p>
            <a:pPr marL="0" indent="0">
              <a:buClr>
                <a:srgbClr val="CC575F"/>
              </a:buClr>
              <a:buNone/>
            </a:pPr>
            <a:r>
              <a:rPr lang="fr-FR" dirty="0">
                <a:solidFill>
                  <a:srgbClr val="CC5763"/>
                </a:solidFill>
                <a:latin typeface="Bell Centennial Std SubCaption" panose="020B0506030509030204" pitchFamily="34" charset="0"/>
              </a:rPr>
              <a:t>		        </a:t>
            </a:r>
            <a:r>
              <a:rPr lang="fr-FR" dirty="0" smtClean="0">
                <a:solidFill>
                  <a:srgbClr val="CC5763"/>
                </a:solidFill>
                <a:latin typeface="Bell Centennial Std SubCaption" panose="020B0506030509030204" pitchFamily="34" charset="0"/>
              </a:rPr>
              <a:t>   à </a:t>
            </a:r>
            <a:r>
              <a:rPr lang="fr-FR" dirty="0">
                <a:solidFill>
                  <a:srgbClr val="CC5763"/>
                </a:solidFill>
                <a:latin typeface="Bell Centennial Std SubCaption" panose="020B0506030509030204" pitchFamily="34" charset="0"/>
              </a:rPr>
              <a:t>produire dans </a:t>
            </a:r>
            <a:r>
              <a:rPr lang="fr-FR" dirty="0" err="1">
                <a:solidFill>
                  <a:srgbClr val="CC5763"/>
                </a:solidFill>
                <a:latin typeface="Bell Centennial Std SubCaption" panose="020B0506030509030204" pitchFamily="34" charset="0"/>
              </a:rPr>
              <a:t>IdRef</a:t>
            </a:r>
            <a:r>
              <a:rPr lang="fr-FR" dirty="0">
                <a:solidFill>
                  <a:srgbClr val="CC5763"/>
                </a:solidFill>
                <a:latin typeface="Bell Centennial Std SubCaption" panose="020B0506030509030204" pitchFamily="34" charset="0"/>
              </a:rPr>
              <a:t> ! </a:t>
            </a: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pPr>
              <a:buClr>
                <a:srgbClr val="CC575F"/>
              </a:buClr>
            </a:pPr>
            <a:endParaRPr lang="fr-FR" sz="2400" dirty="0">
              <a:solidFill>
                <a:schemeClr val="tx1">
                  <a:lumMod val="75000"/>
                  <a:lumOff val="25000"/>
                </a:schemeClr>
              </a:solidFill>
              <a:latin typeface="Bell Centennial Std SubCaption" panose="020B0506030509030204" pitchFamily="34" charset="0"/>
            </a:endParaRPr>
          </a:p>
          <a:p>
            <a:pPr marL="0" indent="0">
              <a:buClr>
                <a:srgbClr val="CC575F"/>
              </a:buClr>
              <a:buNone/>
            </a:pPr>
            <a:endParaRPr lang="fr-FR" sz="2400" dirty="0">
              <a:solidFill>
                <a:schemeClr val="tx1">
                  <a:lumMod val="75000"/>
                  <a:lumOff val="25000"/>
                </a:schemeClr>
              </a:solidFill>
              <a:latin typeface="Bell Centennial Std SubCaption" panose="020B0506030509030204" pitchFamily="34" charset="0"/>
            </a:endParaRPr>
          </a:p>
          <a:p>
            <a:endParaRPr lang="fr-FR" dirty="0"/>
          </a:p>
        </p:txBody>
      </p:sp>
      <p:sp>
        <p:nvSpPr>
          <p:cNvPr id="9" name="Espace réservé du numéro de diapositive 8"/>
          <p:cNvSpPr>
            <a:spLocks noGrp="1"/>
          </p:cNvSpPr>
          <p:nvPr>
            <p:ph type="sldNum" sz="quarter" idx="12"/>
          </p:nvPr>
        </p:nvSpPr>
        <p:spPr/>
        <p:txBody>
          <a:bodyPr/>
          <a:lstStyle/>
          <a:p>
            <a:fld id="{5CE2FCBC-EEB5-4C69-B74C-B6D6B76A6DCD}" type="slidenum">
              <a:rPr lang="fr-FR" smtClean="0"/>
              <a:t>66</a:t>
            </a:fld>
            <a:endParaRPr lang="fr-FR"/>
          </a:p>
        </p:txBody>
      </p:sp>
      <p:sp>
        <p:nvSpPr>
          <p:cNvPr id="7" name="Espace réservé du pied de page 3">
            <a:extLst>
              <a:ext uri="{FF2B5EF4-FFF2-40B4-BE49-F238E27FC236}">
                <a16:creationId xmlns:a16="http://schemas.microsoft.com/office/drawing/2014/main" xmlns="" id="{BA53C71B-5409-4E87-9E6E-BD2A60B24777}"/>
              </a:ext>
            </a:extLst>
          </p:cNvPr>
          <p:cNvSpPr>
            <a:spLocks noGrp="1"/>
          </p:cNvSpPr>
          <p:nvPr>
            <p:ph type="ftr" sz="quarter" idx="11"/>
          </p:nvPr>
        </p:nvSpPr>
        <p:spPr>
          <a:xfrm>
            <a:off x="1893569" y="6356351"/>
            <a:ext cx="5839919" cy="365125"/>
          </a:xfrm>
        </p:spPr>
        <p:txBody>
          <a:bodyPr/>
          <a:lstStyle/>
          <a:p>
            <a:r>
              <a:rPr lang="fr-FR" dirty="0">
                <a:solidFill>
                  <a:srgbClr val="898989"/>
                </a:solidFill>
              </a:rPr>
              <a:t>Quand OATAO se connecte à </a:t>
            </a:r>
            <a:r>
              <a:rPr lang="fr-FR" dirty="0" err="1">
                <a:solidFill>
                  <a:srgbClr val="898989"/>
                </a:solidFill>
              </a:rPr>
              <a:t>IdRef</a:t>
            </a:r>
            <a:r>
              <a:rPr lang="fr-FR" dirty="0">
                <a:solidFill>
                  <a:srgbClr val="898989"/>
                </a:solidFill>
              </a:rPr>
              <a:t>   -   Jean-Marie Le </a:t>
            </a:r>
            <a:r>
              <a:rPr lang="fr-FR" dirty="0" err="1">
                <a:solidFill>
                  <a:srgbClr val="898989"/>
                </a:solidFill>
              </a:rPr>
              <a:t>Bechec</a:t>
            </a:r>
            <a:r>
              <a:rPr lang="fr-FR" dirty="0">
                <a:solidFill>
                  <a:srgbClr val="898989"/>
                </a:solidFill>
              </a:rPr>
              <a:t>  &amp;  Yann Sérot</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369" y="5145992"/>
            <a:ext cx="986400" cy="986400"/>
          </a:xfrm>
          <a:prstGeom prst="rect">
            <a:avLst/>
          </a:prstGeom>
        </p:spPr>
      </p:pic>
    </p:spTree>
    <p:extLst>
      <p:ext uri="{BB962C8B-B14F-4D97-AF65-F5344CB8AC3E}">
        <p14:creationId xmlns:p14="http://schemas.microsoft.com/office/powerpoint/2010/main" val="40930144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L’INTEROPERABILITE horizontale et verticale en ACTES</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67</a:t>
            </a:fld>
            <a:endParaRPr lang="fr-FR"/>
          </a:p>
        </p:txBody>
      </p:sp>
    </p:spTree>
    <p:extLst>
      <p:ext uri="{BB962C8B-B14F-4D97-AF65-F5344CB8AC3E}">
        <p14:creationId xmlns:p14="http://schemas.microsoft.com/office/powerpoint/2010/main" val="22512858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Service de hub multi-applicatifs</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68</a:t>
            </a:fld>
            <a:endParaRPr lang="fr-FR"/>
          </a:p>
        </p:txBody>
      </p:sp>
      <p:sp>
        <p:nvSpPr>
          <p:cNvPr id="7" name="Espace réservé du contenu 6"/>
          <p:cNvSpPr txBox="1">
            <a:spLocks noGrp="1"/>
          </p:cNvSpPr>
          <p:nvPr>
            <p:ph idx="1"/>
          </p:nvPr>
        </p:nvSpPr>
        <p:spPr>
          <a:xfrm>
            <a:off x="846356" y="1623851"/>
            <a:ext cx="7836195" cy="507831"/>
          </a:xfrm>
          <a:prstGeom prst="rect">
            <a:avLst/>
          </a:prstGeom>
          <a:noFill/>
        </p:spPr>
        <p:txBody>
          <a:bodyPr wrap="square" rtlCol="0">
            <a:spAutoFit/>
          </a:bodyPr>
          <a:lstStyle/>
          <a:p>
            <a:pPr marL="257175" indent="-257175">
              <a:lnSpc>
                <a:spcPct val="150000"/>
              </a:lnSpc>
              <a:spcBef>
                <a:spcPts val="450"/>
              </a:spcBef>
              <a:spcAft>
                <a:spcPts val="450"/>
              </a:spcAft>
            </a:pPr>
            <a:r>
              <a:rPr lang="fr-FR" sz="1800" dirty="0" smtClean="0"/>
              <a:t>IdRef réunit tout l’outillage pour être un HUB multi-applicatifs</a:t>
            </a:r>
            <a:endParaRPr lang="fr-FR" sz="1800" dirty="0"/>
          </a:p>
        </p:txBody>
      </p:sp>
      <p:graphicFrame>
        <p:nvGraphicFramePr>
          <p:cNvPr id="14" name="Diagramme 13"/>
          <p:cNvGraphicFramePr/>
          <p:nvPr>
            <p:extLst/>
          </p:nvPr>
        </p:nvGraphicFramePr>
        <p:xfrm>
          <a:off x="1651000" y="2121971"/>
          <a:ext cx="5346700" cy="3590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Espace réservé du contenu 6"/>
          <p:cNvSpPr txBox="1">
            <a:spLocks/>
          </p:cNvSpPr>
          <p:nvPr/>
        </p:nvSpPr>
        <p:spPr>
          <a:xfrm>
            <a:off x="627695" y="5712786"/>
            <a:ext cx="7836195" cy="507831"/>
          </a:xfrm>
          <a:prstGeom prst="rect">
            <a:avLst/>
          </a:prstGeom>
          <a:noFill/>
        </p:spPr>
        <p:txBody>
          <a:bodyPr vert="horz" wrap="square" lIns="91440" tIns="45720" rIns="91440" bIns="45720" rtlCol="0">
            <a:spAutoFit/>
          </a:bodyPr>
          <a:lstStyle>
            <a:lvl1pPr marL="342900" indent="-342900" algn="l" defTabSz="457200" rtl="0" eaLnBrk="1" latinLnBrk="0" hangingPunct="1">
              <a:lnSpc>
                <a:spcPct val="70000"/>
              </a:lnSpc>
              <a:spcBef>
                <a:spcPct val="20000"/>
              </a:spcBef>
              <a:buClr>
                <a:schemeClr val="tx2"/>
              </a:buClr>
              <a:buSzPct val="15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lnSpc>
                <a:spcPct val="70000"/>
              </a:lnSpc>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7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7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70000"/>
              </a:lnSpc>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a:lnSpc>
                <a:spcPct val="150000"/>
              </a:lnSpc>
              <a:spcBef>
                <a:spcPts val="450"/>
              </a:spcBef>
              <a:spcAft>
                <a:spcPts val="450"/>
              </a:spcAft>
            </a:pPr>
            <a:r>
              <a:rPr lang="fr-FR" sz="1800" dirty="0" smtClean="0"/>
              <a:t>Des services pour les applicatifs documentaires … et les autres</a:t>
            </a:r>
            <a:endParaRPr lang="fr-FR" sz="1800" dirty="0"/>
          </a:p>
        </p:txBody>
      </p:sp>
    </p:spTree>
    <p:extLst>
      <p:ext uri="{BB962C8B-B14F-4D97-AF65-F5344CB8AC3E}">
        <p14:creationId xmlns:p14="http://schemas.microsoft.com/office/powerpoint/2010/main" val="230123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14" grpId="0">
        <p:bldAsOne/>
      </p:bldGraphic>
      <p:bldP spid="8"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stretch>
            <a:fillRect/>
          </a:stretch>
        </p:blipFill>
        <p:spPr>
          <a:xfrm>
            <a:off x="160141" y="3863626"/>
            <a:ext cx="2848934" cy="968476"/>
          </a:xfrm>
          <a:prstGeom prst="rect">
            <a:avLst/>
          </a:prstGeom>
        </p:spPr>
      </p:pic>
      <p:sp>
        <p:nvSpPr>
          <p:cNvPr id="2" name="Titre 1"/>
          <p:cNvSpPr>
            <a:spLocks noGrp="1"/>
          </p:cNvSpPr>
          <p:nvPr>
            <p:ph type="title"/>
          </p:nvPr>
        </p:nvSpPr>
        <p:spPr/>
        <p:txBody>
          <a:bodyPr/>
          <a:lstStyle/>
          <a:p>
            <a:r>
              <a:rPr lang="fr-FR" dirty="0"/>
              <a:t>Interopérabilité </a:t>
            </a:r>
            <a:r>
              <a:rPr lang="fr-FR" dirty="0" smtClean="0"/>
              <a:t>verticale</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69</a:t>
            </a:fld>
            <a:endParaRPr lang="fr-FR"/>
          </a:p>
        </p:txBody>
      </p:sp>
      <p:pic>
        <p:nvPicPr>
          <p:cNvPr id="5129" name="Picture 9" descr="C:\Users\mistral\Desktop\EuroCRIS2015\logo_orcid.png"/>
          <p:cNvPicPr>
            <a:picLocks noChangeAspect="1" noChangeArrowheads="1"/>
          </p:cNvPicPr>
          <p:nvPr/>
        </p:nvPicPr>
        <p:blipFill>
          <a:blip r:embed="rId4"/>
          <a:srcRect/>
          <a:stretch>
            <a:fillRect/>
          </a:stretch>
        </p:blipFill>
        <p:spPr bwMode="auto">
          <a:xfrm>
            <a:off x="6607828" y="4051138"/>
            <a:ext cx="2222631" cy="682665"/>
          </a:xfrm>
          <a:prstGeom prst="rect">
            <a:avLst/>
          </a:prstGeom>
          <a:noFill/>
          <a:ln>
            <a:solidFill>
              <a:schemeClr val="tx1"/>
            </a:solidFill>
          </a:ln>
        </p:spPr>
      </p:pic>
      <p:cxnSp>
        <p:nvCxnSpPr>
          <p:cNvPr id="48" name="Connecteur droit avec flèche 13"/>
          <p:cNvCxnSpPr>
            <a:stCxn id="163" idx="1"/>
            <a:endCxn id="16" idx="2"/>
          </p:cNvCxnSpPr>
          <p:nvPr/>
        </p:nvCxnSpPr>
        <p:spPr>
          <a:xfrm rot="10800000">
            <a:off x="1584609" y="4832103"/>
            <a:ext cx="1848939" cy="1402671"/>
          </a:xfrm>
          <a:prstGeom prst="curvedConnector2">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0" name="Connecteur droit avec flèche 13"/>
          <p:cNvCxnSpPr>
            <a:stCxn id="5129" idx="2"/>
            <a:endCxn id="163" idx="3"/>
          </p:cNvCxnSpPr>
          <p:nvPr/>
        </p:nvCxnSpPr>
        <p:spPr>
          <a:xfrm rot="5400000">
            <a:off x="5881225" y="4396854"/>
            <a:ext cx="1500970" cy="2174869"/>
          </a:xfrm>
          <a:prstGeom prst="curvedConnector2">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Connecteur droit avec flèche 13"/>
          <p:cNvCxnSpPr>
            <a:stCxn id="16" idx="0"/>
            <a:endCxn id="159" idx="1"/>
          </p:cNvCxnSpPr>
          <p:nvPr/>
        </p:nvCxnSpPr>
        <p:spPr>
          <a:xfrm rot="5400000" flipH="1" flipV="1">
            <a:off x="2070975" y="2258167"/>
            <a:ext cx="1119092" cy="2091827"/>
          </a:xfrm>
          <a:prstGeom prst="curvedConnector2">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9" name="ZoneTexte 158"/>
          <p:cNvSpPr txBox="1"/>
          <p:nvPr/>
        </p:nvSpPr>
        <p:spPr>
          <a:xfrm>
            <a:off x="3676435" y="2359813"/>
            <a:ext cx="1687168" cy="769441"/>
          </a:xfrm>
          <a:prstGeom prst="rect">
            <a:avLst/>
          </a:prstGeom>
          <a:solidFill>
            <a:schemeClr val="bg1">
              <a:lumMod val="50000"/>
            </a:schemeClr>
          </a:solidFill>
          <a:ln w="15875">
            <a:solidFill>
              <a:schemeClr val="tx1"/>
            </a:solidFill>
          </a:ln>
        </p:spPr>
        <p:txBody>
          <a:bodyPr wrap="square" rtlCol="0">
            <a:spAutoFit/>
          </a:bodyPr>
          <a:lstStyle/>
          <a:p>
            <a:pPr algn="ctr"/>
            <a:r>
              <a:rPr lang="fr-FR" sz="4400" b="1" dirty="0" smtClean="0">
                <a:solidFill>
                  <a:schemeClr val="bg1"/>
                </a:solidFill>
              </a:rPr>
              <a:t>VIAF</a:t>
            </a:r>
            <a:endParaRPr lang="fr-FR" sz="2000" b="1" dirty="0">
              <a:solidFill>
                <a:schemeClr val="bg1"/>
              </a:solidFill>
            </a:endParaRPr>
          </a:p>
        </p:txBody>
      </p:sp>
      <p:pic>
        <p:nvPicPr>
          <p:cNvPr id="163" name="Picture 8" descr="C:\Users\mistral\Desktop\EuroCRIS2015\logo_isni.gif"/>
          <p:cNvPicPr>
            <a:picLocks noChangeAspect="1" noChangeArrowheads="1"/>
          </p:cNvPicPr>
          <p:nvPr/>
        </p:nvPicPr>
        <p:blipFill>
          <a:blip r:embed="rId5"/>
          <a:srcRect/>
          <a:stretch>
            <a:fillRect/>
          </a:stretch>
        </p:blipFill>
        <p:spPr bwMode="auto">
          <a:xfrm>
            <a:off x="3433547" y="5815731"/>
            <a:ext cx="2110728" cy="838083"/>
          </a:xfrm>
          <a:prstGeom prst="rect">
            <a:avLst/>
          </a:prstGeom>
          <a:noFill/>
        </p:spPr>
      </p:pic>
      <p:sp>
        <p:nvSpPr>
          <p:cNvPr id="23" name="Espace réservé de la date 3"/>
          <p:cNvSpPr>
            <a:spLocks noGrp="1"/>
          </p:cNvSpPr>
          <p:nvPr>
            <p:ph type="dt" sz="half" idx="10"/>
          </p:nvPr>
        </p:nvSpPr>
        <p:spPr>
          <a:xfrm>
            <a:off x="6098757" y="88100"/>
            <a:ext cx="1475153" cy="365125"/>
          </a:xfrm>
        </p:spPr>
        <p:txBody>
          <a:bodyPr/>
          <a:lstStyle/>
          <a:p>
            <a:fld id="{B7046984-41A2-9B45-91EE-7FB7DB995A64}" type="datetime3">
              <a:rPr lang="en-US" smtClean="0"/>
              <a:pPr/>
              <a:t>21 June 2018</a:t>
            </a:fld>
            <a:endParaRPr lang="fr-FR" dirty="0"/>
          </a:p>
        </p:txBody>
      </p:sp>
      <p:cxnSp>
        <p:nvCxnSpPr>
          <p:cNvPr id="35" name="Connecteur droit avec flèche 13"/>
          <p:cNvCxnSpPr>
            <a:stCxn id="159" idx="2"/>
            <a:endCxn id="163" idx="0"/>
          </p:cNvCxnSpPr>
          <p:nvPr/>
        </p:nvCxnSpPr>
        <p:spPr>
          <a:xfrm rot="5400000">
            <a:off x="3161227" y="4456938"/>
            <a:ext cx="2686477" cy="31108"/>
          </a:xfrm>
          <a:prstGeom prst="curvedConnector3">
            <a:avLst>
              <a:gd name="adj1" fmla="val 50000"/>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5" name="Connecteur droit avec flèche 13"/>
          <p:cNvCxnSpPr>
            <a:stCxn id="159" idx="3"/>
            <a:endCxn id="5129" idx="0"/>
          </p:cNvCxnSpPr>
          <p:nvPr/>
        </p:nvCxnSpPr>
        <p:spPr>
          <a:xfrm>
            <a:off x="5363603" y="2744534"/>
            <a:ext cx="2355541" cy="1306604"/>
          </a:xfrm>
          <a:prstGeom prst="curvedConnector2">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 name="Espace réservé du contenu 2"/>
          <p:cNvSpPr>
            <a:spLocks noGrp="1"/>
          </p:cNvSpPr>
          <p:nvPr>
            <p:ph idx="1"/>
          </p:nvPr>
        </p:nvSpPr>
        <p:spPr>
          <a:xfrm>
            <a:off x="457200" y="1181652"/>
            <a:ext cx="8229600" cy="5282157"/>
          </a:xfrm>
        </p:spPr>
        <p:txBody>
          <a:bodyPr/>
          <a:lstStyle/>
          <a:p>
            <a:pPr>
              <a:lnSpc>
                <a:spcPct val="100000"/>
              </a:lnSpc>
            </a:pPr>
            <a:r>
              <a:rPr lang="fr-FR" dirty="0" err="1"/>
              <a:t>IdRef</a:t>
            </a:r>
            <a:r>
              <a:rPr lang="fr-FR" dirty="0"/>
              <a:t> : </a:t>
            </a:r>
            <a:r>
              <a:rPr lang="fr-FR" dirty="0" smtClean="0"/>
              <a:t>application </a:t>
            </a:r>
            <a:r>
              <a:rPr lang="fr-FR" dirty="0"/>
              <a:t>destinée aux établissements souhaitant renforcer l’interopérabilité de leurs systèmes grâce aux référentiels internationaux, « sans pour autant s’y aligner directement ».</a:t>
            </a:r>
          </a:p>
          <a:p>
            <a:endParaRPr lang="fr-FR" dirty="0"/>
          </a:p>
        </p:txBody>
      </p:sp>
      <p:cxnSp>
        <p:nvCxnSpPr>
          <p:cNvPr id="28" name="Connecteur droit avec flèche 13"/>
          <p:cNvCxnSpPr>
            <a:stCxn id="16" idx="3"/>
            <a:endCxn id="5129" idx="1"/>
          </p:cNvCxnSpPr>
          <p:nvPr/>
        </p:nvCxnSpPr>
        <p:spPr>
          <a:xfrm>
            <a:off x="3009075" y="4347864"/>
            <a:ext cx="3598753" cy="44607"/>
          </a:xfrm>
          <a:prstGeom prst="curvedConnector3">
            <a:avLst>
              <a:gd name="adj1" fmla="val 50000"/>
            </a:avLst>
          </a:prstGeom>
          <a:ln w="38100">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504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59"/>
                                        </p:tgtEl>
                                        <p:attrNameLst>
                                          <p:attrName>style.visibility</p:attrName>
                                        </p:attrNameLst>
                                      </p:cBhvr>
                                      <p:to>
                                        <p:strVal val="visible"/>
                                      </p:to>
                                    </p:set>
                                    <p:anim calcmode="lin" valueType="num">
                                      <p:cBhvr additive="base">
                                        <p:cTn id="19" dur="500" fill="hold"/>
                                        <p:tgtEl>
                                          <p:spTgt spid="159"/>
                                        </p:tgtEl>
                                        <p:attrNameLst>
                                          <p:attrName>ppt_x</p:attrName>
                                        </p:attrNameLst>
                                      </p:cBhvr>
                                      <p:tavLst>
                                        <p:tav tm="0">
                                          <p:val>
                                            <p:strVal val="#ppt_x"/>
                                          </p:val>
                                        </p:tav>
                                        <p:tav tm="100000">
                                          <p:val>
                                            <p:strVal val="#ppt_x"/>
                                          </p:val>
                                        </p:tav>
                                      </p:tavLst>
                                    </p:anim>
                                    <p:anim calcmode="lin" valueType="num">
                                      <p:cBhvr additive="base">
                                        <p:cTn id="20" dur="500" fill="hold"/>
                                        <p:tgtEl>
                                          <p:spTgt spid="15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3"/>
                                        </p:tgtEl>
                                        <p:attrNameLst>
                                          <p:attrName>style.visibility</p:attrName>
                                        </p:attrNameLst>
                                      </p:cBhvr>
                                      <p:to>
                                        <p:strVal val="visible"/>
                                      </p:to>
                                    </p:set>
                                    <p:anim calcmode="lin" valueType="num">
                                      <p:cBhvr additive="base">
                                        <p:cTn id="23" dur="500" fill="hold"/>
                                        <p:tgtEl>
                                          <p:spTgt spid="163"/>
                                        </p:tgtEl>
                                        <p:attrNameLst>
                                          <p:attrName>ppt_x</p:attrName>
                                        </p:attrNameLst>
                                      </p:cBhvr>
                                      <p:tavLst>
                                        <p:tav tm="0">
                                          <p:val>
                                            <p:strVal val="#ppt_x"/>
                                          </p:val>
                                        </p:tav>
                                        <p:tav tm="100000">
                                          <p:val>
                                            <p:strVal val="#ppt_x"/>
                                          </p:val>
                                        </p:tav>
                                      </p:tavLst>
                                    </p:anim>
                                    <p:anim calcmode="lin" valueType="num">
                                      <p:cBhvr additive="base">
                                        <p:cTn id="24"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129"/>
                                        </p:tgtEl>
                                        <p:attrNameLst>
                                          <p:attrName>style.visibility</p:attrName>
                                        </p:attrNameLst>
                                      </p:cBhvr>
                                      <p:to>
                                        <p:strVal val="visible"/>
                                      </p:to>
                                    </p:set>
                                    <p:anim calcmode="lin" valueType="num">
                                      <p:cBhvr additive="base">
                                        <p:cTn id="29" dur="500" fill="hold"/>
                                        <p:tgtEl>
                                          <p:spTgt spid="5129"/>
                                        </p:tgtEl>
                                        <p:attrNameLst>
                                          <p:attrName>ppt_x</p:attrName>
                                        </p:attrNameLst>
                                      </p:cBhvr>
                                      <p:tavLst>
                                        <p:tav tm="0">
                                          <p:val>
                                            <p:strVal val="#ppt_x"/>
                                          </p:val>
                                        </p:tav>
                                        <p:tav tm="100000">
                                          <p:val>
                                            <p:strVal val="#ppt_x"/>
                                          </p:val>
                                        </p:tav>
                                      </p:tavLst>
                                    </p:anim>
                                    <p:anim calcmode="lin" valueType="num">
                                      <p:cBhvr additive="base">
                                        <p:cTn id="30" dur="500" fill="hold"/>
                                        <p:tgtEl>
                                          <p:spTgt spid="5129"/>
                                        </p:tgtEl>
                                        <p:attrNameLst>
                                          <p:attrName>ppt_y</p:attrName>
                                        </p:attrNameLst>
                                      </p:cBhvr>
                                      <p:tavLst>
                                        <p:tav tm="0">
                                          <p:val>
                                            <p:strVal val="1+#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A63E2F55-217E-784D-959E-8EB90DBD2478}" type="slidenum">
              <a:rPr lang="fr-FR" smtClean="0"/>
              <a:pPr/>
              <a:t>7</a:t>
            </a:fld>
            <a:endParaRPr lang="fr-FR"/>
          </a:p>
        </p:txBody>
      </p:sp>
      <p:pic>
        <p:nvPicPr>
          <p:cNvPr id="3" name="Image 2"/>
          <p:cNvPicPr>
            <a:picLocks noChangeAspect="1"/>
          </p:cNvPicPr>
          <p:nvPr/>
        </p:nvPicPr>
        <p:blipFill>
          <a:blip r:embed="rId3"/>
          <a:stretch>
            <a:fillRect/>
          </a:stretch>
        </p:blipFill>
        <p:spPr>
          <a:xfrm>
            <a:off x="0" y="1085115"/>
            <a:ext cx="8972550" cy="5038725"/>
          </a:xfrm>
          <a:prstGeom prst="rect">
            <a:avLst/>
          </a:prstGeom>
        </p:spPr>
      </p:pic>
    </p:spTree>
    <p:extLst>
      <p:ext uri="{BB962C8B-B14F-4D97-AF65-F5344CB8AC3E}">
        <p14:creationId xmlns:p14="http://schemas.microsoft.com/office/powerpoint/2010/main" val="27306632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FOCUS ORCID</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70</a:t>
            </a:fld>
            <a:endParaRPr lang="fr-FR"/>
          </a:p>
        </p:txBody>
      </p:sp>
    </p:spTree>
    <p:extLst>
      <p:ext uri="{BB962C8B-B14F-4D97-AF65-F5344CB8AC3E}">
        <p14:creationId xmlns:p14="http://schemas.microsoft.com/office/powerpoint/2010/main" val="34288248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746"/>
            <a:ext cx="7251148" cy="527538"/>
          </a:xfrm>
        </p:spPr>
        <p:txBody>
          <a:bodyPr/>
          <a:lstStyle/>
          <a:p>
            <a:r>
              <a:rPr lang="fr-FR" dirty="0" smtClean="0"/>
              <a:t>Ce que l’ABES fait déjà avec ORCID</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71</a:t>
            </a:fld>
            <a:endParaRPr lang="fr-FR"/>
          </a:p>
        </p:txBody>
      </p:sp>
      <p:sp>
        <p:nvSpPr>
          <p:cNvPr id="3" name="ZoneTexte 2"/>
          <p:cNvSpPr txBox="1"/>
          <p:nvPr/>
        </p:nvSpPr>
        <p:spPr>
          <a:xfrm>
            <a:off x="319726" y="957326"/>
            <a:ext cx="8731314" cy="707886"/>
          </a:xfrm>
          <a:prstGeom prst="rect">
            <a:avLst/>
          </a:prstGeom>
          <a:noFill/>
        </p:spPr>
        <p:txBody>
          <a:bodyPr wrap="square" rtlCol="0">
            <a:spAutoFit/>
          </a:bodyPr>
          <a:lstStyle/>
          <a:p>
            <a:r>
              <a:rPr lang="fr-FR" sz="2000" dirty="0" smtClean="0"/>
              <a:t>2016-2018 : ABES et ORCID liés par un « </a:t>
            </a:r>
            <a:r>
              <a:rPr lang="fr-FR" sz="2000" b="1" i="1" dirty="0" err="1" smtClean="0"/>
              <a:t>strategic</a:t>
            </a:r>
            <a:r>
              <a:rPr lang="fr-FR" sz="2000" b="1" i="1" dirty="0" smtClean="0"/>
              <a:t> </a:t>
            </a:r>
            <a:r>
              <a:rPr lang="fr-FR" sz="2000" b="1" i="1" dirty="0" err="1" smtClean="0"/>
              <a:t>partner</a:t>
            </a:r>
            <a:r>
              <a:rPr lang="fr-FR" sz="2000" b="1" i="1" dirty="0" smtClean="0"/>
              <a:t> </a:t>
            </a:r>
            <a:r>
              <a:rPr lang="fr-FR" sz="2000" b="1" i="1" dirty="0" err="1" smtClean="0"/>
              <a:t>memorandum</a:t>
            </a:r>
            <a:r>
              <a:rPr lang="fr-FR" sz="2000" b="1" i="1" dirty="0" smtClean="0"/>
              <a:t> of </a:t>
            </a:r>
            <a:r>
              <a:rPr lang="fr-FR" sz="2000" b="1" i="1" dirty="0" err="1" smtClean="0"/>
              <a:t>understanding</a:t>
            </a:r>
            <a:r>
              <a:rPr lang="fr-FR" sz="2000" dirty="0" smtClean="0"/>
              <a:t> » </a:t>
            </a:r>
            <a:endParaRPr lang="fr-FR" sz="2000" dirty="0"/>
          </a:p>
        </p:txBody>
      </p:sp>
      <p:grpSp>
        <p:nvGrpSpPr>
          <p:cNvPr id="9" name="Groupe 8"/>
          <p:cNvGrpSpPr/>
          <p:nvPr/>
        </p:nvGrpSpPr>
        <p:grpSpPr>
          <a:xfrm>
            <a:off x="171234" y="3706682"/>
            <a:ext cx="8610281" cy="3006733"/>
            <a:chOff x="93597" y="3706682"/>
            <a:chExt cx="8610281" cy="3006733"/>
          </a:xfrm>
        </p:grpSpPr>
        <p:pic>
          <p:nvPicPr>
            <p:cNvPr id="4" name="Image 3"/>
            <p:cNvPicPr>
              <a:picLocks noChangeAspect="1"/>
            </p:cNvPicPr>
            <p:nvPr/>
          </p:nvPicPr>
          <p:blipFill>
            <a:blip r:embed="rId3"/>
            <a:stretch>
              <a:fillRect/>
            </a:stretch>
          </p:blipFill>
          <p:spPr>
            <a:xfrm>
              <a:off x="242089" y="3706682"/>
              <a:ext cx="5659354" cy="1390741"/>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stretch>
              <a:fillRect/>
            </a:stretch>
          </p:blipFill>
          <p:spPr>
            <a:xfrm>
              <a:off x="2576352" y="4284945"/>
              <a:ext cx="3325091" cy="2173968"/>
            </a:xfrm>
            <a:prstGeom prst="rect">
              <a:avLst/>
            </a:prstGeom>
          </p:spPr>
        </p:pic>
        <p:pic>
          <p:nvPicPr>
            <p:cNvPr id="5" name="Image 4"/>
            <p:cNvPicPr>
              <a:picLocks noChangeAspect="1"/>
            </p:cNvPicPr>
            <p:nvPr/>
          </p:nvPicPr>
          <p:blipFill>
            <a:blip r:embed="rId5"/>
            <a:stretch>
              <a:fillRect/>
            </a:stretch>
          </p:blipFill>
          <p:spPr>
            <a:xfrm>
              <a:off x="93597" y="5284296"/>
              <a:ext cx="3867150" cy="1362075"/>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6"/>
            <a:stretch>
              <a:fillRect/>
            </a:stretch>
          </p:blipFill>
          <p:spPr>
            <a:xfrm>
              <a:off x="5353538" y="3854990"/>
              <a:ext cx="3350340" cy="2858425"/>
            </a:xfrm>
            <a:prstGeom prst="rect">
              <a:avLst/>
            </a:prstGeom>
          </p:spPr>
        </p:pic>
      </p:grpSp>
      <p:pic>
        <p:nvPicPr>
          <p:cNvPr id="11" name="Image 10"/>
          <p:cNvPicPr>
            <a:picLocks noChangeAspect="1"/>
          </p:cNvPicPr>
          <p:nvPr/>
        </p:nvPicPr>
        <p:blipFill>
          <a:blip r:embed="rId7"/>
          <a:stretch>
            <a:fillRect/>
          </a:stretch>
        </p:blipFill>
        <p:spPr>
          <a:xfrm>
            <a:off x="362438" y="1777784"/>
            <a:ext cx="6164822" cy="1741209"/>
          </a:xfrm>
          <a:prstGeom prst="rect">
            <a:avLst/>
          </a:prstGeom>
        </p:spPr>
      </p:pic>
    </p:spTree>
    <p:extLst>
      <p:ext uri="{BB962C8B-B14F-4D97-AF65-F5344CB8AC3E}">
        <p14:creationId xmlns:p14="http://schemas.microsoft.com/office/powerpoint/2010/main" val="33017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3035261" y="3495358"/>
            <a:ext cx="1935603" cy="777138"/>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stretch>
            <a:fillRect/>
          </a:stretch>
        </p:blipFill>
        <p:spPr>
          <a:xfrm>
            <a:off x="6128122" y="2688933"/>
            <a:ext cx="1692695" cy="903952"/>
          </a:xfrm>
          <a:prstGeom prst="rect">
            <a:avLst/>
          </a:prstGeom>
          <a:ln>
            <a:noFill/>
          </a:ln>
          <a:effectLst>
            <a:outerShdw blurRad="292100" dist="139700" dir="2700000" algn="tl" rotWithShape="0">
              <a:srgbClr val="333333">
                <a:alpha val="65000"/>
              </a:srgbClr>
            </a:outerShdw>
          </a:effectLst>
        </p:spPr>
      </p:pic>
      <p:pic>
        <p:nvPicPr>
          <p:cNvPr id="14" name="Image 13"/>
          <p:cNvPicPr>
            <a:picLocks noChangeAspect="1"/>
          </p:cNvPicPr>
          <p:nvPr/>
        </p:nvPicPr>
        <p:blipFill>
          <a:blip r:embed="rId5"/>
          <a:stretch>
            <a:fillRect/>
          </a:stretch>
        </p:blipFill>
        <p:spPr>
          <a:xfrm>
            <a:off x="457200" y="3303107"/>
            <a:ext cx="1685306" cy="725000"/>
          </a:xfrm>
          <a:prstGeom prst="rect">
            <a:avLst/>
          </a:prstGeom>
          <a:ln>
            <a:noFill/>
          </a:ln>
          <a:effectLst>
            <a:outerShdw blurRad="292100" dist="139700" dir="2700000" algn="tl" rotWithShape="0">
              <a:srgbClr val="333333">
                <a:alpha val="65000"/>
              </a:srgbClr>
            </a:outerShdw>
          </a:effectLst>
        </p:spPr>
      </p:pic>
      <p:sp>
        <p:nvSpPr>
          <p:cNvPr id="3" name="Espace réservé du contenu 2"/>
          <p:cNvSpPr>
            <a:spLocks noGrp="1"/>
          </p:cNvSpPr>
          <p:nvPr>
            <p:ph idx="1"/>
          </p:nvPr>
        </p:nvSpPr>
        <p:spPr>
          <a:xfrm>
            <a:off x="167833" y="825691"/>
            <a:ext cx="8825696" cy="2474778"/>
          </a:xfrm>
        </p:spPr>
        <p:txBody>
          <a:bodyPr>
            <a:normAutofit fontScale="92500" lnSpcReduction="20000"/>
          </a:bodyPr>
          <a:lstStyle/>
          <a:p>
            <a:pPr>
              <a:lnSpc>
                <a:spcPct val="110000"/>
              </a:lnSpc>
            </a:pPr>
            <a:r>
              <a:rPr lang="fr-FR" sz="2200" dirty="0" smtClean="0"/>
              <a:t>Le chercheur est en première ligne</a:t>
            </a:r>
          </a:p>
          <a:p>
            <a:pPr lvl="1">
              <a:lnSpc>
                <a:spcPct val="110000"/>
              </a:lnSpc>
            </a:pPr>
            <a:r>
              <a:rPr lang="fr-FR" sz="1700" dirty="0" smtClean="0"/>
              <a:t>Le chercheur a toujours la main pour décider quelles données sont publiques ou pas</a:t>
            </a:r>
          </a:p>
          <a:p>
            <a:pPr lvl="1">
              <a:lnSpc>
                <a:spcPct val="110000"/>
              </a:lnSpc>
            </a:pPr>
            <a:r>
              <a:rPr lang="fr-FR" sz="1700" dirty="0" smtClean="0"/>
              <a:t>L’institution peut difficilement contrôler</a:t>
            </a:r>
          </a:p>
          <a:p>
            <a:pPr lvl="1">
              <a:lnSpc>
                <a:spcPct val="110000"/>
              </a:lnSpc>
            </a:pPr>
            <a:endParaRPr lang="fr-FR" sz="1700" dirty="0"/>
          </a:p>
          <a:p>
            <a:pPr>
              <a:lnSpc>
                <a:spcPct val="110000"/>
              </a:lnSpc>
            </a:pPr>
            <a:r>
              <a:rPr lang="fr-FR" sz="2200" dirty="0" smtClean="0"/>
              <a:t>Ce que l’ABES a constaté</a:t>
            </a:r>
          </a:p>
          <a:p>
            <a:pPr lvl="1">
              <a:lnSpc>
                <a:spcPct val="110000"/>
              </a:lnSpc>
            </a:pPr>
            <a:r>
              <a:rPr lang="fr-FR" sz="1700" dirty="0" smtClean="0"/>
              <a:t>beaucoup </a:t>
            </a:r>
            <a:r>
              <a:rPr lang="fr-FR" sz="1700" dirty="0"/>
              <a:t>de comptes </a:t>
            </a:r>
            <a:r>
              <a:rPr lang="fr-FR" sz="1700" dirty="0" smtClean="0"/>
              <a:t>vides</a:t>
            </a:r>
          </a:p>
          <a:p>
            <a:pPr lvl="1">
              <a:lnSpc>
                <a:spcPct val="110000"/>
              </a:lnSpc>
            </a:pPr>
            <a:r>
              <a:rPr lang="fr-FR" sz="1700" dirty="0" smtClean="0"/>
              <a:t>des doublons</a:t>
            </a:r>
          </a:p>
          <a:p>
            <a:pPr lvl="1">
              <a:lnSpc>
                <a:spcPct val="110000"/>
              </a:lnSpc>
            </a:pPr>
            <a:r>
              <a:rPr lang="fr-FR" sz="1700" dirty="0" smtClean="0"/>
              <a:t>une gestion délicate des homonymes…</a:t>
            </a:r>
            <a:endParaRPr lang="fr-FR" dirty="0"/>
          </a:p>
        </p:txBody>
      </p:sp>
      <p:pic>
        <p:nvPicPr>
          <p:cNvPr id="11" name="Image 10"/>
          <p:cNvPicPr>
            <a:picLocks noChangeAspect="1"/>
          </p:cNvPicPr>
          <p:nvPr/>
        </p:nvPicPr>
        <p:blipFill>
          <a:blip r:embed="rId6"/>
          <a:stretch>
            <a:fillRect/>
          </a:stretch>
        </p:blipFill>
        <p:spPr>
          <a:xfrm>
            <a:off x="457200" y="3949359"/>
            <a:ext cx="4511402" cy="2662138"/>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nvPr>
        </p:nvSpPr>
        <p:spPr>
          <a:xfrm>
            <a:off x="457200" y="0"/>
            <a:ext cx="7251148" cy="527538"/>
          </a:xfrm>
        </p:spPr>
        <p:txBody>
          <a:bodyPr/>
          <a:lstStyle/>
          <a:p>
            <a:r>
              <a:rPr lang="fr-FR" dirty="0" smtClean="0"/>
              <a:t>Force &amp; faiblesse d’ORCID</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72</a:t>
            </a:fld>
            <a:endParaRPr lang="fr-FR"/>
          </a:p>
        </p:txBody>
      </p:sp>
      <p:pic>
        <p:nvPicPr>
          <p:cNvPr id="5" name="Image 4"/>
          <p:cNvPicPr>
            <a:picLocks noChangeAspect="1"/>
          </p:cNvPicPr>
          <p:nvPr/>
        </p:nvPicPr>
        <p:blipFill>
          <a:blip r:embed="rId7"/>
          <a:stretch>
            <a:fillRect/>
          </a:stretch>
        </p:blipFill>
        <p:spPr>
          <a:xfrm>
            <a:off x="5097439" y="3300469"/>
            <a:ext cx="3754063" cy="3304632"/>
          </a:xfrm>
          <a:prstGeom prst="rect">
            <a:avLst/>
          </a:prstGeom>
          <a:ln>
            <a:noFill/>
          </a:ln>
          <a:effectLst>
            <a:outerShdw blurRad="292100" dist="139700" dir="2700000" algn="tl" rotWithShape="0">
              <a:srgbClr val="333333">
                <a:alpha val="65000"/>
              </a:srgbClr>
            </a:outerShdw>
          </a:effectLst>
        </p:spPr>
      </p:pic>
      <p:pic>
        <p:nvPicPr>
          <p:cNvPr id="12" name="Image 11"/>
          <p:cNvPicPr>
            <a:picLocks noChangeAspect="1"/>
          </p:cNvPicPr>
          <p:nvPr/>
        </p:nvPicPr>
        <p:blipFill>
          <a:blip r:embed="rId8"/>
          <a:stretch>
            <a:fillRect/>
          </a:stretch>
        </p:blipFill>
        <p:spPr>
          <a:xfrm>
            <a:off x="457200" y="3592885"/>
            <a:ext cx="2388378" cy="356474"/>
          </a:xfrm>
          <a:prstGeom prst="rect">
            <a:avLst/>
          </a:prstGeom>
        </p:spPr>
      </p:pic>
    </p:spTree>
    <p:extLst>
      <p:ext uri="{BB962C8B-B14F-4D97-AF65-F5344CB8AC3E}">
        <p14:creationId xmlns:p14="http://schemas.microsoft.com/office/powerpoint/2010/main" val="30631607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681"/>
            <a:ext cx="7251148" cy="664621"/>
          </a:xfrm>
        </p:spPr>
        <p:txBody>
          <a:bodyPr>
            <a:normAutofit/>
          </a:bodyPr>
          <a:lstStyle/>
          <a:p>
            <a:r>
              <a:rPr lang="fr-FR" dirty="0" smtClean="0"/>
              <a:t>Adhérer ou exploiter ?</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73</a:t>
            </a:fld>
            <a:endParaRPr lang="fr-FR"/>
          </a:p>
        </p:txBody>
      </p:sp>
      <p:pic>
        <p:nvPicPr>
          <p:cNvPr id="4" name="Image 3"/>
          <p:cNvPicPr>
            <a:picLocks noChangeAspect="1"/>
          </p:cNvPicPr>
          <p:nvPr/>
        </p:nvPicPr>
        <p:blipFill>
          <a:blip r:embed="rId3"/>
          <a:stretch>
            <a:fillRect/>
          </a:stretch>
        </p:blipFill>
        <p:spPr>
          <a:xfrm>
            <a:off x="88482" y="1034716"/>
            <a:ext cx="8891475" cy="4891521"/>
          </a:xfrm>
          <a:prstGeom prst="rect">
            <a:avLst/>
          </a:prstGeom>
        </p:spPr>
      </p:pic>
    </p:spTree>
    <p:extLst>
      <p:ext uri="{BB962C8B-B14F-4D97-AF65-F5344CB8AC3E}">
        <p14:creationId xmlns:p14="http://schemas.microsoft.com/office/powerpoint/2010/main" val="19153114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FINAL IDREF</a:t>
            </a:r>
            <a:endParaRPr lang="fr-FR" dirty="0"/>
          </a:p>
        </p:txBody>
      </p:sp>
      <p:sp>
        <p:nvSpPr>
          <p:cNvPr id="3" name="Espace réservé du texte 2"/>
          <p:cNvSpPr>
            <a:spLocks noGrp="1"/>
          </p:cNvSpPr>
          <p:nvPr>
            <p:ph type="body" idx="1"/>
          </p:nvPr>
        </p:nvSpPr>
        <p:spPr/>
        <p:txBody>
          <a:bodyPr/>
          <a:lstStyle/>
          <a:p>
            <a:endParaRPr lang="fr-FR" dirty="0"/>
          </a:p>
        </p:txBody>
      </p:sp>
      <p:sp>
        <p:nvSpPr>
          <p:cNvPr id="4" name="Espace réservé de la date 3"/>
          <p:cNvSpPr>
            <a:spLocks noGrp="1"/>
          </p:cNvSpPr>
          <p:nvPr>
            <p:ph type="dt" sz="half" idx="10"/>
          </p:nvPr>
        </p:nvSpPr>
        <p:spPr/>
        <p:txBody>
          <a:bodyPr/>
          <a:lstStyle/>
          <a:p>
            <a:fld id="{B9DC6A8B-37A3-0A47-BF0E-4CBB66629578}"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74</a:t>
            </a:fld>
            <a:endParaRPr lang="fr-FR"/>
          </a:p>
        </p:txBody>
      </p:sp>
    </p:spTree>
    <p:extLst>
      <p:ext uri="{BB962C8B-B14F-4D97-AF65-F5344CB8AC3E}">
        <p14:creationId xmlns:p14="http://schemas.microsoft.com/office/powerpoint/2010/main" val="39561942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Interopérabilité horizontale</a:t>
            </a:r>
            <a:endParaRPr lang="fr-FR" dirty="0"/>
          </a:p>
        </p:txBody>
      </p:sp>
      <p:pic>
        <p:nvPicPr>
          <p:cNvPr id="12" name="Espace réservé du contenu 11" descr="logo-step.jpg"/>
          <p:cNvPicPr>
            <a:picLocks noGrp="1" noChangeAspect="1"/>
          </p:cNvPicPr>
          <p:nvPr>
            <p:ph idx="1"/>
          </p:nvPr>
        </p:nvPicPr>
        <p:blipFill>
          <a:blip r:embed="rId3"/>
          <a:stretch>
            <a:fillRect/>
          </a:stretch>
        </p:blipFill>
        <p:spPr>
          <a:xfrm>
            <a:off x="6270045" y="3494178"/>
            <a:ext cx="2830145" cy="618439"/>
          </a:xfrm>
        </p:spPr>
      </p:pic>
      <p:sp>
        <p:nvSpPr>
          <p:cNvPr id="6" name="Espace réservé du numéro de diapositive 5"/>
          <p:cNvSpPr>
            <a:spLocks noGrp="1"/>
          </p:cNvSpPr>
          <p:nvPr>
            <p:ph type="sldNum" sz="quarter" idx="12"/>
          </p:nvPr>
        </p:nvSpPr>
        <p:spPr/>
        <p:txBody>
          <a:bodyPr/>
          <a:lstStyle/>
          <a:p>
            <a:fld id="{A63E2F55-217E-784D-959E-8EB90DBD2478}" type="slidenum">
              <a:rPr lang="fr-FR" smtClean="0"/>
              <a:pPr/>
              <a:t>75</a:t>
            </a:fld>
            <a:endParaRPr lang="fr-FR"/>
          </a:p>
        </p:txBody>
      </p:sp>
      <p:pic>
        <p:nvPicPr>
          <p:cNvPr id="7" name="Picture 3" descr="C:\Users\mistral\Desktop\EuroCRIS2015\logo-Calames.jpg"/>
          <p:cNvPicPr>
            <a:picLocks noChangeAspect="1" noChangeArrowheads="1"/>
          </p:cNvPicPr>
          <p:nvPr/>
        </p:nvPicPr>
        <p:blipFill>
          <a:blip r:embed="rId4"/>
          <a:srcRect/>
          <a:stretch>
            <a:fillRect/>
          </a:stretch>
        </p:blipFill>
        <p:spPr bwMode="auto">
          <a:xfrm>
            <a:off x="2319469" y="2096137"/>
            <a:ext cx="1221978" cy="1142385"/>
          </a:xfrm>
          <a:prstGeom prst="rect">
            <a:avLst/>
          </a:prstGeom>
          <a:noFill/>
        </p:spPr>
      </p:pic>
      <p:pic>
        <p:nvPicPr>
          <p:cNvPr id="8" name="Picture 5" descr="C:\Users\mistral\Desktop\EuroCRIS2015\logo-star.jpg"/>
          <p:cNvPicPr>
            <a:picLocks noChangeAspect="1" noChangeArrowheads="1"/>
          </p:cNvPicPr>
          <p:nvPr/>
        </p:nvPicPr>
        <p:blipFill>
          <a:blip r:embed="rId5"/>
          <a:srcRect/>
          <a:stretch>
            <a:fillRect/>
          </a:stretch>
        </p:blipFill>
        <p:spPr bwMode="auto">
          <a:xfrm>
            <a:off x="5374848" y="2728245"/>
            <a:ext cx="2928866" cy="661114"/>
          </a:xfrm>
          <a:prstGeom prst="rect">
            <a:avLst/>
          </a:prstGeom>
          <a:noFill/>
        </p:spPr>
      </p:pic>
      <p:pic>
        <p:nvPicPr>
          <p:cNvPr id="10" name="Picture 4" descr="C:\Users\mistral\Desktop\EuroCRIS2015\logo_theses.gif"/>
          <p:cNvPicPr>
            <a:picLocks noChangeAspect="1" noChangeArrowheads="1"/>
          </p:cNvPicPr>
          <p:nvPr/>
        </p:nvPicPr>
        <p:blipFill>
          <a:blip r:embed="rId6"/>
          <a:srcRect/>
          <a:stretch>
            <a:fillRect/>
          </a:stretch>
        </p:blipFill>
        <p:spPr bwMode="auto">
          <a:xfrm>
            <a:off x="4422285" y="2064191"/>
            <a:ext cx="2965039" cy="640448"/>
          </a:xfrm>
          <a:prstGeom prst="rect">
            <a:avLst/>
          </a:prstGeom>
          <a:noFill/>
        </p:spPr>
      </p:pic>
      <p:pic>
        <p:nvPicPr>
          <p:cNvPr id="11" name="Picture 3" descr="C:\Users\mistral\Desktop\EuroCRIS2015\logo-Sudoc.jpg"/>
          <p:cNvPicPr>
            <a:picLocks noChangeAspect="1" noChangeArrowheads="1"/>
          </p:cNvPicPr>
          <p:nvPr/>
        </p:nvPicPr>
        <p:blipFill>
          <a:blip r:embed="rId7"/>
          <a:srcRect/>
          <a:stretch>
            <a:fillRect/>
          </a:stretch>
        </p:blipFill>
        <p:spPr bwMode="auto">
          <a:xfrm>
            <a:off x="1123377" y="3448905"/>
            <a:ext cx="1411262" cy="1327424"/>
          </a:xfrm>
          <a:prstGeom prst="rect">
            <a:avLst/>
          </a:prstGeom>
          <a:noFill/>
        </p:spPr>
      </p:pic>
      <p:pic>
        <p:nvPicPr>
          <p:cNvPr id="23" name="Picture 23"/>
          <p:cNvPicPr>
            <a:picLocks noChangeAspect="1" noChangeArrowheads="1"/>
          </p:cNvPicPr>
          <p:nvPr/>
        </p:nvPicPr>
        <p:blipFill>
          <a:blip r:embed="rId8"/>
          <a:srcRect/>
          <a:stretch>
            <a:fillRect/>
          </a:stretch>
        </p:blipFill>
        <p:spPr bwMode="auto">
          <a:xfrm>
            <a:off x="1254542" y="4677429"/>
            <a:ext cx="2575274" cy="1179041"/>
          </a:xfrm>
          <a:prstGeom prst="rect">
            <a:avLst/>
          </a:prstGeom>
          <a:noFill/>
          <a:ln w="9525">
            <a:noFill/>
            <a:miter lim="800000"/>
            <a:headEnd/>
            <a:tailEnd/>
          </a:ln>
        </p:spPr>
      </p:pic>
      <p:pic>
        <p:nvPicPr>
          <p:cNvPr id="24" name="Picture 13"/>
          <p:cNvPicPr>
            <a:picLocks noChangeAspect="1" noChangeArrowheads="1"/>
          </p:cNvPicPr>
          <p:nvPr/>
        </p:nvPicPr>
        <p:blipFill>
          <a:blip r:embed="rId9"/>
          <a:srcRect/>
          <a:stretch>
            <a:fillRect/>
          </a:stretch>
        </p:blipFill>
        <p:spPr bwMode="auto">
          <a:xfrm>
            <a:off x="7124228" y="4112617"/>
            <a:ext cx="1748670" cy="1206446"/>
          </a:xfrm>
          <a:prstGeom prst="rect">
            <a:avLst/>
          </a:prstGeom>
          <a:noFill/>
          <a:ln w="9525">
            <a:noFill/>
            <a:miter lim="800000"/>
            <a:headEnd/>
            <a:tailEnd/>
          </a:ln>
        </p:spPr>
      </p:pic>
      <p:pic>
        <p:nvPicPr>
          <p:cNvPr id="26" name="Image 25" descr="logoHAL.png"/>
          <p:cNvPicPr>
            <a:picLocks noChangeAspect="1"/>
          </p:cNvPicPr>
          <p:nvPr/>
        </p:nvPicPr>
        <p:blipFill>
          <a:blip r:embed="rId10" cstate="print"/>
          <a:stretch>
            <a:fillRect/>
          </a:stretch>
        </p:blipFill>
        <p:spPr>
          <a:xfrm>
            <a:off x="4082774" y="5286633"/>
            <a:ext cx="1128249" cy="633484"/>
          </a:xfrm>
          <a:prstGeom prst="rect">
            <a:avLst/>
          </a:prstGeom>
          <a:ln>
            <a:noFill/>
          </a:ln>
        </p:spPr>
      </p:pic>
      <p:pic>
        <p:nvPicPr>
          <p:cNvPr id="27" name="Picture 11"/>
          <p:cNvPicPr>
            <a:picLocks noChangeAspect="1" noChangeArrowheads="1"/>
          </p:cNvPicPr>
          <p:nvPr/>
        </p:nvPicPr>
        <p:blipFill>
          <a:blip r:embed="rId11"/>
          <a:srcRect/>
          <a:stretch>
            <a:fillRect/>
          </a:stretch>
        </p:blipFill>
        <p:spPr bwMode="auto">
          <a:xfrm>
            <a:off x="3293132" y="6147557"/>
            <a:ext cx="1129153" cy="538746"/>
          </a:xfrm>
          <a:prstGeom prst="rect">
            <a:avLst/>
          </a:prstGeom>
          <a:noFill/>
          <a:ln w="9525">
            <a:noFill/>
            <a:miter lim="800000"/>
            <a:headEnd/>
            <a:tailEnd/>
          </a:ln>
        </p:spPr>
      </p:pic>
      <p:pic>
        <p:nvPicPr>
          <p:cNvPr id="29" name="Image 28"/>
          <p:cNvPicPr>
            <a:picLocks noChangeAspect="1"/>
          </p:cNvPicPr>
          <p:nvPr/>
        </p:nvPicPr>
        <p:blipFill>
          <a:blip r:embed="rId12"/>
          <a:stretch>
            <a:fillRect/>
          </a:stretch>
        </p:blipFill>
        <p:spPr>
          <a:xfrm>
            <a:off x="2621167" y="3622069"/>
            <a:ext cx="3562350" cy="1114425"/>
          </a:xfrm>
          <a:prstGeom prst="rect">
            <a:avLst/>
          </a:prstGeom>
        </p:spPr>
      </p:pic>
      <p:pic>
        <p:nvPicPr>
          <p:cNvPr id="15" name="Image 14"/>
          <p:cNvPicPr>
            <a:picLocks noChangeAspect="1"/>
          </p:cNvPicPr>
          <p:nvPr/>
        </p:nvPicPr>
        <p:blipFill>
          <a:blip r:embed="rId13"/>
          <a:stretch>
            <a:fillRect/>
          </a:stretch>
        </p:blipFill>
        <p:spPr>
          <a:xfrm>
            <a:off x="4769336" y="6089261"/>
            <a:ext cx="1533525" cy="552450"/>
          </a:xfrm>
          <a:prstGeom prst="rect">
            <a:avLst/>
          </a:prstGeom>
        </p:spPr>
      </p:pic>
      <p:pic>
        <p:nvPicPr>
          <p:cNvPr id="17" name="Image 16"/>
          <p:cNvPicPr>
            <a:picLocks noChangeAspect="1"/>
          </p:cNvPicPr>
          <p:nvPr/>
        </p:nvPicPr>
        <p:blipFill>
          <a:blip r:embed="rId14"/>
          <a:stretch>
            <a:fillRect/>
          </a:stretch>
        </p:blipFill>
        <p:spPr>
          <a:xfrm>
            <a:off x="628673" y="5665420"/>
            <a:ext cx="1068652" cy="976291"/>
          </a:xfrm>
          <a:prstGeom prst="rect">
            <a:avLst/>
          </a:prstGeom>
        </p:spPr>
      </p:pic>
      <p:pic>
        <p:nvPicPr>
          <p:cNvPr id="18" name="Image 17"/>
          <p:cNvPicPr>
            <a:picLocks noChangeAspect="1"/>
          </p:cNvPicPr>
          <p:nvPr/>
        </p:nvPicPr>
        <p:blipFill>
          <a:blip r:embed="rId15"/>
          <a:stretch>
            <a:fillRect/>
          </a:stretch>
        </p:blipFill>
        <p:spPr>
          <a:xfrm>
            <a:off x="397371" y="2280742"/>
            <a:ext cx="857171" cy="819903"/>
          </a:xfrm>
          <a:prstGeom prst="rect">
            <a:avLst/>
          </a:prstGeom>
        </p:spPr>
      </p:pic>
      <p:pic>
        <p:nvPicPr>
          <p:cNvPr id="19" name="Image 18"/>
          <p:cNvPicPr>
            <a:picLocks noChangeAspect="1"/>
          </p:cNvPicPr>
          <p:nvPr/>
        </p:nvPicPr>
        <p:blipFill>
          <a:blip r:embed="rId16"/>
          <a:stretch>
            <a:fillRect/>
          </a:stretch>
        </p:blipFill>
        <p:spPr>
          <a:xfrm>
            <a:off x="732542" y="1224292"/>
            <a:ext cx="2063138" cy="661461"/>
          </a:xfrm>
          <a:prstGeom prst="rect">
            <a:avLst/>
          </a:prstGeom>
        </p:spPr>
      </p:pic>
      <p:pic>
        <p:nvPicPr>
          <p:cNvPr id="20" name="Picture 15"/>
          <p:cNvPicPr>
            <a:picLocks noChangeAspect="1" noChangeArrowheads="1"/>
          </p:cNvPicPr>
          <p:nvPr/>
        </p:nvPicPr>
        <p:blipFill>
          <a:blip r:embed="rId17"/>
          <a:srcRect/>
          <a:stretch>
            <a:fillRect/>
          </a:stretch>
        </p:blipFill>
        <p:spPr bwMode="auto">
          <a:xfrm>
            <a:off x="5985813" y="1193384"/>
            <a:ext cx="1029036" cy="570949"/>
          </a:xfrm>
          <a:prstGeom prst="rect">
            <a:avLst/>
          </a:prstGeom>
          <a:noFill/>
          <a:ln w="9525">
            <a:noFill/>
            <a:miter lim="800000"/>
            <a:headEnd/>
            <a:tailEnd/>
          </a:ln>
        </p:spPr>
      </p:pic>
      <p:pic>
        <p:nvPicPr>
          <p:cNvPr id="21" name="Picture 2"/>
          <p:cNvPicPr>
            <a:picLocks noChangeAspect="1" noChangeArrowheads="1"/>
          </p:cNvPicPr>
          <p:nvPr/>
        </p:nvPicPr>
        <p:blipFill>
          <a:blip r:embed="rId18"/>
          <a:srcRect/>
          <a:stretch>
            <a:fillRect/>
          </a:stretch>
        </p:blipFill>
        <p:spPr bwMode="auto">
          <a:xfrm>
            <a:off x="4028575" y="1286853"/>
            <a:ext cx="1200527" cy="347521"/>
          </a:xfrm>
          <a:prstGeom prst="rect">
            <a:avLst/>
          </a:prstGeom>
          <a:noFill/>
          <a:ln w="9525">
            <a:noFill/>
            <a:miter lim="800000"/>
            <a:headEnd/>
            <a:tailEnd/>
          </a:ln>
        </p:spPr>
      </p:pic>
      <p:pic>
        <p:nvPicPr>
          <p:cNvPr id="3" name="Image 2"/>
          <p:cNvPicPr>
            <a:picLocks noChangeAspect="1"/>
          </p:cNvPicPr>
          <p:nvPr/>
        </p:nvPicPr>
        <p:blipFill>
          <a:blip r:embed="rId19"/>
          <a:stretch>
            <a:fillRect/>
          </a:stretch>
        </p:blipFill>
        <p:spPr>
          <a:xfrm>
            <a:off x="5596687" y="5266949"/>
            <a:ext cx="2718668" cy="721906"/>
          </a:xfrm>
          <a:prstGeom prst="rect">
            <a:avLst/>
          </a:prstGeom>
        </p:spPr>
      </p:pic>
    </p:spTree>
    <p:extLst>
      <p:ext uri="{BB962C8B-B14F-4D97-AF65-F5344CB8AC3E}">
        <p14:creationId xmlns:p14="http://schemas.microsoft.com/office/powerpoint/2010/main" val="40705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ppt_x"/>
                                          </p:val>
                                        </p:tav>
                                        <p:tav tm="100000">
                                          <p:val>
                                            <p:strVal val="#ppt_x"/>
                                          </p:val>
                                        </p:tav>
                                      </p:tavLst>
                                    </p:anim>
                                    <p:anim calcmode="lin" valueType="num">
                                      <p:cBhvr additive="base">
                                        <p:cTn id="8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0A60E7-BA16-D44D-81DD-875A854163A5}" type="datetime3">
              <a:rPr lang="en-US" smtClean="0"/>
              <a:pPr/>
              <a:t>21 June 2018</a:t>
            </a:fld>
            <a:endParaRPr lang="fr-FR"/>
          </a:p>
        </p:txBody>
      </p:sp>
      <p:sp>
        <p:nvSpPr>
          <p:cNvPr id="3" name="Espace réservé du pied de page 2"/>
          <p:cNvSpPr>
            <a:spLocks noGrp="1"/>
          </p:cNvSpPr>
          <p:nvPr>
            <p:ph type="ftr" sz="quarter" idx="11"/>
          </p:nvPr>
        </p:nvSpPr>
        <p:spPr/>
        <p:txBody>
          <a:bodyPr/>
          <a:lstStyle/>
          <a:p>
            <a:r>
              <a:rPr lang="fr-FR" sz="3200" dirty="0" smtClean="0"/>
              <a:t>Aligner, enrichir, fiabiliser</a:t>
            </a:r>
            <a:endParaRPr lang="fr-FR" sz="3200"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76</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0" y="550371"/>
            <a:ext cx="9144000" cy="6096000"/>
          </a:xfrm>
          <a:prstGeom prst="rect">
            <a:avLst/>
          </a:prstGeom>
        </p:spPr>
      </p:pic>
      <p:sp>
        <p:nvSpPr>
          <p:cNvPr id="6" name="ZoneTexte 5"/>
          <p:cNvSpPr txBox="1"/>
          <p:nvPr/>
        </p:nvSpPr>
        <p:spPr>
          <a:xfrm>
            <a:off x="-19880" y="6612712"/>
            <a:ext cx="6579704" cy="261610"/>
          </a:xfrm>
          <a:prstGeom prst="rect">
            <a:avLst/>
          </a:prstGeom>
          <a:noFill/>
        </p:spPr>
        <p:txBody>
          <a:bodyPr wrap="square" rtlCol="0">
            <a:spAutoFit/>
          </a:bodyPr>
          <a:lstStyle/>
          <a:p>
            <a:r>
              <a:rPr lang="en-US" sz="1100" dirty="0" err="1"/>
              <a:t>Crédits</a:t>
            </a:r>
            <a:r>
              <a:rPr lang="en-US" sz="1100" dirty="0"/>
              <a:t> : </a:t>
            </a:r>
            <a:r>
              <a:rPr lang="fr-FR" sz="1100" dirty="0" smtClean="0"/>
              <a:t>Oliver</a:t>
            </a:r>
            <a:r>
              <a:rPr lang="fr-FR" sz="1100" dirty="0"/>
              <a:t>, Thread, https://www.flickr.com/photos/ollily/8106824233</a:t>
            </a:r>
          </a:p>
        </p:txBody>
      </p:sp>
      <p:pic>
        <p:nvPicPr>
          <p:cNvPr id="7" name="Image 6"/>
          <p:cNvPicPr>
            <a:picLocks noChangeAspect="1"/>
          </p:cNvPicPr>
          <p:nvPr/>
        </p:nvPicPr>
        <p:blipFill>
          <a:blip r:embed="rId4"/>
          <a:stretch>
            <a:fillRect/>
          </a:stretch>
        </p:blipFill>
        <p:spPr>
          <a:xfrm>
            <a:off x="3138520" y="4875411"/>
            <a:ext cx="688240" cy="540000"/>
          </a:xfrm>
          <a:prstGeom prst="rect">
            <a:avLst/>
          </a:prstGeom>
        </p:spPr>
      </p:pic>
      <p:pic>
        <p:nvPicPr>
          <p:cNvPr id="8" name="Image 7"/>
          <p:cNvPicPr>
            <a:picLocks noChangeAspect="1"/>
          </p:cNvPicPr>
          <p:nvPr/>
        </p:nvPicPr>
        <p:blipFill>
          <a:blip r:embed="rId5"/>
          <a:stretch>
            <a:fillRect/>
          </a:stretch>
        </p:blipFill>
        <p:spPr>
          <a:xfrm>
            <a:off x="4230240" y="4900425"/>
            <a:ext cx="540000" cy="540000"/>
          </a:xfrm>
          <a:prstGeom prst="rect">
            <a:avLst/>
          </a:prstGeom>
        </p:spPr>
      </p:pic>
      <p:pic>
        <p:nvPicPr>
          <p:cNvPr id="10" name="Image 9"/>
          <p:cNvPicPr>
            <a:picLocks noChangeAspect="1"/>
          </p:cNvPicPr>
          <p:nvPr/>
        </p:nvPicPr>
        <p:blipFill>
          <a:blip r:embed="rId6"/>
          <a:stretch>
            <a:fillRect/>
          </a:stretch>
        </p:blipFill>
        <p:spPr>
          <a:xfrm>
            <a:off x="3874420" y="795831"/>
            <a:ext cx="1095375" cy="447675"/>
          </a:xfrm>
          <a:prstGeom prst="rect">
            <a:avLst/>
          </a:prstGeom>
        </p:spPr>
      </p:pic>
      <p:pic>
        <p:nvPicPr>
          <p:cNvPr id="11" name="Image 10"/>
          <p:cNvPicPr>
            <a:picLocks noChangeAspect="1"/>
          </p:cNvPicPr>
          <p:nvPr/>
        </p:nvPicPr>
        <p:blipFill>
          <a:blip r:embed="rId7"/>
          <a:stretch>
            <a:fillRect/>
          </a:stretch>
        </p:blipFill>
        <p:spPr>
          <a:xfrm>
            <a:off x="5261516" y="765771"/>
            <a:ext cx="709412" cy="540000"/>
          </a:xfrm>
          <a:prstGeom prst="rect">
            <a:avLst/>
          </a:prstGeom>
        </p:spPr>
      </p:pic>
      <p:pic>
        <p:nvPicPr>
          <p:cNvPr id="12" name="Image 11"/>
          <p:cNvPicPr>
            <a:picLocks noChangeAspect="1"/>
          </p:cNvPicPr>
          <p:nvPr/>
        </p:nvPicPr>
        <p:blipFill>
          <a:blip r:embed="rId8"/>
          <a:stretch>
            <a:fillRect/>
          </a:stretch>
        </p:blipFill>
        <p:spPr>
          <a:xfrm>
            <a:off x="6179678" y="1026600"/>
            <a:ext cx="733425" cy="295275"/>
          </a:xfrm>
          <a:prstGeom prst="rect">
            <a:avLst/>
          </a:prstGeom>
        </p:spPr>
      </p:pic>
      <p:pic>
        <p:nvPicPr>
          <p:cNvPr id="13" name="Image 12"/>
          <p:cNvPicPr>
            <a:picLocks noChangeAspect="1"/>
          </p:cNvPicPr>
          <p:nvPr/>
        </p:nvPicPr>
        <p:blipFill>
          <a:blip r:embed="rId9"/>
          <a:stretch>
            <a:fillRect/>
          </a:stretch>
        </p:blipFill>
        <p:spPr>
          <a:xfrm>
            <a:off x="7151524" y="1065099"/>
            <a:ext cx="792000" cy="311334"/>
          </a:xfrm>
          <a:prstGeom prst="rect">
            <a:avLst/>
          </a:prstGeom>
        </p:spPr>
      </p:pic>
      <p:pic>
        <p:nvPicPr>
          <p:cNvPr id="14" name="Image 13"/>
          <p:cNvPicPr>
            <a:picLocks noChangeAspect="1"/>
          </p:cNvPicPr>
          <p:nvPr/>
        </p:nvPicPr>
        <p:blipFill>
          <a:blip r:embed="rId10"/>
          <a:stretch>
            <a:fillRect/>
          </a:stretch>
        </p:blipFill>
        <p:spPr>
          <a:xfrm>
            <a:off x="2988401" y="703506"/>
            <a:ext cx="563142" cy="540000"/>
          </a:xfrm>
          <a:prstGeom prst="rect">
            <a:avLst/>
          </a:prstGeom>
        </p:spPr>
      </p:pic>
      <p:pic>
        <p:nvPicPr>
          <p:cNvPr id="15" name="Image 14"/>
          <p:cNvPicPr>
            <a:picLocks noChangeAspect="1"/>
          </p:cNvPicPr>
          <p:nvPr/>
        </p:nvPicPr>
        <p:blipFill>
          <a:blip r:embed="rId11"/>
          <a:stretch>
            <a:fillRect/>
          </a:stretch>
        </p:blipFill>
        <p:spPr>
          <a:xfrm>
            <a:off x="7051910" y="5744062"/>
            <a:ext cx="1044000" cy="334716"/>
          </a:xfrm>
          <a:prstGeom prst="rect">
            <a:avLst/>
          </a:prstGeom>
        </p:spPr>
      </p:pic>
      <p:pic>
        <p:nvPicPr>
          <p:cNvPr id="16" name="Image 15"/>
          <p:cNvPicPr>
            <a:picLocks noChangeAspect="1"/>
          </p:cNvPicPr>
          <p:nvPr/>
        </p:nvPicPr>
        <p:blipFill>
          <a:blip r:embed="rId12"/>
          <a:stretch>
            <a:fillRect/>
          </a:stretch>
        </p:blipFill>
        <p:spPr>
          <a:xfrm>
            <a:off x="5393704" y="3990374"/>
            <a:ext cx="487258" cy="466073"/>
          </a:xfrm>
          <a:prstGeom prst="rect">
            <a:avLst/>
          </a:prstGeom>
        </p:spPr>
      </p:pic>
      <p:pic>
        <p:nvPicPr>
          <p:cNvPr id="17" name="Image 16"/>
          <p:cNvPicPr>
            <a:picLocks noChangeAspect="1"/>
          </p:cNvPicPr>
          <p:nvPr/>
        </p:nvPicPr>
        <p:blipFill>
          <a:blip r:embed="rId13"/>
          <a:stretch>
            <a:fillRect/>
          </a:stretch>
        </p:blipFill>
        <p:spPr>
          <a:xfrm>
            <a:off x="7926551" y="3214518"/>
            <a:ext cx="756000" cy="335446"/>
          </a:xfrm>
          <a:prstGeom prst="rect">
            <a:avLst/>
          </a:prstGeom>
        </p:spPr>
      </p:pic>
      <p:pic>
        <p:nvPicPr>
          <p:cNvPr id="18" name="Image 17"/>
          <p:cNvPicPr>
            <a:picLocks noChangeAspect="1"/>
          </p:cNvPicPr>
          <p:nvPr/>
        </p:nvPicPr>
        <p:blipFill>
          <a:blip r:embed="rId14"/>
          <a:stretch>
            <a:fillRect/>
          </a:stretch>
        </p:blipFill>
        <p:spPr>
          <a:xfrm>
            <a:off x="6733160" y="4900425"/>
            <a:ext cx="504000" cy="382067"/>
          </a:xfrm>
          <a:prstGeom prst="rect">
            <a:avLst/>
          </a:prstGeom>
        </p:spPr>
      </p:pic>
      <p:pic>
        <p:nvPicPr>
          <p:cNvPr id="19" name="Image 18"/>
          <p:cNvPicPr>
            <a:picLocks noChangeAspect="1"/>
          </p:cNvPicPr>
          <p:nvPr/>
        </p:nvPicPr>
        <p:blipFill>
          <a:blip r:embed="rId15"/>
          <a:stretch>
            <a:fillRect/>
          </a:stretch>
        </p:blipFill>
        <p:spPr>
          <a:xfrm>
            <a:off x="7314551" y="3682057"/>
            <a:ext cx="612000" cy="437415"/>
          </a:xfrm>
          <a:prstGeom prst="rect">
            <a:avLst/>
          </a:prstGeom>
        </p:spPr>
      </p:pic>
      <p:pic>
        <p:nvPicPr>
          <p:cNvPr id="20" name="Image 19"/>
          <p:cNvPicPr>
            <a:picLocks noChangeAspect="1"/>
          </p:cNvPicPr>
          <p:nvPr/>
        </p:nvPicPr>
        <p:blipFill>
          <a:blip r:embed="rId16"/>
          <a:stretch>
            <a:fillRect/>
          </a:stretch>
        </p:blipFill>
        <p:spPr>
          <a:xfrm>
            <a:off x="8376551" y="6129558"/>
            <a:ext cx="612000" cy="403029"/>
          </a:xfrm>
          <a:prstGeom prst="rect">
            <a:avLst/>
          </a:prstGeom>
        </p:spPr>
      </p:pic>
      <p:pic>
        <p:nvPicPr>
          <p:cNvPr id="21" name="Image 20"/>
          <p:cNvPicPr>
            <a:picLocks noChangeAspect="1"/>
          </p:cNvPicPr>
          <p:nvPr/>
        </p:nvPicPr>
        <p:blipFill>
          <a:blip r:embed="rId17"/>
          <a:stretch>
            <a:fillRect/>
          </a:stretch>
        </p:blipFill>
        <p:spPr>
          <a:xfrm>
            <a:off x="361190" y="5837741"/>
            <a:ext cx="1044000" cy="296518"/>
          </a:xfrm>
          <a:prstGeom prst="rect">
            <a:avLst/>
          </a:prstGeom>
        </p:spPr>
      </p:pic>
      <p:pic>
        <p:nvPicPr>
          <p:cNvPr id="22" name="Image 21"/>
          <p:cNvPicPr>
            <a:picLocks noChangeAspect="1"/>
          </p:cNvPicPr>
          <p:nvPr/>
        </p:nvPicPr>
        <p:blipFill>
          <a:blip r:embed="rId18"/>
          <a:stretch>
            <a:fillRect/>
          </a:stretch>
        </p:blipFill>
        <p:spPr>
          <a:xfrm>
            <a:off x="1045261" y="6249496"/>
            <a:ext cx="648000" cy="444812"/>
          </a:xfrm>
          <a:prstGeom prst="rect">
            <a:avLst/>
          </a:prstGeom>
        </p:spPr>
      </p:pic>
      <p:pic>
        <p:nvPicPr>
          <p:cNvPr id="23" name="Image 22"/>
          <p:cNvPicPr>
            <a:picLocks noChangeAspect="1"/>
          </p:cNvPicPr>
          <p:nvPr/>
        </p:nvPicPr>
        <p:blipFill>
          <a:blip r:embed="rId19"/>
          <a:stretch>
            <a:fillRect/>
          </a:stretch>
        </p:blipFill>
        <p:spPr>
          <a:xfrm>
            <a:off x="-19880" y="5197128"/>
            <a:ext cx="900000" cy="412888"/>
          </a:xfrm>
          <a:prstGeom prst="rect">
            <a:avLst/>
          </a:prstGeom>
        </p:spPr>
      </p:pic>
      <p:pic>
        <p:nvPicPr>
          <p:cNvPr id="24" name="Image 23"/>
          <p:cNvPicPr>
            <a:picLocks noChangeAspect="1"/>
          </p:cNvPicPr>
          <p:nvPr/>
        </p:nvPicPr>
        <p:blipFill>
          <a:blip r:embed="rId20"/>
          <a:stretch>
            <a:fillRect/>
          </a:stretch>
        </p:blipFill>
        <p:spPr>
          <a:xfrm>
            <a:off x="6011706" y="5191339"/>
            <a:ext cx="540000" cy="540000"/>
          </a:xfrm>
          <a:prstGeom prst="rect">
            <a:avLst/>
          </a:prstGeom>
        </p:spPr>
      </p:pic>
      <p:pic>
        <p:nvPicPr>
          <p:cNvPr id="25" name="Image 24"/>
          <p:cNvPicPr>
            <a:picLocks noChangeAspect="1"/>
          </p:cNvPicPr>
          <p:nvPr/>
        </p:nvPicPr>
        <p:blipFill>
          <a:blip r:embed="rId21"/>
          <a:stretch>
            <a:fillRect/>
          </a:stretch>
        </p:blipFill>
        <p:spPr>
          <a:xfrm>
            <a:off x="1796849" y="5992587"/>
            <a:ext cx="591086" cy="540000"/>
          </a:xfrm>
          <a:prstGeom prst="rect">
            <a:avLst/>
          </a:prstGeom>
        </p:spPr>
      </p:pic>
      <p:pic>
        <p:nvPicPr>
          <p:cNvPr id="26" name="Image 25"/>
          <p:cNvPicPr>
            <a:picLocks noChangeAspect="1"/>
          </p:cNvPicPr>
          <p:nvPr/>
        </p:nvPicPr>
        <p:blipFill>
          <a:blip r:embed="rId22"/>
          <a:stretch>
            <a:fillRect/>
          </a:stretch>
        </p:blipFill>
        <p:spPr>
          <a:xfrm>
            <a:off x="536821" y="2754893"/>
            <a:ext cx="555882" cy="540000"/>
          </a:xfrm>
          <a:prstGeom prst="rect">
            <a:avLst/>
          </a:prstGeom>
        </p:spPr>
      </p:pic>
      <p:pic>
        <p:nvPicPr>
          <p:cNvPr id="27" name="Image 26"/>
          <p:cNvPicPr>
            <a:picLocks noChangeAspect="1"/>
          </p:cNvPicPr>
          <p:nvPr/>
        </p:nvPicPr>
        <p:blipFill>
          <a:blip r:embed="rId23"/>
          <a:stretch>
            <a:fillRect/>
          </a:stretch>
        </p:blipFill>
        <p:spPr>
          <a:xfrm>
            <a:off x="1353689" y="2382323"/>
            <a:ext cx="591430" cy="540000"/>
          </a:xfrm>
          <a:prstGeom prst="rect">
            <a:avLst/>
          </a:prstGeom>
        </p:spPr>
      </p:pic>
      <p:pic>
        <p:nvPicPr>
          <p:cNvPr id="28" name="Image 27"/>
          <p:cNvPicPr>
            <a:picLocks noChangeAspect="1"/>
          </p:cNvPicPr>
          <p:nvPr/>
        </p:nvPicPr>
        <p:blipFill>
          <a:blip r:embed="rId24"/>
          <a:stretch>
            <a:fillRect/>
          </a:stretch>
        </p:blipFill>
        <p:spPr>
          <a:xfrm>
            <a:off x="2104321" y="2890924"/>
            <a:ext cx="532394" cy="540000"/>
          </a:xfrm>
          <a:prstGeom prst="rect">
            <a:avLst/>
          </a:prstGeom>
        </p:spPr>
      </p:pic>
      <p:pic>
        <p:nvPicPr>
          <p:cNvPr id="29" name="Image 28"/>
          <p:cNvPicPr>
            <a:picLocks noChangeAspect="1"/>
          </p:cNvPicPr>
          <p:nvPr/>
        </p:nvPicPr>
        <p:blipFill>
          <a:blip r:embed="rId25"/>
          <a:stretch>
            <a:fillRect/>
          </a:stretch>
        </p:blipFill>
        <p:spPr>
          <a:xfrm>
            <a:off x="2262220" y="5539418"/>
            <a:ext cx="876300" cy="285750"/>
          </a:xfrm>
          <a:prstGeom prst="rect">
            <a:avLst/>
          </a:prstGeom>
        </p:spPr>
      </p:pic>
    </p:spTree>
    <p:extLst>
      <p:ext uri="{BB962C8B-B14F-4D97-AF65-F5344CB8AC3E}">
        <p14:creationId xmlns:p14="http://schemas.microsoft.com/office/powerpoint/2010/main" val="249490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CQFD</a:t>
            </a:r>
            <a:endParaRPr lang="fr-FR" dirty="0"/>
          </a:p>
        </p:txBody>
      </p:sp>
      <p:sp>
        <p:nvSpPr>
          <p:cNvPr id="3" name="Espace réservé du contenu 2"/>
          <p:cNvSpPr>
            <a:spLocks noGrp="1"/>
          </p:cNvSpPr>
          <p:nvPr>
            <p:ph idx="1"/>
          </p:nvPr>
        </p:nvSpPr>
        <p:spPr/>
        <p:txBody>
          <a:bodyPr>
            <a:noAutofit/>
          </a:bodyPr>
          <a:lstStyle/>
          <a:p>
            <a:pPr>
              <a:lnSpc>
                <a:spcPct val="100000"/>
              </a:lnSpc>
              <a:spcBef>
                <a:spcPts val="600"/>
              </a:spcBef>
              <a:spcAft>
                <a:spcPts val="600"/>
              </a:spcAft>
            </a:pPr>
            <a:r>
              <a:rPr lang="fr-FR" dirty="0" smtClean="0"/>
              <a:t>IdRef attribue avec fiabilité les </a:t>
            </a:r>
            <a:r>
              <a:rPr lang="fr-FR" dirty="0" smtClean="0">
                <a:solidFill>
                  <a:srgbClr val="7030A0"/>
                </a:solidFill>
              </a:rPr>
              <a:t>productions à leurs auteurs </a:t>
            </a:r>
            <a:r>
              <a:rPr lang="fr-FR" dirty="0" smtClean="0"/>
              <a:t>en gérant des </a:t>
            </a:r>
            <a:r>
              <a:rPr lang="fr-FR" dirty="0" smtClean="0">
                <a:solidFill>
                  <a:srgbClr val="7030A0"/>
                </a:solidFill>
              </a:rPr>
              <a:t>identifiants</a:t>
            </a:r>
            <a:r>
              <a:rPr lang="fr-FR" dirty="0" smtClean="0"/>
              <a:t> uniques et pérennes dans ses </a:t>
            </a:r>
            <a:r>
              <a:rPr lang="fr-FR" dirty="0" smtClean="0">
                <a:solidFill>
                  <a:srgbClr val="7030A0"/>
                </a:solidFill>
              </a:rPr>
              <a:t>référentiels</a:t>
            </a:r>
            <a:r>
              <a:rPr lang="fr-FR" dirty="0" smtClean="0"/>
              <a:t>.</a:t>
            </a:r>
          </a:p>
          <a:p>
            <a:pPr>
              <a:lnSpc>
                <a:spcPct val="100000"/>
              </a:lnSpc>
              <a:spcBef>
                <a:spcPts val="600"/>
              </a:spcBef>
              <a:spcAft>
                <a:spcPts val="600"/>
              </a:spcAft>
            </a:pPr>
            <a:endParaRPr lang="fr-FR" dirty="0" smtClean="0"/>
          </a:p>
          <a:p>
            <a:pPr>
              <a:lnSpc>
                <a:spcPct val="100000"/>
              </a:lnSpc>
              <a:spcBef>
                <a:spcPts val="600"/>
              </a:spcBef>
              <a:spcAft>
                <a:spcPts val="600"/>
              </a:spcAft>
            </a:pPr>
            <a:r>
              <a:rPr lang="fr-FR" dirty="0" smtClean="0"/>
              <a:t>La </a:t>
            </a:r>
            <a:r>
              <a:rPr lang="fr-FR" dirty="0" smtClean="0">
                <a:solidFill>
                  <a:srgbClr val="7030A0"/>
                </a:solidFill>
              </a:rPr>
              <a:t>couverture</a:t>
            </a:r>
            <a:r>
              <a:rPr lang="fr-FR" dirty="0" smtClean="0"/>
              <a:t> des auteurs scientifiques exerçant en France est </a:t>
            </a:r>
            <a:r>
              <a:rPr lang="fr-FR" dirty="0" smtClean="0">
                <a:solidFill>
                  <a:srgbClr val="7030A0"/>
                </a:solidFill>
              </a:rPr>
              <a:t>très élevée </a:t>
            </a:r>
            <a:r>
              <a:rPr lang="fr-FR" dirty="0" smtClean="0"/>
              <a:t>et inégalée.</a:t>
            </a:r>
          </a:p>
          <a:p>
            <a:pPr>
              <a:lnSpc>
                <a:spcPct val="100000"/>
              </a:lnSpc>
              <a:spcBef>
                <a:spcPts val="600"/>
              </a:spcBef>
              <a:spcAft>
                <a:spcPts val="600"/>
              </a:spcAft>
            </a:pPr>
            <a:endParaRPr lang="fr-FR" dirty="0" smtClean="0"/>
          </a:p>
          <a:p>
            <a:pPr>
              <a:lnSpc>
                <a:spcPct val="100000"/>
              </a:lnSpc>
              <a:spcBef>
                <a:spcPts val="600"/>
              </a:spcBef>
              <a:spcAft>
                <a:spcPts val="600"/>
              </a:spcAft>
            </a:pPr>
            <a:r>
              <a:rPr lang="fr-FR" dirty="0" err="1" smtClean="0"/>
              <a:t>IdRef</a:t>
            </a:r>
            <a:r>
              <a:rPr lang="fr-FR" dirty="0" smtClean="0"/>
              <a:t> offre à toutes les </a:t>
            </a:r>
            <a:r>
              <a:rPr lang="fr-FR" dirty="0" smtClean="0">
                <a:solidFill>
                  <a:srgbClr val="7030A0"/>
                </a:solidFill>
              </a:rPr>
              <a:t>applications de l’ESR</a:t>
            </a:r>
            <a:r>
              <a:rPr lang="fr-FR" dirty="0" smtClean="0"/>
              <a:t> </a:t>
            </a:r>
            <a:r>
              <a:rPr lang="fr-FR" dirty="0"/>
              <a:t>la capacité </a:t>
            </a:r>
            <a:r>
              <a:rPr lang="fr-FR" dirty="0" smtClean="0"/>
              <a:t>d’interagir et ainsi d’assurer leur </a:t>
            </a:r>
            <a:r>
              <a:rPr lang="fr-FR" dirty="0" smtClean="0">
                <a:solidFill>
                  <a:srgbClr val="7030A0"/>
                </a:solidFill>
              </a:rPr>
              <a:t>interopérabilité</a:t>
            </a:r>
            <a:r>
              <a:rPr lang="fr-FR" dirty="0" smtClean="0"/>
              <a:t>.</a:t>
            </a:r>
          </a:p>
          <a:p>
            <a:pPr>
              <a:lnSpc>
                <a:spcPct val="100000"/>
              </a:lnSpc>
              <a:spcBef>
                <a:spcPts val="600"/>
              </a:spcBef>
              <a:spcAft>
                <a:spcPts val="600"/>
              </a:spcAft>
            </a:pPr>
            <a:endParaRPr lang="fr-FR" dirty="0" smtClean="0"/>
          </a:p>
          <a:p>
            <a:pPr>
              <a:lnSpc>
                <a:spcPct val="100000"/>
              </a:lnSpc>
              <a:spcBef>
                <a:spcPts val="600"/>
              </a:spcBef>
              <a:spcAft>
                <a:spcPts val="600"/>
              </a:spcAft>
            </a:pPr>
            <a:r>
              <a:rPr lang="fr-FR" dirty="0" smtClean="0"/>
              <a:t> IdRef est </a:t>
            </a:r>
            <a:r>
              <a:rPr lang="fr-FR" dirty="0" smtClean="0">
                <a:solidFill>
                  <a:srgbClr val="7030A0"/>
                </a:solidFill>
              </a:rPr>
              <a:t>public</a:t>
            </a:r>
            <a:r>
              <a:rPr lang="fr-FR" dirty="0" smtClean="0"/>
              <a:t>, </a:t>
            </a:r>
            <a:r>
              <a:rPr lang="fr-FR" dirty="0" smtClean="0">
                <a:solidFill>
                  <a:srgbClr val="7030A0"/>
                </a:solidFill>
              </a:rPr>
              <a:t>gratuit</a:t>
            </a:r>
            <a:r>
              <a:rPr lang="fr-FR" dirty="0" smtClean="0"/>
              <a:t> et sous licence </a:t>
            </a:r>
            <a:r>
              <a:rPr lang="fr-FR" dirty="0" err="1" smtClean="0">
                <a:solidFill>
                  <a:srgbClr val="7030A0"/>
                </a:solidFill>
              </a:rPr>
              <a:t>Etalab</a:t>
            </a:r>
            <a:r>
              <a:rPr lang="fr-FR" dirty="0" smtClean="0"/>
              <a:t>. </a:t>
            </a:r>
          </a:p>
          <a:p>
            <a:pPr>
              <a:lnSpc>
                <a:spcPct val="100000"/>
              </a:lnSpc>
              <a:spcBef>
                <a:spcPts val="600"/>
              </a:spcBef>
              <a:spcAft>
                <a:spcPts val="600"/>
              </a:spcAft>
            </a:pPr>
            <a:endParaRPr lang="fr-FR" dirty="0" smtClean="0"/>
          </a:p>
          <a:p>
            <a:pPr>
              <a:lnSpc>
                <a:spcPct val="100000"/>
              </a:lnSpc>
              <a:spcBef>
                <a:spcPts val="600"/>
              </a:spcBef>
              <a:spcAft>
                <a:spcPts val="600"/>
              </a:spcAft>
            </a:pPr>
            <a:r>
              <a:rPr lang="fr-FR" dirty="0" smtClean="0"/>
              <a:t>La </a:t>
            </a:r>
            <a:r>
              <a:rPr lang="fr-FR" dirty="0" smtClean="0">
                <a:solidFill>
                  <a:srgbClr val="7030A0"/>
                </a:solidFill>
              </a:rPr>
              <a:t>qualité</a:t>
            </a:r>
            <a:r>
              <a:rPr lang="fr-FR" dirty="0" smtClean="0"/>
              <a:t> des référentiels est assurée par des </a:t>
            </a:r>
            <a:r>
              <a:rPr lang="fr-FR" dirty="0" smtClean="0">
                <a:solidFill>
                  <a:srgbClr val="7030A0"/>
                </a:solidFill>
              </a:rPr>
              <a:t>experts en métadonnées </a:t>
            </a:r>
            <a:r>
              <a:rPr lang="fr-FR" dirty="0" smtClean="0"/>
              <a:t>au sein de réseaux documentaires.</a:t>
            </a: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77</a:t>
            </a:fld>
            <a:endParaRPr lang="fr-FR"/>
          </a:p>
        </p:txBody>
      </p:sp>
      <p:sp>
        <p:nvSpPr>
          <p:cNvPr id="7" name="Espace réservé de la date 3"/>
          <p:cNvSpPr>
            <a:spLocks noGrp="1"/>
          </p:cNvSpPr>
          <p:nvPr>
            <p:ph type="dt" sz="half" idx="10"/>
          </p:nvPr>
        </p:nvSpPr>
        <p:spPr>
          <a:xfrm>
            <a:off x="6098757" y="88100"/>
            <a:ext cx="1475153" cy="365125"/>
          </a:xfrm>
        </p:spPr>
        <p:txBody>
          <a:bodyPr/>
          <a:lstStyle/>
          <a:p>
            <a:fld id="{B7046984-41A2-9B45-91EE-7FB7DB995A64}" type="datetime3">
              <a:rPr lang="en-US" smtClean="0"/>
              <a:pPr/>
              <a:t>21 June 2018</a:t>
            </a:fld>
            <a:endParaRPr lang="fr-FR" dirty="0"/>
          </a:p>
        </p:txBody>
      </p:sp>
    </p:spTree>
    <p:extLst>
      <p:ext uri="{BB962C8B-B14F-4D97-AF65-F5344CB8AC3E}">
        <p14:creationId xmlns:p14="http://schemas.microsoft.com/office/powerpoint/2010/main" val="318447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smtClean="0"/>
          </a:p>
          <a:p>
            <a:endParaRPr lang="fr-FR" dirty="0"/>
          </a:p>
          <a:p>
            <a:endParaRPr lang="fr-FR" dirty="0" smtClean="0"/>
          </a:p>
          <a:p>
            <a:endParaRPr lang="fr-FR" dirty="0"/>
          </a:p>
          <a:p>
            <a:r>
              <a:rPr lang="fr-FR" dirty="0" smtClean="0"/>
              <a:t>Merci de </a:t>
            </a:r>
            <a:r>
              <a:rPr lang="fr-FR" smtClean="0"/>
              <a:t>votre attention, place </a:t>
            </a:r>
            <a:r>
              <a:rPr lang="fr-FR" dirty="0" smtClean="0"/>
              <a:t>à </a:t>
            </a:r>
            <a:r>
              <a:rPr lang="fr-FR" smtClean="0"/>
              <a:t>vos questions.</a:t>
            </a:r>
            <a:endParaRPr lang="fr-FR" dirty="0"/>
          </a:p>
        </p:txBody>
      </p:sp>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78</a:t>
            </a:fld>
            <a:endParaRPr lang="fr-FR"/>
          </a:p>
        </p:txBody>
      </p:sp>
    </p:spTree>
    <p:extLst>
      <p:ext uri="{BB962C8B-B14F-4D97-AF65-F5344CB8AC3E}">
        <p14:creationId xmlns:p14="http://schemas.microsoft.com/office/powerpoint/2010/main" val="8920424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63E2F55-217E-784D-959E-8EB90DBD2478}" type="slidenum">
              <a:rPr lang="fr-FR" smtClean="0"/>
              <a:pPr/>
              <a:t>79</a:t>
            </a:fld>
            <a:endParaRPr lang="fr-FR"/>
          </a:p>
        </p:txBody>
      </p:sp>
    </p:spTree>
    <p:extLst>
      <p:ext uri="{BB962C8B-B14F-4D97-AF65-F5344CB8AC3E}">
        <p14:creationId xmlns:p14="http://schemas.microsoft.com/office/powerpoint/2010/main" val="2765689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0"/>
            <a:ext cx="7631892" cy="6858000"/>
          </a:xfrm>
          <a:prstGeom prst="rect">
            <a:avLst/>
          </a:prstGeom>
        </p:spPr>
      </p:pic>
      <p:sp>
        <p:nvSpPr>
          <p:cNvPr id="6" name="Espace réservé du numéro de diapositive 5"/>
          <p:cNvSpPr>
            <a:spLocks noGrp="1"/>
          </p:cNvSpPr>
          <p:nvPr>
            <p:ph type="sldNum" sz="quarter" idx="12"/>
          </p:nvPr>
        </p:nvSpPr>
        <p:spPr/>
        <p:txBody>
          <a:bodyPr/>
          <a:lstStyle/>
          <a:p>
            <a:fld id="{A63E2F55-217E-784D-959E-8EB90DBD2478}" type="slidenum">
              <a:rPr lang="fr-FR" smtClean="0"/>
              <a:pPr/>
              <a:t>8</a:t>
            </a:fld>
            <a:endParaRPr lang="fr-FR"/>
          </a:p>
        </p:txBody>
      </p:sp>
      <p:pic>
        <p:nvPicPr>
          <p:cNvPr id="7" name="Image 6"/>
          <p:cNvPicPr>
            <a:picLocks noChangeAspect="1"/>
          </p:cNvPicPr>
          <p:nvPr/>
        </p:nvPicPr>
        <p:blipFill>
          <a:blip r:embed="rId4"/>
          <a:stretch>
            <a:fillRect/>
          </a:stretch>
        </p:blipFill>
        <p:spPr>
          <a:xfrm>
            <a:off x="2013868" y="61151"/>
            <a:ext cx="4224602" cy="6858000"/>
          </a:xfrm>
          <a:prstGeom prst="rect">
            <a:avLst/>
          </a:prstGeom>
        </p:spPr>
      </p:pic>
      <p:pic>
        <p:nvPicPr>
          <p:cNvPr id="8" name="Image 7"/>
          <p:cNvPicPr>
            <a:picLocks noChangeAspect="1"/>
          </p:cNvPicPr>
          <p:nvPr/>
        </p:nvPicPr>
        <p:blipFill>
          <a:blip r:embed="rId5"/>
          <a:stretch>
            <a:fillRect/>
          </a:stretch>
        </p:blipFill>
        <p:spPr>
          <a:xfrm>
            <a:off x="2809045" y="2145324"/>
            <a:ext cx="6315075" cy="3230806"/>
          </a:xfrm>
          <a:prstGeom prst="rect">
            <a:avLst/>
          </a:prstGeom>
        </p:spPr>
      </p:pic>
      <p:pic>
        <p:nvPicPr>
          <p:cNvPr id="9" name="Image 8"/>
          <p:cNvPicPr>
            <a:picLocks noChangeAspect="1"/>
          </p:cNvPicPr>
          <p:nvPr/>
        </p:nvPicPr>
        <p:blipFill>
          <a:blip r:embed="rId6"/>
          <a:stretch>
            <a:fillRect/>
          </a:stretch>
        </p:blipFill>
        <p:spPr>
          <a:xfrm>
            <a:off x="3309268" y="4080824"/>
            <a:ext cx="5594067" cy="2899478"/>
          </a:xfrm>
          <a:prstGeom prst="rect">
            <a:avLst/>
          </a:prstGeom>
        </p:spPr>
      </p:pic>
    </p:spTree>
    <p:extLst>
      <p:ext uri="{BB962C8B-B14F-4D97-AF65-F5344CB8AC3E}">
        <p14:creationId xmlns:p14="http://schemas.microsoft.com/office/powerpoint/2010/main" val="322904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B7046984-41A2-9B45-91EE-7FB7DB995A64}" type="datetime3">
              <a:rPr lang="en-US" smtClean="0"/>
              <a:pPr/>
              <a:t>21 June 2018</a:t>
            </a:fld>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9</a:t>
            </a:fld>
            <a:endParaRPr lang="fr-FR"/>
          </a:p>
        </p:txBody>
      </p:sp>
      <p:pic>
        <p:nvPicPr>
          <p:cNvPr id="7" name="Image 6"/>
          <p:cNvPicPr>
            <a:picLocks noChangeAspect="1"/>
          </p:cNvPicPr>
          <p:nvPr/>
        </p:nvPicPr>
        <p:blipFill>
          <a:blip r:embed="rId3"/>
          <a:stretch>
            <a:fillRect/>
          </a:stretch>
        </p:blipFill>
        <p:spPr>
          <a:xfrm>
            <a:off x="152400" y="791729"/>
            <a:ext cx="3943350" cy="1114425"/>
          </a:xfrm>
          <a:prstGeom prst="rect">
            <a:avLst/>
          </a:prstGeom>
        </p:spPr>
      </p:pic>
      <p:pic>
        <p:nvPicPr>
          <p:cNvPr id="8" name="Image 7"/>
          <p:cNvPicPr>
            <a:picLocks noChangeAspect="1"/>
          </p:cNvPicPr>
          <p:nvPr/>
        </p:nvPicPr>
        <p:blipFill>
          <a:blip r:embed="rId4"/>
          <a:stretch>
            <a:fillRect/>
          </a:stretch>
        </p:blipFill>
        <p:spPr>
          <a:xfrm>
            <a:off x="5359645" y="885878"/>
            <a:ext cx="1847850" cy="552450"/>
          </a:xfrm>
          <a:prstGeom prst="rect">
            <a:avLst/>
          </a:prstGeom>
        </p:spPr>
      </p:pic>
      <p:pic>
        <p:nvPicPr>
          <p:cNvPr id="9" name="Image 8"/>
          <p:cNvPicPr>
            <a:picLocks noChangeAspect="1"/>
          </p:cNvPicPr>
          <p:nvPr/>
        </p:nvPicPr>
        <p:blipFill>
          <a:blip r:embed="rId5"/>
          <a:stretch>
            <a:fillRect/>
          </a:stretch>
        </p:blipFill>
        <p:spPr>
          <a:xfrm>
            <a:off x="5359645" y="1556128"/>
            <a:ext cx="2489076" cy="453674"/>
          </a:xfrm>
          <a:prstGeom prst="rect">
            <a:avLst/>
          </a:prstGeom>
        </p:spPr>
      </p:pic>
      <p:pic>
        <p:nvPicPr>
          <p:cNvPr id="10" name="Image 9"/>
          <p:cNvPicPr>
            <a:picLocks noChangeAspect="1"/>
          </p:cNvPicPr>
          <p:nvPr/>
        </p:nvPicPr>
        <p:blipFill>
          <a:blip r:embed="rId6"/>
          <a:stretch>
            <a:fillRect/>
          </a:stretch>
        </p:blipFill>
        <p:spPr>
          <a:xfrm>
            <a:off x="152400" y="2113450"/>
            <a:ext cx="8839200" cy="6124575"/>
          </a:xfrm>
          <a:prstGeom prst="rect">
            <a:avLst/>
          </a:prstGeom>
        </p:spPr>
      </p:pic>
      <p:sp>
        <p:nvSpPr>
          <p:cNvPr id="11" name="Espace réservé du pied de page 2"/>
          <p:cNvSpPr>
            <a:spLocks noGrp="1"/>
          </p:cNvSpPr>
          <p:nvPr>
            <p:ph type="ftr" sz="quarter" idx="11"/>
          </p:nvPr>
        </p:nvSpPr>
        <p:spPr>
          <a:xfrm>
            <a:off x="457200" y="22395"/>
            <a:ext cx="4359031" cy="496534"/>
          </a:xfrm>
        </p:spPr>
        <p:txBody>
          <a:bodyPr/>
          <a:lstStyle/>
          <a:p>
            <a:r>
              <a:rPr lang="fr-FR" sz="3200" dirty="0" smtClean="0"/>
              <a:t>L’édition de données</a:t>
            </a:r>
          </a:p>
        </p:txBody>
      </p:sp>
    </p:spTree>
    <p:extLst>
      <p:ext uri="{BB962C8B-B14F-4D97-AF65-F5344CB8AC3E}">
        <p14:creationId xmlns:p14="http://schemas.microsoft.com/office/powerpoint/2010/main" val="6590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xaged_DocName xmlns="$ListId:Activites;" xsi:nil="true"/>
    <Nom_x0020_du_x0020_marché xmlns="9cb235b8-7541-4a6e-b886-1bf4192805bd">A renseigner</Nom_x0020_du_x0020_marché>
    <Type_x0020_spec xmlns="9cb235b8-7541-4a6e-b886-1bf4192805bd">
      <Value>A renseigner</Value>
    </Type_x0020_spec>
    <Type_x0020_de_x0020_document_x0020_technique xmlns="9cb235b8-7541-4a6e-b886-1bf4192805bd">A renseigner</Type_x0020_de_x0020_document_x0020_technique>
    <Etat_x0020_du_x0020_document xmlns="9cb235b8-7541-4a6e-b886-1bf4192805bd" xsi:nil="true"/>
    <Nom_x0020_de_x0020_la_x0020_formation xmlns="9cb235b8-7541-4a6e-b886-1bf4192805bd">A renseigner</Nom_x0020_de_x0020_la_x0020_formation>
    <TRI xmlns="9cb235b8-7541-4a6e-b886-1bf4192805bd">CFY</TRI>
    <Tags xmlns="9cb235b8-7541-4a6e-b886-1bf4192805bd" xsi:nil="true"/>
    <Structure xmlns="9cb235b8-7541-4a6e-b886-1bf4192805bd">ABES</Structure>
    <Année xmlns="9cb235b8-7541-4a6e-b886-1bf4192805bd">2015</Année>
    <_DCDateCreated xmlns="http://schemas.microsoft.com/sharepoint/v3/fields">2015-01-04T23:00:00+00:00</_DCDateCreated>
    <Type_x0020_Doc_x0020_PPT xmlns="9cb235b8-7541-4a6e-b886-1bf4192805bd">Présentation</Type_x0020_Doc_x0020_PPT>
  </documentManagement>
</p:properties>
</file>

<file path=customXml/item2.xml><?xml version="1.0" encoding="utf-8"?>
<ct:contentTypeSchema xmlns:ct="http://schemas.microsoft.com/office/2006/metadata/contentType" xmlns:ma="http://schemas.microsoft.com/office/2006/metadata/properties/metaAttributes" ct:_="" ma:_="" ma:contentTypeName="DocPPT" ma:contentTypeID="0x010100505AF35FDCA54D2FA379F261E520FD37003BA607584A07684089D0538041E41208040703003E8B0BFFA80B9642B17641A7329D0B8B" ma:contentTypeVersion="56" ma:contentTypeDescription="" ma:contentTypeScope="" ma:versionID="a3ad2a0c7d10bf16506be18e4b6f4a90">
  <xsd:schema xmlns:xsd="http://www.w3.org/2001/XMLSchema" xmlns:xs="http://www.w3.org/2001/XMLSchema" xmlns:p="http://schemas.microsoft.com/office/2006/metadata/properties" xmlns:ns2="9cb235b8-7541-4a6e-b886-1bf4192805bd" xmlns:ns3="http://schemas.microsoft.com/sharepoint/v3/fields" xmlns:ns4="$ListId:Activites;" targetNamespace="http://schemas.microsoft.com/office/2006/metadata/properties" ma:root="true" ma:fieldsID="08268ab6c0c33fdf682984750d3e2ea5" ns2:_="" ns3:_="" ns4:_="">
    <xsd:import namespace="9cb235b8-7541-4a6e-b886-1bf4192805bd"/>
    <xsd:import namespace="http://schemas.microsoft.com/sharepoint/v3/fields"/>
    <xsd:import namespace="$ListId:Activites;"/>
    <xsd:element name="properties">
      <xsd:complexType>
        <xsd:sequence>
          <xsd:element name="documentManagement">
            <xsd:complexType>
              <xsd:all>
                <xsd:element ref="ns2:Structure" minOccurs="0"/>
                <xsd:element ref="ns2:TRI" minOccurs="0"/>
                <xsd:element ref="ns2:Etat_x0020_du_x0020_document" minOccurs="0"/>
                <xsd:element ref="ns2:Année" minOccurs="0"/>
                <xsd:element ref="ns3:_DCDateCreated" minOccurs="0"/>
                <xsd:element ref="ns2:Tags" minOccurs="0"/>
                <xsd:element ref="ns2:Type_x0020_spec" minOccurs="0"/>
                <xsd:element ref="ns2:Nom_x0020_du_x0020_marché" minOccurs="0"/>
                <xsd:element ref="ns2:Type_x0020_de_x0020_document_x0020_technique" minOccurs="0"/>
                <xsd:element ref="ns2:Type_x0020_Doc_x0020_PPT" minOccurs="0"/>
                <xsd:element ref="ns4:Exaged_DocName" minOccurs="0"/>
                <xsd:element ref="ns2:Nom_x0020_de_x0020_la_x0020_form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235b8-7541-4a6e-b886-1bf4192805bd" elementFormDefault="qualified">
    <xsd:import namespace="http://schemas.microsoft.com/office/2006/documentManagement/types"/>
    <xsd:import namespace="http://schemas.microsoft.com/office/infopath/2007/PartnerControls"/>
    <xsd:element name="Structure" ma:index="2" nillable="true" ma:displayName="Structure émettrice" ma:default="ABES" ma:format="Dropdown" ma:indexed="true" ma:internalName="Structure">
      <xsd:simpleType>
        <xsd:restriction base="dms:Choice">
          <xsd:enumeration value="ABES"/>
          <xsd:enumeration value="BNF"/>
          <xsd:enumeration value="CNRS"/>
          <xsd:enumeration value="Couperin"/>
          <xsd:enumeration value="cellule budgétaire"/>
          <xsd:enumeration value="mission évaluation"/>
          <xsd:enumeration value="Cellule Communication"/>
          <xsd:enumeration value="Cellule Qualité"/>
          <xsd:enumeration value="CINES"/>
          <xsd:enumeration value="DEP"/>
          <xsd:enumeration value="Direction"/>
          <xsd:enumeration value="DSG"/>
          <xsd:enumeration value="DSG - PACT"/>
          <xsd:enumeration value="DSG - Finances"/>
          <xsd:enumeration value="DSG - RH"/>
          <xsd:enumeration value="DSG - Secrétariat"/>
          <xsd:enumeration value="Dept ADELE"/>
          <xsd:enumeration value="DSI"/>
          <xsd:enumeration value="DSI - PEM"/>
          <xsd:enumeration value="DSI - PSD"/>
          <xsd:enumeration value="DSI - PSIR"/>
          <xsd:enumeration value="DSR"/>
          <xsd:enumeration value="DSR - Méta"/>
          <xsd:enumeration value="DSR - PFD"/>
          <xsd:enumeration value="DSR - PGC"/>
          <xsd:enumeration value="DSR - PGR"/>
          <xsd:enumeration value="DSR - PIT"/>
          <xsd:enumeration value="INIST"/>
          <xsd:enumeration value="ISSN"/>
          <xsd:enumeration value="MESR"/>
          <xsd:enumeration value="Mission Normalisation"/>
          <xsd:enumeration value="Mission PEB"/>
          <xsd:enumeration value="Missions Projets Européens"/>
          <xsd:enumeration value="Mission Ressources Electroniques"/>
          <xsd:enumeration value="Mission Rétroconversion"/>
          <xsd:enumeration value="Mission SGB mutualisé"/>
          <xsd:enumeration value="Mission Sudoc PS"/>
          <xsd:enumeration value="Mission Thèses"/>
          <xsd:enumeration value="OCLC"/>
          <xsd:enumeration value="Réseau Calames"/>
          <xsd:enumeration value="Réseau Sudoc"/>
          <xsd:enumeration value="Réseau Sudoc-PS"/>
          <xsd:enumeration value="Réseau thèses"/>
          <xsd:enumeration value="Autre"/>
        </xsd:restriction>
      </xsd:simpleType>
    </xsd:element>
    <xsd:element name="TRI" ma:index="3" nillable="true" ma:displayName="Trigramme" ma:default="A renseigner" ma:format="Dropdown" ma:internalName="TRI">
      <xsd:simpleType>
        <xsd:restriction base="dms:Choice">
          <xsd:enumeration value="A renseigner"/>
          <xsd:enumeration value="ACT"/>
          <xsd:enumeration value="AHE"/>
          <xsd:enumeration value="AJL"/>
          <xsd:enumeration value="ALM"/>
          <xsd:enumeration value="ALP"/>
          <xsd:enumeration value="AMZ"/>
          <xsd:enumeration value="BBR"/>
          <xsd:enumeration value="BEB"/>
          <xsd:enumeration value="CBD"/>
          <xsd:enumeration value="CCI"/>
          <xsd:enumeration value="CDT"/>
          <xsd:enumeration value="CFY"/>
          <xsd:enumeration value="CLY"/>
          <xsd:enumeration value="CMC"/>
          <xsd:enumeration value="COU"/>
          <xsd:enumeration value="CPD"/>
          <xsd:enumeration value="DED"/>
          <xsd:enumeration value="DOO"/>
          <xsd:enumeration value="DSA"/>
          <xsd:enumeration value="EHR"/>
          <xsd:enumeration value="ERM"/>
          <xsd:enumeration value="FBE"/>
          <xsd:enumeration value="FCR"/>
          <xsd:enumeration value="FBR"/>
          <xsd:enumeration value="FML"/>
          <xsd:enumeration value="FPX"/>
          <xsd:enumeration value="GLT"/>
          <xsd:enumeration value="IAN"/>
          <xsd:enumeration value="ILU"/>
          <xsd:enumeration value="IMN"/>
          <xsd:enumeration value="IMR"/>
          <xsd:enumeration value="JBN"/>
          <xsd:enumeration value="JCE"/>
          <xsd:enumeration value="JFH"/>
          <xsd:enumeration value="JGT"/>
          <xsd:enumeration value="JKN"/>
          <xsd:enumeration value="JLP"/>
          <xsd:enumeration value="JMF"/>
          <xsd:enumeration value="JNO"/>
          <xsd:enumeration value="JPA"/>
          <xsd:enumeration value="KGX"/>
          <xsd:enumeration value="LBL"/>
          <xsd:enumeration value="LNA"/>
          <xsd:enumeration value="LPL"/>
          <xsd:enumeration value="MBA"/>
          <xsd:enumeration value="MBT"/>
          <xsd:enumeration value="MCN"/>
          <xsd:enumeration value="MCO"/>
          <xsd:enumeration value="MCS"/>
          <xsd:enumeration value="MGD"/>
          <xsd:enumeration value="MGX"/>
          <xsd:enumeration value="MJN"/>
          <xsd:enumeration value="MLD"/>
          <xsd:enumeration value="MLP"/>
          <xsd:enumeration value="MPD"/>
          <xsd:enumeration value="MPN"/>
          <xsd:enumeration value="MPR"/>
          <xsd:enumeration value="MPT"/>
          <xsd:enumeration value="MSR"/>
          <xsd:enumeration value="MTE"/>
          <xsd:enumeration value="NBD"/>
          <xsd:enumeration value="NBT"/>
          <xsd:enumeration value="OCN"/>
          <xsd:enumeration value="OKI"/>
          <xsd:enumeration value="OMZ"/>
          <xsd:enumeration value="ORX"/>
          <xsd:enumeration value="PDZ"/>
          <xsd:enumeration value="PFK"/>
          <xsd:enumeration value="PLP"/>
          <xsd:enumeration value="PMA"/>
          <xsd:enumeration value="PMI"/>
          <xsd:enumeration value="PML"/>
          <xsd:enumeration value="PPN"/>
          <xsd:enumeration value="PPO"/>
          <xsd:enumeration value="PPS"/>
          <xsd:enumeration value="RBD"/>
          <xsd:enumeration value="RJD"/>
          <xsd:enumeration value="ROA"/>
          <xsd:enumeration value="RPA"/>
          <xsd:enumeration value="SDT"/>
          <xsd:enumeration value="SGT"/>
          <xsd:enumeration value="SPE"/>
          <xsd:enumeration value="SPR"/>
          <xsd:enumeration value="SRY"/>
          <xsd:enumeration value="TMX"/>
          <xsd:enumeration value="VGO"/>
          <xsd:enumeration value="VSA"/>
          <xsd:enumeration value="YNS"/>
        </xsd:restriction>
      </xsd:simpleType>
    </xsd:element>
    <xsd:element name="Etat_x0020_du_x0020_document" ma:index="4" nillable="true" ma:displayName="Etat du document" ma:format="Dropdown" ma:internalName="Etat_x0020_du_x0020_document">
      <xsd:simpleType>
        <xsd:restriction base="dms:Choice">
          <xsd:enumeration value="Brouillon"/>
          <xsd:enumeration value="Document de travail"/>
          <xsd:enumeration value="Document préparatoire"/>
          <xsd:enumeration value="A valider"/>
          <xsd:enumeration value="Validé"/>
          <xsd:enumeration value="Diffusé"/>
          <xsd:enumeration value="Applicable"/>
          <xsd:enumeration value="Publié"/>
          <xsd:enumeration value="Périmé"/>
          <xsd:enumeration value="Version finale à conserver"/>
        </xsd:restriction>
      </xsd:simpleType>
    </xsd:element>
    <xsd:element name="Année" ma:index="5" nillable="true" ma:displayName="Année" ma:default="A renseigner" ma:format="Dropdown" ma:internalName="Ann_x00e9_e">
      <xsd:simpleType>
        <xsd:restriction base="dms:Choice">
          <xsd:enumeration value="A renseigner"/>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restriction>
      </xsd:simpleType>
    </xsd:element>
    <xsd:element name="Tags" ma:index="9" nillable="true" ma:displayName="Tags" ma:internalName="Tags">
      <xsd:simpleType>
        <xsd:restriction base="dms:Text">
          <xsd:maxLength value="255"/>
        </xsd:restriction>
      </xsd:simpleType>
    </xsd:element>
    <xsd:element name="Type_x0020_spec" ma:index="10" nillable="true" ma:displayName="Concerne" ma:default="A renseigner" ma:hidden="true" ma:internalName="Type_x0020_spec" ma:readOnly="false">
      <xsd:complexType>
        <xsd:complexContent>
          <xsd:extension base="dms:MultiChoiceFillIn">
            <xsd:sequence>
              <xsd:element name="Value" maxOccurs="unbounded" minOccurs="0" nillable="true">
                <xsd:simpleType>
                  <xsd:union memberTypes="dms:Text">
                    <xsd:simpleType>
                      <xsd:restriction base="dms:Choice">
                        <xsd:enumeration value="A renseigner"/>
                        <xsd:enumeration value="APCC"/>
                        <xsd:enumeration value="CBS"/>
                        <xsd:enumeration value="Exports à la demande"/>
                        <xsd:enumeration value="Exports réguliers"/>
                        <xsd:enumeration value="Exports hors réseaux"/>
                        <xsd:enumeration value="Guide Méthodo"/>
                        <xsd:enumeration value="Imports Sudoc"/>
                        <xsd:enumeration value="PSI"/>
                        <xsd:enumeration value="Scripts"/>
                        <xsd:enumeration value="Self Sudoc"/>
                        <xsd:enumeration value="Site Web"/>
                        <xsd:enumeration value="Supeb"/>
                        <xsd:enumeration value="Webstats"/>
                        <xsd:enumeration value="WinIBW"/>
                        <xsd:enumeration value="Z39-50"/>
                      </xsd:restriction>
                    </xsd:simpleType>
                  </xsd:union>
                </xsd:simpleType>
              </xsd:element>
            </xsd:sequence>
          </xsd:extension>
        </xsd:complexContent>
      </xsd:complexType>
    </xsd:element>
    <xsd:element name="Nom_x0020_du_x0020_marché" ma:index="11" nillable="true" ma:displayName="Nom du marché" ma:default="A renseigner" ma:format="Dropdown" ma:hidden="true" ma:internalName="Nom_x0020_du_x0020_march_x00e9_" ma:readOnly="false">
      <xsd:simpleType>
        <xsd:restriction base="dms:Choice">
          <xsd:enumeration value="A renseigner"/>
          <xsd:enumeration value="CAIRN"/>
          <xsd:enumeration value="CAS"/>
          <xsd:enumeration value="Dalloz"/>
          <xsd:enumeration value="Doctrinal plus"/>
          <xsd:enumeration value="EBSCO - Business Source"/>
          <xsd:enumeration value="Elsevier-ScienceDirect"/>
          <xsd:enumeration value="JSTOR"/>
          <xsd:enumeration value="Lamyline"/>
          <xsd:enumeration value="Lexis-Nexis - Jurisclasseur"/>
          <xsd:enumeration value="Proquest - Chadwyck-Healey"/>
        </xsd:restriction>
      </xsd:simpleType>
    </xsd:element>
    <xsd:element name="Type_x0020_de_x0020_document_x0020_technique" ma:index="12" nillable="true" ma:displayName="Type de document technique" ma:default="A renseigner" ma:format="Dropdown" ma:hidden="true" ma:internalName="Type_x0020_de_x0020_document_x0020_technique" ma:readOnly="false">
      <xsd:simpleType>
        <xsd:restriction base="dms:Choice">
          <xsd:enumeration value="A renseigner"/>
          <xsd:enumeration value="Dossier de recette"/>
          <xsd:enumeration value="Fiche exploitation"/>
          <xsd:enumeration value="Fiche application"/>
          <xsd:enumeration value="Procédure"/>
          <xsd:enumeration value="Revue d'application"/>
        </xsd:restriction>
      </xsd:simpleType>
    </xsd:element>
    <xsd:element name="Type_x0020_Doc_x0020_PPT" ma:index="14" nillable="true" ma:displayName="Type Doc PPT" ma:default="Présentation" ma:format="Dropdown" ma:internalName="Type_x0020_Doc_x0020_PPT">
      <xsd:simpleType>
        <xsd:restriction base="dms:Choice">
          <xsd:enumeration value="Présentation"/>
          <xsd:enumeration value="Raconte-mois"/>
          <xsd:enumeration value="Formation interne"/>
          <xsd:enumeration value="Formation externe"/>
          <xsd:enumeration value="JABES"/>
          <xsd:enumeration value="JCR"/>
          <xsd:enumeration value="Autre"/>
        </xsd:restriction>
      </xsd:simpleType>
    </xsd:element>
    <xsd:element name="Nom_x0020_de_x0020_la_x0020_formation" ma:index="21" nillable="true" ma:displayName="Liste des formations" ma:default="A renseigner" ma:format="Dropdown" ma:hidden="true" ma:internalName="Nom_x0020_de_x0020_la_x0020_formation" ma:readOnly="false">
      <xsd:simpleType>
        <xsd:restriction base="dms:Choice">
          <xsd:enumeration value="A renseigner"/>
          <xsd:enumeration value="Calames"/>
          <xsd:enumeration value="Collègues"/>
          <xsd:enumeration value="Coordi"/>
          <xsd:enumeration value="Coraut"/>
          <xsd:enumeration value="Immersion"/>
          <xsd:enumeration value="INIT"/>
          <xsd:enumeration value="Moodle"/>
          <xsd:enumeration value="RespCR"/>
          <xsd:enumeration value="STAR"/>
          <xsd:enumeration value="SUPEB"/>
          <xsd:enumeration value="WebDewey"/>
          <xsd:enumeration value="Webstats"/>
          <xsd:enumeration value="WinIBW"/>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6" nillable="true" ma:displayName="Date de création" ma:default="[today]" ma:description="Date à laquelle la ressource a été créée" ma:format="DateOnly" ma:internalName="_DCDateCrea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ListId:Activites;" elementFormDefault="qualified">
    <xsd:import namespace="http://schemas.microsoft.com/office/2006/documentManagement/types"/>
    <xsd:import namespace="http://schemas.microsoft.com/office/infopath/2007/PartnerControls"/>
    <xsd:element name="Exaged_DocName" ma:index="20" nillable="true" ma:displayName="Nom du document" ma:hidden="true" ma:internalName="Exaged_DocNam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Type de contenu"/>
        <xsd:element ref="dc:title" minOccurs="0" maxOccurs="1" ma:index="1" ma:displayName="Titre"/>
        <xsd:element ref="dc:subject" minOccurs="0" maxOccurs="1"/>
        <xsd:element ref="dc:description" minOccurs="0" maxOccurs="1" ma:index="7" ma:displayName="Commentaires"/>
        <xsd:element name="keywords" minOccurs="0" maxOccurs="1" type="xsd:string" ma:index="8"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9C4953-33EE-4410-BFBB-B38A63578B5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ListId:Activites;"/>
    <ds:schemaRef ds:uri="http://schemas.microsoft.com/sharepoint/v3/fields"/>
    <ds:schemaRef ds:uri="9cb235b8-7541-4a6e-b886-1bf4192805bd"/>
    <ds:schemaRef ds:uri="http://www.w3.org/XML/1998/namespace"/>
  </ds:schemaRefs>
</ds:datastoreItem>
</file>

<file path=customXml/itemProps2.xml><?xml version="1.0" encoding="utf-8"?>
<ds:datastoreItem xmlns:ds="http://schemas.openxmlformats.org/officeDocument/2006/customXml" ds:itemID="{E3A66635-1F6C-46BD-876F-ED3E94CA28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b235b8-7541-4a6e-b886-1bf4192805bd"/>
    <ds:schemaRef ds:uri="http://schemas.microsoft.com/sharepoint/v3/fields"/>
    <ds:schemaRef ds:uri="$ListId:Activit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E77B92-612E-42B4-BBC5-078B609556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9542</TotalTime>
  <Words>5391</Words>
  <Application>Microsoft Office PowerPoint</Application>
  <PresentationFormat>Affichage à l'écran (4:3)</PresentationFormat>
  <Paragraphs>1108</Paragraphs>
  <Slides>79</Slides>
  <Notes>59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79</vt:i4>
      </vt:variant>
    </vt:vector>
  </HeadingPairs>
  <TitlesOfParts>
    <vt:vector size="87" baseType="lpstr">
      <vt:lpstr>Aparajita</vt:lpstr>
      <vt:lpstr>Arial</vt:lpstr>
      <vt:lpstr>Bell Centennial Std SubCaption</vt:lpstr>
      <vt:lpstr>Bell Gothic Std Light</vt:lpstr>
      <vt:lpstr>Calibri</vt:lpstr>
      <vt:lpstr>Times New Roman</vt:lpstr>
      <vt:lpstr>Wingdings</vt:lpstr>
      <vt:lpstr>Thème Office</vt:lpstr>
      <vt:lpstr>IdRef – Identifiants et Référentiels pour l’Enseignement supérieur et la Recherche : interopérabilité et visibilité sur le web</vt:lpstr>
      <vt:lpstr>IdRef kézako ?</vt:lpstr>
      <vt:lpstr>Présentation PowerPoint</vt:lpstr>
      <vt:lpstr>IdRef en 2018</vt:lpstr>
      <vt:lpstr>Un cercle vertueux</vt:lpstr>
      <vt:lpstr>L’APPLICATION WEB</vt:lpstr>
      <vt:lpstr>Présentation PowerPoint</vt:lpstr>
      <vt:lpstr>Présentation PowerPoint</vt:lpstr>
      <vt:lpstr>Présentation PowerPoint</vt:lpstr>
      <vt:lpstr>Les DONNEES</vt:lpstr>
      <vt:lpstr>La notion d’autorité</vt:lpstr>
      <vt:lpstr>Présentation PowerPoint</vt:lpstr>
      <vt:lpstr>Présentation PowerPoint</vt:lpstr>
      <vt:lpstr>Présentation PowerPoint</vt:lpstr>
      <vt:lpstr>IdRef au kilo</vt:lpstr>
      <vt:lpstr>LES PRODUCTEURS</vt:lpstr>
      <vt:lpstr>Les réseaux ABES comme point de départ</vt:lpstr>
      <vt:lpstr>Présentation PowerPoint</vt:lpstr>
      <vt:lpstr>L’INTEROPERABILITE</vt:lpstr>
      <vt:lpstr>Nativement connecté</vt:lpstr>
      <vt:lpstr>Risques et Ecueils</vt:lpstr>
      <vt:lpstr>La situation « Wang » </vt:lpstr>
      <vt:lpstr>Le but visé</vt:lpstr>
      <vt:lpstr>LES IDENTIFIANTS</vt:lpstr>
      <vt:lpstr>Le moyen pour y parvenir ? </vt:lpstr>
      <vt:lpstr>Identifier pour recenser</vt:lpstr>
      <vt:lpstr>De nombreux identifiants … </vt:lpstr>
      <vt:lpstr>Présentation PowerPoint</vt:lpstr>
      <vt:lpstr>Les REFERENTIELS</vt:lpstr>
      <vt:lpstr>Recontextualisons ! </vt:lpstr>
      <vt:lpstr>Présentation PowerPoint</vt:lpstr>
      <vt:lpstr>FOCUS : IDENTIFIANTS DE PERSONNES</vt:lpstr>
      <vt:lpstr>La stratégie de l’ABES définie en 2012 et poursuivie depuis</vt:lpstr>
      <vt:lpstr>Identifier les chercheurs : repères chiffrés</vt:lpstr>
      <vt:lpstr>IdRef comme identifiant pivot</vt:lpstr>
      <vt:lpstr>Identifiants et référentiels pour l’ESR</vt:lpstr>
      <vt:lpstr>FOCUS : Identifiants de structures</vt:lpstr>
      <vt:lpstr>Les organismes (en particulier de recherche)</vt:lpstr>
      <vt:lpstr>Zoom sur les structures : repères chiffrés</vt:lpstr>
      <vt:lpstr>Identifiants et référentiels pour l’ESR</vt:lpstr>
      <vt:lpstr>Les enjeux de l’identification des structures</vt:lpstr>
      <vt:lpstr>LES SerVICES d’IDREF</vt:lpstr>
      <vt:lpstr>La qualité des données</vt:lpstr>
      <vt:lpstr>Service d’identification des personnes</vt:lpstr>
      <vt:lpstr>Présentation PowerPoint</vt:lpstr>
      <vt:lpstr>Service d’agrégation bibliographique</vt:lpstr>
      <vt:lpstr>Présentation PowerPoint</vt:lpstr>
      <vt:lpstr>Service d’alignements inter-référentiels</vt:lpstr>
      <vt:lpstr>Service de connexion inter-applications</vt:lpstr>
      <vt:lpstr>L’ALIGNEMENT / L’interfaçage : MODE d’EMPLOI</vt:lpstr>
      <vt:lpstr>Pourquoi ?</vt:lpstr>
      <vt:lpstr>Comment ?</vt:lpstr>
      <vt:lpstr>Comprendre le workflow</vt:lpstr>
      <vt:lpstr>Métadonnées OATAO</vt:lpstr>
      <vt:lpstr>Interroger le moteur Solr d’IdRef </vt:lpstr>
      <vt:lpstr>Bascule sur l’iFrame d’IdRef</vt:lpstr>
      <vt:lpstr>Lier la notice</vt:lpstr>
      <vt:lpstr>Rapatriement de l’identifiant</vt:lpstr>
      <vt:lpstr>Notice OATAO</vt:lpstr>
      <vt:lpstr>Notice IdRef « dynamique » </vt:lpstr>
      <vt:lpstr>Notice IdRef « pérenne » </vt:lpstr>
      <vt:lpstr>Produire des données d’autorité</vt:lpstr>
      <vt:lpstr>Produire des données d’autorité</vt:lpstr>
      <vt:lpstr>Formulaire IdRef pré-rempli</vt:lpstr>
      <vt:lpstr>Le correspondant autorités</vt:lpstr>
      <vt:lpstr>Vers l’infini et au-delà !</vt:lpstr>
      <vt:lpstr>L’INTEROPERABILITE horizontale et verticale en ACTES</vt:lpstr>
      <vt:lpstr>Service de hub multi-applicatifs</vt:lpstr>
      <vt:lpstr>Interopérabilité verticale</vt:lpstr>
      <vt:lpstr>FOCUS ORCID</vt:lpstr>
      <vt:lpstr>Ce que l’ABES fait déjà avec ORCID</vt:lpstr>
      <vt:lpstr>Force &amp; faiblesse d’ORCID</vt:lpstr>
      <vt:lpstr>Adhérer ou exploiter ?</vt:lpstr>
      <vt:lpstr>FINAL IDREF</vt:lpstr>
      <vt:lpstr>Interopérabilité horizontale</vt:lpstr>
      <vt:lpstr>Présentation PowerPoint</vt:lpstr>
      <vt:lpstr>CQFD</vt:lpstr>
      <vt:lpstr>Présentation PowerPoint</vt:lpstr>
      <vt:lpstr>Présentation PowerPoint</vt:lpstr>
    </vt:vector>
  </TitlesOfParts>
  <Company>pygmee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rafael martinez</dc:creator>
  <dc:description>modèle</dc:description>
  <cp:lastModifiedBy>gobelin</cp:lastModifiedBy>
  <cp:revision>428</cp:revision>
  <dcterms:created xsi:type="dcterms:W3CDTF">2014-12-02T14:29:06Z</dcterms:created>
  <dcterms:modified xsi:type="dcterms:W3CDTF">2018-06-21T08:43:04Z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0x010100505AF35FDCA54D2FA379F261E520FD37003BA607584A07684089D0538041E41208040703003E8B0BFFA80B9642B17641A7329D0B8B</vt:lpwstr>
  </property>
  <property fmtid="{D5CDD505-2E9C-101B-9397-08002B2CF9AE}" pid="3" name="Type de document standard">
    <vt:lpwstr>A renseigner</vt:lpwstr>
  </property>
</Properties>
</file>